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notesSlides/notesSlide18.xml" ContentType="application/vnd.openxmlformats-officedocument.presentationml.notesSlide+xml"/>
  <Override PartName="/ppt/tags/tag30.xml" ContentType="application/vnd.openxmlformats-officedocument.presentationml.tags+xml"/>
  <Override PartName="/ppt/notesSlides/notesSlide19.xml" ContentType="application/vnd.openxmlformats-officedocument.presentationml.notesSlide+xml"/>
  <Override PartName="/ppt/tags/tag31.xml" ContentType="application/vnd.openxmlformats-officedocument.presentationml.tags+xml"/>
  <Override PartName="/ppt/notesSlides/notesSlide20.xml" ContentType="application/vnd.openxmlformats-officedocument.presentationml.notesSlide+xml"/>
  <Override PartName="/ppt/tags/tag32.xml" ContentType="application/vnd.openxmlformats-officedocument.presentationml.tags+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tags/tag34.xml" ContentType="application/vnd.openxmlformats-officedocument.presentationml.tags+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5.xml" ContentType="application/vnd.openxmlformats-officedocument.presentationml.tags+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36.xml" ContentType="application/vnd.openxmlformats-officedocument.presentationml.tags+xml"/>
  <Override PartName="/ppt/notesSlides/notesSlide25.xml" ContentType="application/vnd.openxmlformats-officedocument.presentationml.notesSlide+xml"/>
  <Override PartName="/ppt/tags/tag37.xml" ContentType="application/vnd.openxmlformats-officedocument.presentationml.tags+xml"/>
  <Override PartName="/ppt/notesSlides/notesSlide26.xml" ContentType="application/vnd.openxmlformats-officedocument.presentationml.notesSlide+xml"/>
  <Override PartName="/ppt/tags/tag38.xml" ContentType="application/vnd.openxmlformats-officedocument.presentationml.tags+xml"/>
  <Override PartName="/ppt/notesSlides/notesSlide2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tags/tag40.xml" ContentType="application/vnd.openxmlformats-officedocument.presentationml.tags+xml"/>
  <Override PartName="/ppt/notesSlides/notesSlide29.xml" ContentType="application/vnd.openxmlformats-officedocument.presentationml.notesSlide+xml"/>
  <Override PartName="/ppt/tags/tag41.xml" ContentType="application/vnd.openxmlformats-officedocument.presentationml.tags+xml"/>
  <Override PartName="/ppt/notesSlides/notesSlide30.xml" ContentType="application/vnd.openxmlformats-officedocument.presentationml.notesSlide+xml"/>
  <Override PartName="/ppt/tags/tag42.xml" ContentType="application/vnd.openxmlformats-officedocument.presentationml.tags+xml"/>
  <Override PartName="/ppt/notesSlides/notesSlide31.xml" ContentType="application/vnd.openxmlformats-officedocument.presentationml.notesSlide+xml"/>
  <Override PartName="/ppt/tags/tag43.xml" ContentType="application/vnd.openxmlformats-officedocument.presentationml.tags+xml"/>
  <Override PartName="/ppt/notesSlides/notesSlide32.xml" ContentType="application/vnd.openxmlformats-officedocument.presentationml.notesSlide+xml"/>
  <Override PartName="/ppt/tags/tag44.xml" ContentType="application/vnd.openxmlformats-officedocument.presentationml.tags+xml"/>
  <Override PartName="/ppt/notesSlides/notesSlide33.xml" ContentType="application/vnd.openxmlformats-officedocument.presentationml.notesSlide+xml"/>
  <Override PartName="/ppt/tags/tag45.xml" ContentType="application/vnd.openxmlformats-officedocument.presentationml.tags+xml"/>
  <Override PartName="/ppt/notesSlides/notesSlide34.xml" ContentType="application/vnd.openxmlformats-officedocument.presentationml.notesSlide+xml"/>
  <Override PartName="/ppt/tags/tag46.xml" ContentType="application/vnd.openxmlformats-officedocument.presentationml.tags+xml"/>
  <Override PartName="/ppt/notesSlides/notesSlide35.xml" ContentType="application/vnd.openxmlformats-officedocument.presentationml.notesSlide+xml"/>
  <Override PartName="/ppt/tags/tag47.xml" ContentType="application/vnd.openxmlformats-officedocument.presentationml.tags+xml"/>
  <Override PartName="/ppt/notesSlides/notesSlide36.xml" ContentType="application/vnd.openxmlformats-officedocument.presentationml.notesSlide+xml"/>
  <Override PartName="/ppt/tags/tag48.xml" ContentType="application/vnd.openxmlformats-officedocument.presentationml.tags+xml"/>
  <Override PartName="/ppt/notesSlides/notesSlide37.xml" ContentType="application/vnd.openxmlformats-officedocument.presentationml.notesSlide+xml"/>
  <Override PartName="/ppt/tags/tag49.xml" ContentType="application/vnd.openxmlformats-officedocument.presentationml.tags+xml"/>
  <Override PartName="/ppt/notesSlides/notesSlide38.xml" ContentType="application/vnd.openxmlformats-officedocument.presentationml.notesSlide+xml"/>
  <Override PartName="/ppt/tags/tag50.xml" ContentType="application/vnd.openxmlformats-officedocument.presentationml.tags+xml"/>
  <Override PartName="/ppt/notesSlides/notesSlide3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51.xml" ContentType="application/vnd.openxmlformats-officedocument.presentationml.tags+xml"/>
  <Override PartName="/ppt/notesSlides/notesSlide40.xml" ContentType="application/vnd.openxmlformats-officedocument.presentationml.notesSlide+xml"/>
  <Override PartName="/ppt/tags/tag52.xml" ContentType="application/vnd.openxmlformats-officedocument.presentationml.tags+xml"/>
  <Override PartName="/ppt/notesSlides/notesSlide41.xml" ContentType="application/vnd.openxmlformats-officedocument.presentationml.notesSlide+xml"/>
  <Override PartName="/ppt/tags/tag53.xml" ContentType="application/vnd.openxmlformats-officedocument.presentationml.tags+xml"/>
  <Override PartName="/ppt/notesSlides/notesSlide42.xml" ContentType="application/vnd.openxmlformats-officedocument.presentationml.notesSlide+xml"/>
  <Override PartName="/ppt/tags/tag54.xml" ContentType="application/vnd.openxmlformats-officedocument.presentationml.tags+xml"/>
  <Override PartName="/ppt/notesSlides/notesSlide4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55.xml" ContentType="application/vnd.openxmlformats-officedocument.presentationml.tags+xml"/>
  <Override PartName="/ppt/notesSlides/notesSlide44.xml" ContentType="application/vnd.openxmlformats-officedocument.presentationml.notesSlide+xml"/>
  <Override PartName="/ppt/tags/tag56.xml" ContentType="application/vnd.openxmlformats-officedocument.presentationml.tags+xml"/>
  <Override PartName="/ppt/notesSlides/notesSlide45.xml" ContentType="application/vnd.openxmlformats-officedocument.presentationml.notesSlide+xml"/>
  <Override PartName="/ppt/tags/tag57.xml" ContentType="application/vnd.openxmlformats-officedocument.presentationml.tags+xml"/>
  <Override PartName="/ppt/notesSlides/notesSlide46.xml" ContentType="application/vnd.openxmlformats-officedocument.presentationml.notesSlide+xml"/>
  <Override PartName="/ppt/tags/tag58.xml" ContentType="application/vnd.openxmlformats-officedocument.presentationml.tags+xml"/>
  <Override PartName="/ppt/notesSlides/notesSlide4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59.xml" ContentType="application/vnd.openxmlformats-officedocument.presentationml.tags+xml"/>
  <Override PartName="/ppt/notesSlides/notesSlide48.xml" ContentType="application/vnd.openxmlformats-officedocument.presentationml.notesSlide+xml"/>
  <Override PartName="/ppt/tags/tag60.xml" ContentType="application/vnd.openxmlformats-officedocument.presentationml.tags+xml"/>
  <Override PartName="/ppt/notesSlides/notesSlide49.xml" ContentType="application/vnd.openxmlformats-officedocument.presentationml.notesSlide+xml"/>
  <Override PartName="/ppt/tags/tag61.xml" ContentType="application/vnd.openxmlformats-officedocument.presentationml.tags+xml"/>
  <Override PartName="/ppt/notesSlides/notesSlide50.xml" ContentType="application/vnd.openxmlformats-officedocument.presentationml.notesSlide+xml"/>
  <Override PartName="/ppt/tags/tag62.xml" ContentType="application/vnd.openxmlformats-officedocument.presentationml.tags+xml"/>
  <Override PartName="/ppt/notesSlides/notesSlide51.xml" ContentType="application/vnd.openxmlformats-officedocument.presentationml.notesSlide+xml"/>
  <Override PartName="/ppt/tags/tag63.xml" ContentType="application/vnd.openxmlformats-officedocument.presentationml.tags+xml"/>
  <Override PartName="/ppt/notesSlides/notesSlide52.xml" ContentType="application/vnd.openxmlformats-officedocument.presentationml.notesSlide+xml"/>
  <Override PartName="/ppt/tags/tag64.xml" ContentType="application/vnd.openxmlformats-officedocument.presentationml.tags+xml"/>
  <Override PartName="/ppt/notesSlides/notesSlide53.xml" ContentType="application/vnd.openxmlformats-officedocument.presentationml.notesSlide+xml"/>
  <Override PartName="/ppt/tags/tag65.xml" ContentType="application/vnd.openxmlformats-officedocument.presentationml.tags+xml"/>
  <Override PartName="/ppt/notesSlides/notesSlide54.xml" ContentType="application/vnd.openxmlformats-officedocument.presentationml.notesSlide+xml"/>
  <Override PartName="/ppt/tags/tag66.xml" ContentType="application/vnd.openxmlformats-officedocument.presentationml.tags+xml"/>
  <Override PartName="/ppt/notesSlides/notesSlide55.xml" ContentType="application/vnd.openxmlformats-officedocument.presentationml.notesSlide+xml"/>
  <Override PartName="/ppt/tags/tag67.xml" ContentType="application/vnd.openxmlformats-officedocument.presentationml.tags+xml"/>
  <Override PartName="/ppt/notesSlides/notesSlide56.xml" ContentType="application/vnd.openxmlformats-officedocument.presentationml.notesSlide+xml"/>
  <Override PartName="/ppt/tags/tag68.xml" ContentType="application/vnd.openxmlformats-officedocument.presentationml.tags+xml"/>
  <Override PartName="/ppt/notesSlides/notesSlide57.xml" ContentType="application/vnd.openxmlformats-officedocument.presentationml.notesSlide+xml"/>
  <Override PartName="/ppt/tags/tag69.xml" ContentType="application/vnd.openxmlformats-officedocument.presentationml.tags+xml"/>
  <Override PartName="/ppt/notesSlides/notesSlide58.xml" ContentType="application/vnd.openxmlformats-officedocument.presentationml.notesSlide+xml"/>
  <Override PartName="/ppt/tags/tag70.xml" ContentType="application/vnd.openxmlformats-officedocument.presentationml.tags+xml"/>
  <Override PartName="/ppt/notesSlides/notesSlide59.xml" ContentType="application/vnd.openxmlformats-officedocument.presentationml.notesSlide+xml"/>
  <Override PartName="/ppt/tags/tag71.xml" ContentType="application/vnd.openxmlformats-officedocument.presentationml.tags+xml"/>
  <Override PartName="/ppt/notesSlides/notesSlide60.xml" ContentType="application/vnd.openxmlformats-officedocument.presentationml.notesSlide+xml"/>
  <Override PartName="/ppt/tags/tag72.xml" ContentType="application/vnd.openxmlformats-officedocument.presentationml.tags+xml"/>
  <Override PartName="/ppt/notesSlides/notesSlide61.xml" ContentType="application/vnd.openxmlformats-officedocument.presentationml.notesSlide+xml"/>
  <Override PartName="/ppt/tags/tag73.xml" ContentType="application/vnd.openxmlformats-officedocument.presentationml.tags+xml"/>
  <Override PartName="/ppt/notesSlides/notesSlide62.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63.xml" ContentType="application/vnd.openxmlformats-officedocument.presentationml.notesSlide+xml"/>
  <Override PartName="/ppt/tags/tag7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1"/>
  </p:notesMasterIdLst>
  <p:handoutMasterIdLst>
    <p:handoutMasterId r:id="rId72"/>
  </p:handoutMasterIdLst>
  <p:sldIdLst>
    <p:sldId id="258" r:id="rId5"/>
    <p:sldId id="262" r:id="rId6"/>
    <p:sldId id="265" r:id="rId7"/>
    <p:sldId id="266" r:id="rId8"/>
    <p:sldId id="267" r:id="rId9"/>
    <p:sldId id="292" r:id="rId10"/>
    <p:sldId id="520" r:id="rId11"/>
    <p:sldId id="341" r:id="rId12"/>
    <p:sldId id="343" r:id="rId13"/>
    <p:sldId id="344" r:id="rId14"/>
    <p:sldId id="348" r:id="rId15"/>
    <p:sldId id="346" r:id="rId16"/>
    <p:sldId id="517" r:id="rId17"/>
    <p:sldId id="293" r:id="rId18"/>
    <p:sldId id="298" r:id="rId19"/>
    <p:sldId id="299" r:id="rId20"/>
    <p:sldId id="300" r:id="rId21"/>
    <p:sldId id="301" r:id="rId22"/>
    <p:sldId id="302" r:id="rId23"/>
    <p:sldId id="303" r:id="rId24"/>
    <p:sldId id="304" r:id="rId25"/>
    <p:sldId id="308" r:id="rId26"/>
    <p:sldId id="286" r:id="rId27"/>
    <p:sldId id="508" r:id="rId28"/>
    <p:sldId id="316" r:id="rId29"/>
    <p:sldId id="318" r:id="rId30"/>
    <p:sldId id="319" r:id="rId31"/>
    <p:sldId id="320" r:id="rId32"/>
    <p:sldId id="317" r:id="rId33"/>
    <p:sldId id="352" r:id="rId34"/>
    <p:sldId id="323" r:id="rId35"/>
    <p:sldId id="324" r:id="rId36"/>
    <p:sldId id="325" r:id="rId37"/>
    <p:sldId id="328" r:id="rId38"/>
    <p:sldId id="337" r:id="rId39"/>
    <p:sldId id="338" r:id="rId40"/>
    <p:sldId id="326" r:id="rId41"/>
    <p:sldId id="329" r:id="rId42"/>
    <p:sldId id="509" r:id="rId43"/>
    <p:sldId id="510" r:id="rId44"/>
    <p:sldId id="357" r:id="rId45"/>
    <p:sldId id="358" r:id="rId46"/>
    <p:sldId id="359" r:id="rId47"/>
    <p:sldId id="360" r:id="rId48"/>
    <p:sldId id="361" r:id="rId49"/>
    <p:sldId id="362" r:id="rId50"/>
    <p:sldId id="511" r:id="rId51"/>
    <p:sldId id="512" r:id="rId52"/>
    <p:sldId id="368" r:id="rId53"/>
    <p:sldId id="369" r:id="rId54"/>
    <p:sldId id="370" r:id="rId55"/>
    <p:sldId id="371" r:id="rId56"/>
    <p:sldId id="377" r:id="rId57"/>
    <p:sldId id="373" r:id="rId58"/>
    <p:sldId id="374" r:id="rId59"/>
    <p:sldId id="375" r:id="rId60"/>
    <p:sldId id="376" r:id="rId61"/>
    <p:sldId id="378" r:id="rId62"/>
    <p:sldId id="382" r:id="rId63"/>
    <p:sldId id="310" r:id="rId64"/>
    <p:sldId id="384" r:id="rId65"/>
    <p:sldId id="385" r:id="rId66"/>
    <p:sldId id="507" r:id="rId67"/>
    <p:sldId id="514" r:id="rId68"/>
    <p:sldId id="515" r:id="rId69"/>
    <p:sldId id="496" r:id="rId70"/>
  </p:sldIdLst>
  <p:sldSz cx="9144000" cy="6858000" type="screen4x3"/>
  <p:notesSz cx="7010400" cy="9296400"/>
  <p:custDataLst>
    <p:tags r:id="rId7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0DB0337-2D00-D14E-8FDA-1480ACC8AB65}">
          <p14:sldIdLst>
            <p14:sldId id="258"/>
            <p14:sldId id="262"/>
            <p14:sldId id="265"/>
            <p14:sldId id="266"/>
            <p14:sldId id="267"/>
            <p14:sldId id="292"/>
            <p14:sldId id="520"/>
            <p14:sldId id="341"/>
            <p14:sldId id="343"/>
            <p14:sldId id="344"/>
            <p14:sldId id="348"/>
            <p14:sldId id="346"/>
            <p14:sldId id="517"/>
            <p14:sldId id="293"/>
            <p14:sldId id="298"/>
            <p14:sldId id="299"/>
            <p14:sldId id="300"/>
            <p14:sldId id="301"/>
            <p14:sldId id="302"/>
            <p14:sldId id="303"/>
            <p14:sldId id="304"/>
            <p14:sldId id="308"/>
            <p14:sldId id="286"/>
            <p14:sldId id="508"/>
            <p14:sldId id="316"/>
            <p14:sldId id="318"/>
            <p14:sldId id="319"/>
            <p14:sldId id="320"/>
            <p14:sldId id="317"/>
            <p14:sldId id="352"/>
            <p14:sldId id="323"/>
            <p14:sldId id="324"/>
            <p14:sldId id="325"/>
            <p14:sldId id="328"/>
            <p14:sldId id="337"/>
            <p14:sldId id="338"/>
            <p14:sldId id="326"/>
            <p14:sldId id="329"/>
            <p14:sldId id="509"/>
            <p14:sldId id="510"/>
            <p14:sldId id="357"/>
            <p14:sldId id="358"/>
            <p14:sldId id="359"/>
            <p14:sldId id="360"/>
            <p14:sldId id="361"/>
            <p14:sldId id="362"/>
            <p14:sldId id="511"/>
            <p14:sldId id="512"/>
            <p14:sldId id="368"/>
            <p14:sldId id="369"/>
            <p14:sldId id="370"/>
            <p14:sldId id="371"/>
            <p14:sldId id="377"/>
            <p14:sldId id="373"/>
            <p14:sldId id="374"/>
            <p14:sldId id="375"/>
            <p14:sldId id="376"/>
            <p14:sldId id="378"/>
            <p14:sldId id="382"/>
            <p14:sldId id="310"/>
            <p14:sldId id="384"/>
            <p14:sldId id="385"/>
            <p14:sldId id="507"/>
            <p14:sldId id="514"/>
            <p14:sldId id="515"/>
            <p14:sldId id="49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cy Chen Lane" initials="NCL" lastIdx="17" clrIdx="0"/>
  <p:cmAuthor id="2" name="Ola Skalimowska" initials="OS" lastIdx="47" clrIdx="1">
    <p:extLst>
      <p:ext uri="{19B8F6BF-5375-455C-9EA6-DF929625EA0E}">
        <p15:presenceInfo xmlns:p15="http://schemas.microsoft.com/office/powerpoint/2012/main" userId="S-1-5-21-497440546-3349810628-3187559507-47281" providerId="AD"/>
      </p:ext>
    </p:extLst>
  </p:cmAuthor>
  <p:cmAuthor id="3" name="Angel Rivera" initials="AR" lastIdx="8" clrIdx="3">
    <p:extLst>
      <p:ext uri="{19B8F6BF-5375-455C-9EA6-DF929625EA0E}">
        <p15:presenceInfo xmlns:p15="http://schemas.microsoft.com/office/powerpoint/2012/main" userId="S-1-5-21-497440546-3349810628-3187559507-63982" providerId="AD"/>
      </p:ext>
    </p:extLst>
  </p:cmAuthor>
  <p:cmAuthor id="4" name="Andrea Garrison" initials="AG" lastIdx="18" clrIdx="2">
    <p:extLst>
      <p:ext uri="{19B8F6BF-5375-455C-9EA6-DF929625EA0E}">
        <p15:presenceInfo xmlns:p15="http://schemas.microsoft.com/office/powerpoint/2012/main" userId="S-1-5-21-497440546-3349810628-3187559507-67875" providerId="AD"/>
      </p:ext>
    </p:extLst>
  </p:cmAuthor>
  <p:cmAuthor id="5" name="Sheila A. Mercer" initials="SAM" lastIdx="17" clrIdx="4">
    <p:extLst>
      <p:ext uri="{19B8F6BF-5375-455C-9EA6-DF929625EA0E}">
        <p15:presenceInfo xmlns:p15="http://schemas.microsoft.com/office/powerpoint/2012/main" userId="S-1-5-21-497440546-3349810628-3187559507-175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579B"/>
    <a:srgbClr val="09548D"/>
    <a:srgbClr val="FFD200"/>
    <a:srgbClr val="FFC000"/>
    <a:srgbClr val="1F497D"/>
    <a:srgbClr val="FFBF00"/>
    <a:srgbClr val="66FFFF"/>
    <a:srgbClr val="00CCFF"/>
    <a:srgbClr val="FF00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993" autoAdjust="0"/>
  </p:normalViewPr>
  <p:slideViewPr>
    <p:cSldViewPr snapToGrid="0" snapToObjects="1">
      <p:cViewPr>
        <p:scale>
          <a:sx n="70" d="100"/>
          <a:sy n="70" d="100"/>
        </p:scale>
        <p:origin x="1326" y="36"/>
      </p:cViewPr>
      <p:guideLst>
        <p:guide orient="horz" pos="2160"/>
        <p:guide pos="2880"/>
      </p:guideLst>
    </p:cSldViewPr>
  </p:slideViewPr>
  <p:outlineViewPr>
    <p:cViewPr>
      <p:scale>
        <a:sx n="33" d="100"/>
        <a:sy n="33" d="100"/>
      </p:scale>
      <p:origin x="0" y="-6594"/>
    </p:cViewPr>
  </p:outlineViewPr>
  <p:notesTextViewPr>
    <p:cViewPr>
      <p:scale>
        <a:sx n="3" d="2"/>
        <a:sy n="3" d="2"/>
      </p:scale>
      <p:origin x="0" y="0"/>
    </p:cViewPr>
  </p:notesTextViewPr>
  <p:sorterViewPr>
    <p:cViewPr varScale="1">
      <p:scale>
        <a:sx n="1" d="1"/>
        <a:sy n="1" d="1"/>
      </p:scale>
      <p:origin x="0" y="-7932"/>
    </p:cViewPr>
  </p:sorterViewPr>
  <p:notesViewPr>
    <p:cSldViewPr snapToGrid="0" snapToObjects="1">
      <p:cViewPr varScale="1">
        <p:scale>
          <a:sx n="102" d="100"/>
          <a:sy n="102" d="100"/>
        </p:scale>
        <p:origin x="-348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2A7F5C-E271-4CD5-A307-A25AD5062F9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76D0D2C-4894-45F8-9583-18D75E25F0AD}">
      <dgm:prSet phldrT="[Text]"/>
      <dgm:spPr>
        <a:solidFill>
          <a:srgbClr val="1D579B"/>
        </a:solidFill>
        <a:ln>
          <a:noFill/>
        </a:ln>
      </dgm:spPr>
      <dgm:t>
        <a:bodyPr/>
        <a:lstStyle/>
        <a:p>
          <a:r>
            <a:rPr lang="en-US" dirty="0"/>
            <a:t>1: Direct Retro </a:t>
          </a:r>
          <a:r>
            <a:rPr lang="en-US" dirty="0" smtClean="0"/>
            <a:t>Overview</a:t>
          </a:r>
          <a:endParaRPr lang="en-US" dirty="0"/>
        </a:p>
      </dgm:t>
    </dgm:pt>
    <dgm:pt modelId="{50159EED-2F39-4547-9E4B-F062664FBA6F}" type="parTrans" cxnId="{A553C557-9E69-4077-BBFC-315963C76A26}">
      <dgm:prSet/>
      <dgm:spPr/>
      <dgm:t>
        <a:bodyPr/>
        <a:lstStyle/>
        <a:p>
          <a:endParaRPr lang="en-US"/>
        </a:p>
      </dgm:t>
    </dgm:pt>
    <dgm:pt modelId="{F98D2A06-0291-44BE-9AE3-158A682CE56C}" type="sibTrans" cxnId="{A553C557-9E69-4077-BBFC-315963C76A26}">
      <dgm:prSet/>
      <dgm:spPr/>
      <dgm:t>
        <a:bodyPr/>
        <a:lstStyle/>
        <a:p>
          <a:endParaRPr lang="en-US"/>
        </a:p>
      </dgm:t>
    </dgm:pt>
    <dgm:pt modelId="{B029579B-4DF3-4D51-AC6E-A40D5F9E06B2}">
      <dgm:prSet phldrT="[Text]"/>
      <dgm:spPr>
        <a:solidFill>
          <a:srgbClr val="1D579B"/>
        </a:solidFill>
        <a:ln>
          <a:noFill/>
        </a:ln>
      </dgm:spPr>
      <dgm:t>
        <a:bodyPr/>
        <a:lstStyle/>
        <a:p>
          <a:r>
            <a:rPr lang="en-US" dirty="0"/>
            <a:t>3: Benefit Cost Transfer Overview</a:t>
          </a:r>
        </a:p>
      </dgm:t>
    </dgm:pt>
    <dgm:pt modelId="{C18BA7F4-D73F-4ED5-9EBF-CA537383C772}" type="parTrans" cxnId="{EEB9F3AB-479A-4EF4-AFF8-EA4F56D3B97C}">
      <dgm:prSet/>
      <dgm:spPr/>
      <dgm:t>
        <a:bodyPr/>
        <a:lstStyle/>
        <a:p>
          <a:endParaRPr lang="en-US"/>
        </a:p>
      </dgm:t>
    </dgm:pt>
    <dgm:pt modelId="{E625DB8B-AF70-42CB-9BBB-2C8B7D4E46D5}" type="sibTrans" cxnId="{EEB9F3AB-479A-4EF4-AFF8-EA4F56D3B97C}">
      <dgm:prSet/>
      <dgm:spPr/>
      <dgm:t>
        <a:bodyPr/>
        <a:lstStyle/>
        <a:p>
          <a:endParaRPr lang="en-US"/>
        </a:p>
      </dgm:t>
    </dgm:pt>
    <dgm:pt modelId="{2ACA077D-4897-4CF2-A979-16D6C63FEC27}">
      <dgm:prSet phldrT="[Text]"/>
      <dgm:spPr>
        <a:solidFill>
          <a:srgbClr val="1D579B"/>
        </a:solidFill>
        <a:ln>
          <a:noFill/>
        </a:ln>
      </dgm:spPr>
      <dgm:t>
        <a:bodyPr/>
        <a:lstStyle/>
        <a:p>
          <a:r>
            <a:rPr lang="en-US" dirty="0"/>
            <a:t>4: Enter Benefit Cost Transfer</a:t>
          </a:r>
        </a:p>
      </dgm:t>
    </dgm:pt>
    <dgm:pt modelId="{21866B20-6045-485E-964E-6E6ABE3A429E}" type="parTrans" cxnId="{E424FF33-7ED8-4DA2-B563-5132A3FCD586}">
      <dgm:prSet/>
      <dgm:spPr/>
      <dgm:t>
        <a:bodyPr/>
        <a:lstStyle/>
        <a:p>
          <a:endParaRPr lang="en-US"/>
        </a:p>
      </dgm:t>
    </dgm:pt>
    <dgm:pt modelId="{6B474AE3-2A17-44F1-8EDD-4C99CC0D019B}" type="sibTrans" cxnId="{E424FF33-7ED8-4DA2-B563-5132A3FCD586}">
      <dgm:prSet/>
      <dgm:spPr/>
      <dgm:t>
        <a:bodyPr/>
        <a:lstStyle/>
        <a:p>
          <a:endParaRPr lang="en-US"/>
        </a:p>
      </dgm:t>
    </dgm:pt>
    <dgm:pt modelId="{6287FBF7-90BA-44CD-A9C2-3BE6956DFE67}">
      <dgm:prSet phldrT="[Text]"/>
      <dgm:spPr>
        <a:solidFill>
          <a:srgbClr val="1D579B"/>
        </a:solidFill>
        <a:ln>
          <a:noFill/>
        </a:ln>
      </dgm:spPr>
      <dgm:t>
        <a:bodyPr/>
        <a:lstStyle/>
        <a:p>
          <a:r>
            <a:rPr lang="en-US" dirty="0"/>
            <a:t>2: Direct Retro Funding Updates</a:t>
          </a:r>
        </a:p>
      </dgm:t>
    </dgm:pt>
    <dgm:pt modelId="{44E4CCA2-78A7-41C5-8E6B-DC5AF2ED221C}" type="parTrans" cxnId="{94B8FE7A-2C7C-44C0-91B7-A5AD03BFFA83}">
      <dgm:prSet/>
      <dgm:spPr/>
      <dgm:t>
        <a:bodyPr/>
        <a:lstStyle/>
        <a:p>
          <a:endParaRPr lang="en-US"/>
        </a:p>
      </dgm:t>
    </dgm:pt>
    <dgm:pt modelId="{83FD1826-CAA7-4626-A8AA-3BCA9D9B41A3}" type="sibTrans" cxnId="{94B8FE7A-2C7C-44C0-91B7-A5AD03BFFA83}">
      <dgm:prSet/>
      <dgm:spPr/>
      <dgm:t>
        <a:bodyPr/>
        <a:lstStyle/>
        <a:p>
          <a:endParaRPr lang="en-US"/>
        </a:p>
      </dgm:t>
    </dgm:pt>
    <dgm:pt modelId="{9B1D350B-D9F0-491D-80C8-0D9D0B380A93}" type="pres">
      <dgm:prSet presAssocID="{452A7F5C-E271-4CD5-A307-A25AD5062F9A}" presName="Name0" presStyleCnt="0">
        <dgm:presLayoutVars>
          <dgm:chMax val="7"/>
          <dgm:chPref val="7"/>
          <dgm:dir/>
        </dgm:presLayoutVars>
      </dgm:prSet>
      <dgm:spPr/>
      <dgm:t>
        <a:bodyPr/>
        <a:lstStyle/>
        <a:p>
          <a:endParaRPr lang="en-US"/>
        </a:p>
      </dgm:t>
    </dgm:pt>
    <dgm:pt modelId="{5A30AF97-B98C-4514-8031-6C5B8A07CC54}" type="pres">
      <dgm:prSet presAssocID="{452A7F5C-E271-4CD5-A307-A25AD5062F9A}" presName="Name1" presStyleCnt="0"/>
      <dgm:spPr/>
    </dgm:pt>
    <dgm:pt modelId="{956968CB-4B97-4201-A776-39BE00249818}" type="pres">
      <dgm:prSet presAssocID="{452A7F5C-E271-4CD5-A307-A25AD5062F9A}" presName="cycle" presStyleCnt="0"/>
      <dgm:spPr/>
    </dgm:pt>
    <dgm:pt modelId="{F53DF10B-CA95-41F0-AD2B-62E36333E577}" type="pres">
      <dgm:prSet presAssocID="{452A7F5C-E271-4CD5-A307-A25AD5062F9A}" presName="srcNode" presStyleLbl="node1" presStyleIdx="0" presStyleCnt="4"/>
      <dgm:spPr/>
    </dgm:pt>
    <dgm:pt modelId="{50BE7FA7-2200-474A-A99F-3A974246DA53}" type="pres">
      <dgm:prSet presAssocID="{452A7F5C-E271-4CD5-A307-A25AD5062F9A}" presName="conn" presStyleLbl="parChTrans1D2" presStyleIdx="0" presStyleCnt="1"/>
      <dgm:spPr/>
      <dgm:t>
        <a:bodyPr/>
        <a:lstStyle/>
        <a:p>
          <a:endParaRPr lang="en-US"/>
        </a:p>
      </dgm:t>
    </dgm:pt>
    <dgm:pt modelId="{D1B2A6AD-B16D-4C68-8A90-3ABCE7A4A92B}" type="pres">
      <dgm:prSet presAssocID="{452A7F5C-E271-4CD5-A307-A25AD5062F9A}" presName="extraNode" presStyleLbl="node1" presStyleIdx="0" presStyleCnt="4"/>
      <dgm:spPr/>
    </dgm:pt>
    <dgm:pt modelId="{AEE64FBA-0210-4063-B0D3-9E92D9E18A25}" type="pres">
      <dgm:prSet presAssocID="{452A7F5C-E271-4CD5-A307-A25AD5062F9A}" presName="dstNode" presStyleLbl="node1" presStyleIdx="0" presStyleCnt="4"/>
      <dgm:spPr/>
    </dgm:pt>
    <dgm:pt modelId="{BDE2854F-B583-49DF-9080-F695508E16EF}" type="pres">
      <dgm:prSet presAssocID="{C76D0D2C-4894-45F8-9583-18D75E25F0AD}" presName="text_1" presStyleLbl="node1" presStyleIdx="0" presStyleCnt="4">
        <dgm:presLayoutVars>
          <dgm:bulletEnabled val="1"/>
        </dgm:presLayoutVars>
      </dgm:prSet>
      <dgm:spPr/>
      <dgm:t>
        <a:bodyPr/>
        <a:lstStyle/>
        <a:p>
          <a:endParaRPr lang="en-US"/>
        </a:p>
      </dgm:t>
    </dgm:pt>
    <dgm:pt modelId="{922795D7-0B12-4B67-AF3C-3AA29C929B27}" type="pres">
      <dgm:prSet presAssocID="{C76D0D2C-4894-45F8-9583-18D75E25F0AD}" presName="accent_1" presStyleCnt="0"/>
      <dgm:spPr/>
    </dgm:pt>
    <dgm:pt modelId="{471854D1-846C-4B50-8281-77CAD1429FF9}" type="pres">
      <dgm:prSet presAssocID="{C76D0D2C-4894-45F8-9583-18D75E25F0AD}" presName="accentRepeatNode" presStyleLbl="solidFgAcc1" presStyleIdx="0" presStyleCnt="4"/>
      <dgm:spPr>
        <a:ln>
          <a:solidFill>
            <a:srgbClr val="1D579B"/>
          </a:solidFill>
        </a:ln>
      </dgm:spPr>
    </dgm:pt>
    <dgm:pt modelId="{340503F1-F8DF-4311-A028-91AB6F39A540}" type="pres">
      <dgm:prSet presAssocID="{6287FBF7-90BA-44CD-A9C2-3BE6956DFE67}" presName="text_2" presStyleLbl="node1" presStyleIdx="1" presStyleCnt="4">
        <dgm:presLayoutVars>
          <dgm:bulletEnabled val="1"/>
        </dgm:presLayoutVars>
      </dgm:prSet>
      <dgm:spPr/>
      <dgm:t>
        <a:bodyPr/>
        <a:lstStyle/>
        <a:p>
          <a:endParaRPr lang="en-US"/>
        </a:p>
      </dgm:t>
    </dgm:pt>
    <dgm:pt modelId="{51C2DD2B-54C7-4D51-8633-1F7AFAEE540B}" type="pres">
      <dgm:prSet presAssocID="{6287FBF7-90BA-44CD-A9C2-3BE6956DFE67}" presName="accent_2" presStyleCnt="0"/>
      <dgm:spPr/>
    </dgm:pt>
    <dgm:pt modelId="{CC02BE62-3B7D-4461-9C39-EC575DDD736B}" type="pres">
      <dgm:prSet presAssocID="{6287FBF7-90BA-44CD-A9C2-3BE6956DFE67}" presName="accentRepeatNode" presStyleLbl="solidFgAcc1" presStyleIdx="1" presStyleCnt="4"/>
      <dgm:spPr>
        <a:ln>
          <a:solidFill>
            <a:srgbClr val="1D579B"/>
          </a:solidFill>
        </a:ln>
      </dgm:spPr>
    </dgm:pt>
    <dgm:pt modelId="{B85D5DAB-9059-423B-AA7C-3ADE579ACB93}" type="pres">
      <dgm:prSet presAssocID="{B029579B-4DF3-4D51-AC6E-A40D5F9E06B2}" presName="text_3" presStyleLbl="node1" presStyleIdx="2" presStyleCnt="4">
        <dgm:presLayoutVars>
          <dgm:bulletEnabled val="1"/>
        </dgm:presLayoutVars>
      </dgm:prSet>
      <dgm:spPr/>
      <dgm:t>
        <a:bodyPr/>
        <a:lstStyle/>
        <a:p>
          <a:endParaRPr lang="en-US"/>
        </a:p>
      </dgm:t>
    </dgm:pt>
    <dgm:pt modelId="{96B8AB17-7829-4E13-8B2A-5974586C3EEF}" type="pres">
      <dgm:prSet presAssocID="{B029579B-4DF3-4D51-AC6E-A40D5F9E06B2}" presName="accent_3" presStyleCnt="0"/>
      <dgm:spPr/>
    </dgm:pt>
    <dgm:pt modelId="{B1723BF4-D7DD-4C17-A6F3-37C20564B5D8}" type="pres">
      <dgm:prSet presAssocID="{B029579B-4DF3-4D51-AC6E-A40D5F9E06B2}" presName="accentRepeatNode" presStyleLbl="solidFgAcc1" presStyleIdx="2" presStyleCnt="4"/>
      <dgm:spPr>
        <a:ln>
          <a:solidFill>
            <a:srgbClr val="1D579B"/>
          </a:solidFill>
        </a:ln>
      </dgm:spPr>
    </dgm:pt>
    <dgm:pt modelId="{40C4F14A-3730-44EB-8C18-603AB99EBFD1}" type="pres">
      <dgm:prSet presAssocID="{2ACA077D-4897-4CF2-A979-16D6C63FEC27}" presName="text_4" presStyleLbl="node1" presStyleIdx="3" presStyleCnt="4">
        <dgm:presLayoutVars>
          <dgm:bulletEnabled val="1"/>
        </dgm:presLayoutVars>
      </dgm:prSet>
      <dgm:spPr/>
      <dgm:t>
        <a:bodyPr/>
        <a:lstStyle/>
        <a:p>
          <a:endParaRPr lang="en-US"/>
        </a:p>
      </dgm:t>
    </dgm:pt>
    <dgm:pt modelId="{502D5D47-9105-41AC-8CA1-F28ED0C8E7A5}" type="pres">
      <dgm:prSet presAssocID="{2ACA077D-4897-4CF2-A979-16D6C63FEC27}" presName="accent_4" presStyleCnt="0"/>
      <dgm:spPr/>
    </dgm:pt>
    <dgm:pt modelId="{7E0D7686-BB12-49D9-B576-91588A93951A}" type="pres">
      <dgm:prSet presAssocID="{2ACA077D-4897-4CF2-A979-16D6C63FEC27}" presName="accentRepeatNode" presStyleLbl="solidFgAcc1" presStyleIdx="3" presStyleCnt="4"/>
      <dgm:spPr>
        <a:ln>
          <a:solidFill>
            <a:srgbClr val="1D579B"/>
          </a:solidFill>
        </a:ln>
      </dgm:spPr>
    </dgm:pt>
  </dgm:ptLst>
  <dgm:cxnLst>
    <dgm:cxn modelId="{6640CC45-2457-453A-8D31-65FB4311C7BC}" type="presOf" srcId="{6287FBF7-90BA-44CD-A9C2-3BE6956DFE67}" destId="{340503F1-F8DF-4311-A028-91AB6F39A540}" srcOrd="0" destOrd="0" presId="urn:microsoft.com/office/officeart/2008/layout/VerticalCurvedList"/>
    <dgm:cxn modelId="{05189A2D-2BB5-4A08-938C-1EB41DF698B4}" type="presOf" srcId="{F98D2A06-0291-44BE-9AE3-158A682CE56C}" destId="{50BE7FA7-2200-474A-A99F-3A974246DA53}" srcOrd="0" destOrd="0" presId="urn:microsoft.com/office/officeart/2008/layout/VerticalCurvedList"/>
    <dgm:cxn modelId="{E424FF33-7ED8-4DA2-B563-5132A3FCD586}" srcId="{452A7F5C-E271-4CD5-A307-A25AD5062F9A}" destId="{2ACA077D-4897-4CF2-A979-16D6C63FEC27}" srcOrd="3" destOrd="0" parTransId="{21866B20-6045-485E-964E-6E6ABE3A429E}" sibTransId="{6B474AE3-2A17-44F1-8EDD-4C99CC0D019B}"/>
    <dgm:cxn modelId="{F8630F29-33C4-414E-8608-C7C307CEF41B}" type="presOf" srcId="{2ACA077D-4897-4CF2-A979-16D6C63FEC27}" destId="{40C4F14A-3730-44EB-8C18-603AB99EBFD1}" srcOrd="0" destOrd="0" presId="urn:microsoft.com/office/officeart/2008/layout/VerticalCurvedList"/>
    <dgm:cxn modelId="{94B8FE7A-2C7C-44C0-91B7-A5AD03BFFA83}" srcId="{452A7F5C-E271-4CD5-A307-A25AD5062F9A}" destId="{6287FBF7-90BA-44CD-A9C2-3BE6956DFE67}" srcOrd="1" destOrd="0" parTransId="{44E4CCA2-78A7-41C5-8E6B-DC5AF2ED221C}" sibTransId="{83FD1826-CAA7-4626-A8AA-3BCA9D9B41A3}"/>
    <dgm:cxn modelId="{EEB9F3AB-479A-4EF4-AFF8-EA4F56D3B97C}" srcId="{452A7F5C-E271-4CD5-A307-A25AD5062F9A}" destId="{B029579B-4DF3-4D51-AC6E-A40D5F9E06B2}" srcOrd="2" destOrd="0" parTransId="{C18BA7F4-D73F-4ED5-9EBF-CA537383C772}" sibTransId="{E625DB8B-AF70-42CB-9BBB-2C8B7D4E46D5}"/>
    <dgm:cxn modelId="{445F3558-ECFC-4947-BDCC-65607192285C}" type="presOf" srcId="{B029579B-4DF3-4D51-AC6E-A40D5F9E06B2}" destId="{B85D5DAB-9059-423B-AA7C-3ADE579ACB93}" srcOrd="0" destOrd="0" presId="urn:microsoft.com/office/officeart/2008/layout/VerticalCurvedList"/>
    <dgm:cxn modelId="{59C7557A-8793-41CD-8082-4FE11B7BFD66}" type="presOf" srcId="{C76D0D2C-4894-45F8-9583-18D75E25F0AD}" destId="{BDE2854F-B583-49DF-9080-F695508E16EF}" srcOrd="0" destOrd="0" presId="urn:microsoft.com/office/officeart/2008/layout/VerticalCurvedList"/>
    <dgm:cxn modelId="{A553C557-9E69-4077-BBFC-315963C76A26}" srcId="{452A7F5C-E271-4CD5-A307-A25AD5062F9A}" destId="{C76D0D2C-4894-45F8-9583-18D75E25F0AD}" srcOrd="0" destOrd="0" parTransId="{50159EED-2F39-4547-9E4B-F062664FBA6F}" sibTransId="{F98D2A06-0291-44BE-9AE3-158A682CE56C}"/>
    <dgm:cxn modelId="{FC478A1D-0C0F-4B24-B4CC-8EDAC2D02DDA}" type="presOf" srcId="{452A7F5C-E271-4CD5-A307-A25AD5062F9A}" destId="{9B1D350B-D9F0-491D-80C8-0D9D0B380A93}" srcOrd="0" destOrd="0" presId="urn:microsoft.com/office/officeart/2008/layout/VerticalCurvedList"/>
    <dgm:cxn modelId="{5036C5B6-B491-428A-8828-5D0B3581D609}" type="presParOf" srcId="{9B1D350B-D9F0-491D-80C8-0D9D0B380A93}" destId="{5A30AF97-B98C-4514-8031-6C5B8A07CC54}" srcOrd="0" destOrd="0" presId="urn:microsoft.com/office/officeart/2008/layout/VerticalCurvedList"/>
    <dgm:cxn modelId="{B4C78CFE-B493-4F0C-9302-23633B58D8B4}" type="presParOf" srcId="{5A30AF97-B98C-4514-8031-6C5B8A07CC54}" destId="{956968CB-4B97-4201-A776-39BE00249818}" srcOrd="0" destOrd="0" presId="urn:microsoft.com/office/officeart/2008/layout/VerticalCurvedList"/>
    <dgm:cxn modelId="{378204E5-C47D-4B8D-8727-413158F5C3F8}" type="presParOf" srcId="{956968CB-4B97-4201-A776-39BE00249818}" destId="{F53DF10B-CA95-41F0-AD2B-62E36333E577}" srcOrd="0" destOrd="0" presId="urn:microsoft.com/office/officeart/2008/layout/VerticalCurvedList"/>
    <dgm:cxn modelId="{EE08330D-B29A-4A91-86D6-37E109F31ABA}" type="presParOf" srcId="{956968CB-4B97-4201-A776-39BE00249818}" destId="{50BE7FA7-2200-474A-A99F-3A974246DA53}" srcOrd="1" destOrd="0" presId="urn:microsoft.com/office/officeart/2008/layout/VerticalCurvedList"/>
    <dgm:cxn modelId="{EFED643B-4FCF-4182-94DA-A265F6BB2D34}" type="presParOf" srcId="{956968CB-4B97-4201-A776-39BE00249818}" destId="{D1B2A6AD-B16D-4C68-8A90-3ABCE7A4A92B}" srcOrd="2" destOrd="0" presId="urn:microsoft.com/office/officeart/2008/layout/VerticalCurvedList"/>
    <dgm:cxn modelId="{35C6F46E-DCAD-4F8E-BF1C-75DD4B2D2946}" type="presParOf" srcId="{956968CB-4B97-4201-A776-39BE00249818}" destId="{AEE64FBA-0210-4063-B0D3-9E92D9E18A25}" srcOrd="3" destOrd="0" presId="urn:microsoft.com/office/officeart/2008/layout/VerticalCurvedList"/>
    <dgm:cxn modelId="{DC721A1B-2253-4785-8EEF-33E3C194288B}" type="presParOf" srcId="{5A30AF97-B98C-4514-8031-6C5B8A07CC54}" destId="{BDE2854F-B583-49DF-9080-F695508E16EF}" srcOrd="1" destOrd="0" presId="urn:microsoft.com/office/officeart/2008/layout/VerticalCurvedList"/>
    <dgm:cxn modelId="{D82C8F22-90A0-4712-BF6F-43762ADA880F}" type="presParOf" srcId="{5A30AF97-B98C-4514-8031-6C5B8A07CC54}" destId="{922795D7-0B12-4B67-AF3C-3AA29C929B27}" srcOrd="2" destOrd="0" presId="urn:microsoft.com/office/officeart/2008/layout/VerticalCurvedList"/>
    <dgm:cxn modelId="{9CC11DE6-F5D2-4BC9-86D4-D4356AF95973}" type="presParOf" srcId="{922795D7-0B12-4B67-AF3C-3AA29C929B27}" destId="{471854D1-846C-4B50-8281-77CAD1429FF9}" srcOrd="0" destOrd="0" presId="urn:microsoft.com/office/officeart/2008/layout/VerticalCurvedList"/>
    <dgm:cxn modelId="{09192833-AED0-435B-9FD5-5B8A5FCA7490}" type="presParOf" srcId="{5A30AF97-B98C-4514-8031-6C5B8A07CC54}" destId="{340503F1-F8DF-4311-A028-91AB6F39A540}" srcOrd="3" destOrd="0" presId="urn:microsoft.com/office/officeart/2008/layout/VerticalCurvedList"/>
    <dgm:cxn modelId="{CDE8C165-D29C-4046-ABC1-E9823D8F3321}" type="presParOf" srcId="{5A30AF97-B98C-4514-8031-6C5B8A07CC54}" destId="{51C2DD2B-54C7-4D51-8633-1F7AFAEE540B}" srcOrd="4" destOrd="0" presId="urn:microsoft.com/office/officeart/2008/layout/VerticalCurvedList"/>
    <dgm:cxn modelId="{3074C9A1-BA35-440E-9B0F-4D0CFD5FD582}" type="presParOf" srcId="{51C2DD2B-54C7-4D51-8633-1F7AFAEE540B}" destId="{CC02BE62-3B7D-4461-9C39-EC575DDD736B}" srcOrd="0" destOrd="0" presId="urn:microsoft.com/office/officeart/2008/layout/VerticalCurvedList"/>
    <dgm:cxn modelId="{F790A6A4-CCC4-4E51-B9BF-FF89B2B1E85D}" type="presParOf" srcId="{5A30AF97-B98C-4514-8031-6C5B8A07CC54}" destId="{B85D5DAB-9059-423B-AA7C-3ADE579ACB93}" srcOrd="5" destOrd="0" presId="urn:microsoft.com/office/officeart/2008/layout/VerticalCurvedList"/>
    <dgm:cxn modelId="{96546986-11E0-4D36-83BE-6457AF1AC285}" type="presParOf" srcId="{5A30AF97-B98C-4514-8031-6C5B8A07CC54}" destId="{96B8AB17-7829-4E13-8B2A-5974586C3EEF}" srcOrd="6" destOrd="0" presId="urn:microsoft.com/office/officeart/2008/layout/VerticalCurvedList"/>
    <dgm:cxn modelId="{8FFACC57-98AC-4221-96CC-06C785DFBCCD}" type="presParOf" srcId="{96B8AB17-7829-4E13-8B2A-5974586C3EEF}" destId="{B1723BF4-D7DD-4C17-A6F3-37C20564B5D8}" srcOrd="0" destOrd="0" presId="urn:microsoft.com/office/officeart/2008/layout/VerticalCurvedList"/>
    <dgm:cxn modelId="{C9759E91-F67E-4517-B87D-DEC509FF1A38}" type="presParOf" srcId="{5A30AF97-B98C-4514-8031-6C5B8A07CC54}" destId="{40C4F14A-3730-44EB-8C18-603AB99EBFD1}" srcOrd="7" destOrd="0" presId="urn:microsoft.com/office/officeart/2008/layout/VerticalCurvedList"/>
    <dgm:cxn modelId="{37417178-7680-494D-AF4E-3D549BFB6F30}" type="presParOf" srcId="{5A30AF97-B98C-4514-8031-6C5B8A07CC54}" destId="{502D5D47-9105-41AC-8CA1-F28ED0C8E7A5}" srcOrd="8" destOrd="0" presId="urn:microsoft.com/office/officeart/2008/layout/VerticalCurvedList"/>
    <dgm:cxn modelId="{AB50904C-01EB-4D5B-8B14-4D239A0B54A6}" type="presParOf" srcId="{502D5D47-9105-41AC-8CA1-F28ED0C8E7A5}" destId="{7E0D7686-BB12-49D9-B576-91588A93951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2A7F5C-E271-4CD5-A307-A25AD5062F9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76D0D2C-4894-45F8-9583-18D75E25F0AD}">
      <dgm:prSet phldrT="[Text]" custT="1"/>
      <dgm:spPr>
        <a:solidFill>
          <a:srgbClr val="FFD200"/>
        </a:solidFill>
        <a:ln>
          <a:noFill/>
        </a:ln>
      </dgm:spPr>
      <dgm:t>
        <a:bodyPr/>
        <a:lstStyle/>
        <a:p>
          <a:r>
            <a:rPr lang="en-US" sz="1600" b="1" dirty="0">
              <a:solidFill>
                <a:srgbClr val="1D579B"/>
              </a:solidFill>
            </a:rPr>
            <a:t>Direct Retro </a:t>
          </a:r>
          <a:r>
            <a:rPr lang="en-US" sz="1600" b="1" dirty="0" smtClean="0">
              <a:solidFill>
                <a:srgbClr val="1D579B"/>
              </a:solidFill>
            </a:rPr>
            <a:t>Overview</a:t>
          </a:r>
          <a:endParaRPr lang="en-US" sz="1600" b="1" dirty="0">
            <a:solidFill>
              <a:srgbClr val="1D579B"/>
            </a:solidFill>
          </a:endParaRPr>
        </a:p>
      </dgm:t>
    </dgm:pt>
    <dgm:pt modelId="{50159EED-2F39-4547-9E4B-F062664FBA6F}" type="parTrans" cxnId="{A553C557-9E69-4077-BBFC-315963C76A26}">
      <dgm:prSet/>
      <dgm:spPr/>
      <dgm:t>
        <a:bodyPr/>
        <a:lstStyle/>
        <a:p>
          <a:endParaRPr lang="en-US"/>
        </a:p>
      </dgm:t>
    </dgm:pt>
    <dgm:pt modelId="{F98D2A06-0291-44BE-9AE3-158A682CE56C}" type="sibTrans" cxnId="{A553C557-9E69-4077-BBFC-315963C76A26}">
      <dgm:prSet/>
      <dgm:spPr/>
      <dgm:t>
        <a:bodyPr/>
        <a:lstStyle/>
        <a:p>
          <a:endParaRPr lang="en-US"/>
        </a:p>
      </dgm:t>
    </dgm:pt>
    <dgm:pt modelId="{B029579B-4DF3-4D51-AC6E-A40D5F9E06B2}">
      <dgm:prSet phldrT="[Text]" custT="1"/>
      <dgm:spPr>
        <a:solidFill>
          <a:srgbClr val="1D579B"/>
        </a:solidFill>
        <a:ln>
          <a:noFill/>
        </a:ln>
      </dgm:spPr>
      <dgm:t>
        <a:bodyPr/>
        <a:lstStyle/>
        <a:p>
          <a:r>
            <a:rPr lang="en-US" sz="1600" b="1" dirty="0"/>
            <a:t>3: Benefit Cost Transfer Overview</a:t>
          </a:r>
        </a:p>
      </dgm:t>
    </dgm:pt>
    <dgm:pt modelId="{C18BA7F4-D73F-4ED5-9EBF-CA537383C772}" type="parTrans" cxnId="{EEB9F3AB-479A-4EF4-AFF8-EA4F56D3B97C}">
      <dgm:prSet/>
      <dgm:spPr/>
      <dgm:t>
        <a:bodyPr/>
        <a:lstStyle/>
        <a:p>
          <a:endParaRPr lang="en-US"/>
        </a:p>
      </dgm:t>
    </dgm:pt>
    <dgm:pt modelId="{E625DB8B-AF70-42CB-9BBB-2C8B7D4E46D5}" type="sibTrans" cxnId="{EEB9F3AB-479A-4EF4-AFF8-EA4F56D3B97C}">
      <dgm:prSet/>
      <dgm:spPr/>
      <dgm:t>
        <a:bodyPr/>
        <a:lstStyle/>
        <a:p>
          <a:endParaRPr lang="en-US"/>
        </a:p>
      </dgm:t>
    </dgm:pt>
    <dgm:pt modelId="{2ACA077D-4897-4CF2-A979-16D6C63FEC27}">
      <dgm:prSet phldrT="[Text]" custT="1"/>
      <dgm:spPr>
        <a:solidFill>
          <a:srgbClr val="1D579B"/>
        </a:solidFill>
        <a:ln>
          <a:noFill/>
        </a:ln>
      </dgm:spPr>
      <dgm:t>
        <a:bodyPr/>
        <a:lstStyle/>
        <a:p>
          <a:r>
            <a:rPr lang="en-US" sz="1600" b="1" dirty="0"/>
            <a:t>4: Enter Benefit Cost Transfer</a:t>
          </a:r>
        </a:p>
      </dgm:t>
    </dgm:pt>
    <dgm:pt modelId="{21866B20-6045-485E-964E-6E6ABE3A429E}" type="parTrans" cxnId="{E424FF33-7ED8-4DA2-B563-5132A3FCD586}">
      <dgm:prSet/>
      <dgm:spPr/>
      <dgm:t>
        <a:bodyPr/>
        <a:lstStyle/>
        <a:p>
          <a:endParaRPr lang="en-US"/>
        </a:p>
      </dgm:t>
    </dgm:pt>
    <dgm:pt modelId="{6B474AE3-2A17-44F1-8EDD-4C99CC0D019B}" type="sibTrans" cxnId="{E424FF33-7ED8-4DA2-B563-5132A3FCD586}">
      <dgm:prSet/>
      <dgm:spPr/>
      <dgm:t>
        <a:bodyPr/>
        <a:lstStyle/>
        <a:p>
          <a:endParaRPr lang="en-US"/>
        </a:p>
      </dgm:t>
    </dgm:pt>
    <dgm:pt modelId="{6287FBF7-90BA-44CD-A9C2-3BE6956DFE67}">
      <dgm:prSet phldrT="[Text]" custT="1"/>
      <dgm:spPr>
        <a:solidFill>
          <a:srgbClr val="1D579B"/>
        </a:solidFill>
        <a:ln>
          <a:noFill/>
        </a:ln>
      </dgm:spPr>
      <dgm:t>
        <a:bodyPr/>
        <a:lstStyle/>
        <a:p>
          <a:r>
            <a:rPr lang="en-US" sz="1600" b="1" dirty="0"/>
            <a:t>2: Direct Retro Funding Updates</a:t>
          </a:r>
        </a:p>
      </dgm:t>
    </dgm:pt>
    <dgm:pt modelId="{44E4CCA2-78A7-41C5-8E6B-DC5AF2ED221C}" type="parTrans" cxnId="{94B8FE7A-2C7C-44C0-91B7-A5AD03BFFA83}">
      <dgm:prSet/>
      <dgm:spPr/>
      <dgm:t>
        <a:bodyPr/>
        <a:lstStyle/>
        <a:p>
          <a:endParaRPr lang="en-US"/>
        </a:p>
      </dgm:t>
    </dgm:pt>
    <dgm:pt modelId="{83FD1826-CAA7-4626-A8AA-3BCA9D9B41A3}" type="sibTrans" cxnId="{94B8FE7A-2C7C-44C0-91B7-A5AD03BFFA83}">
      <dgm:prSet/>
      <dgm:spPr/>
      <dgm:t>
        <a:bodyPr/>
        <a:lstStyle/>
        <a:p>
          <a:endParaRPr lang="en-US"/>
        </a:p>
      </dgm:t>
    </dgm:pt>
    <dgm:pt modelId="{9B1D350B-D9F0-491D-80C8-0D9D0B380A93}" type="pres">
      <dgm:prSet presAssocID="{452A7F5C-E271-4CD5-A307-A25AD5062F9A}" presName="Name0" presStyleCnt="0">
        <dgm:presLayoutVars>
          <dgm:chMax val="7"/>
          <dgm:chPref val="7"/>
          <dgm:dir/>
        </dgm:presLayoutVars>
      </dgm:prSet>
      <dgm:spPr/>
      <dgm:t>
        <a:bodyPr/>
        <a:lstStyle/>
        <a:p>
          <a:endParaRPr lang="en-US"/>
        </a:p>
      </dgm:t>
    </dgm:pt>
    <dgm:pt modelId="{5A30AF97-B98C-4514-8031-6C5B8A07CC54}" type="pres">
      <dgm:prSet presAssocID="{452A7F5C-E271-4CD5-A307-A25AD5062F9A}" presName="Name1" presStyleCnt="0"/>
      <dgm:spPr/>
    </dgm:pt>
    <dgm:pt modelId="{956968CB-4B97-4201-A776-39BE00249818}" type="pres">
      <dgm:prSet presAssocID="{452A7F5C-E271-4CD5-A307-A25AD5062F9A}" presName="cycle" presStyleCnt="0"/>
      <dgm:spPr/>
    </dgm:pt>
    <dgm:pt modelId="{F53DF10B-CA95-41F0-AD2B-62E36333E577}" type="pres">
      <dgm:prSet presAssocID="{452A7F5C-E271-4CD5-A307-A25AD5062F9A}" presName="srcNode" presStyleLbl="node1" presStyleIdx="0" presStyleCnt="4"/>
      <dgm:spPr/>
    </dgm:pt>
    <dgm:pt modelId="{50BE7FA7-2200-474A-A99F-3A974246DA53}" type="pres">
      <dgm:prSet presAssocID="{452A7F5C-E271-4CD5-A307-A25AD5062F9A}" presName="conn" presStyleLbl="parChTrans1D2" presStyleIdx="0" presStyleCnt="1"/>
      <dgm:spPr/>
      <dgm:t>
        <a:bodyPr/>
        <a:lstStyle/>
        <a:p>
          <a:endParaRPr lang="en-US"/>
        </a:p>
      </dgm:t>
    </dgm:pt>
    <dgm:pt modelId="{D1B2A6AD-B16D-4C68-8A90-3ABCE7A4A92B}" type="pres">
      <dgm:prSet presAssocID="{452A7F5C-E271-4CD5-A307-A25AD5062F9A}" presName="extraNode" presStyleLbl="node1" presStyleIdx="0" presStyleCnt="4"/>
      <dgm:spPr/>
    </dgm:pt>
    <dgm:pt modelId="{AEE64FBA-0210-4063-B0D3-9E92D9E18A25}" type="pres">
      <dgm:prSet presAssocID="{452A7F5C-E271-4CD5-A307-A25AD5062F9A}" presName="dstNode" presStyleLbl="node1" presStyleIdx="0" presStyleCnt="4"/>
      <dgm:spPr/>
    </dgm:pt>
    <dgm:pt modelId="{BDE2854F-B583-49DF-9080-F695508E16EF}" type="pres">
      <dgm:prSet presAssocID="{C76D0D2C-4894-45F8-9583-18D75E25F0AD}" presName="text_1" presStyleLbl="node1" presStyleIdx="0" presStyleCnt="4">
        <dgm:presLayoutVars>
          <dgm:bulletEnabled val="1"/>
        </dgm:presLayoutVars>
      </dgm:prSet>
      <dgm:spPr/>
      <dgm:t>
        <a:bodyPr/>
        <a:lstStyle/>
        <a:p>
          <a:endParaRPr lang="en-US"/>
        </a:p>
      </dgm:t>
    </dgm:pt>
    <dgm:pt modelId="{922795D7-0B12-4B67-AF3C-3AA29C929B27}" type="pres">
      <dgm:prSet presAssocID="{C76D0D2C-4894-45F8-9583-18D75E25F0AD}" presName="accent_1" presStyleCnt="0"/>
      <dgm:spPr/>
    </dgm:pt>
    <dgm:pt modelId="{471854D1-846C-4B50-8281-77CAD1429FF9}" type="pres">
      <dgm:prSet presAssocID="{C76D0D2C-4894-45F8-9583-18D75E25F0AD}" presName="accentRepeatNode" presStyleLbl="solidFgAcc1" presStyleIdx="0" presStyleCnt="4"/>
      <dgm:spPr>
        <a:ln>
          <a:solidFill>
            <a:srgbClr val="FFD200"/>
          </a:solidFill>
        </a:ln>
      </dgm:spPr>
    </dgm:pt>
    <dgm:pt modelId="{340503F1-F8DF-4311-A028-91AB6F39A540}" type="pres">
      <dgm:prSet presAssocID="{6287FBF7-90BA-44CD-A9C2-3BE6956DFE67}" presName="text_2" presStyleLbl="node1" presStyleIdx="1" presStyleCnt="4">
        <dgm:presLayoutVars>
          <dgm:bulletEnabled val="1"/>
        </dgm:presLayoutVars>
      </dgm:prSet>
      <dgm:spPr/>
      <dgm:t>
        <a:bodyPr/>
        <a:lstStyle/>
        <a:p>
          <a:endParaRPr lang="en-US"/>
        </a:p>
      </dgm:t>
    </dgm:pt>
    <dgm:pt modelId="{51C2DD2B-54C7-4D51-8633-1F7AFAEE540B}" type="pres">
      <dgm:prSet presAssocID="{6287FBF7-90BA-44CD-A9C2-3BE6956DFE67}" presName="accent_2" presStyleCnt="0"/>
      <dgm:spPr/>
    </dgm:pt>
    <dgm:pt modelId="{CC02BE62-3B7D-4461-9C39-EC575DDD736B}" type="pres">
      <dgm:prSet presAssocID="{6287FBF7-90BA-44CD-A9C2-3BE6956DFE67}" presName="accentRepeatNode" presStyleLbl="solidFgAcc1" presStyleIdx="1" presStyleCnt="4"/>
      <dgm:spPr>
        <a:ln>
          <a:solidFill>
            <a:srgbClr val="1D579B"/>
          </a:solidFill>
        </a:ln>
      </dgm:spPr>
    </dgm:pt>
    <dgm:pt modelId="{B85D5DAB-9059-423B-AA7C-3ADE579ACB93}" type="pres">
      <dgm:prSet presAssocID="{B029579B-4DF3-4D51-AC6E-A40D5F9E06B2}" presName="text_3" presStyleLbl="node1" presStyleIdx="2" presStyleCnt="4">
        <dgm:presLayoutVars>
          <dgm:bulletEnabled val="1"/>
        </dgm:presLayoutVars>
      </dgm:prSet>
      <dgm:spPr/>
      <dgm:t>
        <a:bodyPr/>
        <a:lstStyle/>
        <a:p>
          <a:endParaRPr lang="en-US"/>
        </a:p>
      </dgm:t>
    </dgm:pt>
    <dgm:pt modelId="{96B8AB17-7829-4E13-8B2A-5974586C3EEF}" type="pres">
      <dgm:prSet presAssocID="{B029579B-4DF3-4D51-AC6E-A40D5F9E06B2}" presName="accent_3" presStyleCnt="0"/>
      <dgm:spPr/>
    </dgm:pt>
    <dgm:pt modelId="{B1723BF4-D7DD-4C17-A6F3-37C20564B5D8}" type="pres">
      <dgm:prSet presAssocID="{B029579B-4DF3-4D51-AC6E-A40D5F9E06B2}" presName="accentRepeatNode" presStyleLbl="solidFgAcc1" presStyleIdx="2" presStyleCnt="4"/>
      <dgm:spPr>
        <a:ln>
          <a:solidFill>
            <a:srgbClr val="1D579B"/>
          </a:solidFill>
        </a:ln>
      </dgm:spPr>
    </dgm:pt>
    <dgm:pt modelId="{40C4F14A-3730-44EB-8C18-603AB99EBFD1}" type="pres">
      <dgm:prSet presAssocID="{2ACA077D-4897-4CF2-A979-16D6C63FEC27}" presName="text_4" presStyleLbl="node1" presStyleIdx="3" presStyleCnt="4">
        <dgm:presLayoutVars>
          <dgm:bulletEnabled val="1"/>
        </dgm:presLayoutVars>
      </dgm:prSet>
      <dgm:spPr/>
      <dgm:t>
        <a:bodyPr/>
        <a:lstStyle/>
        <a:p>
          <a:endParaRPr lang="en-US"/>
        </a:p>
      </dgm:t>
    </dgm:pt>
    <dgm:pt modelId="{502D5D47-9105-41AC-8CA1-F28ED0C8E7A5}" type="pres">
      <dgm:prSet presAssocID="{2ACA077D-4897-4CF2-A979-16D6C63FEC27}" presName="accent_4" presStyleCnt="0"/>
      <dgm:spPr/>
    </dgm:pt>
    <dgm:pt modelId="{7E0D7686-BB12-49D9-B576-91588A93951A}" type="pres">
      <dgm:prSet presAssocID="{2ACA077D-4897-4CF2-A979-16D6C63FEC27}" presName="accentRepeatNode" presStyleLbl="solidFgAcc1" presStyleIdx="3" presStyleCnt="4"/>
      <dgm:spPr>
        <a:ln>
          <a:solidFill>
            <a:srgbClr val="1D579B"/>
          </a:solidFill>
        </a:ln>
      </dgm:spPr>
    </dgm:pt>
  </dgm:ptLst>
  <dgm:cxnLst>
    <dgm:cxn modelId="{6640CC45-2457-453A-8D31-65FB4311C7BC}" type="presOf" srcId="{6287FBF7-90BA-44CD-A9C2-3BE6956DFE67}" destId="{340503F1-F8DF-4311-A028-91AB6F39A540}" srcOrd="0" destOrd="0" presId="urn:microsoft.com/office/officeart/2008/layout/VerticalCurvedList"/>
    <dgm:cxn modelId="{05189A2D-2BB5-4A08-938C-1EB41DF698B4}" type="presOf" srcId="{F98D2A06-0291-44BE-9AE3-158A682CE56C}" destId="{50BE7FA7-2200-474A-A99F-3A974246DA53}" srcOrd="0" destOrd="0" presId="urn:microsoft.com/office/officeart/2008/layout/VerticalCurvedList"/>
    <dgm:cxn modelId="{E424FF33-7ED8-4DA2-B563-5132A3FCD586}" srcId="{452A7F5C-E271-4CD5-A307-A25AD5062F9A}" destId="{2ACA077D-4897-4CF2-A979-16D6C63FEC27}" srcOrd="3" destOrd="0" parTransId="{21866B20-6045-485E-964E-6E6ABE3A429E}" sibTransId="{6B474AE3-2A17-44F1-8EDD-4C99CC0D019B}"/>
    <dgm:cxn modelId="{F8630F29-33C4-414E-8608-C7C307CEF41B}" type="presOf" srcId="{2ACA077D-4897-4CF2-A979-16D6C63FEC27}" destId="{40C4F14A-3730-44EB-8C18-603AB99EBFD1}" srcOrd="0" destOrd="0" presId="urn:microsoft.com/office/officeart/2008/layout/VerticalCurvedList"/>
    <dgm:cxn modelId="{94B8FE7A-2C7C-44C0-91B7-A5AD03BFFA83}" srcId="{452A7F5C-E271-4CD5-A307-A25AD5062F9A}" destId="{6287FBF7-90BA-44CD-A9C2-3BE6956DFE67}" srcOrd="1" destOrd="0" parTransId="{44E4CCA2-78A7-41C5-8E6B-DC5AF2ED221C}" sibTransId="{83FD1826-CAA7-4626-A8AA-3BCA9D9B41A3}"/>
    <dgm:cxn modelId="{EEB9F3AB-479A-4EF4-AFF8-EA4F56D3B97C}" srcId="{452A7F5C-E271-4CD5-A307-A25AD5062F9A}" destId="{B029579B-4DF3-4D51-AC6E-A40D5F9E06B2}" srcOrd="2" destOrd="0" parTransId="{C18BA7F4-D73F-4ED5-9EBF-CA537383C772}" sibTransId="{E625DB8B-AF70-42CB-9BBB-2C8B7D4E46D5}"/>
    <dgm:cxn modelId="{445F3558-ECFC-4947-BDCC-65607192285C}" type="presOf" srcId="{B029579B-4DF3-4D51-AC6E-A40D5F9E06B2}" destId="{B85D5DAB-9059-423B-AA7C-3ADE579ACB93}" srcOrd="0" destOrd="0" presId="urn:microsoft.com/office/officeart/2008/layout/VerticalCurvedList"/>
    <dgm:cxn modelId="{59C7557A-8793-41CD-8082-4FE11B7BFD66}" type="presOf" srcId="{C76D0D2C-4894-45F8-9583-18D75E25F0AD}" destId="{BDE2854F-B583-49DF-9080-F695508E16EF}" srcOrd="0" destOrd="0" presId="urn:microsoft.com/office/officeart/2008/layout/VerticalCurvedList"/>
    <dgm:cxn modelId="{A553C557-9E69-4077-BBFC-315963C76A26}" srcId="{452A7F5C-E271-4CD5-A307-A25AD5062F9A}" destId="{C76D0D2C-4894-45F8-9583-18D75E25F0AD}" srcOrd="0" destOrd="0" parTransId="{50159EED-2F39-4547-9E4B-F062664FBA6F}" sibTransId="{F98D2A06-0291-44BE-9AE3-158A682CE56C}"/>
    <dgm:cxn modelId="{FC478A1D-0C0F-4B24-B4CC-8EDAC2D02DDA}" type="presOf" srcId="{452A7F5C-E271-4CD5-A307-A25AD5062F9A}" destId="{9B1D350B-D9F0-491D-80C8-0D9D0B380A93}" srcOrd="0" destOrd="0" presId="urn:microsoft.com/office/officeart/2008/layout/VerticalCurvedList"/>
    <dgm:cxn modelId="{5036C5B6-B491-428A-8828-5D0B3581D609}" type="presParOf" srcId="{9B1D350B-D9F0-491D-80C8-0D9D0B380A93}" destId="{5A30AF97-B98C-4514-8031-6C5B8A07CC54}" srcOrd="0" destOrd="0" presId="urn:microsoft.com/office/officeart/2008/layout/VerticalCurvedList"/>
    <dgm:cxn modelId="{B4C78CFE-B493-4F0C-9302-23633B58D8B4}" type="presParOf" srcId="{5A30AF97-B98C-4514-8031-6C5B8A07CC54}" destId="{956968CB-4B97-4201-A776-39BE00249818}" srcOrd="0" destOrd="0" presId="urn:microsoft.com/office/officeart/2008/layout/VerticalCurvedList"/>
    <dgm:cxn modelId="{378204E5-C47D-4B8D-8727-413158F5C3F8}" type="presParOf" srcId="{956968CB-4B97-4201-A776-39BE00249818}" destId="{F53DF10B-CA95-41F0-AD2B-62E36333E577}" srcOrd="0" destOrd="0" presId="urn:microsoft.com/office/officeart/2008/layout/VerticalCurvedList"/>
    <dgm:cxn modelId="{EE08330D-B29A-4A91-86D6-37E109F31ABA}" type="presParOf" srcId="{956968CB-4B97-4201-A776-39BE00249818}" destId="{50BE7FA7-2200-474A-A99F-3A974246DA53}" srcOrd="1" destOrd="0" presId="urn:microsoft.com/office/officeart/2008/layout/VerticalCurvedList"/>
    <dgm:cxn modelId="{EFED643B-4FCF-4182-94DA-A265F6BB2D34}" type="presParOf" srcId="{956968CB-4B97-4201-A776-39BE00249818}" destId="{D1B2A6AD-B16D-4C68-8A90-3ABCE7A4A92B}" srcOrd="2" destOrd="0" presId="urn:microsoft.com/office/officeart/2008/layout/VerticalCurvedList"/>
    <dgm:cxn modelId="{35C6F46E-DCAD-4F8E-BF1C-75DD4B2D2946}" type="presParOf" srcId="{956968CB-4B97-4201-A776-39BE00249818}" destId="{AEE64FBA-0210-4063-B0D3-9E92D9E18A25}" srcOrd="3" destOrd="0" presId="urn:microsoft.com/office/officeart/2008/layout/VerticalCurvedList"/>
    <dgm:cxn modelId="{DC721A1B-2253-4785-8EEF-33E3C194288B}" type="presParOf" srcId="{5A30AF97-B98C-4514-8031-6C5B8A07CC54}" destId="{BDE2854F-B583-49DF-9080-F695508E16EF}" srcOrd="1" destOrd="0" presId="urn:microsoft.com/office/officeart/2008/layout/VerticalCurvedList"/>
    <dgm:cxn modelId="{D82C8F22-90A0-4712-BF6F-43762ADA880F}" type="presParOf" srcId="{5A30AF97-B98C-4514-8031-6C5B8A07CC54}" destId="{922795D7-0B12-4B67-AF3C-3AA29C929B27}" srcOrd="2" destOrd="0" presId="urn:microsoft.com/office/officeart/2008/layout/VerticalCurvedList"/>
    <dgm:cxn modelId="{9CC11DE6-F5D2-4BC9-86D4-D4356AF95973}" type="presParOf" srcId="{922795D7-0B12-4B67-AF3C-3AA29C929B27}" destId="{471854D1-846C-4B50-8281-77CAD1429FF9}" srcOrd="0" destOrd="0" presId="urn:microsoft.com/office/officeart/2008/layout/VerticalCurvedList"/>
    <dgm:cxn modelId="{09192833-AED0-435B-9FD5-5B8A5FCA7490}" type="presParOf" srcId="{5A30AF97-B98C-4514-8031-6C5B8A07CC54}" destId="{340503F1-F8DF-4311-A028-91AB6F39A540}" srcOrd="3" destOrd="0" presId="urn:microsoft.com/office/officeart/2008/layout/VerticalCurvedList"/>
    <dgm:cxn modelId="{CDE8C165-D29C-4046-ABC1-E9823D8F3321}" type="presParOf" srcId="{5A30AF97-B98C-4514-8031-6C5B8A07CC54}" destId="{51C2DD2B-54C7-4D51-8633-1F7AFAEE540B}" srcOrd="4" destOrd="0" presId="urn:microsoft.com/office/officeart/2008/layout/VerticalCurvedList"/>
    <dgm:cxn modelId="{3074C9A1-BA35-440E-9B0F-4D0CFD5FD582}" type="presParOf" srcId="{51C2DD2B-54C7-4D51-8633-1F7AFAEE540B}" destId="{CC02BE62-3B7D-4461-9C39-EC575DDD736B}" srcOrd="0" destOrd="0" presId="urn:microsoft.com/office/officeart/2008/layout/VerticalCurvedList"/>
    <dgm:cxn modelId="{F790A6A4-CCC4-4E51-B9BF-FF89B2B1E85D}" type="presParOf" srcId="{5A30AF97-B98C-4514-8031-6C5B8A07CC54}" destId="{B85D5DAB-9059-423B-AA7C-3ADE579ACB93}" srcOrd="5" destOrd="0" presId="urn:microsoft.com/office/officeart/2008/layout/VerticalCurvedList"/>
    <dgm:cxn modelId="{96546986-11E0-4D36-83BE-6457AF1AC285}" type="presParOf" srcId="{5A30AF97-B98C-4514-8031-6C5B8A07CC54}" destId="{96B8AB17-7829-4E13-8B2A-5974586C3EEF}" srcOrd="6" destOrd="0" presId="urn:microsoft.com/office/officeart/2008/layout/VerticalCurvedList"/>
    <dgm:cxn modelId="{8FFACC57-98AC-4221-96CC-06C785DFBCCD}" type="presParOf" srcId="{96B8AB17-7829-4E13-8B2A-5974586C3EEF}" destId="{B1723BF4-D7DD-4C17-A6F3-37C20564B5D8}" srcOrd="0" destOrd="0" presId="urn:microsoft.com/office/officeart/2008/layout/VerticalCurvedList"/>
    <dgm:cxn modelId="{C9759E91-F67E-4517-B87D-DEC509FF1A38}" type="presParOf" srcId="{5A30AF97-B98C-4514-8031-6C5B8A07CC54}" destId="{40C4F14A-3730-44EB-8C18-603AB99EBFD1}" srcOrd="7" destOrd="0" presId="urn:microsoft.com/office/officeart/2008/layout/VerticalCurvedList"/>
    <dgm:cxn modelId="{37417178-7680-494D-AF4E-3D549BFB6F30}" type="presParOf" srcId="{5A30AF97-B98C-4514-8031-6C5B8A07CC54}" destId="{502D5D47-9105-41AC-8CA1-F28ED0C8E7A5}" srcOrd="8" destOrd="0" presId="urn:microsoft.com/office/officeart/2008/layout/VerticalCurvedList"/>
    <dgm:cxn modelId="{AB50904C-01EB-4D5B-8B14-4D239A0B54A6}" type="presParOf" srcId="{502D5D47-9105-41AC-8CA1-F28ED0C8E7A5}" destId="{7E0D7686-BB12-49D9-B576-91588A93951A}"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727AE8-84FF-4B6B-B4F3-D607F2635AA9}"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9C676068-05AB-4675-BBB3-3F36959236B4}">
      <dgm:prSet phldrT="[Text]"/>
      <dgm:spPr>
        <a:xfrm>
          <a:off x="4847" y="1827749"/>
          <a:ext cx="1304789" cy="1594333"/>
        </a:xfrm>
        <a:solidFill>
          <a:srgbClr val="FFC000"/>
        </a:solidFill>
        <a:ln w="25400" cap="flat" cmpd="sng" algn="ctr">
          <a:solidFill>
            <a:schemeClr val="tx2">
              <a:lumMod val="60000"/>
              <a:lumOff val="40000"/>
            </a:schemeClr>
          </a:solidFill>
          <a:prstDash val="solid"/>
        </a:ln>
        <a:effectLst/>
      </dgm:spPr>
      <dgm:t>
        <a:bodyPr/>
        <a:lstStyle/>
        <a:p>
          <a:r>
            <a:rPr lang="en-US" b="1" baseline="0" dirty="0">
              <a:solidFill>
                <a:sysClr val="windowText" lastClr="000000"/>
              </a:solidFill>
              <a:latin typeface="Calibri"/>
              <a:ea typeface="+mn-ea"/>
              <a:cs typeface="+mn-cs"/>
            </a:rPr>
            <a:t>Incorrect or missing funding is identified </a:t>
          </a:r>
          <a:endParaRPr lang="en-US" b="1" dirty="0">
            <a:solidFill>
              <a:sysClr val="windowText" lastClr="000000"/>
            </a:solidFill>
            <a:latin typeface="Calibri"/>
            <a:ea typeface="+mn-ea"/>
            <a:cs typeface="+mn-cs"/>
          </a:endParaRPr>
        </a:p>
      </dgm:t>
    </dgm:pt>
    <dgm:pt modelId="{1E6BE4E8-0D68-45C8-9BA3-890C02758A0F}" type="parTrans" cxnId="{C5B56791-761F-4529-9B2F-31856C95CE1D}">
      <dgm:prSet/>
      <dgm:spPr/>
      <dgm:t>
        <a:bodyPr/>
        <a:lstStyle/>
        <a:p>
          <a:endParaRPr lang="en-US" b="1">
            <a:solidFill>
              <a:schemeClr val="tx1"/>
            </a:solidFill>
          </a:endParaRPr>
        </a:p>
      </dgm:t>
    </dgm:pt>
    <dgm:pt modelId="{409F387F-4912-4E76-8AAA-C9C30A48A282}" type="sibTrans" cxnId="{C5B56791-761F-4529-9B2F-31856C95CE1D}">
      <dgm:prSet/>
      <dgm:spPr>
        <a:xfrm>
          <a:off x="1440115" y="2463122"/>
          <a:ext cx="276615" cy="323587"/>
        </a:xfrm>
        <a:solidFill>
          <a:schemeClr val="accent2"/>
        </a:solidFill>
        <a:ln>
          <a:solidFill>
            <a:schemeClr val="tx1"/>
          </a:solidFill>
        </a:ln>
        <a:effectLst/>
      </dgm:spPr>
      <dgm:t>
        <a:bodyPr/>
        <a:lstStyle/>
        <a:p>
          <a:endParaRPr lang="en-US" b="1">
            <a:solidFill>
              <a:sysClr val="windowText" lastClr="000000"/>
            </a:solidFill>
            <a:latin typeface="Calibri"/>
            <a:ea typeface="+mn-ea"/>
            <a:cs typeface="+mn-cs"/>
          </a:endParaRPr>
        </a:p>
      </dgm:t>
    </dgm:pt>
    <dgm:pt modelId="{9BF61E85-DF9D-4DC4-9725-FF62EAD45CF7}">
      <dgm:prSet phldrT="[Text]"/>
      <dgm:spPr>
        <a:xfrm>
          <a:off x="3658257" y="1827749"/>
          <a:ext cx="1387747" cy="1594333"/>
        </a:xfrm>
        <a:solidFill>
          <a:srgbClr val="FFC000"/>
        </a:solidFill>
        <a:ln w="25400" cap="flat" cmpd="sng" algn="ctr">
          <a:solidFill>
            <a:schemeClr val="tx2">
              <a:lumMod val="60000"/>
              <a:lumOff val="40000"/>
            </a:schemeClr>
          </a:solidFill>
          <a:prstDash val="solid"/>
        </a:ln>
        <a:effectLst/>
      </dgm:spPr>
      <dgm:t>
        <a:bodyPr/>
        <a:lstStyle/>
        <a:p>
          <a:r>
            <a:rPr lang="en-US" b="1" baseline="0" dirty="0">
              <a:solidFill>
                <a:sysClr val="windowText" lastClr="000000"/>
              </a:solidFill>
              <a:latin typeface="Calibri"/>
              <a:ea typeface="+mn-ea"/>
              <a:cs typeface="+mn-cs"/>
            </a:rPr>
            <a:t>Use Direct Retro Page in UCPath to move expense to correct fund source</a:t>
          </a:r>
          <a:endParaRPr lang="en-US" b="1" dirty="0">
            <a:solidFill>
              <a:sysClr val="windowText" lastClr="000000"/>
            </a:solidFill>
            <a:latin typeface="Calibri"/>
            <a:ea typeface="+mn-ea"/>
            <a:cs typeface="+mn-cs"/>
          </a:endParaRPr>
        </a:p>
      </dgm:t>
    </dgm:pt>
    <dgm:pt modelId="{1E2D1D1D-6AD0-44F9-B0FD-42715097A5D7}" type="parTrans" cxnId="{9E80D80B-B7B3-487C-9744-B0FE2F5A7208}">
      <dgm:prSet/>
      <dgm:spPr/>
      <dgm:t>
        <a:bodyPr/>
        <a:lstStyle/>
        <a:p>
          <a:endParaRPr lang="en-US" b="1">
            <a:solidFill>
              <a:schemeClr val="tx1"/>
            </a:solidFill>
          </a:endParaRPr>
        </a:p>
      </dgm:t>
    </dgm:pt>
    <dgm:pt modelId="{653519DA-8C48-483C-9704-5FDEF61B6272}" type="sibTrans" cxnId="{9E80D80B-B7B3-487C-9744-B0FE2F5A7208}">
      <dgm:prSet/>
      <dgm:spPr>
        <a:xfrm>
          <a:off x="5176484" y="2463122"/>
          <a:ext cx="276615" cy="323587"/>
        </a:xfrm>
        <a:solidFill>
          <a:schemeClr val="accent2"/>
        </a:solidFill>
        <a:ln>
          <a:solidFill>
            <a:schemeClr val="tx1"/>
          </a:solidFill>
        </a:ln>
        <a:effectLst/>
      </dgm:spPr>
      <dgm:t>
        <a:bodyPr/>
        <a:lstStyle/>
        <a:p>
          <a:endParaRPr lang="en-US" b="1">
            <a:solidFill>
              <a:sysClr val="windowText" lastClr="000000"/>
            </a:solidFill>
            <a:latin typeface="Calibri"/>
            <a:ea typeface="+mn-ea"/>
            <a:cs typeface="+mn-cs"/>
          </a:endParaRPr>
        </a:p>
      </dgm:t>
    </dgm:pt>
    <dgm:pt modelId="{AD8A3FC0-3D54-49FA-9404-7679E3241F20}">
      <dgm:prSet phldrT="[Text]"/>
      <dgm:spPr>
        <a:xfrm>
          <a:off x="5567921" y="1827749"/>
          <a:ext cx="1304789" cy="1594333"/>
        </a:xfrm>
        <a:solidFill>
          <a:srgbClr val="FFC000"/>
        </a:solidFill>
        <a:ln w="25400" cap="flat" cmpd="sng" algn="ctr">
          <a:solidFill>
            <a:schemeClr val="tx2">
              <a:lumMod val="60000"/>
              <a:lumOff val="40000"/>
            </a:schemeClr>
          </a:solidFill>
          <a:prstDash val="solid"/>
        </a:ln>
        <a:effectLst/>
      </dgm:spPr>
      <dgm:t>
        <a:bodyPr/>
        <a:lstStyle/>
        <a:p>
          <a:r>
            <a:rPr lang="en-US" b="1" dirty="0">
              <a:solidFill>
                <a:sysClr val="windowText" lastClr="000000"/>
              </a:solidFill>
              <a:latin typeface="Calibri"/>
              <a:ea typeface="+mn-ea"/>
              <a:cs typeface="+mn-cs"/>
            </a:rPr>
            <a:t>Transaction is approved via the dept. AWE process. </a:t>
          </a:r>
        </a:p>
      </dgm:t>
    </dgm:pt>
    <dgm:pt modelId="{C0FE01E2-4F35-475B-B249-C1EA819AEBA5}" type="parTrans" cxnId="{0D5AE009-435D-4341-A318-850E38DB756E}">
      <dgm:prSet/>
      <dgm:spPr/>
      <dgm:t>
        <a:bodyPr/>
        <a:lstStyle/>
        <a:p>
          <a:endParaRPr lang="en-US" b="1">
            <a:solidFill>
              <a:schemeClr val="tx1"/>
            </a:solidFill>
          </a:endParaRPr>
        </a:p>
      </dgm:t>
    </dgm:pt>
    <dgm:pt modelId="{7D479C79-B504-4465-B37B-CC88CDD4F156}" type="sibTrans" cxnId="{0D5AE009-435D-4341-A318-850E38DB756E}">
      <dgm:prSet/>
      <dgm:spPr>
        <a:xfrm>
          <a:off x="7003189" y="2463122"/>
          <a:ext cx="276615" cy="323587"/>
        </a:xfrm>
        <a:solidFill>
          <a:schemeClr val="accent2"/>
        </a:solidFill>
        <a:ln>
          <a:solidFill>
            <a:schemeClr val="tx1"/>
          </a:solidFill>
        </a:ln>
        <a:effectLst/>
      </dgm:spPr>
      <dgm:t>
        <a:bodyPr/>
        <a:lstStyle/>
        <a:p>
          <a:endParaRPr lang="en-US" b="1">
            <a:solidFill>
              <a:sysClr val="windowText" lastClr="000000"/>
            </a:solidFill>
            <a:latin typeface="Calibri"/>
            <a:ea typeface="+mn-ea"/>
            <a:cs typeface="+mn-cs"/>
          </a:endParaRPr>
        </a:p>
      </dgm:t>
    </dgm:pt>
    <dgm:pt modelId="{C4FE5395-49A9-4B0D-A441-CA0949663B83}">
      <dgm:prSet/>
      <dgm:spPr>
        <a:xfrm>
          <a:off x="7394626" y="1827749"/>
          <a:ext cx="1304789" cy="1594333"/>
        </a:xfrm>
        <a:solidFill>
          <a:srgbClr val="FFC000"/>
        </a:solidFill>
        <a:ln w="25400" cap="flat" cmpd="sng" algn="ctr">
          <a:solidFill>
            <a:schemeClr val="tx2">
              <a:lumMod val="60000"/>
              <a:lumOff val="40000"/>
            </a:schemeClr>
          </a:solidFill>
          <a:prstDash val="solid"/>
        </a:ln>
        <a:effectLst/>
      </dgm:spPr>
      <dgm:t>
        <a:bodyPr/>
        <a:lstStyle/>
        <a:p>
          <a:r>
            <a:rPr lang="en-US" b="1" dirty="0">
              <a:solidFill>
                <a:sysClr val="windowText" lastClr="000000"/>
              </a:solidFill>
              <a:latin typeface="Calibri"/>
              <a:ea typeface="+mn-ea"/>
              <a:cs typeface="+mn-cs"/>
            </a:rPr>
            <a:t>Transaction</a:t>
          </a:r>
          <a:r>
            <a:rPr lang="en-US" b="1" baseline="0" dirty="0">
              <a:solidFill>
                <a:sysClr val="windowText" lastClr="000000"/>
              </a:solidFill>
              <a:latin typeface="Calibri"/>
              <a:ea typeface="+mn-ea"/>
              <a:cs typeface="+mn-cs"/>
            </a:rPr>
            <a:t> is finalized and processed by UCPC. </a:t>
          </a:r>
          <a:endParaRPr lang="en-US" b="1" dirty="0">
            <a:solidFill>
              <a:sysClr val="windowText" lastClr="000000"/>
            </a:solidFill>
            <a:latin typeface="Calibri"/>
            <a:ea typeface="+mn-ea"/>
            <a:cs typeface="+mn-cs"/>
          </a:endParaRPr>
        </a:p>
      </dgm:t>
    </dgm:pt>
    <dgm:pt modelId="{9317F17A-6D3F-49A1-B235-5154CE579797}" type="parTrans" cxnId="{7632E369-11FD-4461-99F7-B134DC1C4EB9}">
      <dgm:prSet/>
      <dgm:spPr/>
      <dgm:t>
        <a:bodyPr/>
        <a:lstStyle/>
        <a:p>
          <a:endParaRPr lang="en-US" b="1">
            <a:solidFill>
              <a:schemeClr val="tx1"/>
            </a:solidFill>
          </a:endParaRPr>
        </a:p>
      </dgm:t>
    </dgm:pt>
    <dgm:pt modelId="{84EF5602-16CD-4B69-9B15-BDF8CFC65DC3}" type="sibTrans" cxnId="{7632E369-11FD-4461-99F7-B134DC1C4EB9}">
      <dgm:prSet/>
      <dgm:spPr/>
      <dgm:t>
        <a:bodyPr/>
        <a:lstStyle/>
        <a:p>
          <a:endParaRPr lang="en-US" b="1">
            <a:solidFill>
              <a:schemeClr val="tx1"/>
            </a:solidFill>
          </a:endParaRPr>
        </a:p>
      </dgm:t>
    </dgm:pt>
    <dgm:pt modelId="{CD02F599-6D3A-4211-BD3E-7A6B7439AF2D}">
      <dgm:prSet/>
      <dgm:spPr>
        <a:xfrm>
          <a:off x="1831552" y="1827749"/>
          <a:ext cx="1304789" cy="1594333"/>
        </a:xfrm>
        <a:solidFill>
          <a:srgbClr val="FFC000"/>
        </a:solidFill>
        <a:ln w="25400" cap="flat" cmpd="sng" algn="ctr">
          <a:solidFill>
            <a:schemeClr val="tx2">
              <a:lumMod val="60000"/>
              <a:lumOff val="40000"/>
            </a:schemeClr>
          </a:solidFill>
          <a:prstDash val="solid"/>
        </a:ln>
        <a:effectLst/>
      </dgm:spPr>
      <dgm:t>
        <a:bodyPr/>
        <a:lstStyle/>
        <a:p>
          <a:r>
            <a:rPr lang="en-US" b="1" dirty="0">
              <a:solidFill>
                <a:sysClr val="windowText" lastClr="000000"/>
              </a:solidFill>
              <a:latin typeface="Calibri"/>
              <a:ea typeface="+mn-ea"/>
              <a:cs typeface="+mn-cs"/>
            </a:rPr>
            <a:t>Input correct fund source via the Funding Entry Page</a:t>
          </a:r>
        </a:p>
      </dgm:t>
    </dgm:pt>
    <dgm:pt modelId="{42F4E520-4218-47AD-B29D-E46143FD79D9}" type="parTrans" cxnId="{3085EE70-AF88-43FB-8CBB-21178D23F256}">
      <dgm:prSet/>
      <dgm:spPr/>
      <dgm:t>
        <a:bodyPr/>
        <a:lstStyle/>
        <a:p>
          <a:endParaRPr lang="en-US"/>
        </a:p>
      </dgm:t>
    </dgm:pt>
    <dgm:pt modelId="{0C75D965-7DA9-43E2-A6BB-7069FDED5C02}" type="sibTrans" cxnId="{3085EE70-AF88-43FB-8CBB-21178D23F256}">
      <dgm:prSet/>
      <dgm:spPr>
        <a:xfrm>
          <a:off x="3266820" y="2463122"/>
          <a:ext cx="276615" cy="323587"/>
        </a:xfrm>
        <a:solidFill>
          <a:schemeClr val="accent2"/>
        </a:solidFill>
        <a:ln>
          <a:solidFill>
            <a:schemeClr val="tx1"/>
          </a:solidFill>
        </a:ln>
        <a:effectLst/>
      </dgm:spPr>
      <dgm:t>
        <a:bodyPr/>
        <a:lstStyle/>
        <a:p>
          <a:endParaRPr lang="en-US">
            <a:solidFill>
              <a:sysClr val="window" lastClr="FFFFFF"/>
            </a:solidFill>
            <a:latin typeface="Calibri"/>
            <a:ea typeface="+mn-ea"/>
            <a:cs typeface="+mn-cs"/>
          </a:endParaRPr>
        </a:p>
      </dgm:t>
    </dgm:pt>
    <dgm:pt modelId="{A370C80C-A430-4054-B0E6-DCF4307840B9}" type="pres">
      <dgm:prSet presAssocID="{18727AE8-84FF-4B6B-B4F3-D607F2635AA9}" presName="Name0" presStyleCnt="0">
        <dgm:presLayoutVars>
          <dgm:dir/>
          <dgm:resizeHandles val="exact"/>
        </dgm:presLayoutVars>
      </dgm:prSet>
      <dgm:spPr/>
      <dgm:t>
        <a:bodyPr/>
        <a:lstStyle/>
        <a:p>
          <a:endParaRPr lang="en-US"/>
        </a:p>
      </dgm:t>
    </dgm:pt>
    <dgm:pt modelId="{737068C5-A03E-44E1-A327-57BE0F36BAEE}" type="pres">
      <dgm:prSet presAssocID="{9C676068-05AB-4675-BBB3-3F36959236B4}" presName="node" presStyleLbl="node1" presStyleIdx="0" presStyleCnt="5">
        <dgm:presLayoutVars>
          <dgm:bulletEnabled val="1"/>
        </dgm:presLayoutVars>
      </dgm:prSet>
      <dgm:spPr>
        <a:prstGeom prst="roundRect">
          <a:avLst>
            <a:gd name="adj" fmla="val 10000"/>
          </a:avLst>
        </a:prstGeom>
      </dgm:spPr>
      <dgm:t>
        <a:bodyPr/>
        <a:lstStyle/>
        <a:p>
          <a:endParaRPr lang="en-US"/>
        </a:p>
      </dgm:t>
    </dgm:pt>
    <dgm:pt modelId="{2627EECA-80AF-428E-8986-71F6E46CF555}" type="pres">
      <dgm:prSet presAssocID="{409F387F-4912-4E76-8AAA-C9C30A48A282}" presName="sibTrans" presStyleLbl="sibTrans2D1" presStyleIdx="0" presStyleCnt="4"/>
      <dgm:spPr>
        <a:prstGeom prst="rightArrow">
          <a:avLst>
            <a:gd name="adj1" fmla="val 60000"/>
            <a:gd name="adj2" fmla="val 50000"/>
          </a:avLst>
        </a:prstGeom>
      </dgm:spPr>
      <dgm:t>
        <a:bodyPr/>
        <a:lstStyle/>
        <a:p>
          <a:endParaRPr lang="en-US"/>
        </a:p>
      </dgm:t>
    </dgm:pt>
    <dgm:pt modelId="{78D654D0-5B66-4703-94C4-FE43223ED6E5}" type="pres">
      <dgm:prSet presAssocID="{409F387F-4912-4E76-8AAA-C9C30A48A282}" presName="connectorText" presStyleLbl="sibTrans2D1" presStyleIdx="0" presStyleCnt="4"/>
      <dgm:spPr/>
      <dgm:t>
        <a:bodyPr/>
        <a:lstStyle/>
        <a:p>
          <a:endParaRPr lang="en-US"/>
        </a:p>
      </dgm:t>
    </dgm:pt>
    <dgm:pt modelId="{65DCA074-93F5-4228-BCA1-9B6A6FA97CC3}" type="pres">
      <dgm:prSet presAssocID="{CD02F599-6D3A-4211-BD3E-7A6B7439AF2D}" presName="node" presStyleLbl="node1" presStyleIdx="1" presStyleCnt="5">
        <dgm:presLayoutVars>
          <dgm:bulletEnabled val="1"/>
        </dgm:presLayoutVars>
      </dgm:prSet>
      <dgm:spPr>
        <a:prstGeom prst="roundRect">
          <a:avLst>
            <a:gd name="adj" fmla="val 10000"/>
          </a:avLst>
        </a:prstGeom>
      </dgm:spPr>
      <dgm:t>
        <a:bodyPr/>
        <a:lstStyle/>
        <a:p>
          <a:endParaRPr lang="en-US"/>
        </a:p>
      </dgm:t>
    </dgm:pt>
    <dgm:pt modelId="{BAE4739C-17E0-4538-910A-EC12974E0A56}" type="pres">
      <dgm:prSet presAssocID="{0C75D965-7DA9-43E2-A6BB-7069FDED5C02}" presName="sibTrans" presStyleLbl="sibTrans2D1" presStyleIdx="1" presStyleCnt="4"/>
      <dgm:spPr>
        <a:prstGeom prst="rightArrow">
          <a:avLst>
            <a:gd name="adj1" fmla="val 60000"/>
            <a:gd name="adj2" fmla="val 50000"/>
          </a:avLst>
        </a:prstGeom>
      </dgm:spPr>
      <dgm:t>
        <a:bodyPr/>
        <a:lstStyle/>
        <a:p>
          <a:endParaRPr lang="en-US"/>
        </a:p>
      </dgm:t>
    </dgm:pt>
    <dgm:pt modelId="{4F35602E-CE6E-4766-BDF7-7776E6FF68FA}" type="pres">
      <dgm:prSet presAssocID="{0C75D965-7DA9-43E2-A6BB-7069FDED5C02}" presName="connectorText" presStyleLbl="sibTrans2D1" presStyleIdx="1" presStyleCnt="4"/>
      <dgm:spPr/>
      <dgm:t>
        <a:bodyPr/>
        <a:lstStyle/>
        <a:p>
          <a:endParaRPr lang="en-US"/>
        </a:p>
      </dgm:t>
    </dgm:pt>
    <dgm:pt modelId="{C3F18EE5-0504-4F8B-8EC1-0583278373B0}" type="pres">
      <dgm:prSet presAssocID="{9BF61E85-DF9D-4DC4-9725-FF62EAD45CF7}" presName="node" presStyleLbl="node1" presStyleIdx="2" presStyleCnt="5" custScaleX="106358">
        <dgm:presLayoutVars>
          <dgm:bulletEnabled val="1"/>
        </dgm:presLayoutVars>
      </dgm:prSet>
      <dgm:spPr>
        <a:prstGeom prst="roundRect">
          <a:avLst>
            <a:gd name="adj" fmla="val 10000"/>
          </a:avLst>
        </a:prstGeom>
      </dgm:spPr>
      <dgm:t>
        <a:bodyPr/>
        <a:lstStyle/>
        <a:p>
          <a:endParaRPr lang="en-US"/>
        </a:p>
      </dgm:t>
    </dgm:pt>
    <dgm:pt modelId="{5C61BF25-5A5D-4814-96F9-6A0C1C3291E0}" type="pres">
      <dgm:prSet presAssocID="{653519DA-8C48-483C-9704-5FDEF61B6272}" presName="sibTrans" presStyleLbl="sibTrans2D1" presStyleIdx="2" presStyleCnt="4"/>
      <dgm:spPr>
        <a:prstGeom prst="rightArrow">
          <a:avLst>
            <a:gd name="adj1" fmla="val 60000"/>
            <a:gd name="adj2" fmla="val 50000"/>
          </a:avLst>
        </a:prstGeom>
      </dgm:spPr>
      <dgm:t>
        <a:bodyPr/>
        <a:lstStyle/>
        <a:p>
          <a:endParaRPr lang="en-US"/>
        </a:p>
      </dgm:t>
    </dgm:pt>
    <dgm:pt modelId="{7BC13B7E-F102-4FF4-8337-C7C08FBA248C}" type="pres">
      <dgm:prSet presAssocID="{653519DA-8C48-483C-9704-5FDEF61B6272}" presName="connectorText" presStyleLbl="sibTrans2D1" presStyleIdx="2" presStyleCnt="4"/>
      <dgm:spPr/>
      <dgm:t>
        <a:bodyPr/>
        <a:lstStyle/>
        <a:p>
          <a:endParaRPr lang="en-US"/>
        </a:p>
      </dgm:t>
    </dgm:pt>
    <dgm:pt modelId="{BBEC2848-6669-495B-8628-7D5130AAB127}" type="pres">
      <dgm:prSet presAssocID="{AD8A3FC0-3D54-49FA-9404-7679E3241F20}" presName="node" presStyleLbl="node1" presStyleIdx="3" presStyleCnt="5">
        <dgm:presLayoutVars>
          <dgm:bulletEnabled val="1"/>
        </dgm:presLayoutVars>
      </dgm:prSet>
      <dgm:spPr>
        <a:prstGeom prst="roundRect">
          <a:avLst>
            <a:gd name="adj" fmla="val 10000"/>
          </a:avLst>
        </a:prstGeom>
      </dgm:spPr>
      <dgm:t>
        <a:bodyPr/>
        <a:lstStyle/>
        <a:p>
          <a:endParaRPr lang="en-US"/>
        </a:p>
      </dgm:t>
    </dgm:pt>
    <dgm:pt modelId="{41A6304E-41A6-4FD1-BB7B-F5D68502194B}" type="pres">
      <dgm:prSet presAssocID="{7D479C79-B504-4465-B37B-CC88CDD4F156}" presName="sibTrans" presStyleLbl="sibTrans2D1" presStyleIdx="3" presStyleCnt="4"/>
      <dgm:spPr>
        <a:prstGeom prst="rightArrow">
          <a:avLst>
            <a:gd name="adj1" fmla="val 60000"/>
            <a:gd name="adj2" fmla="val 50000"/>
          </a:avLst>
        </a:prstGeom>
      </dgm:spPr>
      <dgm:t>
        <a:bodyPr/>
        <a:lstStyle/>
        <a:p>
          <a:endParaRPr lang="en-US"/>
        </a:p>
      </dgm:t>
    </dgm:pt>
    <dgm:pt modelId="{925AB437-4312-4EBA-A39F-52A005F56B65}" type="pres">
      <dgm:prSet presAssocID="{7D479C79-B504-4465-B37B-CC88CDD4F156}" presName="connectorText" presStyleLbl="sibTrans2D1" presStyleIdx="3" presStyleCnt="4"/>
      <dgm:spPr/>
      <dgm:t>
        <a:bodyPr/>
        <a:lstStyle/>
        <a:p>
          <a:endParaRPr lang="en-US"/>
        </a:p>
      </dgm:t>
    </dgm:pt>
    <dgm:pt modelId="{4099872F-C933-480E-B851-4725D3164250}" type="pres">
      <dgm:prSet presAssocID="{C4FE5395-49A9-4B0D-A441-CA0949663B83}" presName="node" presStyleLbl="node1" presStyleIdx="4" presStyleCnt="5">
        <dgm:presLayoutVars>
          <dgm:bulletEnabled val="1"/>
        </dgm:presLayoutVars>
      </dgm:prSet>
      <dgm:spPr>
        <a:prstGeom prst="roundRect">
          <a:avLst>
            <a:gd name="adj" fmla="val 10000"/>
          </a:avLst>
        </a:prstGeom>
      </dgm:spPr>
      <dgm:t>
        <a:bodyPr/>
        <a:lstStyle/>
        <a:p>
          <a:endParaRPr lang="en-US"/>
        </a:p>
      </dgm:t>
    </dgm:pt>
  </dgm:ptLst>
  <dgm:cxnLst>
    <dgm:cxn modelId="{FBC69F1D-8BD9-400A-B179-727DB59475E1}" type="presOf" srcId="{0C75D965-7DA9-43E2-A6BB-7069FDED5C02}" destId="{4F35602E-CE6E-4766-BDF7-7776E6FF68FA}" srcOrd="1" destOrd="0" presId="urn:microsoft.com/office/officeart/2005/8/layout/process1"/>
    <dgm:cxn modelId="{34F10846-FCA8-41A4-BBD7-12C535D3BB50}" type="presOf" srcId="{409F387F-4912-4E76-8AAA-C9C30A48A282}" destId="{2627EECA-80AF-428E-8986-71F6E46CF555}" srcOrd="0" destOrd="0" presId="urn:microsoft.com/office/officeart/2005/8/layout/process1"/>
    <dgm:cxn modelId="{3741F61B-E988-4020-BC53-D4086176B184}" type="presOf" srcId="{653519DA-8C48-483C-9704-5FDEF61B6272}" destId="{7BC13B7E-F102-4FF4-8337-C7C08FBA248C}" srcOrd="1" destOrd="0" presId="urn:microsoft.com/office/officeart/2005/8/layout/process1"/>
    <dgm:cxn modelId="{0D0F6042-B0AD-4C9C-A263-6D39829D17B4}" type="presOf" srcId="{7D479C79-B504-4465-B37B-CC88CDD4F156}" destId="{925AB437-4312-4EBA-A39F-52A005F56B65}" srcOrd="1" destOrd="0" presId="urn:microsoft.com/office/officeart/2005/8/layout/process1"/>
    <dgm:cxn modelId="{C961C5F1-E061-422A-906B-B5BC1CE8CB78}" type="presOf" srcId="{409F387F-4912-4E76-8AAA-C9C30A48A282}" destId="{78D654D0-5B66-4703-94C4-FE43223ED6E5}" srcOrd="1" destOrd="0" presId="urn:microsoft.com/office/officeart/2005/8/layout/process1"/>
    <dgm:cxn modelId="{D99F5CAE-DBE7-4F4D-9FB6-4E94D02069BC}" type="presOf" srcId="{653519DA-8C48-483C-9704-5FDEF61B6272}" destId="{5C61BF25-5A5D-4814-96F9-6A0C1C3291E0}" srcOrd="0" destOrd="0" presId="urn:microsoft.com/office/officeart/2005/8/layout/process1"/>
    <dgm:cxn modelId="{64931055-4D7C-46B0-991B-9CCD81ECD1BA}" type="presOf" srcId="{9C676068-05AB-4675-BBB3-3F36959236B4}" destId="{737068C5-A03E-44E1-A327-57BE0F36BAEE}" srcOrd="0" destOrd="0" presId="urn:microsoft.com/office/officeart/2005/8/layout/process1"/>
    <dgm:cxn modelId="{84824A35-645A-4ECB-8BAA-54A235D40308}" type="presOf" srcId="{9BF61E85-DF9D-4DC4-9725-FF62EAD45CF7}" destId="{C3F18EE5-0504-4F8B-8EC1-0583278373B0}" srcOrd="0" destOrd="0" presId="urn:microsoft.com/office/officeart/2005/8/layout/process1"/>
    <dgm:cxn modelId="{F837A5D9-6F32-429C-B3B3-D1E0EF2CC218}" type="presOf" srcId="{CD02F599-6D3A-4211-BD3E-7A6B7439AF2D}" destId="{65DCA074-93F5-4228-BCA1-9B6A6FA97CC3}" srcOrd="0" destOrd="0" presId="urn:microsoft.com/office/officeart/2005/8/layout/process1"/>
    <dgm:cxn modelId="{B5FCAA9D-4389-4A7E-826C-93172B1C7195}" type="presOf" srcId="{0C75D965-7DA9-43E2-A6BB-7069FDED5C02}" destId="{BAE4739C-17E0-4538-910A-EC12974E0A56}" srcOrd="0" destOrd="0" presId="urn:microsoft.com/office/officeart/2005/8/layout/process1"/>
    <dgm:cxn modelId="{98FB7174-2C19-400A-AC3F-1BD9051C534C}" type="presOf" srcId="{C4FE5395-49A9-4B0D-A441-CA0949663B83}" destId="{4099872F-C933-480E-B851-4725D3164250}" srcOrd="0" destOrd="0" presId="urn:microsoft.com/office/officeart/2005/8/layout/process1"/>
    <dgm:cxn modelId="{7632E369-11FD-4461-99F7-B134DC1C4EB9}" srcId="{18727AE8-84FF-4B6B-B4F3-D607F2635AA9}" destId="{C4FE5395-49A9-4B0D-A441-CA0949663B83}" srcOrd="4" destOrd="0" parTransId="{9317F17A-6D3F-49A1-B235-5154CE579797}" sibTransId="{84EF5602-16CD-4B69-9B15-BDF8CFC65DC3}"/>
    <dgm:cxn modelId="{6CD3A576-DF05-49CA-B9EE-4F2F0CBC3EB4}" type="presOf" srcId="{18727AE8-84FF-4B6B-B4F3-D607F2635AA9}" destId="{A370C80C-A430-4054-B0E6-DCF4307840B9}" srcOrd="0" destOrd="0" presId="urn:microsoft.com/office/officeart/2005/8/layout/process1"/>
    <dgm:cxn modelId="{9E80D80B-B7B3-487C-9744-B0FE2F5A7208}" srcId="{18727AE8-84FF-4B6B-B4F3-D607F2635AA9}" destId="{9BF61E85-DF9D-4DC4-9725-FF62EAD45CF7}" srcOrd="2" destOrd="0" parTransId="{1E2D1D1D-6AD0-44F9-B0FD-42715097A5D7}" sibTransId="{653519DA-8C48-483C-9704-5FDEF61B6272}"/>
    <dgm:cxn modelId="{0D5AE009-435D-4341-A318-850E38DB756E}" srcId="{18727AE8-84FF-4B6B-B4F3-D607F2635AA9}" destId="{AD8A3FC0-3D54-49FA-9404-7679E3241F20}" srcOrd="3" destOrd="0" parTransId="{C0FE01E2-4F35-475B-B249-C1EA819AEBA5}" sibTransId="{7D479C79-B504-4465-B37B-CC88CDD4F156}"/>
    <dgm:cxn modelId="{C5B56791-761F-4529-9B2F-31856C95CE1D}" srcId="{18727AE8-84FF-4B6B-B4F3-D607F2635AA9}" destId="{9C676068-05AB-4675-BBB3-3F36959236B4}" srcOrd="0" destOrd="0" parTransId="{1E6BE4E8-0D68-45C8-9BA3-890C02758A0F}" sibTransId="{409F387F-4912-4E76-8AAA-C9C30A48A282}"/>
    <dgm:cxn modelId="{3E44BA49-DF56-4EBD-B033-D63556CD5345}" type="presOf" srcId="{AD8A3FC0-3D54-49FA-9404-7679E3241F20}" destId="{BBEC2848-6669-495B-8628-7D5130AAB127}" srcOrd="0" destOrd="0" presId="urn:microsoft.com/office/officeart/2005/8/layout/process1"/>
    <dgm:cxn modelId="{129E84F3-0245-482A-AE7E-8228AE84720A}" type="presOf" srcId="{7D479C79-B504-4465-B37B-CC88CDD4F156}" destId="{41A6304E-41A6-4FD1-BB7B-F5D68502194B}" srcOrd="0" destOrd="0" presId="urn:microsoft.com/office/officeart/2005/8/layout/process1"/>
    <dgm:cxn modelId="{3085EE70-AF88-43FB-8CBB-21178D23F256}" srcId="{18727AE8-84FF-4B6B-B4F3-D607F2635AA9}" destId="{CD02F599-6D3A-4211-BD3E-7A6B7439AF2D}" srcOrd="1" destOrd="0" parTransId="{42F4E520-4218-47AD-B29D-E46143FD79D9}" sibTransId="{0C75D965-7DA9-43E2-A6BB-7069FDED5C02}"/>
    <dgm:cxn modelId="{0B1A188C-D612-4A9C-B9C5-162F14999CFC}" type="presParOf" srcId="{A370C80C-A430-4054-B0E6-DCF4307840B9}" destId="{737068C5-A03E-44E1-A327-57BE0F36BAEE}" srcOrd="0" destOrd="0" presId="urn:microsoft.com/office/officeart/2005/8/layout/process1"/>
    <dgm:cxn modelId="{5CB338B4-682D-465A-8700-949F7B3A867F}" type="presParOf" srcId="{A370C80C-A430-4054-B0E6-DCF4307840B9}" destId="{2627EECA-80AF-428E-8986-71F6E46CF555}" srcOrd="1" destOrd="0" presId="urn:microsoft.com/office/officeart/2005/8/layout/process1"/>
    <dgm:cxn modelId="{F4FE150C-07F4-4DF7-87ED-34B1CD3397CC}" type="presParOf" srcId="{2627EECA-80AF-428E-8986-71F6E46CF555}" destId="{78D654D0-5B66-4703-94C4-FE43223ED6E5}" srcOrd="0" destOrd="0" presId="urn:microsoft.com/office/officeart/2005/8/layout/process1"/>
    <dgm:cxn modelId="{87622DFC-78A8-4747-B764-4159284B55A4}" type="presParOf" srcId="{A370C80C-A430-4054-B0E6-DCF4307840B9}" destId="{65DCA074-93F5-4228-BCA1-9B6A6FA97CC3}" srcOrd="2" destOrd="0" presId="urn:microsoft.com/office/officeart/2005/8/layout/process1"/>
    <dgm:cxn modelId="{9419334D-9591-4DBF-8686-815A6B82A199}" type="presParOf" srcId="{A370C80C-A430-4054-B0E6-DCF4307840B9}" destId="{BAE4739C-17E0-4538-910A-EC12974E0A56}" srcOrd="3" destOrd="0" presId="urn:microsoft.com/office/officeart/2005/8/layout/process1"/>
    <dgm:cxn modelId="{60DFC981-A235-4FE9-9442-4CEA9211034D}" type="presParOf" srcId="{BAE4739C-17E0-4538-910A-EC12974E0A56}" destId="{4F35602E-CE6E-4766-BDF7-7776E6FF68FA}" srcOrd="0" destOrd="0" presId="urn:microsoft.com/office/officeart/2005/8/layout/process1"/>
    <dgm:cxn modelId="{B5434690-043A-46BC-8CFA-3D6170A54487}" type="presParOf" srcId="{A370C80C-A430-4054-B0E6-DCF4307840B9}" destId="{C3F18EE5-0504-4F8B-8EC1-0583278373B0}" srcOrd="4" destOrd="0" presId="urn:microsoft.com/office/officeart/2005/8/layout/process1"/>
    <dgm:cxn modelId="{B7812C0F-F876-44C3-82A9-306406420ED6}" type="presParOf" srcId="{A370C80C-A430-4054-B0E6-DCF4307840B9}" destId="{5C61BF25-5A5D-4814-96F9-6A0C1C3291E0}" srcOrd="5" destOrd="0" presId="urn:microsoft.com/office/officeart/2005/8/layout/process1"/>
    <dgm:cxn modelId="{C99F8332-8918-4772-8BE4-120E2B50DBC3}" type="presParOf" srcId="{5C61BF25-5A5D-4814-96F9-6A0C1C3291E0}" destId="{7BC13B7E-F102-4FF4-8337-C7C08FBA248C}" srcOrd="0" destOrd="0" presId="urn:microsoft.com/office/officeart/2005/8/layout/process1"/>
    <dgm:cxn modelId="{06AB7117-1E0F-4386-BA55-F2B525F1B567}" type="presParOf" srcId="{A370C80C-A430-4054-B0E6-DCF4307840B9}" destId="{BBEC2848-6669-495B-8628-7D5130AAB127}" srcOrd="6" destOrd="0" presId="urn:microsoft.com/office/officeart/2005/8/layout/process1"/>
    <dgm:cxn modelId="{EB8E28B8-0200-445B-A687-7AFBC3769561}" type="presParOf" srcId="{A370C80C-A430-4054-B0E6-DCF4307840B9}" destId="{41A6304E-41A6-4FD1-BB7B-F5D68502194B}" srcOrd="7" destOrd="0" presId="urn:microsoft.com/office/officeart/2005/8/layout/process1"/>
    <dgm:cxn modelId="{7C56F295-56F7-4918-97EF-2220179B21FE}" type="presParOf" srcId="{41A6304E-41A6-4FD1-BB7B-F5D68502194B}" destId="{925AB437-4312-4EBA-A39F-52A005F56B65}" srcOrd="0" destOrd="0" presId="urn:microsoft.com/office/officeart/2005/8/layout/process1"/>
    <dgm:cxn modelId="{71595045-8D33-4529-90D5-F6E40DE10B3B}" type="presParOf" srcId="{A370C80C-A430-4054-B0E6-DCF4307840B9}" destId="{4099872F-C933-480E-B851-4725D3164250}"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DCE3F5-322E-4279-9F15-669277168534}" type="doc">
      <dgm:prSet loTypeId="urn:microsoft.com/office/officeart/2005/8/layout/hProcess9" loCatId="process" qsTypeId="urn:microsoft.com/office/officeart/2005/8/quickstyle/simple1" qsCatId="simple" csTypeId="urn:microsoft.com/office/officeart/2005/8/colors/accent1_2" csCatId="accent1" phldr="1"/>
      <dgm:spPr/>
    </dgm:pt>
    <dgm:pt modelId="{75A2C435-B1FC-4BBA-B0D0-5A5510C1AF28}">
      <dgm:prSet phldrT="[Text]"/>
      <dgm:spPr/>
      <dgm:t>
        <a:bodyPr/>
        <a:lstStyle/>
        <a:p>
          <a:r>
            <a:rPr lang="en-US" dirty="0"/>
            <a:t>Review detailed accounting entries (aka distribution)</a:t>
          </a:r>
        </a:p>
      </dgm:t>
    </dgm:pt>
    <dgm:pt modelId="{526AD806-96DF-495D-80D8-98FFCD594F8E}" type="parTrans" cxnId="{93F719B5-1253-4C3C-87AE-C5934B54ACD8}">
      <dgm:prSet/>
      <dgm:spPr/>
      <dgm:t>
        <a:bodyPr/>
        <a:lstStyle/>
        <a:p>
          <a:endParaRPr lang="en-US"/>
        </a:p>
      </dgm:t>
    </dgm:pt>
    <dgm:pt modelId="{506F4BBB-F68A-41DC-9B1C-87FAC35D8994}" type="sibTrans" cxnId="{93F719B5-1253-4C3C-87AE-C5934B54ACD8}">
      <dgm:prSet/>
      <dgm:spPr/>
      <dgm:t>
        <a:bodyPr/>
        <a:lstStyle/>
        <a:p>
          <a:endParaRPr lang="en-US"/>
        </a:p>
      </dgm:t>
    </dgm:pt>
    <dgm:pt modelId="{920646B3-286E-4059-8504-E7BD96E74DC6}">
      <dgm:prSet phldrT="[Text]">
        <dgm:style>
          <a:lnRef idx="1">
            <a:schemeClr val="accent6"/>
          </a:lnRef>
          <a:fillRef idx="3">
            <a:schemeClr val="accent6"/>
          </a:fillRef>
          <a:effectRef idx="2">
            <a:schemeClr val="accent6"/>
          </a:effectRef>
          <a:fontRef idx="minor">
            <a:schemeClr val="lt1"/>
          </a:fontRef>
        </dgm:style>
      </dgm:prSet>
      <dgm:spPr>
        <a:solidFill>
          <a:schemeClr val="accent1"/>
        </a:solidFill>
        <a:ln>
          <a:solidFill>
            <a:schemeClr val="bg1"/>
          </a:solidFill>
        </a:ln>
      </dgm:spPr>
      <dgm:t>
        <a:bodyPr/>
        <a:lstStyle/>
        <a:p>
          <a:r>
            <a:rPr lang="en-US" dirty="0"/>
            <a:t>Enter direct retro changes</a:t>
          </a:r>
        </a:p>
      </dgm:t>
    </dgm:pt>
    <dgm:pt modelId="{BF9650BB-3521-48E1-B0AA-46334792C173}" type="parTrans" cxnId="{FEB80703-7A66-441F-BDB6-634599ACA089}">
      <dgm:prSet/>
      <dgm:spPr/>
      <dgm:t>
        <a:bodyPr/>
        <a:lstStyle/>
        <a:p>
          <a:endParaRPr lang="en-US"/>
        </a:p>
      </dgm:t>
    </dgm:pt>
    <dgm:pt modelId="{A21744AC-97E9-4150-BB58-2F668155527D}" type="sibTrans" cxnId="{FEB80703-7A66-441F-BDB6-634599ACA089}">
      <dgm:prSet/>
      <dgm:spPr/>
      <dgm:t>
        <a:bodyPr/>
        <a:lstStyle/>
        <a:p>
          <a:endParaRPr lang="en-US"/>
        </a:p>
      </dgm:t>
    </dgm:pt>
    <dgm:pt modelId="{343766AB-6B28-44AF-8D88-4855D300E150}">
      <dgm:prSet phldrT="[Text]"/>
      <dgm:spPr/>
      <dgm:t>
        <a:bodyPr/>
        <a:lstStyle/>
        <a:p>
          <a:r>
            <a:rPr lang="en-US" dirty="0"/>
            <a:t>System updates detailed accounting entries</a:t>
          </a:r>
        </a:p>
      </dgm:t>
    </dgm:pt>
    <dgm:pt modelId="{5BAEE0B5-2875-4A83-B6AA-5A80502807CD}" type="parTrans" cxnId="{2449CA8D-DE34-4E56-B21B-FF3DE628E3A2}">
      <dgm:prSet/>
      <dgm:spPr/>
      <dgm:t>
        <a:bodyPr/>
        <a:lstStyle/>
        <a:p>
          <a:endParaRPr lang="en-US"/>
        </a:p>
      </dgm:t>
    </dgm:pt>
    <dgm:pt modelId="{C6E7607F-9DEC-41CA-A405-17B6F43C51FE}" type="sibTrans" cxnId="{2449CA8D-DE34-4E56-B21B-FF3DE628E3A2}">
      <dgm:prSet/>
      <dgm:spPr/>
      <dgm:t>
        <a:bodyPr/>
        <a:lstStyle/>
        <a:p>
          <a:endParaRPr lang="en-US"/>
        </a:p>
      </dgm:t>
    </dgm:pt>
    <dgm:pt modelId="{6AA204C3-0904-40C3-AD2F-41618839F584}">
      <dgm:prSet phldrT="[Text]"/>
      <dgm:spPr/>
      <dgm:t>
        <a:bodyPr/>
        <a:lstStyle/>
        <a:p>
          <a:r>
            <a:rPr lang="en-US" dirty="0"/>
            <a:t>Generate detailed accounting entries</a:t>
          </a:r>
        </a:p>
      </dgm:t>
    </dgm:pt>
    <dgm:pt modelId="{18FAA159-5CFA-4C08-BDE1-1BA079D54405}" type="parTrans" cxnId="{2C27AB53-CAF4-4B34-962A-64D79CF6B69F}">
      <dgm:prSet/>
      <dgm:spPr/>
      <dgm:t>
        <a:bodyPr/>
        <a:lstStyle/>
        <a:p>
          <a:endParaRPr lang="en-US"/>
        </a:p>
      </dgm:t>
    </dgm:pt>
    <dgm:pt modelId="{F5ECDADE-BD75-4E52-BDBC-31921C47D261}" type="sibTrans" cxnId="{2C27AB53-CAF4-4B34-962A-64D79CF6B69F}">
      <dgm:prSet/>
      <dgm:spPr/>
      <dgm:t>
        <a:bodyPr/>
        <a:lstStyle/>
        <a:p>
          <a:endParaRPr lang="en-US"/>
        </a:p>
      </dgm:t>
    </dgm:pt>
    <dgm:pt modelId="{3E2415BB-78BE-493D-AC5E-49F3AC62F5EF}" type="pres">
      <dgm:prSet presAssocID="{09DCE3F5-322E-4279-9F15-669277168534}" presName="CompostProcess" presStyleCnt="0">
        <dgm:presLayoutVars>
          <dgm:dir/>
          <dgm:resizeHandles val="exact"/>
        </dgm:presLayoutVars>
      </dgm:prSet>
      <dgm:spPr/>
    </dgm:pt>
    <dgm:pt modelId="{638E1670-D66D-4188-8BF4-4EFBAB8E837A}" type="pres">
      <dgm:prSet presAssocID="{09DCE3F5-322E-4279-9F15-669277168534}" presName="arrow" presStyleLbl="bgShp" presStyleIdx="0" presStyleCnt="1"/>
      <dgm:spPr/>
    </dgm:pt>
    <dgm:pt modelId="{99A20CB7-88C8-4253-8584-78D5D91DECD4}" type="pres">
      <dgm:prSet presAssocID="{09DCE3F5-322E-4279-9F15-669277168534}" presName="linearProcess" presStyleCnt="0"/>
      <dgm:spPr/>
    </dgm:pt>
    <dgm:pt modelId="{8DDBDEFC-76A1-490E-AFB3-6C1643D3BAAC}" type="pres">
      <dgm:prSet presAssocID="{6AA204C3-0904-40C3-AD2F-41618839F584}" presName="textNode" presStyleLbl="node1" presStyleIdx="0" presStyleCnt="4">
        <dgm:presLayoutVars>
          <dgm:bulletEnabled val="1"/>
        </dgm:presLayoutVars>
      </dgm:prSet>
      <dgm:spPr/>
      <dgm:t>
        <a:bodyPr/>
        <a:lstStyle/>
        <a:p>
          <a:endParaRPr lang="en-US"/>
        </a:p>
      </dgm:t>
    </dgm:pt>
    <dgm:pt modelId="{85C92F51-1456-4746-90D1-7F59CC7D8150}" type="pres">
      <dgm:prSet presAssocID="{F5ECDADE-BD75-4E52-BDBC-31921C47D261}" presName="sibTrans" presStyleCnt="0"/>
      <dgm:spPr/>
    </dgm:pt>
    <dgm:pt modelId="{E622D688-5EFF-4F9D-9F3A-16D294BAC2FC}" type="pres">
      <dgm:prSet presAssocID="{75A2C435-B1FC-4BBA-B0D0-5A5510C1AF28}" presName="textNode" presStyleLbl="node1" presStyleIdx="1" presStyleCnt="4">
        <dgm:presLayoutVars>
          <dgm:bulletEnabled val="1"/>
        </dgm:presLayoutVars>
      </dgm:prSet>
      <dgm:spPr/>
      <dgm:t>
        <a:bodyPr/>
        <a:lstStyle/>
        <a:p>
          <a:endParaRPr lang="en-US"/>
        </a:p>
      </dgm:t>
    </dgm:pt>
    <dgm:pt modelId="{DAFBC3EC-F05C-488E-869E-785B603C1EA4}" type="pres">
      <dgm:prSet presAssocID="{506F4BBB-F68A-41DC-9B1C-87FAC35D8994}" presName="sibTrans" presStyleCnt="0"/>
      <dgm:spPr/>
    </dgm:pt>
    <dgm:pt modelId="{640F6AD1-F585-40D9-8574-6B31B6AA2D59}" type="pres">
      <dgm:prSet presAssocID="{920646B3-286E-4059-8504-E7BD96E74DC6}" presName="textNode" presStyleLbl="node1" presStyleIdx="2" presStyleCnt="4">
        <dgm:presLayoutVars>
          <dgm:bulletEnabled val="1"/>
        </dgm:presLayoutVars>
      </dgm:prSet>
      <dgm:spPr/>
      <dgm:t>
        <a:bodyPr/>
        <a:lstStyle/>
        <a:p>
          <a:endParaRPr lang="en-US"/>
        </a:p>
      </dgm:t>
    </dgm:pt>
    <dgm:pt modelId="{E1CB9E57-5823-4F78-BBE2-395AFE27C0D2}" type="pres">
      <dgm:prSet presAssocID="{A21744AC-97E9-4150-BB58-2F668155527D}" presName="sibTrans" presStyleCnt="0"/>
      <dgm:spPr/>
    </dgm:pt>
    <dgm:pt modelId="{451925E2-D2FA-4057-B830-9CFBC8FE444E}" type="pres">
      <dgm:prSet presAssocID="{343766AB-6B28-44AF-8D88-4855D300E150}" presName="textNode" presStyleLbl="node1" presStyleIdx="3" presStyleCnt="4">
        <dgm:presLayoutVars>
          <dgm:bulletEnabled val="1"/>
        </dgm:presLayoutVars>
      </dgm:prSet>
      <dgm:spPr/>
      <dgm:t>
        <a:bodyPr/>
        <a:lstStyle/>
        <a:p>
          <a:endParaRPr lang="en-US"/>
        </a:p>
      </dgm:t>
    </dgm:pt>
  </dgm:ptLst>
  <dgm:cxnLst>
    <dgm:cxn modelId="{2AED844A-5FBA-4A20-A915-1F764C2B75BD}" type="presOf" srcId="{09DCE3F5-322E-4279-9F15-669277168534}" destId="{3E2415BB-78BE-493D-AC5E-49F3AC62F5EF}" srcOrd="0" destOrd="0" presId="urn:microsoft.com/office/officeart/2005/8/layout/hProcess9"/>
    <dgm:cxn modelId="{93F719B5-1253-4C3C-87AE-C5934B54ACD8}" srcId="{09DCE3F5-322E-4279-9F15-669277168534}" destId="{75A2C435-B1FC-4BBA-B0D0-5A5510C1AF28}" srcOrd="1" destOrd="0" parTransId="{526AD806-96DF-495D-80D8-98FFCD594F8E}" sibTransId="{506F4BBB-F68A-41DC-9B1C-87FAC35D8994}"/>
    <dgm:cxn modelId="{2C27AB53-CAF4-4B34-962A-64D79CF6B69F}" srcId="{09DCE3F5-322E-4279-9F15-669277168534}" destId="{6AA204C3-0904-40C3-AD2F-41618839F584}" srcOrd="0" destOrd="0" parTransId="{18FAA159-5CFA-4C08-BDE1-1BA079D54405}" sibTransId="{F5ECDADE-BD75-4E52-BDBC-31921C47D261}"/>
    <dgm:cxn modelId="{CA74BEB1-BCB6-407A-9474-0BB2F24B8D19}" type="presOf" srcId="{6AA204C3-0904-40C3-AD2F-41618839F584}" destId="{8DDBDEFC-76A1-490E-AFB3-6C1643D3BAAC}" srcOrd="0" destOrd="0" presId="urn:microsoft.com/office/officeart/2005/8/layout/hProcess9"/>
    <dgm:cxn modelId="{FEB80703-7A66-441F-BDB6-634599ACA089}" srcId="{09DCE3F5-322E-4279-9F15-669277168534}" destId="{920646B3-286E-4059-8504-E7BD96E74DC6}" srcOrd="2" destOrd="0" parTransId="{BF9650BB-3521-48E1-B0AA-46334792C173}" sibTransId="{A21744AC-97E9-4150-BB58-2F668155527D}"/>
    <dgm:cxn modelId="{E2D282D2-B0D6-4BC6-91C8-CBE81EC30688}" type="presOf" srcId="{920646B3-286E-4059-8504-E7BD96E74DC6}" destId="{640F6AD1-F585-40D9-8574-6B31B6AA2D59}" srcOrd="0" destOrd="0" presId="urn:microsoft.com/office/officeart/2005/8/layout/hProcess9"/>
    <dgm:cxn modelId="{2449CA8D-DE34-4E56-B21B-FF3DE628E3A2}" srcId="{09DCE3F5-322E-4279-9F15-669277168534}" destId="{343766AB-6B28-44AF-8D88-4855D300E150}" srcOrd="3" destOrd="0" parTransId="{5BAEE0B5-2875-4A83-B6AA-5A80502807CD}" sibTransId="{C6E7607F-9DEC-41CA-A405-17B6F43C51FE}"/>
    <dgm:cxn modelId="{1BA1A51A-3ED2-4098-A6DD-AC7EE3C23075}" type="presOf" srcId="{343766AB-6B28-44AF-8D88-4855D300E150}" destId="{451925E2-D2FA-4057-B830-9CFBC8FE444E}" srcOrd="0" destOrd="0" presId="urn:microsoft.com/office/officeart/2005/8/layout/hProcess9"/>
    <dgm:cxn modelId="{B333B56C-3CA1-4749-BF7D-1CCC6083ABA6}" type="presOf" srcId="{75A2C435-B1FC-4BBA-B0D0-5A5510C1AF28}" destId="{E622D688-5EFF-4F9D-9F3A-16D294BAC2FC}" srcOrd="0" destOrd="0" presId="urn:microsoft.com/office/officeart/2005/8/layout/hProcess9"/>
    <dgm:cxn modelId="{1449872C-25DE-4EC5-BA76-EEBCAD7F6A87}" type="presParOf" srcId="{3E2415BB-78BE-493D-AC5E-49F3AC62F5EF}" destId="{638E1670-D66D-4188-8BF4-4EFBAB8E837A}" srcOrd="0" destOrd="0" presId="urn:microsoft.com/office/officeart/2005/8/layout/hProcess9"/>
    <dgm:cxn modelId="{776A54A6-1ACE-4394-B6E8-E9C6D1FCC5A9}" type="presParOf" srcId="{3E2415BB-78BE-493D-AC5E-49F3AC62F5EF}" destId="{99A20CB7-88C8-4253-8584-78D5D91DECD4}" srcOrd="1" destOrd="0" presId="urn:microsoft.com/office/officeart/2005/8/layout/hProcess9"/>
    <dgm:cxn modelId="{360A506F-629E-488B-A3A8-AB7B932D489F}" type="presParOf" srcId="{99A20CB7-88C8-4253-8584-78D5D91DECD4}" destId="{8DDBDEFC-76A1-490E-AFB3-6C1643D3BAAC}" srcOrd="0" destOrd="0" presId="urn:microsoft.com/office/officeart/2005/8/layout/hProcess9"/>
    <dgm:cxn modelId="{1CD4A3DD-FAB4-45E2-9BA7-9ABC72A0F6D9}" type="presParOf" srcId="{99A20CB7-88C8-4253-8584-78D5D91DECD4}" destId="{85C92F51-1456-4746-90D1-7F59CC7D8150}" srcOrd="1" destOrd="0" presId="urn:microsoft.com/office/officeart/2005/8/layout/hProcess9"/>
    <dgm:cxn modelId="{EC97B891-A082-43B1-BCCB-072EE5CEB9F8}" type="presParOf" srcId="{99A20CB7-88C8-4253-8584-78D5D91DECD4}" destId="{E622D688-5EFF-4F9D-9F3A-16D294BAC2FC}" srcOrd="2" destOrd="0" presId="urn:microsoft.com/office/officeart/2005/8/layout/hProcess9"/>
    <dgm:cxn modelId="{2434D911-54A2-41F3-B03D-55E1D332E6BC}" type="presParOf" srcId="{99A20CB7-88C8-4253-8584-78D5D91DECD4}" destId="{DAFBC3EC-F05C-488E-869E-785B603C1EA4}" srcOrd="3" destOrd="0" presId="urn:microsoft.com/office/officeart/2005/8/layout/hProcess9"/>
    <dgm:cxn modelId="{A9832F1A-7799-4101-A2A8-E4EEAAC5F68F}" type="presParOf" srcId="{99A20CB7-88C8-4253-8584-78D5D91DECD4}" destId="{640F6AD1-F585-40D9-8574-6B31B6AA2D59}" srcOrd="4" destOrd="0" presId="urn:microsoft.com/office/officeart/2005/8/layout/hProcess9"/>
    <dgm:cxn modelId="{9FA26116-C48F-4F12-86B2-930175DF9A9F}" type="presParOf" srcId="{99A20CB7-88C8-4253-8584-78D5D91DECD4}" destId="{E1CB9E57-5823-4F78-BBE2-395AFE27C0D2}" srcOrd="5" destOrd="0" presId="urn:microsoft.com/office/officeart/2005/8/layout/hProcess9"/>
    <dgm:cxn modelId="{526B4289-87EB-434F-BADB-B7676291B675}" type="presParOf" srcId="{99A20CB7-88C8-4253-8584-78D5D91DECD4}" destId="{451925E2-D2FA-4057-B830-9CFBC8FE444E}"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2A7F5C-E271-4CD5-A307-A25AD5062F9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76D0D2C-4894-45F8-9583-18D75E25F0AD}">
      <dgm:prSet phldrT="[Text]" custT="1"/>
      <dgm:spPr>
        <a:solidFill>
          <a:srgbClr val="1D579B"/>
        </a:solidFill>
        <a:ln>
          <a:noFill/>
        </a:ln>
      </dgm:spPr>
      <dgm:t>
        <a:bodyPr/>
        <a:lstStyle/>
        <a:p>
          <a:r>
            <a:rPr lang="en-US" sz="1600" b="1" dirty="0">
              <a:solidFill>
                <a:schemeClr val="bg1"/>
              </a:solidFill>
            </a:rPr>
            <a:t>1: Direct Retro Overview </a:t>
          </a:r>
        </a:p>
      </dgm:t>
    </dgm:pt>
    <dgm:pt modelId="{50159EED-2F39-4547-9E4B-F062664FBA6F}" type="parTrans" cxnId="{A553C557-9E69-4077-BBFC-315963C76A26}">
      <dgm:prSet/>
      <dgm:spPr/>
      <dgm:t>
        <a:bodyPr/>
        <a:lstStyle/>
        <a:p>
          <a:endParaRPr lang="en-US"/>
        </a:p>
      </dgm:t>
    </dgm:pt>
    <dgm:pt modelId="{F98D2A06-0291-44BE-9AE3-158A682CE56C}" type="sibTrans" cxnId="{A553C557-9E69-4077-BBFC-315963C76A26}">
      <dgm:prSet/>
      <dgm:spPr/>
      <dgm:t>
        <a:bodyPr/>
        <a:lstStyle/>
        <a:p>
          <a:endParaRPr lang="en-US"/>
        </a:p>
      </dgm:t>
    </dgm:pt>
    <dgm:pt modelId="{B029579B-4DF3-4D51-AC6E-A40D5F9E06B2}">
      <dgm:prSet phldrT="[Text]" custT="1"/>
      <dgm:spPr>
        <a:solidFill>
          <a:srgbClr val="1D579B"/>
        </a:solidFill>
        <a:ln>
          <a:noFill/>
        </a:ln>
      </dgm:spPr>
      <dgm:t>
        <a:bodyPr/>
        <a:lstStyle/>
        <a:p>
          <a:r>
            <a:rPr lang="en-US" sz="1600" b="1" dirty="0"/>
            <a:t>3: Benefit Cost Transfer Overview</a:t>
          </a:r>
        </a:p>
      </dgm:t>
    </dgm:pt>
    <dgm:pt modelId="{C18BA7F4-D73F-4ED5-9EBF-CA537383C772}" type="parTrans" cxnId="{EEB9F3AB-479A-4EF4-AFF8-EA4F56D3B97C}">
      <dgm:prSet/>
      <dgm:spPr/>
      <dgm:t>
        <a:bodyPr/>
        <a:lstStyle/>
        <a:p>
          <a:endParaRPr lang="en-US"/>
        </a:p>
      </dgm:t>
    </dgm:pt>
    <dgm:pt modelId="{E625DB8B-AF70-42CB-9BBB-2C8B7D4E46D5}" type="sibTrans" cxnId="{EEB9F3AB-479A-4EF4-AFF8-EA4F56D3B97C}">
      <dgm:prSet/>
      <dgm:spPr/>
      <dgm:t>
        <a:bodyPr/>
        <a:lstStyle/>
        <a:p>
          <a:endParaRPr lang="en-US"/>
        </a:p>
      </dgm:t>
    </dgm:pt>
    <dgm:pt modelId="{2ACA077D-4897-4CF2-A979-16D6C63FEC27}">
      <dgm:prSet phldrT="[Text]" custT="1"/>
      <dgm:spPr>
        <a:solidFill>
          <a:srgbClr val="1D579B"/>
        </a:solidFill>
        <a:ln>
          <a:noFill/>
        </a:ln>
      </dgm:spPr>
      <dgm:t>
        <a:bodyPr/>
        <a:lstStyle/>
        <a:p>
          <a:r>
            <a:rPr lang="en-US" sz="1600" b="1" dirty="0"/>
            <a:t>4: Enter Benefit Cost Transfer</a:t>
          </a:r>
        </a:p>
      </dgm:t>
    </dgm:pt>
    <dgm:pt modelId="{21866B20-6045-485E-964E-6E6ABE3A429E}" type="parTrans" cxnId="{E424FF33-7ED8-4DA2-B563-5132A3FCD586}">
      <dgm:prSet/>
      <dgm:spPr/>
      <dgm:t>
        <a:bodyPr/>
        <a:lstStyle/>
        <a:p>
          <a:endParaRPr lang="en-US"/>
        </a:p>
      </dgm:t>
    </dgm:pt>
    <dgm:pt modelId="{6B474AE3-2A17-44F1-8EDD-4C99CC0D019B}" type="sibTrans" cxnId="{E424FF33-7ED8-4DA2-B563-5132A3FCD586}">
      <dgm:prSet/>
      <dgm:spPr/>
      <dgm:t>
        <a:bodyPr/>
        <a:lstStyle/>
        <a:p>
          <a:endParaRPr lang="en-US"/>
        </a:p>
      </dgm:t>
    </dgm:pt>
    <dgm:pt modelId="{6287FBF7-90BA-44CD-A9C2-3BE6956DFE67}">
      <dgm:prSet phldrT="[Text]" custT="1"/>
      <dgm:spPr>
        <a:solidFill>
          <a:srgbClr val="FFD200"/>
        </a:solidFill>
        <a:ln>
          <a:noFill/>
        </a:ln>
      </dgm:spPr>
      <dgm:t>
        <a:bodyPr/>
        <a:lstStyle/>
        <a:p>
          <a:r>
            <a:rPr lang="en-US" sz="1600" b="1" dirty="0">
              <a:solidFill>
                <a:srgbClr val="1D579B"/>
              </a:solidFill>
            </a:rPr>
            <a:t>Direct Retro Funding Updates</a:t>
          </a:r>
        </a:p>
      </dgm:t>
    </dgm:pt>
    <dgm:pt modelId="{44E4CCA2-78A7-41C5-8E6B-DC5AF2ED221C}" type="parTrans" cxnId="{94B8FE7A-2C7C-44C0-91B7-A5AD03BFFA83}">
      <dgm:prSet/>
      <dgm:spPr/>
      <dgm:t>
        <a:bodyPr/>
        <a:lstStyle/>
        <a:p>
          <a:endParaRPr lang="en-US"/>
        </a:p>
      </dgm:t>
    </dgm:pt>
    <dgm:pt modelId="{83FD1826-CAA7-4626-A8AA-3BCA9D9B41A3}" type="sibTrans" cxnId="{94B8FE7A-2C7C-44C0-91B7-A5AD03BFFA83}">
      <dgm:prSet/>
      <dgm:spPr/>
      <dgm:t>
        <a:bodyPr/>
        <a:lstStyle/>
        <a:p>
          <a:endParaRPr lang="en-US"/>
        </a:p>
      </dgm:t>
    </dgm:pt>
    <dgm:pt modelId="{9B1D350B-D9F0-491D-80C8-0D9D0B380A93}" type="pres">
      <dgm:prSet presAssocID="{452A7F5C-E271-4CD5-A307-A25AD5062F9A}" presName="Name0" presStyleCnt="0">
        <dgm:presLayoutVars>
          <dgm:chMax val="7"/>
          <dgm:chPref val="7"/>
          <dgm:dir/>
        </dgm:presLayoutVars>
      </dgm:prSet>
      <dgm:spPr/>
      <dgm:t>
        <a:bodyPr/>
        <a:lstStyle/>
        <a:p>
          <a:endParaRPr lang="en-US"/>
        </a:p>
      </dgm:t>
    </dgm:pt>
    <dgm:pt modelId="{5A30AF97-B98C-4514-8031-6C5B8A07CC54}" type="pres">
      <dgm:prSet presAssocID="{452A7F5C-E271-4CD5-A307-A25AD5062F9A}" presName="Name1" presStyleCnt="0"/>
      <dgm:spPr/>
    </dgm:pt>
    <dgm:pt modelId="{956968CB-4B97-4201-A776-39BE00249818}" type="pres">
      <dgm:prSet presAssocID="{452A7F5C-E271-4CD5-A307-A25AD5062F9A}" presName="cycle" presStyleCnt="0"/>
      <dgm:spPr/>
    </dgm:pt>
    <dgm:pt modelId="{F53DF10B-CA95-41F0-AD2B-62E36333E577}" type="pres">
      <dgm:prSet presAssocID="{452A7F5C-E271-4CD5-A307-A25AD5062F9A}" presName="srcNode" presStyleLbl="node1" presStyleIdx="0" presStyleCnt="4"/>
      <dgm:spPr/>
    </dgm:pt>
    <dgm:pt modelId="{50BE7FA7-2200-474A-A99F-3A974246DA53}" type="pres">
      <dgm:prSet presAssocID="{452A7F5C-E271-4CD5-A307-A25AD5062F9A}" presName="conn" presStyleLbl="parChTrans1D2" presStyleIdx="0" presStyleCnt="1"/>
      <dgm:spPr/>
      <dgm:t>
        <a:bodyPr/>
        <a:lstStyle/>
        <a:p>
          <a:endParaRPr lang="en-US"/>
        </a:p>
      </dgm:t>
    </dgm:pt>
    <dgm:pt modelId="{D1B2A6AD-B16D-4C68-8A90-3ABCE7A4A92B}" type="pres">
      <dgm:prSet presAssocID="{452A7F5C-E271-4CD5-A307-A25AD5062F9A}" presName="extraNode" presStyleLbl="node1" presStyleIdx="0" presStyleCnt="4"/>
      <dgm:spPr/>
    </dgm:pt>
    <dgm:pt modelId="{AEE64FBA-0210-4063-B0D3-9E92D9E18A25}" type="pres">
      <dgm:prSet presAssocID="{452A7F5C-E271-4CD5-A307-A25AD5062F9A}" presName="dstNode" presStyleLbl="node1" presStyleIdx="0" presStyleCnt="4"/>
      <dgm:spPr/>
    </dgm:pt>
    <dgm:pt modelId="{BDE2854F-B583-49DF-9080-F695508E16EF}" type="pres">
      <dgm:prSet presAssocID="{C76D0D2C-4894-45F8-9583-18D75E25F0AD}" presName="text_1" presStyleLbl="node1" presStyleIdx="0" presStyleCnt="4">
        <dgm:presLayoutVars>
          <dgm:bulletEnabled val="1"/>
        </dgm:presLayoutVars>
      </dgm:prSet>
      <dgm:spPr/>
      <dgm:t>
        <a:bodyPr/>
        <a:lstStyle/>
        <a:p>
          <a:endParaRPr lang="en-US"/>
        </a:p>
      </dgm:t>
    </dgm:pt>
    <dgm:pt modelId="{922795D7-0B12-4B67-AF3C-3AA29C929B27}" type="pres">
      <dgm:prSet presAssocID="{C76D0D2C-4894-45F8-9583-18D75E25F0AD}" presName="accent_1" presStyleCnt="0"/>
      <dgm:spPr/>
    </dgm:pt>
    <dgm:pt modelId="{471854D1-846C-4B50-8281-77CAD1429FF9}" type="pres">
      <dgm:prSet presAssocID="{C76D0D2C-4894-45F8-9583-18D75E25F0AD}" presName="accentRepeatNode" presStyleLbl="solidFgAcc1" presStyleIdx="0" presStyleCnt="4"/>
      <dgm:spPr>
        <a:ln>
          <a:solidFill>
            <a:srgbClr val="1D579B"/>
          </a:solidFill>
        </a:ln>
      </dgm:spPr>
    </dgm:pt>
    <dgm:pt modelId="{340503F1-F8DF-4311-A028-91AB6F39A540}" type="pres">
      <dgm:prSet presAssocID="{6287FBF7-90BA-44CD-A9C2-3BE6956DFE67}" presName="text_2" presStyleLbl="node1" presStyleIdx="1" presStyleCnt="4">
        <dgm:presLayoutVars>
          <dgm:bulletEnabled val="1"/>
        </dgm:presLayoutVars>
      </dgm:prSet>
      <dgm:spPr/>
      <dgm:t>
        <a:bodyPr/>
        <a:lstStyle/>
        <a:p>
          <a:endParaRPr lang="en-US"/>
        </a:p>
      </dgm:t>
    </dgm:pt>
    <dgm:pt modelId="{51C2DD2B-54C7-4D51-8633-1F7AFAEE540B}" type="pres">
      <dgm:prSet presAssocID="{6287FBF7-90BA-44CD-A9C2-3BE6956DFE67}" presName="accent_2" presStyleCnt="0"/>
      <dgm:spPr/>
    </dgm:pt>
    <dgm:pt modelId="{CC02BE62-3B7D-4461-9C39-EC575DDD736B}" type="pres">
      <dgm:prSet presAssocID="{6287FBF7-90BA-44CD-A9C2-3BE6956DFE67}" presName="accentRepeatNode" presStyleLbl="solidFgAcc1" presStyleIdx="1" presStyleCnt="4"/>
      <dgm:spPr>
        <a:ln>
          <a:solidFill>
            <a:srgbClr val="FFD200"/>
          </a:solidFill>
        </a:ln>
      </dgm:spPr>
    </dgm:pt>
    <dgm:pt modelId="{B85D5DAB-9059-423B-AA7C-3ADE579ACB93}" type="pres">
      <dgm:prSet presAssocID="{B029579B-4DF3-4D51-AC6E-A40D5F9E06B2}" presName="text_3" presStyleLbl="node1" presStyleIdx="2" presStyleCnt="4">
        <dgm:presLayoutVars>
          <dgm:bulletEnabled val="1"/>
        </dgm:presLayoutVars>
      </dgm:prSet>
      <dgm:spPr/>
      <dgm:t>
        <a:bodyPr/>
        <a:lstStyle/>
        <a:p>
          <a:endParaRPr lang="en-US"/>
        </a:p>
      </dgm:t>
    </dgm:pt>
    <dgm:pt modelId="{96B8AB17-7829-4E13-8B2A-5974586C3EEF}" type="pres">
      <dgm:prSet presAssocID="{B029579B-4DF3-4D51-AC6E-A40D5F9E06B2}" presName="accent_3" presStyleCnt="0"/>
      <dgm:spPr/>
    </dgm:pt>
    <dgm:pt modelId="{B1723BF4-D7DD-4C17-A6F3-37C20564B5D8}" type="pres">
      <dgm:prSet presAssocID="{B029579B-4DF3-4D51-AC6E-A40D5F9E06B2}" presName="accentRepeatNode" presStyleLbl="solidFgAcc1" presStyleIdx="2" presStyleCnt="4"/>
      <dgm:spPr>
        <a:ln>
          <a:solidFill>
            <a:srgbClr val="1D579B"/>
          </a:solidFill>
        </a:ln>
      </dgm:spPr>
    </dgm:pt>
    <dgm:pt modelId="{40C4F14A-3730-44EB-8C18-603AB99EBFD1}" type="pres">
      <dgm:prSet presAssocID="{2ACA077D-4897-4CF2-A979-16D6C63FEC27}" presName="text_4" presStyleLbl="node1" presStyleIdx="3" presStyleCnt="4">
        <dgm:presLayoutVars>
          <dgm:bulletEnabled val="1"/>
        </dgm:presLayoutVars>
      </dgm:prSet>
      <dgm:spPr/>
      <dgm:t>
        <a:bodyPr/>
        <a:lstStyle/>
        <a:p>
          <a:endParaRPr lang="en-US"/>
        </a:p>
      </dgm:t>
    </dgm:pt>
    <dgm:pt modelId="{502D5D47-9105-41AC-8CA1-F28ED0C8E7A5}" type="pres">
      <dgm:prSet presAssocID="{2ACA077D-4897-4CF2-A979-16D6C63FEC27}" presName="accent_4" presStyleCnt="0"/>
      <dgm:spPr/>
    </dgm:pt>
    <dgm:pt modelId="{7E0D7686-BB12-49D9-B576-91588A93951A}" type="pres">
      <dgm:prSet presAssocID="{2ACA077D-4897-4CF2-A979-16D6C63FEC27}" presName="accentRepeatNode" presStyleLbl="solidFgAcc1" presStyleIdx="3" presStyleCnt="4"/>
      <dgm:spPr>
        <a:ln>
          <a:solidFill>
            <a:srgbClr val="1D579B"/>
          </a:solidFill>
        </a:ln>
      </dgm:spPr>
    </dgm:pt>
  </dgm:ptLst>
  <dgm:cxnLst>
    <dgm:cxn modelId="{6640CC45-2457-453A-8D31-65FB4311C7BC}" type="presOf" srcId="{6287FBF7-90BA-44CD-A9C2-3BE6956DFE67}" destId="{340503F1-F8DF-4311-A028-91AB6F39A540}" srcOrd="0" destOrd="0" presId="urn:microsoft.com/office/officeart/2008/layout/VerticalCurvedList"/>
    <dgm:cxn modelId="{05189A2D-2BB5-4A08-938C-1EB41DF698B4}" type="presOf" srcId="{F98D2A06-0291-44BE-9AE3-158A682CE56C}" destId="{50BE7FA7-2200-474A-A99F-3A974246DA53}" srcOrd="0" destOrd="0" presId="urn:microsoft.com/office/officeart/2008/layout/VerticalCurvedList"/>
    <dgm:cxn modelId="{E424FF33-7ED8-4DA2-B563-5132A3FCD586}" srcId="{452A7F5C-E271-4CD5-A307-A25AD5062F9A}" destId="{2ACA077D-4897-4CF2-A979-16D6C63FEC27}" srcOrd="3" destOrd="0" parTransId="{21866B20-6045-485E-964E-6E6ABE3A429E}" sibTransId="{6B474AE3-2A17-44F1-8EDD-4C99CC0D019B}"/>
    <dgm:cxn modelId="{F8630F29-33C4-414E-8608-C7C307CEF41B}" type="presOf" srcId="{2ACA077D-4897-4CF2-A979-16D6C63FEC27}" destId="{40C4F14A-3730-44EB-8C18-603AB99EBFD1}" srcOrd="0" destOrd="0" presId="urn:microsoft.com/office/officeart/2008/layout/VerticalCurvedList"/>
    <dgm:cxn modelId="{94B8FE7A-2C7C-44C0-91B7-A5AD03BFFA83}" srcId="{452A7F5C-E271-4CD5-A307-A25AD5062F9A}" destId="{6287FBF7-90BA-44CD-A9C2-3BE6956DFE67}" srcOrd="1" destOrd="0" parTransId="{44E4CCA2-78A7-41C5-8E6B-DC5AF2ED221C}" sibTransId="{83FD1826-CAA7-4626-A8AA-3BCA9D9B41A3}"/>
    <dgm:cxn modelId="{EEB9F3AB-479A-4EF4-AFF8-EA4F56D3B97C}" srcId="{452A7F5C-E271-4CD5-A307-A25AD5062F9A}" destId="{B029579B-4DF3-4D51-AC6E-A40D5F9E06B2}" srcOrd="2" destOrd="0" parTransId="{C18BA7F4-D73F-4ED5-9EBF-CA537383C772}" sibTransId="{E625DB8B-AF70-42CB-9BBB-2C8B7D4E46D5}"/>
    <dgm:cxn modelId="{445F3558-ECFC-4947-BDCC-65607192285C}" type="presOf" srcId="{B029579B-4DF3-4D51-AC6E-A40D5F9E06B2}" destId="{B85D5DAB-9059-423B-AA7C-3ADE579ACB93}" srcOrd="0" destOrd="0" presId="urn:microsoft.com/office/officeart/2008/layout/VerticalCurvedList"/>
    <dgm:cxn modelId="{59C7557A-8793-41CD-8082-4FE11B7BFD66}" type="presOf" srcId="{C76D0D2C-4894-45F8-9583-18D75E25F0AD}" destId="{BDE2854F-B583-49DF-9080-F695508E16EF}" srcOrd="0" destOrd="0" presId="urn:microsoft.com/office/officeart/2008/layout/VerticalCurvedList"/>
    <dgm:cxn modelId="{A553C557-9E69-4077-BBFC-315963C76A26}" srcId="{452A7F5C-E271-4CD5-A307-A25AD5062F9A}" destId="{C76D0D2C-4894-45F8-9583-18D75E25F0AD}" srcOrd="0" destOrd="0" parTransId="{50159EED-2F39-4547-9E4B-F062664FBA6F}" sibTransId="{F98D2A06-0291-44BE-9AE3-158A682CE56C}"/>
    <dgm:cxn modelId="{FC478A1D-0C0F-4B24-B4CC-8EDAC2D02DDA}" type="presOf" srcId="{452A7F5C-E271-4CD5-A307-A25AD5062F9A}" destId="{9B1D350B-D9F0-491D-80C8-0D9D0B380A93}" srcOrd="0" destOrd="0" presId="urn:microsoft.com/office/officeart/2008/layout/VerticalCurvedList"/>
    <dgm:cxn modelId="{5036C5B6-B491-428A-8828-5D0B3581D609}" type="presParOf" srcId="{9B1D350B-D9F0-491D-80C8-0D9D0B380A93}" destId="{5A30AF97-B98C-4514-8031-6C5B8A07CC54}" srcOrd="0" destOrd="0" presId="urn:microsoft.com/office/officeart/2008/layout/VerticalCurvedList"/>
    <dgm:cxn modelId="{B4C78CFE-B493-4F0C-9302-23633B58D8B4}" type="presParOf" srcId="{5A30AF97-B98C-4514-8031-6C5B8A07CC54}" destId="{956968CB-4B97-4201-A776-39BE00249818}" srcOrd="0" destOrd="0" presId="urn:microsoft.com/office/officeart/2008/layout/VerticalCurvedList"/>
    <dgm:cxn modelId="{378204E5-C47D-4B8D-8727-413158F5C3F8}" type="presParOf" srcId="{956968CB-4B97-4201-A776-39BE00249818}" destId="{F53DF10B-CA95-41F0-AD2B-62E36333E577}" srcOrd="0" destOrd="0" presId="urn:microsoft.com/office/officeart/2008/layout/VerticalCurvedList"/>
    <dgm:cxn modelId="{EE08330D-B29A-4A91-86D6-37E109F31ABA}" type="presParOf" srcId="{956968CB-4B97-4201-A776-39BE00249818}" destId="{50BE7FA7-2200-474A-A99F-3A974246DA53}" srcOrd="1" destOrd="0" presId="urn:microsoft.com/office/officeart/2008/layout/VerticalCurvedList"/>
    <dgm:cxn modelId="{EFED643B-4FCF-4182-94DA-A265F6BB2D34}" type="presParOf" srcId="{956968CB-4B97-4201-A776-39BE00249818}" destId="{D1B2A6AD-B16D-4C68-8A90-3ABCE7A4A92B}" srcOrd="2" destOrd="0" presId="urn:microsoft.com/office/officeart/2008/layout/VerticalCurvedList"/>
    <dgm:cxn modelId="{35C6F46E-DCAD-4F8E-BF1C-75DD4B2D2946}" type="presParOf" srcId="{956968CB-4B97-4201-A776-39BE00249818}" destId="{AEE64FBA-0210-4063-B0D3-9E92D9E18A25}" srcOrd="3" destOrd="0" presId="urn:microsoft.com/office/officeart/2008/layout/VerticalCurvedList"/>
    <dgm:cxn modelId="{DC721A1B-2253-4785-8EEF-33E3C194288B}" type="presParOf" srcId="{5A30AF97-B98C-4514-8031-6C5B8A07CC54}" destId="{BDE2854F-B583-49DF-9080-F695508E16EF}" srcOrd="1" destOrd="0" presId="urn:microsoft.com/office/officeart/2008/layout/VerticalCurvedList"/>
    <dgm:cxn modelId="{D82C8F22-90A0-4712-BF6F-43762ADA880F}" type="presParOf" srcId="{5A30AF97-B98C-4514-8031-6C5B8A07CC54}" destId="{922795D7-0B12-4B67-AF3C-3AA29C929B27}" srcOrd="2" destOrd="0" presId="urn:microsoft.com/office/officeart/2008/layout/VerticalCurvedList"/>
    <dgm:cxn modelId="{9CC11DE6-F5D2-4BC9-86D4-D4356AF95973}" type="presParOf" srcId="{922795D7-0B12-4B67-AF3C-3AA29C929B27}" destId="{471854D1-846C-4B50-8281-77CAD1429FF9}" srcOrd="0" destOrd="0" presId="urn:microsoft.com/office/officeart/2008/layout/VerticalCurvedList"/>
    <dgm:cxn modelId="{09192833-AED0-435B-9FD5-5B8A5FCA7490}" type="presParOf" srcId="{5A30AF97-B98C-4514-8031-6C5B8A07CC54}" destId="{340503F1-F8DF-4311-A028-91AB6F39A540}" srcOrd="3" destOrd="0" presId="urn:microsoft.com/office/officeart/2008/layout/VerticalCurvedList"/>
    <dgm:cxn modelId="{CDE8C165-D29C-4046-ABC1-E9823D8F3321}" type="presParOf" srcId="{5A30AF97-B98C-4514-8031-6C5B8A07CC54}" destId="{51C2DD2B-54C7-4D51-8633-1F7AFAEE540B}" srcOrd="4" destOrd="0" presId="urn:microsoft.com/office/officeart/2008/layout/VerticalCurvedList"/>
    <dgm:cxn modelId="{3074C9A1-BA35-440E-9B0F-4D0CFD5FD582}" type="presParOf" srcId="{51C2DD2B-54C7-4D51-8633-1F7AFAEE540B}" destId="{CC02BE62-3B7D-4461-9C39-EC575DDD736B}" srcOrd="0" destOrd="0" presId="urn:microsoft.com/office/officeart/2008/layout/VerticalCurvedList"/>
    <dgm:cxn modelId="{F790A6A4-CCC4-4E51-B9BF-FF89B2B1E85D}" type="presParOf" srcId="{5A30AF97-B98C-4514-8031-6C5B8A07CC54}" destId="{B85D5DAB-9059-423B-AA7C-3ADE579ACB93}" srcOrd="5" destOrd="0" presId="urn:microsoft.com/office/officeart/2008/layout/VerticalCurvedList"/>
    <dgm:cxn modelId="{96546986-11E0-4D36-83BE-6457AF1AC285}" type="presParOf" srcId="{5A30AF97-B98C-4514-8031-6C5B8A07CC54}" destId="{96B8AB17-7829-4E13-8B2A-5974586C3EEF}" srcOrd="6" destOrd="0" presId="urn:microsoft.com/office/officeart/2008/layout/VerticalCurvedList"/>
    <dgm:cxn modelId="{8FFACC57-98AC-4221-96CC-06C785DFBCCD}" type="presParOf" srcId="{96B8AB17-7829-4E13-8B2A-5974586C3EEF}" destId="{B1723BF4-D7DD-4C17-A6F3-37C20564B5D8}" srcOrd="0" destOrd="0" presId="urn:microsoft.com/office/officeart/2008/layout/VerticalCurvedList"/>
    <dgm:cxn modelId="{C9759E91-F67E-4517-B87D-DEC509FF1A38}" type="presParOf" srcId="{5A30AF97-B98C-4514-8031-6C5B8A07CC54}" destId="{40C4F14A-3730-44EB-8C18-603AB99EBFD1}" srcOrd="7" destOrd="0" presId="urn:microsoft.com/office/officeart/2008/layout/VerticalCurvedList"/>
    <dgm:cxn modelId="{37417178-7680-494D-AF4E-3D549BFB6F30}" type="presParOf" srcId="{5A30AF97-B98C-4514-8031-6C5B8A07CC54}" destId="{502D5D47-9105-41AC-8CA1-F28ED0C8E7A5}" srcOrd="8" destOrd="0" presId="urn:microsoft.com/office/officeart/2008/layout/VerticalCurvedList"/>
    <dgm:cxn modelId="{AB50904C-01EB-4D5B-8B14-4D239A0B54A6}" type="presParOf" srcId="{502D5D47-9105-41AC-8CA1-F28ED0C8E7A5}" destId="{7E0D7686-BB12-49D9-B576-91588A93951A}"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DCE3F5-322E-4279-9F15-669277168534}" type="doc">
      <dgm:prSet loTypeId="urn:microsoft.com/office/officeart/2005/8/layout/hProcess9" loCatId="process" qsTypeId="urn:microsoft.com/office/officeart/2005/8/quickstyle/simple1" qsCatId="simple" csTypeId="urn:microsoft.com/office/officeart/2005/8/colors/accent1_2" csCatId="accent1" phldr="1"/>
      <dgm:spPr/>
    </dgm:pt>
    <dgm:pt modelId="{920646B3-286E-4059-8504-E7BD96E74DC6}">
      <dgm:prSet phldrT="[Text]" custT="1"/>
      <dgm:spPr/>
      <dgm:t>
        <a:bodyPr/>
        <a:lstStyle/>
        <a:p>
          <a:pPr>
            <a:lnSpc>
              <a:spcPct val="100000"/>
            </a:lnSpc>
            <a:spcAft>
              <a:spcPts val="0"/>
            </a:spcAft>
          </a:pPr>
          <a:r>
            <a:rPr lang="en-US" sz="1700" dirty="0">
              <a:latin typeface="Arial" panose="020B0604020202020204" pitchFamily="34" charset="0"/>
              <a:cs typeface="Arial" panose="020B0604020202020204" pitchFamily="34" charset="0"/>
            </a:rPr>
            <a:t>Enter new data and submit for approval</a:t>
          </a:r>
          <a:endParaRPr lang="en-US" sz="1700" b="0" dirty="0">
            <a:latin typeface="Arial" panose="020B0604020202020204" pitchFamily="34" charset="0"/>
            <a:cs typeface="Arial" panose="020B0604020202020204" pitchFamily="34" charset="0"/>
          </a:endParaRPr>
        </a:p>
      </dgm:t>
    </dgm:pt>
    <dgm:pt modelId="{A21744AC-97E9-4150-BB58-2F668155527D}" type="sibTrans" cxnId="{FEB80703-7A66-441F-BDB6-634599ACA089}">
      <dgm:prSet/>
      <dgm:spPr/>
      <dgm:t>
        <a:bodyPr/>
        <a:lstStyle/>
        <a:p>
          <a:endParaRPr lang="en-US" sz="1600"/>
        </a:p>
      </dgm:t>
    </dgm:pt>
    <dgm:pt modelId="{BF9650BB-3521-48E1-B0AA-46334792C173}" type="parTrans" cxnId="{FEB80703-7A66-441F-BDB6-634599ACA089}">
      <dgm:prSet/>
      <dgm:spPr/>
      <dgm:t>
        <a:bodyPr/>
        <a:lstStyle/>
        <a:p>
          <a:endParaRPr lang="en-US" sz="1600"/>
        </a:p>
      </dgm:t>
    </dgm:pt>
    <dgm:pt modelId="{BFFF30A9-0DF3-4683-88A0-6F71ED0F8049}">
      <dgm:prSet phldrT="[Text]" custT="1"/>
      <dgm:spPr/>
      <dgm:t>
        <a:bodyPr/>
        <a:lstStyle/>
        <a:p>
          <a:pPr>
            <a:lnSpc>
              <a:spcPts val="2000"/>
            </a:lnSpc>
            <a:spcAft>
              <a:spcPts val="0"/>
            </a:spcAft>
          </a:pPr>
          <a:r>
            <a:rPr lang="en-US" sz="1700" b="1" spc="-50" baseline="0" dirty="0">
              <a:latin typeface="Arial" panose="020B0604020202020204" pitchFamily="34" charset="0"/>
              <a:cs typeface="Arial" panose="020B0604020202020204" pitchFamily="34" charset="0"/>
            </a:rPr>
            <a:t>Run</a:t>
          </a:r>
          <a:r>
            <a:rPr lang="en-US" sz="1700" spc="-50" baseline="0" dirty="0">
              <a:latin typeface="Arial" panose="020B0604020202020204" pitchFamily="34" charset="0"/>
              <a:cs typeface="Arial" panose="020B0604020202020204" pitchFamily="34" charset="0"/>
            </a:rPr>
            <a:t> the process to display </a:t>
          </a:r>
          <a:r>
            <a:rPr lang="en-US" sz="1700" b="1" spc="-50" baseline="0" dirty="0">
              <a:latin typeface="Arial" panose="020B0604020202020204" pitchFamily="34" charset="0"/>
              <a:cs typeface="Arial" panose="020B0604020202020204" pitchFamily="34" charset="0"/>
            </a:rPr>
            <a:t>Retro Distribution  </a:t>
          </a:r>
          <a:r>
            <a:rPr lang="en-US" sz="1700" spc="-50" baseline="0" dirty="0">
              <a:latin typeface="Arial" panose="020B0604020202020204" pitchFamily="34" charset="0"/>
              <a:cs typeface="Arial" panose="020B0604020202020204" pitchFamily="34" charset="0"/>
            </a:rPr>
            <a:t>component</a:t>
          </a:r>
        </a:p>
      </dgm:t>
    </dgm:pt>
    <dgm:pt modelId="{E8E9BC61-6D54-41DC-AC77-A41BB960EAA9}" type="sibTrans" cxnId="{72CFBDA5-4340-4109-A8AF-6235ED38ACC2}">
      <dgm:prSet/>
      <dgm:spPr/>
      <dgm:t>
        <a:bodyPr/>
        <a:lstStyle/>
        <a:p>
          <a:endParaRPr lang="en-US" sz="1600"/>
        </a:p>
      </dgm:t>
    </dgm:pt>
    <dgm:pt modelId="{E17FAE7E-7F6A-47C7-A855-7E7DA4099D5B}" type="parTrans" cxnId="{72CFBDA5-4340-4109-A8AF-6235ED38ACC2}">
      <dgm:prSet/>
      <dgm:spPr/>
      <dgm:t>
        <a:bodyPr/>
        <a:lstStyle/>
        <a:p>
          <a:endParaRPr lang="en-US" sz="1600"/>
        </a:p>
      </dgm:t>
    </dgm:pt>
    <dgm:pt modelId="{75A2C435-B1FC-4BBA-B0D0-5A5510C1AF28}">
      <dgm:prSet phldrT="[Text]" custT="1"/>
      <dgm:spPr/>
      <dgm:t>
        <a:bodyPr/>
        <a:lstStyle/>
        <a:p>
          <a:pPr>
            <a:lnSpc>
              <a:spcPct val="100000"/>
            </a:lnSpc>
            <a:spcAft>
              <a:spcPts val="0"/>
            </a:spcAft>
          </a:pPr>
          <a:r>
            <a:rPr lang="en-US" sz="1600" dirty="0">
              <a:latin typeface="Arial" panose="020B0604020202020204" pitchFamily="34" charset="0"/>
              <a:cs typeface="Arial" panose="020B0604020202020204" pitchFamily="34" charset="0"/>
            </a:rPr>
            <a:t>Search for appropriate payroll data and select applicable transactions</a:t>
          </a:r>
        </a:p>
      </dgm:t>
    </dgm:pt>
    <dgm:pt modelId="{506F4BBB-F68A-41DC-9B1C-87FAC35D8994}" type="sibTrans" cxnId="{93F719B5-1253-4C3C-87AE-C5934B54ACD8}">
      <dgm:prSet/>
      <dgm:spPr/>
      <dgm:t>
        <a:bodyPr/>
        <a:lstStyle/>
        <a:p>
          <a:endParaRPr lang="en-US" sz="1600"/>
        </a:p>
      </dgm:t>
    </dgm:pt>
    <dgm:pt modelId="{526AD806-96DF-495D-80D8-98FFCD594F8E}" type="parTrans" cxnId="{93F719B5-1253-4C3C-87AE-C5934B54ACD8}">
      <dgm:prSet/>
      <dgm:spPr/>
      <dgm:t>
        <a:bodyPr/>
        <a:lstStyle/>
        <a:p>
          <a:endParaRPr lang="en-US" sz="1600"/>
        </a:p>
      </dgm:t>
    </dgm:pt>
    <dgm:pt modelId="{B5306DE4-1D68-462E-98A8-5C01EC84C3AC}">
      <dgm:prSet phldrT="[Text]" custT="1"/>
      <dgm:spPr/>
      <dgm:t>
        <a:bodyPr/>
        <a:lstStyle/>
        <a:p>
          <a:pPr>
            <a:lnSpc>
              <a:spcPct val="100000"/>
            </a:lnSpc>
            <a:spcAft>
              <a:spcPts val="0"/>
            </a:spcAft>
          </a:pPr>
          <a:r>
            <a:rPr lang="en-US" sz="1600" kern="0" spc="0" baseline="0" dirty="0">
              <a:latin typeface="Arial" panose="020B0604020202020204" pitchFamily="34" charset="0"/>
              <a:cs typeface="Arial" panose="020B0604020202020204" pitchFamily="34" charset="0"/>
            </a:rPr>
            <a:t>Navigate to </a:t>
          </a:r>
          <a:r>
            <a:rPr lang="en-US" sz="1600" b="1" kern="0" spc="0" baseline="0" dirty="0">
              <a:latin typeface="Arial" panose="020B0604020202020204" pitchFamily="34" charset="0"/>
              <a:cs typeface="Arial" panose="020B0604020202020204" pitchFamily="34" charset="0"/>
            </a:rPr>
            <a:t>Process Direct Retro </a:t>
          </a:r>
          <a:r>
            <a:rPr lang="en-US" sz="1600" kern="0" spc="0" baseline="0" dirty="0">
              <a:latin typeface="Arial" panose="020B0604020202020204" pitchFamily="34" charset="0"/>
              <a:cs typeface="Arial" panose="020B0604020202020204" pitchFamily="34" charset="0"/>
            </a:rPr>
            <a:t>page and click </a:t>
          </a:r>
          <a:r>
            <a:rPr lang="en-US" sz="1600" b="1" kern="0" spc="0" baseline="0" dirty="0">
              <a:latin typeface="Arial" panose="020B0604020202020204" pitchFamily="34" charset="0"/>
              <a:cs typeface="Arial" panose="020B0604020202020204" pitchFamily="34" charset="0"/>
            </a:rPr>
            <a:t>Add a New Value </a:t>
          </a:r>
          <a:r>
            <a:rPr lang="en-US" sz="1600" kern="0" spc="0" baseline="0" dirty="0">
              <a:latin typeface="Arial" panose="020B0604020202020204" pitchFamily="34" charset="0"/>
              <a:cs typeface="Arial" panose="020B0604020202020204" pitchFamily="34" charset="0"/>
            </a:rPr>
            <a:t>tab</a:t>
          </a:r>
        </a:p>
      </dgm:t>
    </dgm:pt>
    <dgm:pt modelId="{BC2E22C4-21EB-4973-9ADA-331F66CC36F9}" type="sibTrans" cxnId="{BC2E416C-B3D3-42BA-8E09-06CFB8FBC3F3}">
      <dgm:prSet/>
      <dgm:spPr/>
      <dgm:t>
        <a:bodyPr/>
        <a:lstStyle/>
        <a:p>
          <a:endParaRPr lang="en-US" sz="1600"/>
        </a:p>
      </dgm:t>
    </dgm:pt>
    <dgm:pt modelId="{FE8F636B-61A3-4B75-8151-367700AF3325}" type="parTrans" cxnId="{BC2E416C-B3D3-42BA-8E09-06CFB8FBC3F3}">
      <dgm:prSet/>
      <dgm:spPr/>
      <dgm:t>
        <a:bodyPr/>
        <a:lstStyle/>
        <a:p>
          <a:endParaRPr lang="en-US" sz="1600"/>
        </a:p>
      </dgm:t>
    </dgm:pt>
    <dgm:pt modelId="{92E34F95-7376-4A6F-88FE-CA857343B524}">
      <dgm:prSet phldrT="[Text]" custT="1"/>
      <dgm:spPr/>
      <dgm:t>
        <a:bodyPr/>
        <a:lstStyle/>
        <a:p>
          <a:pPr>
            <a:lnSpc>
              <a:spcPct val="100000"/>
            </a:lnSpc>
            <a:spcAft>
              <a:spcPts val="0"/>
            </a:spcAft>
          </a:pPr>
          <a:r>
            <a:rPr lang="en-US" sz="1600" kern="0" spc="0" baseline="0" dirty="0">
              <a:latin typeface="Arial" panose="020B0604020202020204" pitchFamily="34" charset="0"/>
              <a:cs typeface="Arial" panose="020B0604020202020204" pitchFamily="34" charset="0"/>
            </a:rPr>
            <a:t>Click </a:t>
          </a:r>
          <a:r>
            <a:rPr lang="en-US" sz="1600" b="1" kern="0" spc="0" baseline="0" dirty="0">
              <a:latin typeface="Arial" panose="020B0604020202020204" pitchFamily="34" charset="0"/>
              <a:cs typeface="Arial" panose="020B0604020202020204" pitchFamily="34" charset="0"/>
            </a:rPr>
            <a:t>Add </a:t>
          </a:r>
          <a:r>
            <a:rPr lang="en-US" sz="1600" b="0" kern="0" spc="0" baseline="0" dirty="0">
              <a:latin typeface="Arial" panose="020B0604020202020204" pitchFamily="34" charset="0"/>
              <a:cs typeface="Arial" panose="020B0604020202020204" pitchFamily="34" charset="0"/>
            </a:rPr>
            <a:t>to display </a:t>
          </a:r>
          <a:r>
            <a:rPr lang="en-US" sz="1600" b="1" kern="0" spc="0" baseline="0" dirty="0">
              <a:latin typeface="Arial" panose="020B0604020202020204" pitchFamily="34" charset="0"/>
              <a:cs typeface="Arial" panose="020B0604020202020204" pitchFamily="34" charset="0"/>
            </a:rPr>
            <a:t>Process Direct Retro Distribution </a:t>
          </a:r>
          <a:r>
            <a:rPr lang="en-US" sz="1600" b="0" kern="0" spc="0" baseline="0" dirty="0">
              <a:latin typeface="Arial" panose="020B0604020202020204" pitchFamily="34" charset="0"/>
              <a:cs typeface="Arial" panose="020B0604020202020204" pitchFamily="34" charset="0"/>
            </a:rPr>
            <a:t>page</a:t>
          </a:r>
        </a:p>
      </dgm:t>
    </dgm:pt>
    <dgm:pt modelId="{BE7C7C7E-F3DB-4DE1-BB1F-74D3B4202687}" type="parTrans" cxnId="{D3A637BD-0B90-43C4-BBAF-9C88B096C01C}">
      <dgm:prSet/>
      <dgm:spPr/>
      <dgm:t>
        <a:bodyPr/>
        <a:lstStyle/>
        <a:p>
          <a:endParaRPr lang="en-US"/>
        </a:p>
      </dgm:t>
    </dgm:pt>
    <dgm:pt modelId="{65590AA8-6BCB-4C1C-B05D-74F012ACA7C5}" type="sibTrans" cxnId="{D3A637BD-0B90-43C4-BBAF-9C88B096C01C}">
      <dgm:prSet/>
      <dgm:spPr/>
      <dgm:t>
        <a:bodyPr/>
        <a:lstStyle/>
        <a:p>
          <a:endParaRPr lang="en-US"/>
        </a:p>
      </dgm:t>
    </dgm:pt>
    <dgm:pt modelId="{3E2415BB-78BE-493D-AC5E-49F3AC62F5EF}" type="pres">
      <dgm:prSet presAssocID="{09DCE3F5-322E-4279-9F15-669277168534}" presName="CompostProcess" presStyleCnt="0">
        <dgm:presLayoutVars>
          <dgm:dir/>
          <dgm:resizeHandles val="exact"/>
        </dgm:presLayoutVars>
      </dgm:prSet>
      <dgm:spPr/>
    </dgm:pt>
    <dgm:pt modelId="{638E1670-D66D-4188-8BF4-4EFBAB8E837A}" type="pres">
      <dgm:prSet presAssocID="{09DCE3F5-322E-4279-9F15-669277168534}" presName="arrow" presStyleLbl="bgShp" presStyleIdx="0" presStyleCnt="1"/>
      <dgm:spPr/>
    </dgm:pt>
    <dgm:pt modelId="{99A20CB7-88C8-4253-8584-78D5D91DECD4}" type="pres">
      <dgm:prSet presAssocID="{09DCE3F5-322E-4279-9F15-669277168534}" presName="linearProcess" presStyleCnt="0"/>
      <dgm:spPr/>
    </dgm:pt>
    <dgm:pt modelId="{32FA13B4-7554-448D-B88A-0ADD25809C46}" type="pres">
      <dgm:prSet presAssocID="{B5306DE4-1D68-462E-98A8-5C01EC84C3AC}" presName="textNode" presStyleLbl="node1" presStyleIdx="0" presStyleCnt="5" custScaleX="103222">
        <dgm:presLayoutVars>
          <dgm:bulletEnabled val="1"/>
        </dgm:presLayoutVars>
      </dgm:prSet>
      <dgm:spPr/>
      <dgm:t>
        <a:bodyPr/>
        <a:lstStyle/>
        <a:p>
          <a:endParaRPr lang="en-US"/>
        </a:p>
      </dgm:t>
    </dgm:pt>
    <dgm:pt modelId="{21EFA018-5991-478B-9FA1-2728B8244477}" type="pres">
      <dgm:prSet presAssocID="{BC2E22C4-21EB-4973-9ADA-331F66CC36F9}" presName="sibTrans" presStyleCnt="0"/>
      <dgm:spPr/>
    </dgm:pt>
    <dgm:pt modelId="{420C71E3-0D5E-412B-A198-113E30BFDE5C}" type="pres">
      <dgm:prSet presAssocID="{92E34F95-7376-4A6F-88FE-CA857343B524}" presName="textNode" presStyleLbl="node1" presStyleIdx="1" presStyleCnt="5">
        <dgm:presLayoutVars>
          <dgm:bulletEnabled val="1"/>
        </dgm:presLayoutVars>
      </dgm:prSet>
      <dgm:spPr/>
      <dgm:t>
        <a:bodyPr/>
        <a:lstStyle/>
        <a:p>
          <a:endParaRPr lang="en-US"/>
        </a:p>
      </dgm:t>
    </dgm:pt>
    <dgm:pt modelId="{62DBC830-190A-4218-8D6B-A195DB6B1781}" type="pres">
      <dgm:prSet presAssocID="{65590AA8-6BCB-4C1C-B05D-74F012ACA7C5}" presName="sibTrans" presStyleCnt="0"/>
      <dgm:spPr/>
    </dgm:pt>
    <dgm:pt modelId="{E622D688-5EFF-4F9D-9F3A-16D294BAC2FC}" type="pres">
      <dgm:prSet presAssocID="{75A2C435-B1FC-4BBA-B0D0-5A5510C1AF28}" presName="textNode" presStyleLbl="node1" presStyleIdx="2" presStyleCnt="5" custScaleX="101569">
        <dgm:presLayoutVars>
          <dgm:bulletEnabled val="1"/>
        </dgm:presLayoutVars>
      </dgm:prSet>
      <dgm:spPr/>
      <dgm:t>
        <a:bodyPr/>
        <a:lstStyle/>
        <a:p>
          <a:endParaRPr lang="en-US"/>
        </a:p>
      </dgm:t>
    </dgm:pt>
    <dgm:pt modelId="{DAFBC3EC-F05C-488E-869E-785B603C1EA4}" type="pres">
      <dgm:prSet presAssocID="{506F4BBB-F68A-41DC-9B1C-87FAC35D8994}" presName="sibTrans" presStyleCnt="0"/>
      <dgm:spPr/>
    </dgm:pt>
    <dgm:pt modelId="{7BE2C09B-77B4-4CEB-9C8F-74C2AA2A71DE}" type="pres">
      <dgm:prSet presAssocID="{BFFF30A9-0DF3-4683-88A0-6F71ED0F8049}" presName="textNode" presStyleLbl="node1" presStyleIdx="3" presStyleCnt="5" custScaleX="101569">
        <dgm:presLayoutVars>
          <dgm:bulletEnabled val="1"/>
        </dgm:presLayoutVars>
      </dgm:prSet>
      <dgm:spPr/>
      <dgm:t>
        <a:bodyPr/>
        <a:lstStyle/>
        <a:p>
          <a:endParaRPr lang="en-US"/>
        </a:p>
      </dgm:t>
    </dgm:pt>
    <dgm:pt modelId="{0D63CCF9-A10C-4D13-98CE-11CB392B81BA}" type="pres">
      <dgm:prSet presAssocID="{E8E9BC61-6D54-41DC-AC77-A41BB960EAA9}" presName="sibTrans" presStyleCnt="0"/>
      <dgm:spPr/>
    </dgm:pt>
    <dgm:pt modelId="{640F6AD1-F585-40D9-8574-6B31B6AA2D59}" type="pres">
      <dgm:prSet presAssocID="{920646B3-286E-4059-8504-E7BD96E74DC6}" presName="textNode" presStyleLbl="node1" presStyleIdx="4" presStyleCnt="5" custScaleX="101569">
        <dgm:presLayoutVars>
          <dgm:bulletEnabled val="1"/>
        </dgm:presLayoutVars>
      </dgm:prSet>
      <dgm:spPr/>
      <dgm:t>
        <a:bodyPr/>
        <a:lstStyle/>
        <a:p>
          <a:endParaRPr lang="en-US"/>
        </a:p>
      </dgm:t>
    </dgm:pt>
  </dgm:ptLst>
  <dgm:cxnLst>
    <dgm:cxn modelId="{1A5FC359-DFF8-4537-8840-E7B5B0EFB6FA}" type="presOf" srcId="{92E34F95-7376-4A6F-88FE-CA857343B524}" destId="{420C71E3-0D5E-412B-A198-113E30BFDE5C}" srcOrd="0" destOrd="0" presId="urn:microsoft.com/office/officeart/2005/8/layout/hProcess9"/>
    <dgm:cxn modelId="{D3A637BD-0B90-43C4-BBAF-9C88B096C01C}" srcId="{09DCE3F5-322E-4279-9F15-669277168534}" destId="{92E34F95-7376-4A6F-88FE-CA857343B524}" srcOrd="1" destOrd="0" parTransId="{BE7C7C7E-F3DB-4DE1-BB1F-74D3B4202687}" sibTransId="{65590AA8-6BCB-4C1C-B05D-74F012ACA7C5}"/>
    <dgm:cxn modelId="{72604267-8C8E-4873-858A-9A7AB1700065}" type="presOf" srcId="{BFFF30A9-0DF3-4683-88A0-6F71ED0F8049}" destId="{7BE2C09B-77B4-4CEB-9C8F-74C2AA2A71DE}" srcOrd="0" destOrd="0" presId="urn:microsoft.com/office/officeart/2005/8/layout/hProcess9"/>
    <dgm:cxn modelId="{72CFBDA5-4340-4109-A8AF-6235ED38ACC2}" srcId="{09DCE3F5-322E-4279-9F15-669277168534}" destId="{BFFF30A9-0DF3-4683-88A0-6F71ED0F8049}" srcOrd="3" destOrd="0" parTransId="{E17FAE7E-7F6A-47C7-A855-7E7DA4099D5B}" sibTransId="{E8E9BC61-6D54-41DC-AC77-A41BB960EAA9}"/>
    <dgm:cxn modelId="{F8C5FD48-B62B-430E-92CC-2A6426080BD4}" type="presOf" srcId="{B5306DE4-1D68-462E-98A8-5C01EC84C3AC}" destId="{32FA13B4-7554-448D-B88A-0ADD25809C46}" srcOrd="0" destOrd="0" presId="urn:microsoft.com/office/officeart/2005/8/layout/hProcess9"/>
    <dgm:cxn modelId="{4AFA36E0-C807-4FC5-8403-8B1E3B95BCC0}" type="presOf" srcId="{920646B3-286E-4059-8504-E7BD96E74DC6}" destId="{640F6AD1-F585-40D9-8574-6B31B6AA2D59}" srcOrd="0" destOrd="0" presId="urn:microsoft.com/office/officeart/2005/8/layout/hProcess9"/>
    <dgm:cxn modelId="{B3734D47-E89E-42FF-BB5B-D3D867A91DB8}" type="presOf" srcId="{09DCE3F5-322E-4279-9F15-669277168534}" destId="{3E2415BB-78BE-493D-AC5E-49F3AC62F5EF}" srcOrd="0" destOrd="0" presId="urn:microsoft.com/office/officeart/2005/8/layout/hProcess9"/>
    <dgm:cxn modelId="{09C40B69-837A-438C-B3C7-43207591F726}" type="presOf" srcId="{75A2C435-B1FC-4BBA-B0D0-5A5510C1AF28}" destId="{E622D688-5EFF-4F9D-9F3A-16D294BAC2FC}" srcOrd="0" destOrd="0" presId="urn:microsoft.com/office/officeart/2005/8/layout/hProcess9"/>
    <dgm:cxn modelId="{FEB80703-7A66-441F-BDB6-634599ACA089}" srcId="{09DCE3F5-322E-4279-9F15-669277168534}" destId="{920646B3-286E-4059-8504-E7BD96E74DC6}" srcOrd="4" destOrd="0" parTransId="{BF9650BB-3521-48E1-B0AA-46334792C173}" sibTransId="{A21744AC-97E9-4150-BB58-2F668155527D}"/>
    <dgm:cxn modelId="{93F719B5-1253-4C3C-87AE-C5934B54ACD8}" srcId="{09DCE3F5-322E-4279-9F15-669277168534}" destId="{75A2C435-B1FC-4BBA-B0D0-5A5510C1AF28}" srcOrd="2" destOrd="0" parTransId="{526AD806-96DF-495D-80D8-98FFCD594F8E}" sibTransId="{506F4BBB-F68A-41DC-9B1C-87FAC35D8994}"/>
    <dgm:cxn modelId="{BC2E416C-B3D3-42BA-8E09-06CFB8FBC3F3}" srcId="{09DCE3F5-322E-4279-9F15-669277168534}" destId="{B5306DE4-1D68-462E-98A8-5C01EC84C3AC}" srcOrd="0" destOrd="0" parTransId="{FE8F636B-61A3-4B75-8151-367700AF3325}" sibTransId="{BC2E22C4-21EB-4973-9ADA-331F66CC36F9}"/>
    <dgm:cxn modelId="{848E07CE-3253-41BB-A83C-8924AEA95F12}" type="presParOf" srcId="{3E2415BB-78BE-493D-AC5E-49F3AC62F5EF}" destId="{638E1670-D66D-4188-8BF4-4EFBAB8E837A}" srcOrd="0" destOrd="0" presId="urn:microsoft.com/office/officeart/2005/8/layout/hProcess9"/>
    <dgm:cxn modelId="{023E2613-E5FF-4EFC-9206-BDA3BFDD7225}" type="presParOf" srcId="{3E2415BB-78BE-493D-AC5E-49F3AC62F5EF}" destId="{99A20CB7-88C8-4253-8584-78D5D91DECD4}" srcOrd="1" destOrd="0" presId="urn:microsoft.com/office/officeart/2005/8/layout/hProcess9"/>
    <dgm:cxn modelId="{946BF781-A2DE-478F-B148-E32FD6009B7E}" type="presParOf" srcId="{99A20CB7-88C8-4253-8584-78D5D91DECD4}" destId="{32FA13B4-7554-448D-B88A-0ADD25809C46}" srcOrd="0" destOrd="0" presId="urn:microsoft.com/office/officeart/2005/8/layout/hProcess9"/>
    <dgm:cxn modelId="{80FCC251-0859-4209-995A-3388CDEB1212}" type="presParOf" srcId="{99A20CB7-88C8-4253-8584-78D5D91DECD4}" destId="{21EFA018-5991-478B-9FA1-2728B8244477}" srcOrd="1" destOrd="0" presId="urn:microsoft.com/office/officeart/2005/8/layout/hProcess9"/>
    <dgm:cxn modelId="{04CAB6FE-DDCD-4AEB-B7D6-F264C77AFA5F}" type="presParOf" srcId="{99A20CB7-88C8-4253-8584-78D5D91DECD4}" destId="{420C71E3-0D5E-412B-A198-113E30BFDE5C}" srcOrd="2" destOrd="0" presId="urn:microsoft.com/office/officeart/2005/8/layout/hProcess9"/>
    <dgm:cxn modelId="{2E691477-1488-49B9-BF8B-6431AABDD79E}" type="presParOf" srcId="{99A20CB7-88C8-4253-8584-78D5D91DECD4}" destId="{62DBC830-190A-4218-8D6B-A195DB6B1781}" srcOrd="3" destOrd="0" presId="urn:microsoft.com/office/officeart/2005/8/layout/hProcess9"/>
    <dgm:cxn modelId="{B4CF10CD-C812-46AC-AFBE-F8167CDDDF4B}" type="presParOf" srcId="{99A20CB7-88C8-4253-8584-78D5D91DECD4}" destId="{E622D688-5EFF-4F9D-9F3A-16D294BAC2FC}" srcOrd="4" destOrd="0" presId="urn:microsoft.com/office/officeart/2005/8/layout/hProcess9"/>
    <dgm:cxn modelId="{37C970EA-B786-4E88-BD70-F0354D4BE302}" type="presParOf" srcId="{99A20CB7-88C8-4253-8584-78D5D91DECD4}" destId="{DAFBC3EC-F05C-488E-869E-785B603C1EA4}" srcOrd="5" destOrd="0" presId="urn:microsoft.com/office/officeart/2005/8/layout/hProcess9"/>
    <dgm:cxn modelId="{10ADC340-6EDA-4094-8940-6475891E04C7}" type="presParOf" srcId="{99A20CB7-88C8-4253-8584-78D5D91DECD4}" destId="{7BE2C09B-77B4-4CEB-9C8F-74C2AA2A71DE}" srcOrd="6" destOrd="0" presId="urn:microsoft.com/office/officeart/2005/8/layout/hProcess9"/>
    <dgm:cxn modelId="{84867561-C801-4817-97E7-29B6220700C9}" type="presParOf" srcId="{99A20CB7-88C8-4253-8584-78D5D91DECD4}" destId="{0D63CCF9-A10C-4D13-98CE-11CB392B81BA}" srcOrd="7" destOrd="0" presId="urn:microsoft.com/office/officeart/2005/8/layout/hProcess9"/>
    <dgm:cxn modelId="{954B6916-F35E-48B7-9D0E-22F4ECC03CE0}" type="presParOf" srcId="{99A20CB7-88C8-4253-8584-78D5D91DECD4}" destId="{640F6AD1-F585-40D9-8574-6B31B6AA2D59}"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2A7F5C-E271-4CD5-A307-A25AD5062F9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76D0D2C-4894-45F8-9583-18D75E25F0AD}">
      <dgm:prSet phldrT="[Text]" custT="1"/>
      <dgm:spPr>
        <a:solidFill>
          <a:srgbClr val="1D579B"/>
        </a:solidFill>
        <a:ln>
          <a:noFill/>
        </a:ln>
      </dgm:spPr>
      <dgm:t>
        <a:bodyPr/>
        <a:lstStyle/>
        <a:p>
          <a:r>
            <a:rPr lang="en-US" sz="1600" b="1" dirty="0">
              <a:solidFill>
                <a:schemeClr val="bg1"/>
              </a:solidFill>
            </a:rPr>
            <a:t>1: Direct Retro Overview </a:t>
          </a:r>
        </a:p>
      </dgm:t>
    </dgm:pt>
    <dgm:pt modelId="{50159EED-2F39-4547-9E4B-F062664FBA6F}" type="parTrans" cxnId="{A553C557-9E69-4077-BBFC-315963C76A26}">
      <dgm:prSet/>
      <dgm:spPr/>
      <dgm:t>
        <a:bodyPr/>
        <a:lstStyle/>
        <a:p>
          <a:endParaRPr lang="en-US"/>
        </a:p>
      </dgm:t>
    </dgm:pt>
    <dgm:pt modelId="{F98D2A06-0291-44BE-9AE3-158A682CE56C}" type="sibTrans" cxnId="{A553C557-9E69-4077-BBFC-315963C76A26}">
      <dgm:prSet/>
      <dgm:spPr/>
      <dgm:t>
        <a:bodyPr/>
        <a:lstStyle/>
        <a:p>
          <a:endParaRPr lang="en-US"/>
        </a:p>
      </dgm:t>
    </dgm:pt>
    <dgm:pt modelId="{B029579B-4DF3-4D51-AC6E-A40D5F9E06B2}">
      <dgm:prSet phldrT="[Text]" custT="1"/>
      <dgm:spPr>
        <a:solidFill>
          <a:srgbClr val="FFD200"/>
        </a:solidFill>
        <a:ln>
          <a:noFill/>
        </a:ln>
      </dgm:spPr>
      <dgm:t>
        <a:bodyPr/>
        <a:lstStyle/>
        <a:p>
          <a:r>
            <a:rPr lang="en-US" sz="1600" b="1" dirty="0">
              <a:solidFill>
                <a:srgbClr val="1D579B"/>
              </a:solidFill>
            </a:rPr>
            <a:t>Benefit Cost Transfer Overview</a:t>
          </a:r>
        </a:p>
      </dgm:t>
    </dgm:pt>
    <dgm:pt modelId="{C18BA7F4-D73F-4ED5-9EBF-CA537383C772}" type="parTrans" cxnId="{EEB9F3AB-479A-4EF4-AFF8-EA4F56D3B97C}">
      <dgm:prSet/>
      <dgm:spPr/>
      <dgm:t>
        <a:bodyPr/>
        <a:lstStyle/>
        <a:p>
          <a:endParaRPr lang="en-US"/>
        </a:p>
      </dgm:t>
    </dgm:pt>
    <dgm:pt modelId="{E625DB8B-AF70-42CB-9BBB-2C8B7D4E46D5}" type="sibTrans" cxnId="{EEB9F3AB-479A-4EF4-AFF8-EA4F56D3B97C}">
      <dgm:prSet/>
      <dgm:spPr/>
      <dgm:t>
        <a:bodyPr/>
        <a:lstStyle/>
        <a:p>
          <a:endParaRPr lang="en-US"/>
        </a:p>
      </dgm:t>
    </dgm:pt>
    <dgm:pt modelId="{2ACA077D-4897-4CF2-A979-16D6C63FEC27}">
      <dgm:prSet phldrT="[Text]" custT="1"/>
      <dgm:spPr>
        <a:solidFill>
          <a:srgbClr val="1D579B"/>
        </a:solidFill>
        <a:ln>
          <a:noFill/>
        </a:ln>
      </dgm:spPr>
      <dgm:t>
        <a:bodyPr/>
        <a:lstStyle/>
        <a:p>
          <a:r>
            <a:rPr lang="en-US" sz="1600" b="1" dirty="0"/>
            <a:t>4: Enter Benefit Cost Transfer</a:t>
          </a:r>
        </a:p>
      </dgm:t>
    </dgm:pt>
    <dgm:pt modelId="{21866B20-6045-485E-964E-6E6ABE3A429E}" type="parTrans" cxnId="{E424FF33-7ED8-4DA2-B563-5132A3FCD586}">
      <dgm:prSet/>
      <dgm:spPr/>
      <dgm:t>
        <a:bodyPr/>
        <a:lstStyle/>
        <a:p>
          <a:endParaRPr lang="en-US"/>
        </a:p>
      </dgm:t>
    </dgm:pt>
    <dgm:pt modelId="{6B474AE3-2A17-44F1-8EDD-4C99CC0D019B}" type="sibTrans" cxnId="{E424FF33-7ED8-4DA2-B563-5132A3FCD586}">
      <dgm:prSet/>
      <dgm:spPr/>
      <dgm:t>
        <a:bodyPr/>
        <a:lstStyle/>
        <a:p>
          <a:endParaRPr lang="en-US"/>
        </a:p>
      </dgm:t>
    </dgm:pt>
    <dgm:pt modelId="{6287FBF7-90BA-44CD-A9C2-3BE6956DFE67}">
      <dgm:prSet phldrT="[Text]" custT="1"/>
      <dgm:spPr>
        <a:solidFill>
          <a:srgbClr val="1D579B"/>
        </a:solidFill>
        <a:ln>
          <a:noFill/>
        </a:ln>
      </dgm:spPr>
      <dgm:t>
        <a:bodyPr/>
        <a:lstStyle/>
        <a:p>
          <a:r>
            <a:rPr lang="en-US" sz="1600" b="1" dirty="0"/>
            <a:t>2: Direct Retro Funding Updates</a:t>
          </a:r>
        </a:p>
      </dgm:t>
    </dgm:pt>
    <dgm:pt modelId="{44E4CCA2-78A7-41C5-8E6B-DC5AF2ED221C}" type="parTrans" cxnId="{94B8FE7A-2C7C-44C0-91B7-A5AD03BFFA83}">
      <dgm:prSet/>
      <dgm:spPr/>
      <dgm:t>
        <a:bodyPr/>
        <a:lstStyle/>
        <a:p>
          <a:endParaRPr lang="en-US"/>
        </a:p>
      </dgm:t>
    </dgm:pt>
    <dgm:pt modelId="{83FD1826-CAA7-4626-A8AA-3BCA9D9B41A3}" type="sibTrans" cxnId="{94B8FE7A-2C7C-44C0-91B7-A5AD03BFFA83}">
      <dgm:prSet/>
      <dgm:spPr/>
      <dgm:t>
        <a:bodyPr/>
        <a:lstStyle/>
        <a:p>
          <a:endParaRPr lang="en-US"/>
        </a:p>
      </dgm:t>
    </dgm:pt>
    <dgm:pt modelId="{9B1D350B-D9F0-491D-80C8-0D9D0B380A93}" type="pres">
      <dgm:prSet presAssocID="{452A7F5C-E271-4CD5-A307-A25AD5062F9A}" presName="Name0" presStyleCnt="0">
        <dgm:presLayoutVars>
          <dgm:chMax val="7"/>
          <dgm:chPref val="7"/>
          <dgm:dir/>
        </dgm:presLayoutVars>
      </dgm:prSet>
      <dgm:spPr/>
      <dgm:t>
        <a:bodyPr/>
        <a:lstStyle/>
        <a:p>
          <a:endParaRPr lang="en-US"/>
        </a:p>
      </dgm:t>
    </dgm:pt>
    <dgm:pt modelId="{5A30AF97-B98C-4514-8031-6C5B8A07CC54}" type="pres">
      <dgm:prSet presAssocID="{452A7F5C-E271-4CD5-A307-A25AD5062F9A}" presName="Name1" presStyleCnt="0"/>
      <dgm:spPr/>
    </dgm:pt>
    <dgm:pt modelId="{956968CB-4B97-4201-A776-39BE00249818}" type="pres">
      <dgm:prSet presAssocID="{452A7F5C-E271-4CD5-A307-A25AD5062F9A}" presName="cycle" presStyleCnt="0"/>
      <dgm:spPr/>
    </dgm:pt>
    <dgm:pt modelId="{F53DF10B-CA95-41F0-AD2B-62E36333E577}" type="pres">
      <dgm:prSet presAssocID="{452A7F5C-E271-4CD5-A307-A25AD5062F9A}" presName="srcNode" presStyleLbl="node1" presStyleIdx="0" presStyleCnt="4"/>
      <dgm:spPr/>
    </dgm:pt>
    <dgm:pt modelId="{50BE7FA7-2200-474A-A99F-3A974246DA53}" type="pres">
      <dgm:prSet presAssocID="{452A7F5C-E271-4CD5-A307-A25AD5062F9A}" presName="conn" presStyleLbl="parChTrans1D2" presStyleIdx="0" presStyleCnt="1"/>
      <dgm:spPr/>
      <dgm:t>
        <a:bodyPr/>
        <a:lstStyle/>
        <a:p>
          <a:endParaRPr lang="en-US"/>
        </a:p>
      </dgm:t>
    </dgm:pt>
    <dgm:pt modelId="{D1B2A6AD-B16D-4C68-8A90-3ABCE7A4A92B}" type="pres">
      <dgm:prSet presAssocID="{452A7F5C-E271-4CD5-A307-A25AD5062F9A}" presName="extraNode" presStyleLbl="node1" presStyleIdx="0" presStyleCnt="4"/>
      <dgm:spPr/>
    </dgm:pt>
    <dgm:pt modelId="{AEE64FBA-0210-4063-B0D3-9E92D9E18A25}" type="pres">
      <dgm:prSet presAssocID="{452A7F5C-E271-4CD5-A307-A25AD5062F9A}" presName="dstNode" presStyleLbl="node1" presStyleIdx="0" presStyleCnt="4"/>
      <dgm:spPr/>
    </dgm:pt>
    <dgm:pt modelId="{BDE2854F-B583-49DF-9080-F695508E16EF}" type="pres">
      <dgm:prSet presAssocID="{C76D0D2C-4894-45F8-9583-18D75E25F0AD}" presName="text_1" presStyleLbl="node1" presStyleIdx="0" presStyleCnt="4">
        <dgm:presLayoutVars>
          <dgm:bulletEnabled val="1"/>
        </dgm:presLayoutVars>
      </dgm:prSet>
      <dgm:spPr/>
      <dgm:t>
        <a:bodyPr/>
        <a:lstStyle/>
        <a:p>
          <a:endParaRPr lang="en-US"/>
        </a:p>
      </dgm:t>
    </dgm:pt>
    <dgm:pt modelId="{922795D7-0B12-4B67-AF3C-3AA29C929B27}" type="pres">
      <dgm:prSet presAssocID="{C76D0D2C-4894-45F8-9583-18D75E25F0AD}" presName="accent_1" presStyleCnt="0"/>
      <dgm:spPr/>
    </dgm:pt>
    <dgm:pt modelId="{471854D1-846C-4B50-8281-77CAD1429FF9}" type="pres">
      <dgm:prSet presAssocID="{C76D0D2C-4894-45F8-9583-18D75E25F0AD}" presName="accentRepeatNode" presStyleLbl="solidFgAcc1" presStyleIdx="0" presStyleCnt="4"/>
      <dgm:spPr>
        <a:ln>
          <a:solidFill>
            <a:srgbClr val="1D579B"/>
          </a:solidFill>
        </a:ln>
      </dgm:spPr>
    </dgm:pt>
    <dgm:pt modelId="{340503F1-F8DF-4311-A028-91AB6F39A540}" type="pres">
      <dgm:prSet presAssocID="{6287FBF7-90BA-44CD-A9C2-3BE6956DFE67}" presName="text_2" presStyleLbl="node1" presStyleIdx="1" presStyleCnt="4">
        <dgm:presLayoutVars>
          <dgm:bulletEnabled val="1"/>
        </dgm:presLayoutVars>
      </dgm:prSet>
      <dgm:spPr/>
      <dgm:t>
        <a:bodyPr/>
        <a:lstStyle/>
        <a:p>
          <a:endParaRPr lang="en-US"/>
        </a:p>
      </dgm:t>
    </dgm:pt>
    <dgm:pt modelId="{51C2DD2B-54C7-4D51-8633-1F7AFAEE540B}" type="pres">
      <dgm:prSet presAssocID="{6287FBF7-90BA-44CD-A9C2-3BE6956DFE67}" presName="accent_2" presStyleCnt="0"/>
      <dgm:spPr/>
    </dgm:pt>
    <dgm:pt modelId="{CC02BE62-3B7D-4461-9C39-EC575DDD736B}" type="pres">
      <dgm:prSet presAssocID="{6287FBF7-90BA-44CD-A9C2-3BE6956DFE67}" presName="accentRepeatNode" presStyleLbl="solidFgAcc1" presStyleIdx="1" presStyleCnt="4"/>
      <dgm:spPr>
        <a:ln>
          <a:solidFill>
            <a:srgbClr val="1D579B"/>
          </a:solidFill>
        </a:ln>
      </dgm:spPr>
    </dgm:pt>
    <dgm:pt modelId="{B85D5DAB-9059-423B-AA7C-3ADE579ACB93}" type="pres">
      <dgm:prSet presAssocID="{B029579B-4DF3-4D51-AC6E-A40D5F9E06B2}" presName="text_3" presStyleLbl="node1" presStyleIdx="2" presStyleCnt="4">
        <dgm:presLayoutVars>
          <dgm:bulletEnabled val="1"/>
        </dgm:presLayoutVars>
      </dgm:prSet>
      <dgm:spPr/>
      <dgm:t>
        <a:bodyPr/>
        <a:lstStyle/>
        <a:p>
          <a:endParaRPr lang="en-US"/>
        </a:p>
      </dgm:t>
    </dgm:pt>
    <dgm:pt modelId="{96B8AB17-7829-4E13-8B2A-5974586C3EEF}" type="pres">
      <dgm:prSet presAssocID="{B029579B-4DF3-4D51-AC6E-A40D5F9E06B2}" presName="accent_3" presStyleCnt="0"/>
      <dgm:spPr/>
    </dgm:pt>
    <dgm:pt modelId="{B1723BF4-D7DD-4C17-A6F3-37C20564B5D8}" type="pres">
      <dgm:prSet presAssocID="{B029579B-4DF3-4D51-AC6E-A40D5F9E06B2}" presName="accentRepeatNode" presStyleLbl="solidFgAcc1" presStyleIdx="2" presStyleCnt="4"/>
      <dgm:spPr>
        <a:ln>
          <a:solidFill>
            <a:srgbClr val="FFD200"/>
          </a:solidFill>
        </a:ln>
      </dgm:spPr>
    </dgm:pt>
    <dgm:pt modelId="{40C4F14A-3730-44EB-8C18-603AB99EBFD1}" type="pres">
      <dgm:prSet presAssocID="{2ACA077D-4897-4CF2-A979-16D6C63FEC27}" presName="text_4" presStyleLbl="node1" presStyleIdx="3" presStyleCnt="4">
        <dgm:presLayoutVars>
          <dgm:bulletEnabled val="1"/>
        </dgm:presLayoutVars>
      </dgm:prSet>
      <dgm:spPr/>
      <dgm:t>
        <a:bodyPr/>
        <a:lstStyle/>
        <a:p>
          <a:endParaRPr lang="en-US"/>
        </a:p>
      </dgm:t>
    </dgm:pt>
    <dgm:pt modelId="{502D5D47-9105-41AC-8CA1-F28ED0C8E7A5}" type="pres">
      <dgm:prSet presAssocID="{2ACA077D-4897-4CF2-A979-16D6C63FEC27}" presName="accent_4" presStyleCnt="0"/>
      <dgm:spPr/>
    </dgm:pt>
    <dgm:pt modelId="{7E0D7686-BB12-49D9-B576-91588A93951A}" type="pres">
      <dgm:prSet presAssocID="{2ACA077D-4897-4CF2-A979-16D6C63FEC27}" presName="accentRepeatNode" presStyleLbl="solidFgAcc1" presStyleIdx="3" presStyleCnt="4"/>
      <dgm:spPr>
        <a:ln>
          <a:solidFill>
            <a:srgbClr val="1D579B"/>
          </a:solidFill>
        </a:ln>
      </dgm:spPr>
    </dgm:pt>
  </dgm:ptLst>
  <dgm:cxnLst>
    <dgm:cxn modelId="{6640CC45-2457-453A-8D31-65FB4311C7BC}" type="presOf" srcId="{6287FBF7-90BA-44CD-A9C2-3BE6956DFE67}" destId="{340503F1-F8DF-4311-A028-91AB6F39A540}" srcOrd="0" destOrd="0" presId="urn:microsoft.com/office/officeart/2008/layout/VerticalCurvedList"/>
    <dgm:cxn modelId="{05189A2D-2BB5-4A08-938C-1EB41DF698B4}" type="presOf" srcId="{F98D2A06-0291-44BE-9AE3-158A682CE56C}" destId="{50BE7FA7-2200-474A-A99F-3A974246DA53}" srcOrd="0" destOrd="0" presId="urn:microsoft.com/office/officeart/2008/layout/VerticalCurvedList"/>
    <dgm:cxn modelId="{E424FF33-7ED8-4DA2-B563-5132A3FCD586}" srcId="{452A7F5C-E271-4CD5-A307-A25AD5062F9A}" destId="{2ACA077D-4897-4CF2-A979-16D6C63FEC27}" srcOrd="3" destOrd="0" parTransId="{21866B20-6045-485E-964E-6E6ABE3A429E}" sibTransId="{6B474AE3-2A17-44F1-8EDD-4C99CC0D019B}"/>
    <dgm:cxn modelId="{F8630F29-33C4-414E-8608-C7C307CEF41B}" type="presOf" srcId="{2ACA077D-4897-4CF2-A979-16D6C63FEC27}" destId="{40C4F14A-3730-44EB-8C18-603AB99EBFD1}" srcOrd="0" destOrd="0" presId="urn:microsoft.com/office/officeart/2008/layout/VerticalCurvedList"/>
    <dgm:cxn modelId="{94B8FE7A-2C7C-44C0-91B7-A5AD03BFFA83}" srcId="{452A7F5C-E271-4CD5-A307-A25AD5062F9A}" destId="{6287FBF7-90BA-44CD-A9C2-3BE6956DFE67}" srcOrd="1" destOrd="0" parTransId="{44E4CCA2-78A7-41C5-8E6B-DC5AF2ED221C}" sibTransId="{83FD1826-CAA7-4626-A8AA-3BCA9D9B41A3}"/>
    <dgm:cxn modelId="{EEB9F3AB-479A-4EF4-AFF8-EA4F56D3B97C}" srcId="{452A7F5C-E271-4CD5-A307-A25AD5062F9A}" destId="{B029579B-4DF3-4D51-AC6E-A40D5F9E06B2}" srcOrd="2" destOrd="0" parTransId="{C18BA7F4-D73F-4ED5-9EBF-CA537383C772}" sibTransId="{E625DB8B-AF70-42CB-9BBB-2C8B7D4E46D5}"/>
    <dgm:cxn modelId="{445F3558-ECFC-4947-BDCC-65607192285C}" type="presOf" srcId="{B029579B-4DF3-4D51-AC6E-A40D5F9E06B2}" destId="{B85D5DAB-9059-423B-AA7C-3ADE579ACB93}" srcOrd="0" destOrd="0" presId="urn:microsoft.com/office/officeart/2008/layout/VerticalCurvedList"/>
    <dgm:cxn modelId="{59C7557A-8793-41CD-8082-4FE11B7BFD66}" type="presOf" srcId="{C76D0D2C-4894-45F8-9583-18D75E25F0AD}" destId="{BDE2854F-B583-49DF-9080-F695508E16EF}" srcOrd="0" destOrd="0" presId="urn:microsoft.com/office/officeart/2008/layout/VerticalCurvedList"/>
    <dgm:cxn modelId="{A553C557-9E69-4077-BBFC-315963C76A26}" srcId="{452A7F5C-E271-4CD5-A307-A25AD5062F9A}" destId="{C76D0D2C-4894-45F8-9583-18D75E25F0AD}" srcOrd="0" destOrd="0" parTransId="{50159EED-2F39-4547-9E4B-F062664FBA6F}" sibTransId="{F98D2A06-0291-44BE-9AE3-158A682CE56C}"/>
    <dgm:cxn modelId="{FC478A1D-0C0F-4B24-B4CC-8EDAC2D02DDA}" type="presOf" srcId="{452A7F5C-E271-4CD5-A307-A25AD5062F9A}" destId="{9B1D350B-D9F0-491D-80C8-0D9D0B380A93}" srcOrd="0" destOrd="0" presId="urn:microsoft.com/office/officeart/2008/layout/VerticalCurvedList"/>
    <dgm:cxn modelId="{5036C5B6-B491-428A-8828-5D0B3581D609}" type="presParOf" srcId="{9B1D350B-D9F0-491D-80C8-0D9D0B380A93}" destId="{5A30AF97-B98C-4514-8031-6C5B8A07CC54}" srcOrd="0" destOrd="0" presId="urn:microsoft.com/office/officeart/2008/layout/VerticalCurvedList"/>
    <dgm:cxn modelId="{B4C78CFE-B493-4F0C-9302-23633B58D8B4}" type="presParOf" srcId="{5A30AF97-B98C-4514-8031-6C5B8A07CC54}" destId="{956968CB-4B97-4201-A776-39BE00249818}" srcOrd="0" destOrd="0" presId="urn:microsoft.com/office/officeart/2008/layout/VerticalCurvedList"/>
    <dgm:cxn modelId="{378204E5-C47D-4B8D-8727-413158F5C3F8}" type="presParOf" srcId="{956968CB-4B97-4201-A776-39BE00249818}" destId="{F53DF10B-CA95-41F0-AD2B-62E36333E577}" srcOrd="0" destOrd="0" presId="urn:microsoft.com/office/officeart/2008/layout/VerticalCurvedList"/>
    <dgm:cxn modelId="{EE08330D-B29A-4A91-86D6-37E109F31ABA}" type="presParOf" srcId="{956968CB-4B97-4201-A776-39BE00249818}" destId="{50BE7FA7-2200-474A-A99F-3A974246DA53}" srcOrd="1" destOrd="0" presId="urn:microsoft.com/office/officeart/2008/layout/VerticalCurvedList"/>
    <dgm:cxn modelId="{EFED643B-4FCF-4182-94DA-A265F6BB2D34}" type="presParOf" srcId="{956968CB-4B97-4201-A776-39BE00249818}" destId="{D1B2A6AD-B16D-4C68-8A90-3ABCE7A4A92B}" srcOrd="2" destOrd="0" presId="urn:microsoft.com/office/officeart/2008/layout/VerticalCurvedList"/>
    <dgm:cxn modelId="{35C6F46E-DCAD-4F8E-BF1C-75DD4B2D2946}" type="presParOf" srcId="{956968CB-4B97-4201-A776-39BE00249818}" destId="{AEE64FBA-0210-4063-B0D3-9E92D9E18A25}" srcOrd="3" destOrd="0" presId="urn:microsoft.com/office/officeart/2008/layout/VerticalCurvedList"/>
    <dgm:cxn modelId="{DC721A1B-2253-4785-8EEF-33E3C194288B}" type="presParOf" srcId="{5A30AF97-B98C-4514-8031-6C5B8A07CC54}" destId="{BDE2854F-B583-49DF-9080-F695508E16EF}" srcOrd="1" destOrd="0" presId="urn:microsoft.com/office/officeart/2008/layout/VerticalCurvedList"/>
    <dgm:cxn modelId="{D82C8F22-90A0-4712-BF6F-43762ADA880F}" type="presParOf" srcId="{5A30AF97-B98C-4514-8031-6C5B8A07CC54}" destId="{922795D7-0B12-4B67-AF3C-3AA29C929B27}" srcOrd="2" destOrd="0" presId="urn:microsoft.com/office/officeart/2008/layout/VerticalCurvedList"/>
    <dgm:cxn modelId="{9CC11DE6-F5D2-4BC9-86D4-D4356AF95973}" type="presParOf" srcId="{922795D7-0B12-4B67-AF3C-3AA29C929B27}" destId="{471854D1-846C-4B50-8281-77CAD1429FF9}" srcOrd="0" destOrd="0" presId="urn:microsoft.com/office/officeart/2008/layout/VerticalCurvedList"/>
    <dgm:cxn modelId="{09192833-AED0-435B-9FD5-5B8A5FCA7490}" type="presParOf" srcId="{5A30AF97-B98C-4514-8031-6C5B8A07CC54}" destId="{340503F1-F8DF-4311-A028-91AB6F39A540}" srcOrd="3" destOrd="0" presId="urn:microsoft.com/office/officeart/2008/layout/VerticalCurvedList"/>
    <dgm:cxn modelId="{CDE8C165-D29C-4046-ABC1-E9823D8F3321}" type="presParOf" srcId="{5A30AF97-B98C-4514-8031-6C5B8A07CC54}" destId="{51C2DD2B-54C7-4D51-8633-1F7AFAEE540B}" srcOrd="4" destOrd="0" presId="urn:microsoft.com/office/officeart/2008/layout/VerticalCurvedList"/>
    <dgm:cxn modelId="{3074C9A1-BA35-440E-9B0F-4D0CFD5FD582}" type="presParOf" srcId="{51C2DD2B-54C7-4D51-8633-1F7AFAEE540B}" destId="{CC02BE62-3B7D-4461-9C39-EC575DDD736B}" srcOrd="0" destOrd="0" presId="urn:microsoft.com/office/officeart/2008/layout/VerticalCurvedList"/>
    <dgm:cxn modelId="{F790A6A4-CCC4-4E51-B9BF-FF89B2B1E85D}" type="presParOf" srcId="{5A30AF97-B98C-4514-8031-6C5B8A07CC54}" destId="{B85D5DAB-9059-423B-AA7C-3ADE579ACB93}" srcOrd="5" destOrd="0" presId="urn:microsoft.com/office/officeart/2008/layout/VerticalCurvedList"/>
    <dgm:cxn modelId="{96546986-11E0-4D36-83BE-6457AF1AC285}" type="presParOf" srcId="{5A30AF97-B98C-4514-8031-6C5B8A07CC54}" destId="{96B8AB17-7829-4E13-8B2A-5974586C3EEF}" srcOrd="6" destOrd="0" presId="urn:microsoft.com/office/officeart/2008/layout/VerticalCurvedList"/>
    <dgm:cxn modelId="{8FFACC57-98AC-4221-96CC-06C785DFBCCD}" type="presParOf" srcId="{96B8AB17-7829-4E13-8B2A-5974586C3EEF}" destId="{B1723BF4-D7DD-4C17-A6F3-37C20564B5D8}" srcOrd="0" destOrd="0" presId="urn:microsoft.com/office/officeart/2008/layout/VerticalCurvedList"/>
    <dgm:cxn modelId="{C9759E91-F67E-4517-B87D-DEC509FF1A38}" type="presParOf" srcId="{5A30AF97-B98C-4514-8031-6C5B8A07CC54}" destId="{40C4F14A-3730-44EB-8C18-603AB99EBFD1}" srcOrd="7" destOrd="0" presId="urn:microsoft.com/office/officeart/2008/layout/VerticalCurvedList"/>
    <dgm:cxn modelId="{37417178-7680-494D-AF4E-3D549BFB6F30}" type="presParOf" srcId="{5A30AF97-B98C-4514-8031-6C5B8A07CC54}" destId="{502D5D47-9105-41AC-8CA1-F28ED0C8E7A5}" srcOrd="8" destOrd="0" presId="urn:microsoft.com/office/officeart/2008/layout/VerticalCurvedList"/>
    <dgm:cxn modelId="{AB50904C-01EB-4D5B-8B14-4D239A0B54A6}" type="presParOf" srcId="{502D5D47-9105-41AC-8CA1-F28ED0C8E7A5}" destId="{7E0D7686-BB12-49D9-B576-91588A93951A}"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DCE3F5-322E-4279-9F15-669277168534}" type="doc">
      <dgm:prSet loTypeId="urn:microsoft.com/office/officeart/2005/8/layout/hProcess9" loCatId="process" qsTypeId="urn:microsoft.com/office/officeart/2005/8/quickstyle/simple1" qsCatId="simple" csTypeId="urn:microsoft.com/office/officeart/2005/8/colors/accent1_2" csCatId="accent1" phldr="1"/>
      <dgm:spPr/>
    </dgm:pt>
    <dgm:pt modelId="{920646B3-286E-4059-8504-E7BD96E74DC6}">
      <dgm:prSet phldrT="[Text]" custT="1"/>
      <dgm:spPr/>
      <dgm:t>
        <a:bodyPr/>
        <a:lstStyle/>
        <a:p>
          <a:pPr>
            <a:lnSpc>
              <a:spcPct val="100000"/>
            </a:lnSpc>
            <a:spcAft>
              <a:spcPts val="0"/>
            </a:spcAft>
          </a:pPr>
          <a:r>
            <a:rPr lang="en-US" sz="1500" dirty="0">
              <a:latin typeface="Arial" panose="020B0604020202020204" pitchFamily="34" charset="0"/>
              <a:cs typeface="Arial" panose="020B0604020202020204" pitchFamily="34" charset="0"/>
            </a:rPr>
            <a:t>Enter new data and submit for approval</a:t>
          </a:r>
          <a:endParaRPr lang="en-US" sz="1500" b="0" dirty="0">
            <a:latin typeface="Arial" panose="020B0604020202020204" pitchFamily="34" charset="0"/>
            <a:cs typeface="Arial" panose="020B0604020202020204" pitchFamily="34" charset="0"/>
          </a:endParaRPr>
        </a:p>
      </dgm:t>
    </dgm:pt>
    <dgm:pt modelId="{A21744AC-97E9-4150-BB58-2F668155527D}" type="sibTrans" cxnId="{FEB80703-7A66-441F-BDB6-634599ACA089}">
      <dgm:prSet/>
      <dgm:spPr/>
      <dgm:t>
        <a:bodyPr/>
        <a:lstStyle/>
        <a:p>
          <a:endParaRPr lang="en-US" sz="1600"/>
        </a:p>
      </dgm:t>
    </dgm:pt>
    <dgm:pt modelId="{BF9650BB-3521-48E1-B0AA-46334792C173}" type="parTrans" cxnId="{FEB80703-7A66-441F-BDB6-634599ACA089}">
      <dgm:prSet/>
      <dgm:spPr/>
      <dgm:t>
        <a:bodyPr/>
        <a:lstStyle/>
        <a:p>
          <a:endParaRPr lang="en-US" sz="1600"/>
        </a:p>
      </dgm:t>
    </dgm:pt>
    <dgm:pt modelId="{BFFF30A9-0DF3-4683-88A0-6F71ED0F8049}">
      <dgm:prSet phldrT="[Text]" custT="1"/>
      <dgm:spPr/>
      <dgm:t>
        <a:bodyPr/>
        <a:lstStyle/>
        <a:p>
          <a:pPr>
            <a:lnSpc>
              <a:spcPts val="2000"/>
            </a:lnSpc>
            <a:spcAft>
              <a:spcPts val="0"/>
            </a:spcAft>
          </a:pPr>
          <a:r>
            <a:rPr lang="en-US" sz="1500" b="1" spc="-50" baseline="0" dirty="0">
              <a:latin typeface="Arial" panose="020B0604020202020204" pitchFamily="34" charset="0"/>
              <a:cs typeface="Arial" panose="020B0604020202020204" pitchFamily="34" charset="0"/>
            </a:rPr>
            <a:t>Run</a:t>
          </a:r>
          <a:r>
            <a:rPr lang="en-US" sz="1500" spc="-50" baseline="0" dirty="0">
              <a:latin typeface="Arial" panose="020B0604020202020204" pitchFamily="34" charset="0"/>
              <a:cs typeface="Arial" panose="020B0604020202020204" pitchFamily="34" charset="0"/>
            </a:rPr>
            <a:t> the process to display </a:t>
          </a:r>
          <a:r>
            <a:rPr lang="en-US" sz="1500" b="1" spc="-50" baseline="0" dirty="0">
              <a:latin typeface="Arial" panose="020B0604020202020204" pitchFamily="34" charset="0"/>
              <a:cs typeface="Arial" panose="020B0604020202020204" pitchFamily="34" charset="0"/>
            </a:rPr>
            <a:t>Review Benefit Cost Transfer </a:t>
          </a:r>
          <a:r>
            <a:rPr lang="en-US" sz="1500" b="0" spc="-50" baseline="0" dirty="0">
              <a:latin typeface="Arial" panose="020B0604020202020204" pitchFamily="34" charset="0"/>
              <a:cs typeface="Arial" panose="020B0604020202020204" pitchFamily="34" charset="0"/>
            </a:rPr>
            <a:t>page</a:t>
          </a:r>
        </a:p>
      </dgm:t>
    </dgm:pt>
    <dgm:pt modelId="{E8E9BC61-6D54-41DC-AC77-A41BB960EAA9}" type="sibTrans" cxnId="{72CFBDA5-4340-4109-A8AF-6235ED38ACC2}">
      <dgm:prSet/>
      <dgm:spPr/>
      <dgm:t>
        <a:bodyPr/>
        <a:lstStyle/>
        <a:p>
          <a:endParaRPr lang="en-US" sz="1600"/>
        </a:p>
      </dgm:t>
    </dgm:pt>
    <dgm:pt modelId="{E17FAE7E-7F6A-47C7-A855-7E7DA4099D5B}" type="parTrans" cxnId="{72CFBDA5-4340-4109-A8AF-6235ED38ACC2}">
      <dgm:prSet/>
      <dgm:spPr/>
      <dgm:t>
        <a:bodyPr/>
        <a:lstStyle/>
        <a:p>
          <a:endParaRPr lang="en-US" sz="1600"/>
        </a:p>
      </dgm:t>
    </dgm:pt>
    <dgm:pt modelId="{75A2C435-B1FC-4BBA-B0D0-5A5510C1AF28}">
      <dgm:prSet phldrT="[Text]" custT="1"/>
      <dgm:spPr/>
      <dgm:t>
        <a:bodyPr/>
        <a:lstStyle/>
        <a:p>
          <a:pPr>
            <a:lnSpc>
              <a:spcPct val="100000"/>
            </a:lnSpc>
            <a:spcAft>
              <a:spcPts val="0"/>
            </a:spcAft>
          </a:pPr>
          <a:r>
            <a:rPr lang="en-US" sz="1500" dirty="0">
              <a:latin typeface="Arial" panose="020B0604020202020204" pitchFamily="34" charset="0"/>
              <a:cs typeface="Arial" panose="020B0604020202020204" pitchFamily="34" charset="0"/>
            </a:rPr>
            <a:t>Search for appropriate payroll data, select applicable transaction(s) and click </a:t>
          </a:r>
          <a:r>
            <a:rPr lang="en-US" sz="1500" b="1" dirty="0">
              <a:latin typeface="Arial" panose="020B0604020202020204" pitchFamily="34" charset="0"/>
              <a:cs typeface="Arial" panose="020B0604020202020204" pitchFamily="34" charset="0"/>
            </a:rPr>
            <a:t>Save</a:t>
          </a:r>
        </a:p>
      </dgm:t>
    </dgm:pt>
    <dgm:pt modelId="{506F4BBB-F68A-41DC-9B1C-87FAC35D8994}" type="sibTrans" cxnId="{93F719B5-1253-4C3C-87AE-C5934B54ACD8}">
      <dgm:prSet/>
      <dgm:spPr/>
      <dgm:t>
        <a:bodyPr/>
        <a:lstStyle/>
        <a:p>
          <a:endParaRPr lang="en-US" sz="1600"/>
        </a:p>
      </dgm:t>
    </dgm:pt>
    <dgm:pt modelId="{526AD806-96DF-495D-80D8-98FFCD594F8E}" type="parTrans" cxnId="{93F719B5-1253-4C3C-87AE-C5934B54ACD8}">
      <dgm:prSet/>
      <dgm:spPr/>
      <dgm:t>
        <a:bodyPr/>
        <a:lstStyle/>
        <a:p>
          <a:endParaRPr lang="en-US" sz="1600"/>
        </a:p>
      </dgm:t>
    </dgm:pt>
    <dgm:pt modelId="{B5306DE4-1D68-462E-98A8-5C01EC84C3AC}">
      <dgm:prSet phldrT="[Text]" custT="1"/>
      <dgm:spPr/>
      <dgm:t>
        <a:bodyPr/>
        <a:lstStyle/>
        <a:p>
          <a:pPr>
            <a:lnSpc>
              <a:spcPct val="100000"/>
            </a:lnSpc>
            <a:spcAft>
              <a:spcPts val="0"/>
            </a:spcAft>
          </a:pPr>
          <a:r>
            <a:rPr lang="en-US" sz="1500" kern="0" spc="0" baseline="0" dirty="0">
              <a:latin typeface="Arial" panose="020B0604020202020204" pitchFamily="34" charset="0"/>
              <a:cs typeface="Arial" panose="020B0604020202020204" pitchFamily="34" charset="0"/>
            </a:rPr>
            <a:t>Navigate to </a:t>
          </a:r>
          <a:r>
            <a:rPr lang="en-US" sz="1500" b="1" kern="0" spc="0" baseline="0" dirty="0">
              <a:latin typeface="Arial" panose="020B0604020202020204" pitchFamily="34" charset="0"/>
              <a:cs typeface="Arial" panose="020B0604020202020204" pitchFamily="34" charset="0"/>
            </a:rPr>
            <a:t>Process Benefit Cost Transfer </a:t>
          </a:r>
          <a:r>
            <a:rPr lang="en-US" sz="1500" kern="0" spc="0" baseline="0" dirty="0">
              <a:latin typeface="Arial" panose="020B0604020202020204" pitchFamily="34" charset="0"/>
              <a:cs typeface="Arial" panose="020B0604020202020204" pitchFamily="34" charset="0"/>
            </a:rPr>
            <a:t>page and click </a:t>
          </a:r>
          <a:r>
            <a:rPr lang="en-US" sz="1500" b="1" kern="0" spc="0" baseline="0" dirty="0">
              <a:latin typeface="Arial" panose="020B0604020202020204" pitchFamily="34" charset="0"/>
              <a:cs typeface="Arial" panose="020B0604020202020204" pitchFamily="34" charset="0"/>
            </a:rPr>
            <a:t>Add a New Value </a:t>
          </a:r>
          <a:r>
            <a:rPr lang="en-US" sz="1500" kern="0" spc="0" baseline="0" dirty="0">
              <a:latin typeface="Arial" panose="020B0604020202020204" pitchFamily="34" charset="0"/>
              <a:cs typeface="Arial" panose="020B0604020202020204" pitchFamily="34" charset="0"/>
            </a:rPr>
            <a:t>tab</a:t>
          </a:r>
        </a:p>
      </dgm:t>
    </dgm:pt>
    <dgm:pt modelId="{BC2E22C4-21EB-4973-9ADA-331F66CC36F9}" type="sibTrans" cxnId="{BC2E416C-B3D3-42BA-8E09-06CFB8FBC3F3}">
      <dgm:prSet/>
      <dgm:spPr/>
      <dgm:t>
        <a:bodyPr/>
        <a:lstStyle/>
        <a:p>
          <a:endParaRPr lang="en-US" sz="1600"/>
        </a:p>
      </dgm:t>
    </dgm:pt>
    <dgm:pt modelId="{FE8F636B-61A3-4B75-8151-367700AF3325}" type="parTrans" cxnId="{BC2E416C-B3D3-42BA-8E09-06CFB8FBC3F3}">
      <dgm:prSet/>
      <dgm:spPr/>
      <dgm:t>
        <a:bodyPr/>
        <a:lstStyle/>
        <a:p>
          <a:endParaRPr lang="en-US" sz="1600"/>
        </a:p>
      </dgm:t>
    </dgm:pt>
    <dgm:pt modelId="{92E34F95-7376-4A6F-88FE-CA857343B524}">
      <dgm:prSet phldrT="[Text]" custT="1"/>
      <dgm:spPr/>
      <dgm:t>
        <a:bodyPr/>
        <a:lstStyle/>
        <a:p>
          <a:pPr>
            <a:lnSpc>
              <a:spcPct val="100000"/>
            </a:lnSpc>
            <a:spcAft>
              <a:spcPts val="0"/>
            </a:spcAft>
          </a:pPr>
          <a:r>
            <a:rPr lang="en-US" sz="1500" kern="0" spc="0" baseline="0" dirty="0">
              <a:latin typeface="Arial" panose="020B0604020202020204" pitchFamily="34" charset="0"/>
              <a:cs typeface="Arial" panose="020B0604020202020204" pitchFamily="34" charset="0"/>
            </a:rPr>
            <a:t>Click </a:t>
          </a:r>
          <a:r>
            <a:rPr lang="en-US" sz="1500" b="1" kern="0" spc="0" baseline="0" dirty="0">
              <a:latin typeface="Arial" panose="020B0604020202020204" pitchFamily="34" charset="0"/>
              <a:cs typeface="Arial" panose="020B0604020202020204" pitchFamily="34" charset="0"/>
            </a:rPr>
            <a:t>Add </a:t>
          </a:r>
          <a:r>
            <a:rPr lang="en-US" sz="1500" b="0" kern="0" spc="0" baseline="0" dirty="0">
              <a:latin typeface="Arial" panose="020B0604020202020204" pitchFamily="34" charset="0"/>
              <a:cs typeface="Arial" panose="020B0604020202020204" pitchFamily="34" charset="0"/>
            </a:rPr>
            <a:t>to display </a:t>
          </a:r>
          <a:r>
            <a:rPr lang="en-US" sz="1500" b="1" kern="0" spc="0" baseline="0" dirty="0">
              <a:latin typeface="Arial" panose="020B0604020202020204" pitchFamily="34" charset="0"/>
              <a:cs typeface="Arial" panose="020B0604020202020204" pitchFamily="34" charset="0"/>
            </a:rPr>
            <a:t>Process Benefit Cost Transfer </a:t>
          </a:r>
          <a:r>
            <a:rPr lang="en-US" sz="1500" b="0" kern="0" spc="0" baseline="0" dirty="0">
              <a:latin typeface="Arial" panose="020B0604020202020204" pitchFamily="34" charset="0"/>
              <a:cs typeface="Arial" panose="020B0604020202020204" pitchFamily="34" charset="0"/>
            </a:rPr>
            <a:t>search</a:t>
          </a:r>
          <a:r>
            <a:rPr lang="en-US" sz="1500" b="1" kern="0" spc="0" baseline="0" dirty="0">
              <a:latin typeface="Arial" panose="020B0604020202020204" pitchFamily="34" charset="0"/>
              <a:cs typeface="Arial" panose="020B0604020202020204" pitchFamily="34" charset="0"/>
            </a:rPr>
            <a:t> </a:t>
          </a:r>
          <a:r>
            <a:rPr lang="en-US" sz="1500" b="0" kern="0" spc="0" baseline="0" dirty="0">
              <a:latin typeface="Arial" panose="020B0604020202020204" pitchFamily="34" charset="0"/>
              <a:cs typeface="Arial" panose="020B0604020202020204" pitchFamily="34" charset="0"/>
            </a:rPr>
            <a:t>page</a:t>
          </a:r>
        </a:p>
      </dgm:t>
    </dgm:pt>
    <dgm:pt modelId="{BE7C7C7E-F3DB-4DE1-BB1F-74D3B4202687}" type="parTrans" cxnId="{D3A637BD-0B90-43C4-BBAF-9C88B096C01C}">
      <dgm:prSet/>
      <dgm:spPr/>
      <dgm:t>
        <a:bodyPr/>
        <a:lstStyle/>
        <a:p>
          <a:endParaRPr lang="en-US"/>
        </a:p>
      </dgm:t>
    </dgm:pt>
    <dgm:pt modelId="{65590AA8-6BCB-4C1C-B05D-74F012ACA7C5}" type="sibTrans" cxnId="{D3A637BD-0B90-43C4-BBAF-9C88B096C01C}">
      <dgm:prSet/>
      <dgm:spPr/>
      <dgm:t>
        <a:bodyPr/>
        <a:lstStyle/>
        <a:p>
          <a:endParaRPr lang="en-US"/>
        </a:p>
      </dgm:t>
    </dgm:pt>
    <dgm:pt modelId="{3E2415BB-78BE-493D-AC5E-49F3AC62F5EF}" type="pres">
      <dgm:prSet presAssocID="{09DCE3F5-322E-4279-9F15-669277168534}" presName="CompostProcess" presStyleCnt="0">
        <dgm:presLayoutVars>
          <dgm:dir/>
          <dgm:resizeHandles val="exact"/>
        </dgm:presLayoutVars>
      </dgm:prSet>
      <dgm:spPr/>
    </dgm:pt>
    <dgm:pt modelId="{638E1670-D66D-4188-8BF4-4EFBAB8E837A}" type="pres">
      <dgm:prSet presAssocID="{09DCE3F5-322E-4279-9F15-669277168534}" presName="arrow" presStyleLbl="bgShp" presStyleIdx="0" presStyleCnt="1"/>
      <dgm:spPr/>
    </dgm:pt>
    <dgm:pt modelId="{99A20CB7-88C8-4253-8584-78D5D91DECD4}" type="pres">
      <dgm:prSet presAssocID="{09DCE3F5-322E-4279-9F15-669277168534}" presName="linearProcess" presStyleCnt="0"/>
      <dgm:spPr/>
    </dgm:pt>
    <dgm:pt modelId="{32FA13B4-7554-448D-B88A-0ADD25809C46}" type="pres">
      <dgm:prSet presAssocID="{B5306DE4-1D68-462E-98A8-5C01EC84C3AC}" presName="textNode" presStyleLbl="node1" presStyleIdx="0" presStyleCnt="5" custScaleX="103222">
        <dgm:presLayoutVars>
          <dgm:bulletEnabled val="1"/>
        </dgm:presLayoutVars>
      </dgm:prSet>
      <dgm:spPr/>
      <dgm:t>
        <a:bodyPr/>
        <a:lstStyle/>
        <a:p>
          <a:endParaRPr lang="en-US"/>
        </a:p>
      </dgm:t>
    </dgm:pt>
    <dgm:pt modelId="{21EFA018-5991-478B-9FA1-2728B8244477}" type="pres">
      <dgm:prSet presAssocID="{BC2E22C4-21EB-4973-9ADA-331F66CC36F9}" presName="sibTrans" presStyleCnt="0"/>
      <dgm:spPr/>
    </dgm:pt>
    <dgm:pt modelId="{420C71E3-0D5E-412B-A198-113E30BFDE5C}" type="pres">
      <dgm:prSet presAssocID="{92E34F95-7376-4A6F-88FE-CA857343B524}" presName="textNode" presStyleLbl="node1" presStyleIdx="1" presStyleCnt="5">
        <dgm:presLayoutVars>
          <dgm:bulletEnabled val="1"/>
        </dgm:presLayoutVars>
      </dgm:prSet>
      <dgm:spPr/>
      <dgm:t>
        <a:bodyPr/>
        <a:lstStyle/>
        <a:p>
          <a:endParaRPr lang="en-US"/>
        </a:p>
      </dgm:t>
    </dgm:pt>
    <dgm:pt modelId="{62DBC830-190A-4218-8D6B-A195DB6B1781}" type="pres">
      <dgm:prSet presAssocID="{65590AA8-6BCB-4C1C-B05D-74F012ACA7C5}" presName="sibTrans" presStyleCnt="0"/>
      <dgm:spPr/>
    </dgm:pt>
    <dgm:pt modelId="{E622D688-5EFF-4F9D-9F3A-16D294BAC2FC}" type="pres">
      <dgm:prSet presAssocID="{75A2C435-B1FC-4BBA-B0D0-5A5510C1AF28}" presName="textNode" presStyleLbl="node1" presStyleIdx="2" presStyleCnt="5" custScaleX="101569">
        <dgm:presLayoutVars>
          <dgm:bulletEnabled val="1"/>
        </dgm:presLayoutVars>
      </dgm:prSet>
      <dgm:spPr/>
      <dgm:t>
        <a:bodyPr/>
        <a:lstStyle/>
        <a:p>
          <a:endParaRPr lang="en-US"/>
        </a:p>
      </dgm:t>
    </dgm:pt>
    <dgm:pt modelId="{DAFBC3EC-F05C-488E-869E-785B603C1EA4}" type="pres">
      <dgm:prSet presAssocID="{506F4BBB-F68A-41DC-9B1C-87FAC35D8994}" presName="sibTrans" presStyleCnt="0"/>
      <dgm:spPr/>
    </dgm:pt>
    <dgm:pt modelId="{7BE2C09B-77B4-4CEB-9C8F-74C2AA2A71DE}" type="pres">
      <dgm:prSet presAssocID="{BFFF30A9-0DF3-4683-88A0-6F71ED0F8049}" presName="textNode" presStyleLbl="node1" presStyleIdx="3" presStyleCnt="5" custScaleX="101569">
        <dgm:presLayoutVars>
          <dgm:bulletEnabled val="1"/>
        </dgm:presLayoutVars>
      </dgm:prSet>
      <dgm:spPr/>
      <dgm:t>
        <a:bodyPr/>
        <a:lstStyle/>
        <a:p>
          <a:endParaRPr lang="en-US"/>
        </a:p>
      </dgm:t>
    </dgm:pt>
    <dgm:pt modelId="{0D63CCF9-A10C-4D13-98CE-11CB392B81BA}" type="pres">
      <dgm:prSet presAssocID="{E8E9BC61-6D54-41DC-AC77-A41BB960EAA9}" presName="sibTrans" presStyleCnt="0"/>
      <dgm:spPr/>
    </dgm:pt>
    <dgm:pt modelId="{640F6AD1-F585-40D9-8574-6B31B6AA2D59}" type="pres">
      <dgm:prSet presAssocID="{920646B3-286E-4059-8504-E7BD96E74DC6}" presName="textNode" presStyleLbl="node1" presStyleIdx="4" presStyleCnt="5" custScaleX="101569">
        <dgm:presLayoutVars>
          <dgm:bulletEnabled val="1"/>
        </dgm:presLayoutVars>
      </dgm:prSet>
      <dgm:spPr/>
      <dgm:t>
        <a:bodyPr/>
        <a:lstStyle/>
        <a:p>
          <a:endParaRPr lang="en-US"/>
        </a:p>
      </dgm:t>
    </dgm:pt>
  </dgm:ptLst>
  <dgm:cxnLst>
    <dgm:cxn modelId="{DF662575-B6E8-43D5-BC9A-554E594180F7}" type="presOf" srcId="{75A2C435-B1FC-4BBA-B0D0-5A5510C1AF28}" destId="{E622D688-5EFF-4F9D-9F3A-16D294BAC2FC}" srcOrd="0" destOrd="0" presId="urn:microsoft.com/office/officeart/2005/8/layout/hProcess9"/>
    <dgm:cxn modelId="{D3A637BD-0B90-43C4-BBAF-9C88B096C01C}" srcId="{09DCE3F5-322E-4279-9F15-669277168534}" destId="{92E34F95-7376-4A6F-88FE-CA857343B524}" srcOrd="1" destOrd="0" parTransId="{BE7C7C7E-F3DB-4DE1-BB1F-74D3B4202687}" sibTransId="{65590AA8-6BCB-4C1C-B05D-74F012ACA7C5}"/>
    <dgm:cxn modelId="{72CFBDA5-4340-4109-A8AF-6235ED38ACC2}" srcId="{09DCE3F5-322E-4279-9F15-669277168534}" destId="{BFFF30A9-0DF3-4683-88A0-6F71ED0F8049}" srcOrd="3" destOrd="0" parTransId="{E17FAE7E-7F6A-47C7-A855-7E7DA4099D5B}" sibTransId="{E8E9BC61-6D54-41DC-AC77-A41BB960EAA9}"/>
    <dgm:cxn modelId="{7E3EF109-A3DB-4904-B7F1-81D79727FECD}" type="presOf" srcId="{B5306DE4-1D68-462E-98A8-5C01EC84C3AC}" destId="{32FA13B4-7554-448D-B88A-0ADD25809C46}" srcOrd="0" destOrd="0" presId="urn:microsoft.com/office/officeart/2005/8/layout/hProcess9"/>
    <dgm:cxn modelId="{13B7F43D-D649-496A-9912-00C5173EF8EA}" type="presOf" srcId="{BFFF30A9-0DF3-4683-88A0-6F71ED0F8049}" destId="{7BE2C09B-77B4-4CEB-9C8F-74C2AA2A71DE}" srcOrd="0" destOrd="0" presId="urn:microsoft.com/office/officeart/2005/8/layout/hProcess9"/>
    <dgm:cxn modelId="{C6228CCD-8104-4BB7-9DE5-3A6FDC682A3E}" type="presOf" srcId="{92E34F95-7376-4A6F-88FE-CA857343B524}" destId="{420C71E3-0D5E-412B-A198-113E30BFDE5C}" srcOrd="0" destOrd="0" presId="urn:microsoft.com/office/officeart/2005/8/layout/hProcess9"/>
    <dgm:cxn modelId="{FEB80703-7A66-441F-BDB6-634599ACA089}" srcId="{09DCE3F5-322E-4279-9F15-669277168534}" destId="{920646B3-286E-4059-8504-E7BD96E74DC6}" srcOrd="4" destOrd="0" parTransId="{BF9650BB-3521-48E1-B0AA-46334792C173}" sibTransId="{A21744AC-97E9-4150-BB58-2F668155527D}"/>
    <dgm:cxn modelId="{C5ACE4A8-0BAE-4624-8814-0083335356C7}" type="presOf" srcId="{920646B3-286E-4059-8504-E7BD96E74DC6}" destId="{640F6AD1-F585-40D9-8574-6B31B6AA2D59}" srcOrd="0" destOrd="0" presId="urn:microsoft.com/office/officeart/2005/8/layout/hProcess9"/>
    <dgm:cxn modelId="{93F719B5-1253-4C3C-87AE-C5934B54ACD8}" srcId="{09DCE3F5-322E-4279-9F15-669277168534}" destId="{75A2C435-B1FC-4BBA-B0D0-5A5510C1AF28}" srcOrd="2" destOrd="0" parTransId="{526AD806-96DF-495D-80D8-98FFCD594F8E}" sibTransId="{506F4BBB-F68A-41DC-9B1C-87FAC35D8994}"/>
    <dgm:cxn modelId="{BC2E416C-B3D3-42BA-8E09-06CFB8FBC3F3}" srcId="{09DCE3F5-322E-4279-9F15-669277168534}" destId="{B5306DE4-1D68-462E-98A8-5C01EC84C3AC}" srcOrd="0" destOrd="0" parTransId="{FE8F636B-61A3-4B75-8151-367700AF3325}" sibTransId="{BC2E22C4-21EB-4973-9ADA-331F66CC36F9}"/>
    <dgm:cxn modelId="{868492E8-E75E-444B-A548-411670C26EBF}" type="presOf" srcId="{09DCE3F5-322E-4279-9F15-669277168534}" destId="{3E2415BB-78BE-493D-AC5E-49F3AC62F5EF}" srcOrd="0" destOrd="0" presId="urn:microsoft.com/office/officeart/2005/8/layout/hProcess9"/>
    <dgm:cxn modelId="{C9F770BF-CE9B-4DF5-AF4C-D3D4522688D7}" type="presParOf" srcId="{3E2415BB-78BE-493D-AC5E-49F3AC62F5EF}" destId="{638E1670-D66D-4188-8BF4-4EFBAB8E837A}" srcOrd="0" destOrd="0" presId="urn:microsoft.com/office/officeart/2005/8/layout/hProcess9"/>
    <dgm:cxn modelId="{FFB1EE34-C0F8-4791-ABD1-A97535E3ED33}" type="presParOf" srcId="{3E2415BB-78BE-493D-AC5E-49F3AC62F5EF}" destId="{99A20CB7-88C8-4253-8584-78D5D91DECD4}" srcOrd="1" destOrd="0" presId="urn:microsoft.com/office/officeart/2005/8/layout/hProcess9"/>
    <dgm:cxn modelId="{C82F9071-CCAF-43C4-B804-E1B88557CFA4}" type="presParOf" srcId="{99A20CB7-88C8-4253-8584-78D5D91DECD4}" destId="{32FA13B4-7554-448D-B88A-0ADD25809C46}" srcOrd="0" destOrd="0" presId="urn:microsoft.com/office/officeart/2005/8/layout/hProcess9"/>
    <dgm:cxn modelId="{BB2BEB43-B307-4805-883A-BC38F50AB8CF}" type="presParOf" srcId="{99A20CB7-88C8-4253-8584-78D5D91DECD4}" destId="{21EFA018-5991-478B-9FA1-2728B8244477}" srcOrd="1" destOrd="0" presId="urn:microsoft.com/office/officeart/2005/8/layout/hProcess9"/>
    <dgm:cxn modelId="{31B0170D-321E-4E92-8AB6-645AE9D4E99A}" type="presParOf" srcId="{99A20CB7-88C8-4253-8584-78D5D91DECD4}" destId="{420C71E3-0D5E-412B-A198-113E30BFDE5C}" srcOrd="2" destOrd="0" presId="urn:microsoft.com/office/officeart/2005/8/layout/hProcess9"/>
    <dgm:cxn modelId="{42089561-CD39-41EB-87EC-3797A76765AB}" type="presParOf" srcId="{99A20CB7-88C8-4253-8584-78D5D91DECD4}" destId="{62DBC830-190A-4218-8D6B-A195DB6B1781}" srcOrd="3" destOrd="0" presId="urn:microsoft.com/office/officeart/2005/8/layout/hProcess9"/>
    <dgm:cxn modelId="{1CDC94D8-BDBB-4934-9CB2-756867DAF098}" type="presParOf" srcId="{99A20CB7-88C8-4253-8584-78D5D91DECD4}" destId="{E622D688-5EFF-4F9D-9F3A-16D294BAC2FC}" srcOrd="4" destOrd="0" presId="urn:microsoft.com/office/officeart/2005/8/layout/hProcess9"/>
    <dgm:cxn modelId="{8237953B-8565-4705-A3D2-8C8068378BBA}" type="presParOf" srcId="{99A20CB7-88C8-4253-8584-78D5D91DECD4}" destId="{DAFBC3EC-F05C-488E-869E-785B603C1EA4}" srcOrd="5" destOrd="0" presId="urn:microsoft.com/office/officeart/2005/8/layout/hProcess9"/>
    <dgm:cxn modelId="{C040B4AE-303A-4154-95C4-FFA713AB3530}" type="presParOf" srcId="{99A20CB7-88C8-4253-8584-78D5D91DECD4}" destId="{7BE2C09B-77B4-4CEB-9C8F-74C2AA2A71DE}" srcOrd="6" destOrd="0" presId="urn:microsoft.com/office/officeart/2005/8/layout/hProcess9"/>
    <dgm:cxn modelId="{D7C09337-D822-43A7-8D2B-8CFE7A768439}" type="presParOf" srcId="{99A20CB7-88C8-4253-8584-78D5D91DECD4}" destId="{0D63CCF9-A10C-4D13-98CE-11CB392B81BA}" srcOrd="7" destOrd="0" presId="urn:microsoft.com/office/officeart/2005/8/layout/hProcess9"/>
    <dgm:cxn modelId="{24202A1F-BEC4-4A7A-B4FD-CBEACC9F9EDD}" type="presParOf" srcId="{99A20CB7-88C8-4253-8584-78D5D91DECD4}" destId="{640F6AD1-F585-40D9-8574-6B31B6AA2D59}"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2A7F5C-E271-4CD5-A307-A25AD5062F9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76D0D2C-4894-45F8-9583-18D75E25F0AD}">
      <dgm:prSet phldrT="[Text]" custT="1"/>
      <dgm:spPr>
        <a:solidFill>
          <a:srgbClr val="1D579B"/>
        </a:solidFill>
        <a:ln>
          <a:noFill/>
        </a:ln>
      </dgm:spPr>
      <dgm:t>
        <a:bodyPr/>
        <a:lstStyle/>
        <a:p>
          <a:r>
            <a:rPr lang="en-US" sz="1600" b="1" dirty="0">
              <a:solidFill>
                <a:schemeClr val="bg1"/>
              </a:solidFill>
            </a:rPr>
            <a:t>1: Direct Retro </a:t>
          </a:r>
          <a:r>
            <a:rPr lang="en-US" sz="1600" b="1" dirty="0" smtClean="0">
              <a:solidFill>
                <a:schemeClr val="bg1"/>
              </a:solidFill>
            </a:rPr>
            <a:t>Overview</a:t>
          </a:r>
          <a:endParaRPr lang="en-US" sz="1600" b="1" dirty="0">
            <a:solidFill>
              <a:schemeClr val="bg1"/>
            </a:solidFill>
          </a:endParaRPr>
        </a:p>
      </dgm:t>
    </dgm:pt>
    <dgm:pt modelId="{50159EED-2F39-4547-9E4B-F062664FBA6F}" type="parTrans" cxnId="{A553C557-9E69-4077-BBFC-315963C76A26}">
      <dgm:prSet/>
      <dgm:spPr/>
      <dgm:t>
        <a:bodyPr/>
        <a:lstStyle/>
        <a:p>
          <a:endParaRPr lang="en-US"/>
        </a:p>
      </dgm:t>
    </dgm:pt>
    <dgm:pt modelId="{F98D2A06-0291-44BE-9AE3-158A682CE56C}" type="sibTrans" cxnId="{A553C557-9E69-4077-BBFC-315963C76A26}">
      <dgm:prSet/>
      <dgm:spPr/>
      <dgm:t>
        <a:bodyPr/>
        <a:lstStyle/>
        <a:p>
          <a:endParaRPr lang="en-US"/>
        </a:p>
      </dgm:t>
    </dgm:pt>
    <dgm:pt modelId="{B029579B-4DF3-4D51-AC6E-A40D5F9E06B2}">
      <dgm:prSet phldrT="[Text]" custT="1"/>
      <dgm:spPr>
        <a:solidFill>
          <a:srgbClr val="1D579B"/>
        </a:solidFill>
        <a:ln>
          <a:noFill/>
        </a:ln>
      </dgm:spPr>
      <dgm:t>
        <a:bodyPr/>
        <a:lstStyle/>
        <a:p>
          <a:r>
            <a:rPr lang="en-US" sz="1600" b="1" dirty="0">
              <a:solidFill>
                <a:schemeClr val="bg1"/>
              </a:solidFill>
            </a:rPr>
            <a:t>3: Benefit Cost Transfer Overview</a:t>
          </a:r>
        </a:p>
      </dgm:t>
    </dgm:pt>
    <dgm:pt modelId="{C18BA7F4-D73F-4ED5-9EBF-CA537383C772}" type="parTrans" cxnId="{EEB9F3AB-479A-4EF4-AFF8-EA4F56D3B97C}">
      <dgm:prSet/>
      <dgm:spPr/>
      <dgm:t>
        <a:bodyPr/>
        <a:lstStyle/>
        <a:p>
          <a:endParaRPr lang="en-US"/>
        </a:p>
      </dgm:t>
    </dgm:pt>
    <dgm:pt modelId="{E625DB8B-AF70-42CB-9BBB-2C8B7D4E46D5}" type="sibTrans" cxnId="{EEB9F3AB-479A-4EF4-AFF8-EA4F56D3B97C}">
      <dgm:prSet/>
      <dgm:spPr/>
      <dgm:t>
        <a:bodyPr/>
        <a:lstStyle/>
        <a:p>
          <a:endParaRPr lang="en-US"/>
        </a:p>
      </dgm:t>
    </dgm:pt>
    <dgm:pt modelId="{2ACA077D-4897-4CF2-A979-16D6C63FEC27}">
      <dgm:prSet phldrT="[Text]" custT="1"/>
      <dgm:spPr>
        <a:solidFill>
          <a:srgbClr val="FFD200"/>
        </a:solidFill>
        <a:ln>
          <a:noFill/>
        </a:ln>
      </dgm:spPr>
      <dgm:t>
        <a:bodyPr/>
        <a:lstStyle/>
        <a:p>
          <a:r>
            <a:rPr lang="en-US" sz="1600" b="1" dirty="0">
              <a:solidFill>
                <a:srgbClr val="1D579B"/>
              </a:solidFill>
            </a:rPr>
            <a:t>Enter Benefit Cost Transfer</a:t>
          </a:r>
        </a:p>
      </dgm:t>
    </dgm:pt>
    <dgm:pt modelId="{21866B20-6045-485E-964E-6E6ABE3A429E}" type="parTrans" cxnId="{E424FF33-7ED8-4DA2-B563-5132A3FCD586}">
      <dgm:prSet/>
      <dgm:spPr/>
      <dgm:t>
        <a:bodyPr/>
        <a:lstStyle/>
        <a:p>
          <a:endParaRPr lang="en-US"/>
        </a:p>
      </dgm:t>
    </dgm:pt>
    <dgm:pt modelId="{6B474AE3-2A17-44F1-8EDD-4C99CC0D019B}" type="sibTrans" cxnId="{E424FF33-7ED8-4DA2-B563-5132A3FCD586}">
      <dgm:prSet/>
      <dgm:spPr/>
      <dgm:t>
        <a:bodyPr/>
        <a:lstStyle/>
        <a:p>
          <a:endParaRPr lang="en-US"/>
        </a:p>
      </dgm:t>
    </dgm:pt>
    <dgm:pt modelId="{6287FBF7-90BA-44CD-A9C2-3BE6956DFE67}">
      <dgm:prSet phldrT="[Text]" custT="1"/>
      <dgm:spPr>
        <a:solidFill>
          <a:srgbClr val="1D579B"/>
        </a:solidFill>
        <a:ln>
          <a:noFill/>
        </a:ln>
      </dgm:spPr>
      <dgm:t>
        <a:bodyPr/>
        <a:lstStyle/>
        <a:p>
          <a:r>
            <a:rPr lang="en-US" sz="1600" b="1" dirty="0"/>
            <a:t>2: Direct Retro Funding Updates</a:t>
          </a:r>
        </a:p>
      </dgm:t>
    </dgm:pt>
    <dgm:pt modelId="{44E4CCA2-78A7-41C5-8E6B-DC5AF2ED221C}" type="parTrans" cxnId="{94B8FE7A-2C7C-44C0-91B7-A5AD03BFFA83}">
      <dgm:prSet/>
      <dgm:spPr/>
      <dgm:t>
        <a:bodyPr/>
        <a:lstStyle/>
        <a:p>
          <a:endParaRPr lang="en-US"/>
        </a:p>
      </dgm:t>
    </dgm:pt>
    <dgm:pt modelId="{83FD1826-CAA7-4626-A8AA-3BCA9D9B41A3}" type="sibTrans" cxnId="{94B8FE7A-2C7C-44C0-91B7-A5AD03BFFA83}">
      <dgm:prSet/>
      <dgm:spPr/>
      <dgm:t>
        <a:bodyPr/>
        <a:lstStyle/>
        <a:p>
          <a:endParaRPr lang="en-US"/>
        </a:p>
      </dgm:t>
    </dgm:pt>
    <dgm:pt modelId="{9B1D350B-D9F0-491D-80C8-0D9D0B380A93}" type="pres">
      <dgm:prSet presAssocID="{452A7F5C-E271-4CD5-A307-A25AD5062F9A}" presName="Name0" presStyleCnt="0">
        <dgm:presLayoutVars>
          <dgm:chMax val="7"/>
          <dgm:chPref val="7"/>
          <dgm:dir/>
        </dgm:presLayoutVars>
      </dgm:prSet>
      <dgm:spPr/>
      <dgm:t>
        <a:bodyPr/>
        <a:lstStyle/>
        <a:p>
          <a:endParaRPr lang="en-US"/>
        </a:p>
      </dgm:t>
    </dgm:pt>
    <dgm:pt modelId="{5A30AF97-B98C-4514-8031-6C5B8A07CC54}" type="pres">
      <dgm:prSet presAssocID="{452A7F5C-E271-4CD5-A307-A25AD5062F9A}" presName="Name1" presStyleCnt="0"/>
      <dgm:spPr/>
    </dgm:pt>
    <dgm:pt modelId="{956968CB-4B97-4201-A776-39BE00249818}" type="pres">
      <dgm:prSet presAssocID="{452A7F5C-E271-4CD5-A307-A25AD5062F9A}" presName="cycle" presStyleCnt="0"/>
      <dgm:spPr/>
    </dgm:pt>
    <dgm:pt modelId="{F53DF10B-CA95-41F0-AD2B-62E36333E577}" type="pres">
      <dgm:prSet presAssocID="{452A7F5C-E271-4CD5-A307-A25AD5062F9A}" presName="srcNode" presStyleLbl="node1" presStyleIdx="0" presStyleCnt="4"/>
      <dgm:spPr/>
    </dgm:pt>
    <dgm:pt modelId="{50BE7FA7-2200-474A-A99F-3A974246DA53}" type="pres">
      <dgm:prSet presAssocID="{452A7F5C-E271-4CD5-A307-A25AD5062F9A}" presName="conn" presStyleLbl="parChTrans1D2" presStyleIdx="0" presStyleCnt="1"/>
      <dgm:spPr/>
      <dgm:t>
        <a:bodyPr/>
        <a:lstStyle/>
        <a:p>
          <a:endParaRPr lang="en-US"/>
        </a:p>
      </dgm:t>
    </dgm:pt>
    <dgm:pt modelId="{D1B2A6AD-B16D-4C68-8A90-3ABCE7A4A92B}" type="pres">
      <dgm:prSet presAssocID="{452A7F5C-E271-4CD5-A307-A25AD5062F9A}" presName="extraNode" presStyleLbl="node1" presStyleIdx="0" presStyleCnt="4"/>
      <dgm:spPr/>
    </dgm:pt>
    <dgm:pt modelId="{AEE64FBA-0210-4063-B0D3-9E92D9E18A25}" type="pres">
      <dgm:prSet presAssocID="{452A7F5C-E271-4CD5-A307-A25AD5062F9A}" presName="dstNode" presStyleLbl="node1" presStyleIdx="0" presStyleCnt="4"/>
      <dgm:spPr/>
    </dgm:pt>
    <dgm:pt modelId="{BDE2854F-B583-49DF-9080-F695508E16EF}" type="pres">
      <dgm:prSet presAssocID="{C76D0D2C-4894-45F8-9583-18D75E25F0AD}" presName="text_1" presStyleLbl="node1" presStyleIdx="0" presStyleCnt="4">
        <dgm:presLayoutVars>
          <dgm:bulletEnabled val="1"/>
        </dgm:presLayoutVars>
      </dgm:prSet>
      <dgm:spPr/>
      <dgm:t>
        <a:bodyPr/>
        <a:lstStyle/>
        <a:p>
          <a:endParaRPr lang="en-US"/>
        </a:p>
      </dgm:t>
    </dgm:pt>
    <dgm:pt modelId="{922795D7-0B12-4B67-AF3C-3AA29C929B27}" type="pres">
      <dgm:prSet presAssocID="{C76D0D2C-4894-45F8-9583-18D75E25F0AD}" presName="accent_1" presStyleCnt="0"/>
      <dgm:spPr/>
    </dgm:pt>
    <dgm:pt modelId="{471854D1-846C-4B50-8281-77CAD1429FF9}" type="pres">
      <dgm:prSet presAssocID="{C76D0D2C-4894-45F8-9583-18D75E25F0AD}" presName="accentRepeatNode" presStyleLbl="solidFgAcc1" presStyleIdx="0" presStyleCnt="4"/>
      <dgm:spPr>
        <a:ln>
          <a:solidFill>
            <a:srgbClr val="1D579B"/>
          </a:solidFill>
        </a:ln>
      </dgm:spPr>
    </dgm:pt>
    <dgm:pt modelId="{340503F1-F8DF-4311-A028-91AB6F39A540}" type="pres">
      <dgm:prSet presAssocID="{6287FBF7-90BA-44CD-A9C2-3BE6956DFE67}" presName="text_2" presStyleLbl="node1" presStyleIdx="1" presStyleCnt="4">
        <dgm:presLayoutVars>
          <dgm:bulletEnabled val="1"/>
        </dgm:presLayoutVars>
      </dgm:prSet>
      <dgm:spPr/>
      <dgm:t>
        <a:bodyPr/>
        <a:lstStyle/>
        <a:p>
          <a:endParaRPr lang="en-US"/>
        </a:p>
      </dgm:t>
    </dgm:pt>
    <dgm:pt modelId="{51C2DD2B-54C7-4D51-8633-1F7AFAEE540B}" type="pres">
      <dgm:prSet presAssocID="{6287FBF7-90BA-44CD-A9C2-3BE6956DFE67}" presName="accent_2" presStyleCnt="0"/>
      <dgm:spPr/>
    </dgm:pt>
    <dgm:pt modelId="{CC02BE62-3B7D-4461-9C39-EC575DDD736B}" type="pres">
      <dgm:prSet presAssocID="{6287FBF7-90BA-44CD-A9C2-3BE6956DFE67}" presName="accentRepeatNode" presStyleLbl="solidFgAcc1" presStyleIdx="1" presStyleCnt="4"/>
      <dgm:spPr>
        <a:ln>
          <a:solidFill>
            <a:srgbClr val="1D579B"/>
          </a:solidFill>
        </a:ln>
      </dgm:spPr>
    </dgm:pt>
    <dgm:pt modelId="{B85D5DAB-9059-423B-AA7C-3ADE579ACB93}" type="pres">
      <dgm:prSet presAssocID="{B029579B-4DF3-4D51-AC6E-A40D5F9E06B2}" presName="text_3" presStyleLbl="node1" presStyleIdx="2" presStyleCnt="4">
        <dgm:presLayoutVars>
          <dgm:bulletEnabled val="1"/>
        </dgm:presLayoutVars>
      </dgm:prSet>
      <dgm:spPr/>
      <dgm:t>
        <a:bodyPr/>
        <a:lstStyle/>
        <a:p>
          <a:endParaRPr lang="en-US"/>
        </a:p>
      </dgm:t>
    </dgm:pt>
    <dgm:pt modelId="{96B8AB17-7829-4E13-8B2A-5974586C3EEF}" type="pres">
      <dgm:prSet presAssocID="{B029579B-4DF3-4D51-AC6E-A40D5F9E06B2}" presName="accent_3" presStyleCnt="0"/>
      <dgm:spPr/>
    </dgm:pt>
    <dgm:pt modelId="{B1723BF4-D7DD-4C17-A6F3-37C20564B5D8}" type="pres">
      <dgm:prSet presAssocID="{B029579B-4DF3-4D51-AC6E-A40D5F9E06B2}" presName="accentRepeatNode" presStyleLbl="solidFgAcc1" presStyleIdx="2" presStyleCnt="4"/>
      <dgm:spPr>
        <a:ln>
          <a:solidFill>
            <a:srgbClr val="1D579B"/>
          </a:solidFill>
        </a:ln>
      </dgm:spPr>
    </dgm:pt>
    <dgm:pt modelId="{40C4F14A-3730-44EB-8C18-603AB99EBFD1}" type="pres">
      <dgm:prSet presAssocID="{2ACA077D-4897-4CF2-A979-16D6C63FEC27}" presName="text_4" presStyleLbl="node1" presStyleIdx="3" presStyleCnt="4">
        <dgm:presLayoutVars>
          <dgm:bulletEnabled val="1"/>
        </dgm:presLayoutVars>
      </dgm:prSet>
      <dgm:spPr/>
      <dgm:t>
        <a:bodyPr/>
        <a:lstStyle/>
        <a:p>
          <a:endParaRPr lang="en-US"/>
        </a:p>
      </dgm:t>
    </dgm:pt>
    <dgm:pt modelId="{502D5D47-9105-41AC-8CA1-F28ED0C8E7A5}" type="pres">
      <dgm:prSet presAssocID="{2ACA077D-4897-4CF2-A979-16D6C63FEC27}" presName="accent_4" presStyleCnt="0"/>
      <dgm:spPr/>
    </dgm:pt>
    <dgm:pt modelId="{7E0D7686-BB12-49D9-B576-91588A93951A}" type="pres">
      <dgm:prSet presAssocID="{2ACA077D-4897-4CF2-A979-16D6C63FEC27}" presName="accentRepeatNode" presStyleLbl="solidFgAcc1" presStyleIdx="3" presStyleCnt="4"/>
      <dgm:spPr>
        <a:ln>
          <a:solidFill>
            <a:srgbClr val="FFD200"/>
          </a:solidFill>
        </a:ln>
      </dgm:spPr>
    </dgm:pt>
  </dgm:ptLst>
  <dgm:cxnLst>
    <dgm:cxn modelId="{6640CC45-2457-453A-8D31-65FB4311C7BC}" type="presOf" srcId="{6287FBF7-90BA-44CD-A9C2-3BE6956DFE67}" destId="{340503F1-F8DF-4311-A028-91AB6F39A540}" srcOrd="0" destOrd="0" presId="urn:microsoft.com/office/officeart/2008/layout/VerticalCurvedList"/>
    <dgm:cxn modelId="{05189A2D-2BB5-4A08-938C-1EB41DF698B4}" type="presOf" srcId="{F98D2A06-0291-44BE-9AE3-158A682CE56C}" destId="{50BE7FA7-2200-474A-A99F-3A974246DA53}" srcOrd="0" destOrd="0" presId="urn:microsoft.com/office/officeart/2008/layout/VerticalCurvedList"/>
    <dgm:cxn modelId="{E424FF33-7ED8-4DA2-B563-5132A3FCD586}" srcId="{452A7F5C-E271-4CD5-A307-A25AD5062F9A}" destId="{2ACA077D-4897-4CF2-A979-16D6C63FEC27}" srcOrd="3" destOrd="0" parTransId="{21866B20-6045-485E-964E-6E6ABE3A429E}" sibTransId="{6B474AE3-2A17-44F1-8EDD-4C99CC0D019B}"/>
    <dgm:cxn modelId="{F8630F29-33C4-414E-8608-C7C307CEF41B}" type="presOf" srcId="{2ACA077D-4897-4CF2-A979-16D6C63FEC27}" destId="{40C4F14A-3730-44EB-8C18-603AB99EBFD1}" srcOrd="0" destOrd="0" presId="urn:microsoft.com/office/officeart/2008/layout/VerticalCurvedList"/>
    <dgm:cxn modelId="{94B8FE7A-2C7C-44C0-91B7-A5AD03BFFA83}" srcId="{452A7F5C-E271-4CD5-A307-A25AD5062F9A}" destId="{6287FBF7-90BA-44CD-A9C2-3BE6956DFE67}" srcOrd="1" destOrd="0" parTransId="{44E4CCA2-78A7-41C5-8E6B-DC5AF2ED221C}" sibTransId="{83FD1826-CAA7-4626-A8AA-3BCA9D9B41A3}"/>
    <dgm:cxn modelId="{EEB9F3AB-479A-4EF4-AFF8-EA4F56D3B97C}" srcId="{452A7F5C-E271-4CD5-A307-A25AD5062F9A}" destId="{B029579B-4DF3-4D51-AC6E-A40D5F9E06B2}" srcOrd="2" destOrd="0" parTransId="{C18BA7F4-D73F-4ED5-9EBF-CA537383C772}" sibTransId="{E625DB8B-AF70-42CB-9BBB-2C8B7D4E46D5}"/>
    <dgm:cxn modelId="{445F3558-ECFC-4947-BDCC-65607192285C}" type="presOf" srcId="{B029579B-4DF3-4D51-AC6E-A40D5F9E06B2}" destId="{B85D5DAB-9059-423B-AA7C-3ADE579ACB93}" srcOrd="0" destOrd="0" presId="urn:microsoft.com/office/officeart/2008/layout/VerticalCurvedList"/>
    <dgm:cxn modelId="{59C7557A-8793-41CD-8082-4FE11B7BFD66}" type="presOf" srcId="{C76D0D2C-4894-45F8-9583-18D75E25F0AD}" destId="{BDE2854F-B583-49DF-9080-F695508E16EF}" srcOrd="0" destOrd="0" presId="urn:microsoft.com/office/officeart/2008/layout/VerticalCurvedList"/>
    <dgm:cxn modelId="{A553C557-9E69-4077-BBFC-315963C76A26}" srcId="{452A7F5C-E271-4CD5-A307-A25AD5062F9A}" destId="{C76D0D2C-4894-45F8-9583-18D75E25F0AD}" srcOrd="0" destOrd="0" parTransId="{50159EED-2F39-4547-9E4B-F062664FBA6F}" sibTransId="{F98D2A06-0291-44BE-9AE3-158A682CE56C}"/>
    <dgm:cxn modelId="{FC478A1D-0C0F-4B24-B4CC-8EDAC2D02DDA}" type="presOf" srcId="{452A7F5C-E271-4CD5-A307-A25AD5062F9A}" destId="{9B1D350B-D9F0-491D-80C8-0D9D0B380A93}" srcOrd="0" destOrd="0" presId="urn:microsoft.com/office/officeart/2008/layout/VerticalCurvedList"/>
    <dgm:cxn modelId="{5036C5B6-B491-428A-8828-5D0B3581D609}" type="presParOf" srcId="{9B1D350B-D9F0-491D-80C8-0D9D0B380A93}" destId="{5A30AF97-B98C-4514-8031-6C5B8A07CC54}" srcOrd="0" destOrd="0" presId="urn:microsoft.com/office/officeart/2008/layout/VerticalCurvedList"/>
    <dgm:cxn modelId="{B4C78CFE-B493-4F0C-9302-23633B58D8B4}" type="presParOf" srcId="{5A30AF97-B98C-4514-8031-6C5B8A07CC54}" destId="{956968CB-4B97-4201-A776-39BE00249818}" srcOrd="0" destOrd="0" presId="urn:microsoft.com/office/officeart/2008/layout/VerticalCurvedList"/>
    <dgm:cxn modelId="{378204E5-C47D-4B8D-8727-413158F5C3F8}" type="presParOf" srcId="{956968CB-4B97-4201-A776-39BE00249818}" destId="{F53DF10B-CA95-41F0-AD2B-62E36333E577}" srcOrd="0" destOrd="0" presId="urn:microsoft.com/office/officeart/2008/layout/VerticalCurvedList"/>
    <dgm:cxn modelId="{EE08330D-B29A-4A91-86D6-37E109F31ABA}" type="presParOf" srcId="{956968CB-4B97-4201-A776-39BE00249818}" destId="{50BE7FA7-2200-474A-A99F-3A974246DA53}" srcOrd="1" destOrd="0" presId="urn:microsoft.com/office/officeart/2008/layout/VerticalCurvedList"/>
    <dgm:cxn modelId="{EFED643B-4FCF-4182-94DA-A265F6BB2D34}" type="presParOf" srcId="{956968CB-4B97-4201-A776-39BE00249818}" destId="{D1B2A6AD-B16D-4C68-8A90-3ABCE7A4A92B}" srcOrd="2" destOrd="0" presId="urn:microsoft.com/office/officeart/2008/layout/VerticalCurvedList"/>
    <dgm:cxn modelId="{35C6F46E-DCAD-4F8E-BF1C-75DD4B2D2946}" type="presParOf" srcId="{956968CB-4B97-4201-A776-39BE00249818}" destId="{AEE64FBA-0210-4063-B0D3-9E92D9E18A25}" srcOrd="3" destOrd="0" presId="urn:microsoft.com/office/officeart/2008/layout/VerticalCurvedList"/>
    <dgm:cxn modelId="{DC721A1B-2253-4785-8EEF-33E3C194288B}" type="presParOf" srcId="{5A30AF97-B98C-4514-8031-6C5B8A07CC54}" destId="{BDE2854F-B583-49DF-9080-F695508E16EF}" srcOrd="1" destOrd="0" presId="urn:microsoft.com/office/officeart/2008/layout/VerticalCurvedList"/>
    <dgm:cxn modelId="{D82C8F22-90A0-4712-BF6F-43762ADA880F}" type="presParOf" srcId="{5A30AF97-B98C-4514-8031-6C5B8A07CC54}" destId="{922795D7-0B12-4B67-AF3C-3AA29C929B27}" srcOrd="2" destOrd="0" presId="urn:microsoft.com/office/officeart/2008/layout/VerticalCurvedList"/>
    <dgm:cxn modelId="{9CC11DE6-F5D2-4BC9-86D4-D4356AF95973}" type="presParOf" srcId="{922795D7-0B12-4B67-AF3C-3AA29C929B27}" destId="{471854D1-846C-4B50-8281-77CAD1429FF9}" srcOrd="0" destOrd="0" presId="urn:microsoft.com/office/officeart/2008/layout/VerticalCurvedList"/>
    <dgm:cxn modelId="{09192833-AED0-435B-9FD5-5B8A5FCA7490}" type="presParOf" srcId="{5A30AF97-B98C-4514-8031-6C5B8A07CC54}" destId="{340503F1-F8DF-4311-A028-91AB6F39A540}" srcOrd="3" destOrd="0" presId="urn:microsoft.com/office/officeart/2008/layout/VerticalCurvedList"/>
    <dgm:cxn modelId="{CDE8C165-D29C-4046-ABC1-E9823D8F3321}" type="presParOf" srcId="{5A30AF97-B98C-4514-8031-6C5B8A07CC54}" destId="{51C2DD2B-54C7-4D51-8633-1F7AFAEE540B}" srcOrd="4" destOrd="0" presId="urn:microsoft.com/office/officeart/2008/layout/VerticalCurvedList"/>
    <dgm:cxn modelId="{3074C9A1-BA35-440E-9B0F-4D0CFD5FD582}" type="presParOf" srcId="{51C2DD2B-54C7-4D51-8633-1F7AFAEE540B}" destId="{CC02BE62-3B7D-4461-9C39-EC575DDD736B}" srcOrd="0" destOrd="0" presId="urn:microsoft.com/office/officeart/2008/layout/VerticalCurvedList"/>
    <dgm:cxn modelId="{F790A6A4-CCC4-4E51-B9BF-FF89B2B1E85D}" type="presParOf" srcId="{5A30AF97-B98C-4514-8031-6C5B8A07CC54}" destId="{B85D5DAB-9059-423B-AA7C-3ADE579ACB93}" srcOrd="5" destOrd="0" presId="urn:microsoft.com/office/officeart/2008/layout/VerticalCurvedList"/>
    <dgm:cxn modelId="{96546986-11E0-4D36-83BE-6457AF1AC285}" type="presParOf" srcId="{5A30AF97-B98C-4514-8031-6C5B8A07CC54}" destId="{96B8AB17-7829-4E13-8B2A-5974586C3EEF}" srcOrd="6" destOrd="0" presId="urn:microsoft.com/office/officeart/2008/layout/VerticalCurvedList"/>
    <dgm:cxn modelId="{8FFACC57-98AC-4221-96CC-06C785DFBCCD}" type="presParOf" srcId="{96B8AB17-7829-4E13-8B2A-5974586C3EEF}" destId="{B1723BF4-D7DD-4C17-A6F3-37C20564B5D8}" srcOrd="0" destOrd="0" presId="urn:microsoft.com/office/officeart/2008/layout/VerticalCurvedList"/>
    <dgm:cxn modelId="{C9759E91-F67E-4517-B87D-DEC509FF1A38}" type="presParOf" srcId="{5A30AF97-B98C-4514-8031-6C5B8A07CC54}" destId="{40C4F14A-3730-44EB-8C18-603AB99EBFD1}" srcOrd="7" destOrd="0" presId="urn:microsoft.com/office/officeart/2008/layout/VerticalCurvedList"/>
    <dgm:cxn modelId="{37417178-7680-494D-AF4E-3D549BFB6F30}" type="presParOf" srcId="{5A30AF97-B98C-4514-8031-6C5B8A07CC54}" destId="{502D5D47-9105-41AC-8CA1-F28ED0C8E7A5}" srcOrd="8" destOrd="0" presId="urn:microsoft.com/office/officeart/2008/layout/VerticalCurvedList"/>
    <dgm:cxn modelId="{AB50904C-01EB-4D5B-8B14-4D239A0B54A6}" type="presParOf" srcId="{502D5D47-9105-41AC-8CA1-F28ED0C8E7A5}" destId="{7E0D7686-BB12-49D9-B576-91588A93951A}"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E7FA7-2200-474A-A99F-3A974246DA53}">
      <dsp:nvSpPr>
        <dsp:cNvPr id="0" name=""/>
        <dsp:cNvSpPr/>
      </dsp:nvSpPr>
      <dsp:spPr>
        <a:xfrm>
          <a:off x="-3691767" y="-567193"/>
          <a:ext cx="4400630" cy="4400630"/>
        </a:xfrm>
        <a:prstGeom prst="blockArc">
          <a:avLst>
            <a:gd name="adj1" fmla="val 18900000"/>
            <a:gd name="adj2" fmla="val 2700000"/>
            <a:gd name="adj3" fmla="val 49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E2854F-B583-49DF-9080-F695508E16EF}">
      <dsp:nvSpPr>
        <dsp:cNvPr id="0" name=""/>
        <dsp:cNvSpPr/>
      </dsp:nvSpPr>
      <dsp:spPr>
        <a:xfrm>
          <a:off x="371572" y="251108"/>
          <a:ext cx="5223613" cy="502478"/>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843" tIns="66040" rIns="66040" bIns="66040" numCol="1" spcCol="1270" anchor="ctr" anchorCtr="0">
          <a:noAutofit/>
        </a:bodyPr>
        <a:lstStyle/>
        <a:p>
          <a:pPr lvl="0" algn="l" defTabSz="1155700">
            <a:lnSpc>
              <a:spcPct val="90000"/>
            </a:lnSpc>
            <a:spcBef>
              <a:spcPct val="0"/>
            </a:spcBef>
            <a:spcAft>
              <a:spcPct val="35000"/>
            </a:spcAft>
          </a:pPr>
          <a:r>
            <a:rPr lang="en-US" sz="2600" kern="1200" dirty="0"/>
            <a:t>1: Direct Retro </a:t>
          </a:r>
          <a:r>
            <a:rPr lang="en-US" sz="2600" kern="1200" dirty="0" smtClean="0"/>
            <a:t>Overview</a:t>
          </a:r>
          <a:endParaRPr lang="en-US" sz="2600" kern="1200" dirty="0"/>
        </a:p>
      </dsp:txBody>
      <dsp:txXfrm>
        <a:off x="371572" y="251108"/>
        <a:ext cx="5223613" cy="502478"/>
      </dsp:txXfrm>
    </dsp:sp>
    <dsp:sp modelId="{471854D1-846C-4B50-8281-77CAD1429FF9}">
      <dsp:nvSpPr>
        <dsp:cNvPr id="0" name=""/>
        <dsp:cNvSpPr/>
      </dsp:nvSpPr>
      <dsp:spPr>
        <a:xfrm>
          <a:off x="57523" y="188298"/>
          <a:ext cx="628098" cy="628098"/>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340503F1-F8DF-4311-A028-91AB6F39A540}">
      <dsp:nvSpPr>
        <dsp:cNvPr id="0" name=""/>
        <dsp:cNvSpPr/>
      </dsp:nvSpPr>
      <dsp:spPr>
        <a:xfrm>
          <a:off x="659655" y="1004957"/>
          <a:ext cx="4935530" cy="502478"/>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843" tIns="66040" rIns="66040" bIns="66040" numCol="1" spcCol="1270" anchor="ctr" anchorCtr="0">
          <a:noAutofit/>
        </a:bodyPr>
        <a:lstStyle/>
        <a:p>
          <a:pPr lvl="0" algn="l" defTabSz="1155700">
            <a:lnSpc>
              <a:spcPct val="90000"/>
            </a:lnSpc>
            <a:spcBef>
              <a:spcPct val="0"/>
            </a:spcBef>
            <a:spcAft>
              <a:spcPct val="35000"/>
            </a:spcAft>
          </a:pPr>
          <a:r>
            <a:rPr lang="en-US" sz="2600" kern="1200" dirty="0"/>
            <a:t>2: Direct Retro Funding Updates</a:t>
          </a:r>
        </a:p>
      </dsp:txBody>
      <dsp:txXfrm>
        <a:off x="659655" y="1004957"/>
        <a:ext cx="4935530" cy="502478"/>
      </dsp:txXfrm>
    </dsp:sp>
    <dsp:sp modelId="{CC02BE62-3B7D-4461-9C39-EC575DDD736B}">
      <dsp:nvSpPr>
        <dsp:cNvPr id="0" name=""/>
        <dsp:cNvSpPr/>
      </dsp:nvSpPr>
      <dsp:spPr>
        <a:xfrm>
          <a:off x="345606" y="942147"/>
          <a:ext cx="628098" cy="628098"/>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B85D5DAB-9059-423B-AA7C-3ADE579ACB93}">
      <dsp:nvSpPr>
        <dsp:cNvPr id="0" name=""/>
        <dsp:cNvSpPr/>
      </dsp:nvSpPr>
      <dsp:spPr>
        <a:xfrm>
          <a:off x="659655" y="1758806"/>
          <a:ext cx="4935530" cy="502478"/>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843" tIns="66040" rIns="66040" bIns="66040" numCol="1" spcCol="1270" anchor="ctr" anchorCtr="0">
          <a:noAutofit/>
        </a:bodyPr>
        <a:lstStyle/>
        <a:p>
          <a:pPr lvl="0" algn="l" defTabSz="1155700">
            <a:lnSpc>
              <a:spcPct val="90000"/>
            </a:lnSpc>
            <a:spcBef>
              <a:spcPct val="0"/>
            </a:spcBef>
            <a:spcAft>
              <a:spcPct val="35000"/>
            </a:spcAft>
          </a:pPr>
          <a:r>
            <a:rPr lang="en-US" sz="2600" kern="1200" dirty="0"/>
            <a:t>3: Benefit Cost Transfer Overview</a:t>
          </a:r>
        </a:p>
      </dsp:txBody>
      <dsp:txXfrm>
        <a:off x="659655" y="1758806"/>
        <a:ext cx="4935530" cy="502478"/>
      </dsp:txXfrm>
    </dsp:sp>
    <dsp:sp modelId="{B1723BF4-D7DD-4C17-A6F3-37C20564B5D8}">
      <dsp:nvSpPr>
        <dsp:cNvPr id="0" name=""/>
        <dsp:cNvSpPr/>
      </dsp:nvSpPr>
      <dsp:spPr>
        <a:xfrm>
          <a:off x="345606" y="1695996"/>
          <a:ext cx="628098" cy="628098"/>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40C4F14A-3730-44EB-8C18-603AB99EBFD1}">
      <dsp:nvSpPr>
        <dsp:cNvPr id="0" name=""/>
        <dsp:cNvSpPr/>
      </dsp:nvSpPr>
      <dsp:spPr>
        <a:xfrm>
          <a:off x="371572" y="2512655"/>
          <a:ext cx="5223613" cy="502478"/>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843" tIns="66040" rIns="66040" bIns="66040" numCol="1" spcCol="1270" anchor="ctr" anchorCtr="0">
          <a:noAutofit/>
        </a:bodyPr>
        <a:lstStyle/>
        <a:p>
          <a:pPr lvl="0" algn="l" defTabSz="1155700">
            <a:lnSpc>
              <a:spcPct val="90000"/>
            </a:lnSpc>
            <a:spcBef>
              <a:spcPct val="0"/>
            </a:spcBef>
            <a:spcAft>
              <a:spcPct val="35000"/>
            </a:spcAft>
          </a:pPr>
          <a:r>
            <a:rPr lang="en-US" sz="2600" kern="1200" dirty="0"/>
            <a:t>4: Enter Benefit Cost Transfer</a:t>
          </a:r>
        </a:p>
      </dsp:txBody>
      <dsp:txXfrm>
        <a:off x="371572" y="2512655"/>
        <a:ext cx="5223613" cy="502478"/>
      </dsp:txXfrm>
    </dsp:sp>
    <dsp:sp modelId="{7E0D7686-BB12-49D9-B576-91588A93951A}">
      <dsp:nvSpPr>
        <dsp:cNvPr id="0" name=""/>
        <dsp:cNvSpPr/>
      </dsp:nvSpPr>
      <dsp:spPr>
        <a:xfrm>
          <a:off x="57523" y="2449845"/>
          <a:ext cx="628098" cy="628098"/>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E7FA7-2200-474A-A99F-3A974246DA53}">
      <dsp:nvSpPr>
        <dsp:cNvPr id="0" name=""/>
        <dsp:cNvSpPr/>
      </dsp:nvSpPr>
      <dsp:spPr>
        <a:xfrm>
          <a:off x="-3975958" y="-610398"/>
          <a:ext cx="4738228" cy="4738228"/>
        </a:xfrm>
        <a:prstGeom prst="blockArc">
          <a:avLst>
            <a:gd name="adj1" fmla="val 18900000"/>
            <a:gd name="adj2" fmla="val 2700000"/>
            <a:gd name="adj3" fmla="val 45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E2854F-B583-49DF-9080-F695508E16EF}">
      <dsp:nvSpPr>
        <dsp:cNvPr id="0" name=""/>
        <dsp:cNvSpPr/>
      </dsp:nvSpPr>
      <dsp:spPr>
        <a:xfrm>
          <a:off x="399456" y="270420"/>
          <a:ext cx="2856873" cy="541121"/>
        </a:xfrm>
        <a:prstGeom prst="rect">
          <a:avLst/>
        </a:prstGeom>
        <a:solidFill>
          <a:srgbClr val="FFD2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515" tIns="40640" rIns="40640" bIns="40640" numCol="1" spcCol="1270" anchor="ctr" anchorCtr="0">
          <a:noAutofit/>
        </a:bodyPr>
        <a:lstStyle/>
        <a:p>
          <a:pPr lvl="0" algn="l" defTabSz="711200">
            <a:lnSpc>
              <a:spcPct val="90000"/>
            </a:lnSpc>
            <a:spcBef>
              <a:spcPct val="0"/>
            </a:spcBef>
            <a:spcAft>
              <a:spcPct val="35000"/>
            </a:spcAft>
          </a:pPr>
          <a:r>
            <a:rPr lang="en-US" sz="1600" b="1" kern="1200" dirty="0">
              <a:solidFill>
                <a:srgbClr val="1D579B"/>
              </a:solidFill>
            </a:rPr>
            <a:t>Direct Retro </a:t>
          </a:r>
          <a:r>
            <a:rPr lang="en-US" sz="1600" b="1" kern="1200" dirty="0" smtClean="0">
              <a:solidFill>
                <a:srgbClr val="1D579B"/>
              </a:solidFill>
            </a:rPr>
            <a:t>Overview</a:t>
          </a:r>
          <a:endParaRPr lang="en-US" sz="1600" b="1" kern="1200" dirty="0">
            <a:solidFill>
              <a:srgbClr val="1D579B"/>
            </a:solidFill>
          </a:endParaRPr>
        </a:p>
      </dsp:txBody>
      <dsp:txXfrm>
        <a:off x="399456" y="270420"/>
        <a:ext cx="2856873" cy="541121"/>
      </dsp:txXfrm>
    </dsp:sp>
    <dsp:sp modelId="{471854D1-846C-4B50-8281-77CAD1429FF9}">
      <dsp:nvSpPr>
        <dsp:cNvPr id="0" name=""/>
        <dsp:cNvSpPr/>
      </dsp:nvSpPr>
      <dsp:spPr>
        <a:xfrm>
          <a:off x="61255" y="202779"/>
          <a:ext cx="676402" cy="676402"/>
        </a:xfrm>
        <a:prstGeom prst="ellipse">
          <a:avLst/>
        </a:prstGeom>
        <a:solidFill>
          <a:schemeClr val="lt1">
            <a:hueOff val="0"/>
            <a:satOff val="0"/>
            <a:lumOff val="0"/>
            <a:alphaOff val="0"/>
          </a:schemeClr>
        </a:solidFill>
        <a:ln w="25400" cap="flat" cmpd="sng" algn="ctr">
          <a:solidFill>
            <a:srgbClr val="FFD200"/>
          </a:solidFill>
          <a:prstDash val="solid"/>
        </a:ln>
        <a:effectLst/>
      </dsp:spPr>
      <dsp:style>
        <a:lnRef idx="2">
          <a:scrgbClr r="0" g="0" b="0"/>
        </a:lnRef>
        <a:fillRef idx="1">
          <a:scrgbClr r="0" g="0" b="0"/>
        </a:fillRef>
        <a:effectRef idx="0">
          <a:scrgbClr r="0" g="0" b="0"/>
        </a:effectRef>
        <a:fontRef idx="minor"/>
      </dsp:style>
    </dsp:sp>
    <dsp:sp modelId="{340503F1-F8DF-4311-A028-91AB6F39A540}">
      <dsp:nvSpPr>
        <dsp:cNvPr id="0" name=""/>
        <dsp:cNvSpPr/>
      </dsp:nvSpPr>
      <dsp:spPr>
        <a:xfrm>
          <a:off x="709693" y="1082243"/>
          <a:ext cx="2546636" cy="541121"/>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515" tIns="40640" rIns="40640" bIns="40640" numCol="1" spcCol="1270" anchor="ctr" anchorCtr="0">
          <a:noAutofit/>
        </a:bodyPr>
        <a:lstStyle/>
        <a:p>
          <a:pPr lvl="0" algn="l" defTabSz="711200">
            <a:lnSpc>
              <a:spcPct val="90000"/>
            </a:lnSpc>
            <a:spcBef>
              <a:spcPct val="0"/>
            </a:spcBef>
            <a:spcAft>
              <a:spcPct val="35000"/>
            </a:spcAft>
          </a:pPr>
          <a:r>
            <a:rPr lang="en-US" sz="1600" b="1" kern="1200" dirty="0"/>
            <a:t>2: Direct Retro Funding Updates</a:t>
          </a:r>
        </a:p>
      </dsp:txBody>
      <dsp:txXfrm>
        <a:off x="709693" y="1082243"/>
        <a:ext cx="2546636" cy="541121"/>
      </dsp:txXfrm>
    </dsp:sp>
    <dsp:sp modelId="{CC02BE62-3B7D-4461-9C39-EC575DDD736B}">
      <dsp:nvSpPr>
        <dsp:cNvPr id="0" name=""/>
        <dsp:cNvSpPr/>
      </dsp:nvSpPr>
      <dsp:spPr>
        <a:xfrm>
          <a:off x="371492" y="1014603"/>
          <a:ext cx="676402" cy="676402"/>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B85D5DAB-9059-423B-AA7C-3ADE579ACB93}">
      <dsp:nvSpPr>
        <dsp:cNvPr id="0" name=""/>
        <dsp:cNvSpPr/>
      </dsp:nvSpPr>
      <dsp:spPr>
        <a:xfrm>
          <a:off x="709693" y="1894066"/>
          <a:ext cx="2546636" cy="541121"/>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515" tIns="40640" rIns="40640" bIns="40640" numCol="1" spcCol="1270" anchor="ctr" anchorCtr="0">
          <a:noAutofit/>
        </a:bodyPr>
        <a:lstStyle/>
        <a:p>
          <a:pPr lvl="0" algn="l" defTabSz="711200">
            <a:lnSpc>
              <a:spcPct val="90000"/>
            </a:lnSpc>
            <a:spcBef>
              <a:spcPct val="0"/>
            </a:spcBef>
            <a:spcAft>
              <a:spcPct val="35000"/>
            </a:spcAft>
          </a:pPr>
          <a:r>
            <a:rPr lang="en-US" sz="1600" b="1" kern="1200" dirty="0"/>
            <a:t>3: Benefit Cost Transfer Overview</a:t>
          </a:r>
        </a:p>
      </dsp:txBody>
      <dsp:txXfrm>
        <a:off x="709693" y="1894066"/>
        <a:ext cx="2546636" cy="541121"/>
      </dsp:txXfrm>
    </dsp:sp>
    <dsp:sp modelId="{B1723BF4-D7DD-4C17-A6F3-37C20564B5D8}">
      <dsp:nvSpPr>
        <dsp:cNvPr id="0" name=""/>
        <dsp:cNvSpPr/>
      </dsp:nvSpPr>
      <dsp:spPr>
        <a:xfrm>
          <a:off x="371492" y="1826426"/>
          <a:ext cx="676402" cy="676402"/>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40C4F14A-3730-44EB-8C18-603AB99EBFD1}">
      <dsp:nvSpPr>
        <dsp:cNvPr id="0" name=""/>
        <dsp:cNvSpPr/>
      </dsp:nvSpPr>
      <dsp:spPr>
        <a:xfrm>
          <a:off x="399456" y="2705890"/>
          <a:ext cx="2856873" cy="541121"/>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515" tIns="40640" rIns="40640" bIns="40640" numCol="1" spcCol="1270" anchor="ctr" anchorCtr="0">
          <a:noAutofit/>
        </a:bodyPr>
        <a:lstStyle/>
        <a:p>
          <a:pPr lvl="0" algn="l" defTabSz="711200">
            <a:lnSpc>
              <a:spcPct val="90000"/>
            </a:lnSpc>
            <a:spcBef>
              <a:spcPct val="0"/>
            </a:spcBef>
            <a:spcAft>
              <a:spcPct val="35000"/>
            </a:spcAft>
          </a:pPr>
          <a:r>
            <a:rPr lang="en-US" sz="1600" b="1" kern="1200" dirty="0"/>
            <a:t>4: Enter Benefit Cost Transfer</a:t>
          </a:r>
        </a:p>
      </dsp:txBody>
      <dsp:txXfrm>
        <a:off x="399456" y="2705890"/>
        <a:ext cx="2856873" cy="541121"/>
      </dsp:txXfrm>
    </dsp:sp>
    <dsp:sp modelId="{7E0D7686-BB12-49D9-B576-91588A93951A}">
      <dsp:nvSpPr>
        <dsp:cNvPr id="0" name=""/>
        <dsp:cNvSpPr/>
      </dsp:nvSpPr>
      <dsp:spPr>
        <a:xfrm>
          <a:off x="61255" y="2638249"/>
          <a:ext cx="676402" cy="676402"/>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068C5-A03E-44E1-A327-57BE0F36BAEE}">
      <dsp:nvSpPr>
        <dsp:cNvPr id="0" name=""/>
        <dsp:cNvSpPr/>
      </dsp:nvSpPr>
      <dsp:spPr>
        <a:xfrm>
          <a:off x="4619" y="1114739"/>
          <a:ext cx="1243512" cy="1761576"/>
        </a:xfrm>
        <a:prstGeom prst="roundRect">
          <a:avLst>
            <a:gd name="adj" fmla="val 10000"/>
          </a:avLst>
        </a:prstGeom>
        <a:solidFill>
          <a:srgbClr val="FFC000"/>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baseline="0" dirty="0">
              <a:solidFill>
                <a:sysClr val="windowText" lastClr="000000"/>
              </a:solidFill>
              <a:latin typeface="Calibri"/>
              <a:ea typeface="+mn-ea"/>
              <a:cs typeface="+mn-cs"/>
            </a:rPr>
            <a:t>Incorrect or missing funding is identified </a:t>
          </a:r>
          <a:endParaRPr lang="en-US" sz="1600" b="1" kern="1200" dirty="0">
            <a:solidFill>
              <a:sysClr val="windowText" lastClr="000000"/>
            </a:solidFill>
            <a:latin typeface="Calibri"/>
            <a:ea typeface="+mn-ea"/>
            <a:cs typeface="+mn-cs"/>
          </a:endParaRPr>
        </a:p>
      </dsp:txBody>
      <dsp:txXfrm>
        <a:off x="41040" y="1151160"/>
        <a:ext cx="1170670" cy="1688734"/>
      </dsp:txXfrm>
    </dsp:sp>
    <dsp:sp modelId="{2627EECA-80AF-428E-8986-71F6E46CF555}">
      <dsp:nvSpPr>
        <dsp:cNvPr id="0" name=""/>
        <dsp:cNvSpPr/>
      </dsp:nvSpPr>
      <dsp:spPr>
        <a:xfrm>
          <a:off x="1372482" y="1841332"/>
          <a:ext cx="263624" cy="308391"/>
        </a:xfrm>
        <a:prstGeom prst="rightArrow">
          <a:avLst>
            <a:gd name="adj1" fmla="val 60000"/>
            <a:gd name="adj2" fmla="val 50000"/>
          </a:avLst>
        </a:prstGeom>
        <a:solidFill>
          <a:schemeClr val="accent2"/>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b="1" kern="1200">
            <a:solidFill>
              <a:sysClr val="windowText" lastClr="000000"/>
            </a:solidFill>
            <a:latin typeface="Calibri"/>
            <a:ea typeface="+mn-ea"/>
            <a:cs typeface="+mn-cs"/>
          </a:endParaRPr>
        </a:p>
      </dsp:txBody>
      <dsp:txXfrm>
        <a:off x="1372482" y="1903010"/>
        <a:ext cx="184537" cy="185035"/>
      </dsp:txXfrm>
    </dsp:sp>
    <dsp:sp modelId="{65DCA074-93F5-4228-BCA1-9B6A6FA97CC3}">
      <dsp:nvSpPr>
        <dsp:cNvPr id="0" name=""/>
        <dsp:cNvSpPr/>
      </dsp:nvSpPr>
      <dsp:spPr>
        <a:xfrm>
          <a:off x="1745536" y="1114739"/>
          <a:ext cx="1243512" cy="1761576"/>
        </a:xfrm>
        <a:prstGeom prst="roundRect">
          <a:avLst>
            <a:gd name="adj" fmla="val 10000"/>
          </a:avLst>
        </a:prstGeom>
        <a:solidFill>
          <a:srgbClr val="FFC000"/>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solidFill>
                <a:sysClr val="windowText" lastClr="000000"/>
              </a:solidFill>
              <a:latin typeface="Calibri"/>
              <a:ea typeface="+mn-ea"/>
              <a:cs typeface="+mn-cs"/>
            </a:rPr>
            <a:t>Input correct fund source via the Funding Entry Page</a:t>
          </a:r>
        </a:p>
      </dsp:txBody>
      <dsp:txXfrm>
        <a:off x="1781957" y="1151160"/>
        <a:ext cx="1170670" cy="1688734"/>
      </dsp:txXfrm>
    </dsp:sp>
    <dsp:sp modelId="{BAE4739C-17E0-4538-910A-EC12974E0A56}">
      <dsp:nvSpPr>
        <dsp:cNvPr id="0" name=""/>
        <dsp:cNvSpPr/>
      </dsp:nvSpPr>
      <dsp:spPr>
        <a:xfrm>
          <a:off x="3113399" y="1841332"/>
          <a:ext cx="263624" cy="308391"/>
        </a:xfrm>
        <a:prstGeom prst="rightArrow">
          <a:avLst>
            <a:gd name="adj1" fmla="val 60000"/>
            <a:gd name="adj2" fmla="val 50000"/>
          </a:avLst>
        </a:prstGeom>
        <a:solidFill>
          <a:schemeClr val="accent2"/>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solidFill>
              <a:sysClr val="window" lastClr="FFFFFF"/>
            </a:solidFill>
            <a:latin typeface="Calibri"/>
            <a:ea typeface="+mn-ea"/>
            <a:cs typeface="+mn-cs"/>
          </a:endParaRPr>
        </a:p>
      </dsp:txBody>
      <dsp:txXfrm>
        <a:off x="3113399" y="1903010"/>
        <a:ext cx="184537" cy="185035"/>
      </dsp:txXfrm>
    </dsp:sp>
    <dsp:sp modelId="{C3F18EE5-0504-4F8B-8EC1-0583278373B0}">
      <dsp:nvSpPr>
        <dsp:cNvPr id="0" name=""/>
        <dsp:cNvSpPr/>
      </dsp:nvSpPr>
      <dsp:spPr>
        <a:xfrm>
          <a:off x="3486453" y="1114739"/>
          <a:ext cx="1322574" cy="1761576"/>
        </a:xfrm>
        <a:prstGeom prst="roundRect">
          <a:avLst>
            <a:gd name="adj" fmla="val 10000"/>
          </a:avLst>
        </a:prstGeom>
        <a:solidFill>
          <a:srgbClr val="FFC000"/>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baseline="0" dirty="0">
              <a:solidFill>
                <a:sysClr val="windowText" lastClr="000000"/>
              </a:solidFill>
              <a:latin typeface="Calibri"/>
              <a:ea typeface="+mn-ea"/>
              <a:cs typeface="+mn-cs"/>
            </a:rPr>
            <a:t>Use Direct Retro Page in UCPath to move expense to correct fund source</a:t>
          </a:r>
          <a:endParaRPr lang="en-US" sz="1600" b="1" kern="1200" dirty="0">
            <a:solidFill>
              <a:sysClr val="windowText" lastClr="000000"/>
            </a:solidFill>
            <a:latin typeface="Calibri"/>
            <a:ea typeface="+mn-ea"/>
            <a:cs typeface="+mn-cs"/>
          </a:endParaRPr>
        </a:p>
      </dsp:txBody>
      <dsp:txXfrm>
        <a:off x="3525190" y="1153476"/>
        <a:ext cx="1245100" cy="1684102"/>
      </dsp:txXfrm>
    </dsp:sp>
    <dsp:sp modelId="{5C61BF25-5A5D-4814-96F9-6A0C1C3291E0}">
      <dsp:nvSpPr>
        <dsp:cNvPr id="0" name=""/>
        <dsp:cNvSpPr/>
      </dsp:nvSpPr>
      <dsp:spPr>
        <a:xfrm>
          <a:off x="4933379" y="1841332"/>
          <a:ext cx="263624" cy="308391"/>
        </a:xfrm>
        <a:prstGeom prst="rightArrow">
          <a:avLst>
            <a:gd name="adj1" fmla="val 60000"/>
            <a:gd name="adj2" fmla="val 50000"/>
          </a:avLst>
        </a:prstGeom>
        <a:solidFill>
          <a:schemeClr val="accent2"/>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b="1" kern="1200">
            <a:solidFill>
              <a:sysClr val="windowText" lastClr="000000"/>
            </a:solidFill>
            <a:latin typeface="Calibri"/>
            <a:ea typeface="+mn-ea"/>
            <a:cs typeface="+mn-cs"/>
          </a:endParaRPr>
        </a:p>
      </dsp:txBody>
      <dsp:txXfrm>
        <a:off x="4933379" y="1903010"/>
        <a:ext cx="184537" cy="185035"/>
      </dsp:txXfrm>
    </dsp:sp>
    <dsp:sp modelId="{BBEC2848-6669-495B-8628-7D5130AAB127}">
      <dsp:nvSpPr>
        <dsp:cNvPr id="0" name=""/>
        <dsp:cNvSpPr/>
      </dsp:nvSpPr>
      <dsp:spPr>
        <a:xfrm>
          <a:off x="5306433" y="1114739"/>
          <a:ext cx="1243512" cy="1761576"/>
        </a:xfrm>
        <a:prstGeom prst="roundRect">
          <a:avLst>
            <a:gd name="adj" fmla="val 10000"/>
          </a:avLst>
        </a:prstGeom>
        <a:solidFill>
          <a:srgbClr val="FFC000"/>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solidFill>
                <a:sysClr val="windowText" lastClr="000000"/>
              </a:solidFill>
              <a:latin typeface="Calibri"/>
              <a:ea typeface="+mn-ea"/>
              <a:cs typeface="+mn-cs"/>
            </a:rPr>
            <a:t>Transaction is approved via the dept. AWE process. </a:t>
          </a:r>
        </a:p>
      </dsp:txBody>
      <dsp:txXfrm>
        <a:off x="5342854" y="1151160"/>
        <a:ext cx="1170670" cy="1688734"/>
      </dsp:txXfrm>
    </dsp:sp>
    <dsp:sp modelId="{41A6304E-41A6-4FD1-BB7B-F5D68502194B}">
      <dsp:nvSpPr>
        <dsp:cNvPr id="0" name=""/>
        <dsp:cNvSpPr/>
      </dsp:nvSpPr>
      <dsp:spPr>
        <a:xfrm>
          <a:off x="6674296" y="1841332"/>
          <a:ext cx="263624" cy="308391"/>
        </a:xfrm>
        <a:prstGeom prst="rightArrow">
          <a:avLst>
            <a:gd name="adj1" fmla="val 60000"/>
            <a:gd name="adj2" fmla="val 50000"/>
          </a:avLst>
        </a:prstGeom>
        <a:solidFill>
          <a:schemeClr val="accent2"/>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b="1" kern="1200">
            <a:solidFill>
              <a:sysClr val="windowText" lastClr="000000"/>
            </a:solidFill>
            <a:latin typeface="Calibri"/>
            <a:ea typeface="+mn-ea"/>
            <a:cs typeface="+mn-cs"/>
          </a:endParaRPr>
        </a:p>
      </dsp:txBody>
      <dsp:txXfrm>
        <a:off x="6674296" y="1903010"/>
        <a:ext cx="184537" cy="185035"/>
      </dsp:txXfrm>
    </dsp:sp>
    <dsp:sp modelId="{4099872F-C933-480E-B851-4725D3164250}">
      <dsp:nvSpPr>
        <dsp:cNvPr id="0" name=""/>
        <dsp:cNvSpPr/>
      </dsp:nvSpPr>
      <dsp:spPr>
        <a:xfrm>
          <a:off x="7047350" y="1114739"/>
          <a:ext cx="1243512" cy="1761576"/>
        </a:xfrm>
        <a:prstGeom prst="roundRect">
          <a:avLst>
            <a:gd name="adj" fmla="val 10000"/>
          </a:avLst>
        </a:prstGeom>
        <a:solidFill>
          <a:srgbClr val="FFC000"/>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solidFill>
                <a:sysClr val="windowText" lastClr="000000"/>
              </a:solidFill>
              <a:latin typeface="Calibri"/>
              <a:ea typeface="+mn-ea"/>
              <a:cs typeface="+mn-cs"/>
            </a:rPr>
            <a:t>Transaction</a:t>
          </a:r>
          <a:r>
            <a:rPr lang="en-US" sz="1600" b="1" kern="1200" baseline="0" dirty="0">
              <a:solidFill>
                <a:sysClr val="windowText" lastClr="000000"/>
              </a:solidFill>
              <a:latin typeface="Calibri"/>
              <a:ea typeface="+mn-ea"/>
              <a:cs typeface="+mn-cs"/>
            </a:rPr>
            <a:t> is finalized and processed by UCPC. </a:t>
          </a:r>
          <a:endParaRPr lang="en-US" sz="1600" b="1" kern="1200" dirty="0">
            <a:solidFill>
              <a:sysClr val="windowText" lastClr="000000"/>
            </a:solidFill>
            <a:latin typeface="Calibri"/>
            <a:ea typeface="+mn-ea"/>
            <a:cs typeface="+mn-cs"/>
          </a:endParaRPr>
        </a:p>
      </dsp:txBody>
      <dsp:txXfrm>
        <a:off x="7083771" y="1151160"/>
        <a:ext cx="1170670" cy="16887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E1670-D66D-4188-8BF4-4EFBAB8E837A}">
      <dsp:nvSpPr>
        <dsp:cNvPr id="0" name=""/>
        <dsp:cNvSpPr/>
      </dsp:nvSpPr>
      <dsp:spPr>
        <a:xfrm>
          <a:off x="617219" y="0"/>
          <a:ext cx="6995160" cy="48006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DBDEFC-76A1-490E-AFB3-6C1643D3BAAC}">
      <dsp:nvSpPr>
        <dsp:cNvPr id="0" name=""/>
        <dsp:cNvSpPr/>
      </dsp:nvSpPr>
      <dsp:spPr>
        <a:xfrm>
          <a:off x="4118" y="1440179"/>
          <a:ext cx="1981051" cy="1920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Generate detailed accounting entries</a:t>
          </a:r>
        </a:p>
      </dsp:txBody>
      <dsp:txXfrm>
        <a:off x="97856" y="1533917"/>
        <a:ext cx="1793575" cy="1732764"/>
      </dsp:txXfrm>
    </dsp:sp>
    <dsp:sp modelId="{E622D688-5EFF-4F9D-9F3A-16D294BAC2FC}">
      <dsp:nvSpPr>
        <dsp:cNvPr id="0" name=""/>
        <dsp:cNvSpPr/>
      </dsp:nvSpPr>
      <dsp:spPr>
        <a:xfrm>
          <a:off x="2084222" y="1440179"/>
          <a:ext cx="1981051" cy="1920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Review detailed accounting entries (aka distribution)</a:t>
          </a:r>
        </a:p>
      </dsp:txBody>
      <dsp:txXfrm>
        <a:off x="2177960" y="1533917"/>
        <a:ext cx="1793575" cy="1732764"/>
      </dsp:txXfrm>
    </dsp:sp>
    <dsp:sp modelId="{640F6AD1-F585-40D9-8574-6B31B6AA2D59}">
      <dsp:nvSpPr>
        <dsp:cNvPr id="0" name=""/>
        <dsp:cNvSpPr/>
      </dsp:nvSpPr>
      <dsp:spPr>
        <a:xfrm>
          <a:off x="4164326" y="1440179"/>
          <a:ext cx="1981051" cy="1920240"/>
        </a:xfrm>
        <a:prstGeom prst="roundRect">
          <a:avLst/>
        </a:prstGeom>
        <a:solidFill>
          <a:schemeClr val="accent1"/>
        </a:solidFill>
        <a:ln w="9525" cap="flat" cmpd="sng" algn="ctr">
          <a:solidFill>
            <a:schemeClr val="bg1"/>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Enter direct retro changes</a:t>
          </a:r>
        </a:p>
      </dsp:txBody>
      <dsp:txXfrm>
        <a:off x="4258064" y="1533917"/>
        <a:ext cx="1793575" cy="1732764"/>
      </dsp:txXfrm>
    </dsp:sp>
    <dsp:sp modelId="{451925E2-D2FA-4057-B830-9CFBC8FE444E}">
      <dsp:nvSpPr>
        <dsp:cNvPr id="0" name=""/>
        <dsp:cNvSpPr/>
      </dsp:nvSpPr>
      <dsp:spPr>
        <a:xfrm>
          <a:off x="6244430" y="1440179"/>
          <a:ext cx="1981051" cy="1920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System updates detailed accounting entries</a:t>
          </a:r>
        </a:p>
      </dsp:txBody>
      <dsp:txXfrm>
        <a:off x="6338168" y="1533917"/>
        <a:ext cx="1793575" cy="17327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E7FA7-2200-474A-A99F-3A974246DA53}">
      <dsp:nvSpPr>
        <dsp:cNvPr id="0" name=""/>
        <dsp:cNvSpPr/>
      </dsp:nvSpPr>
      <dsp:spPr>
        <a:xfrm>
          <a:off x="-3975958" y="-610398"/>
          <a:ext cx="4738228" cy="4738228"/>
        </a:xfrm>
        <a:prstGeom prst="blockArc">
          <a:avLst>
            <a:gd name="adj1" fmla="val 18900000"/>
            <a:gd name="adj2" fmla="val 2700000"/>
            <a:gd name="adj3" fmla="val 45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E2854F-B583-49DF-9080-F695508E16EF}">
      <dsp:nvSpPr>
        <dsp:cNvPr id="0" name=""/>
        <dsp:cNvSpPr/>
      </dsp:nvSpPr>
      <dsp:spPr>
        <a:xfrm>
          <a:off x="399456" y="270420"/>
          <a:ext cx="2856873" cy="541121"/>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515" tIns="40640" rIns="40640" bIns="40640" numCol="1" spcCol="1270" anchor="ctr" anchorCtr="0">
          <a:noAutofit/>
        </a:bodyPr>
        <a:lstStyle/>
        <a:p>
          <a:pPr lvl="0" algn="l" defTabSz="711200">
            <a:lnSpc>
              <a:spcPct val="90000"/>
            </a:lnSpc>
            <a:spcBef>
              <a:spcPct val="0"/>
            </a:spcBef>
            <a:spcAft>
              <a:spcPct val="35000"/>
            </a:spcAft>
          </a:pPr>
          <a:r>
            <a:rPr lang="en-US" sz="1600" b="1" kern="1200" dirty="0">
              <a:solidFill>
                <a:schemeClr val="bg1"/>
              </a:solidFill>
            </a:rPr>
            <a:t>1: Direct Retro Overview </a:t>
          </a:r>
        </a:p>
      </dsp:txBody>
      <dsp:txXfrm>
        <a:off x="399456" y="270420"/>
        <a:ext cx="2856873" cy="541121"/>
      </dsp:txXfrm>
    </dsp:sp>
    <dsp:sp modelId="{471854D1-846C-4B50-8281-77CAD1429FF9}">
      <dsp:nvSpPr>
        <dsp:cNvPr id="0" name=""/>
        <dsp:cNvSpPr/>
      </dsp:nvSpPr>
      <dsp:spPr>
        <a:xfrm>
          <a:off x="61255" y="202779"/>
          <a:ext cx="676402" cy="676402"/>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340503F1-F8DF-4311-A028-91AB6F39A540}">
      <dsp:nvSpPr>
        <dsp:cNvPr id="0" name=""/>
        <dsp:cNvSpPr/>
      </dsp:nvSpPr>
      <dsp:spPr>
        <a:xfrm>
          <a:off x="709693" y="1082243"/>
          <a:ext cx="2546636" cy="541121"/>
        </a:xfrm>
        <a:prstGeom prst="rect">
          <a:avLst/>
        </a:prstGeom>
        <a:solidFill>
          <a:srgbClr val="FFD2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515" tIns="40640" rIns="40640" bIns="40640" numCol="1" spcCol="1270" anchor="ctr" anchorCtr="0">
          <a:noAutofit/>
        </a:bodyPr>
        <a:lstStyle/>
        <a:p>
          <a:pPr lvl="0" algn="l" defTabSz="711200">
            <a:lnSpc>
              <a:spcPct val="90000"/>
            </a:lnSpc>
            <a:spcBef>
              <a:spcPct val="0"/>
            </a:spcBef>
            <a:spcAft>
              <a:spcPct val="35000"/>
            </a:spcAft>
          </a:pPr>
          <a:r>
            <a:rPr lang="en-US" sz="1600" b="1" kern="1200" dirty="0">
              <a:solidFill>
                <a:srgbClr val="1D579B"/>
              </a:solidFill>
            </a:rPr>
            <a:t>Direct Retro Funding Updates</a:t>
          </a:r>
        </a:p>
      </dsp:txBody>
      <dsp:txXfrm>
        <a:off x="709693" y="1082243"/>
        <a:ext cx="2546636" cy="541121"/>
      </dsp:txXfrm>
    </dsp:sp>
    <dsp:sp modelId="{CC02BE62-3B7D-4461-9C39-EC575DDD736B}">
      <dsp:nvSpPr>
        <dsp:cNvPr id="0" name=""/>
        <dsp:cNvSpPr/>
      </dsp:nvSpPr>
      <dsp:spPr>
        <a:xfrm>
          <a:off x="371492" y="1014603"/>
          <a:ext cx="676402" cy="676402"/>
        </a:xfrm>
        <a:prstGeom prst="ellipse">
          <a:avLst/>
        </a:prstGeom>
        <a:solidFill>
          <a:schemeClr val="lt1">
            <a:hueOff val="0"/>
            <a:satOff val="0"/>
            <a:lumOff val="0"/>
            <a:alphaOff val="0"/>
          </a:schemeClr>
        </a:solidFill>
        <a:ln w="25400" cap="flat" cmpd="sng" algn="ctr">
          <a:solidFill>
            <a:srgbClr val="FFD200"/>
          </a:solidFill>
          <a:prstDash val="solid"/>
        </a:ln>
        <a:effectLst/>
      </dsp:spPr>
      <dsp:style>
        <a:lnRef idx="2">
          <a:scrgbClr r="0" g="0" b="0"/>
        </a:lnRef>
        <a:fillRef idx="1">
          <a:scrgbClr r="0" g="0" b="0"/>
        </a:fillRef>
        <a:effectRef idx="0">
          <a:scrgbClr r="0" g="0" b="0"/>
        </a:effectRef>
        <a:fontRef idx="minor"/>
      </dsp:style>
    </dsp:sp>
    <dsp:sp modelId="{B85D5DAB-9059-423B-AA7C-3ADE579ACB93}">
      <dsp:nvSpPr>
        <dsp:cNvPr id="0" name=""/>
        <dsp:cNvSpPr/>
      </dsp:nvSpPr>
      <dsp:spPr>
        <a:xfrm>
          <a:off x="709693" y="1894066"/>
          <a:ext cx="2546636" cy="541121"/>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515" tIns="40640" rIns="40640" bIns="40640" numCol="1" spcCol="1270" anchor="ctr" anchorCtr="0">
          <a:noAutofit/>
        </a:bodyPr>
        <a:lstStyle/>
        <a:p>
          <a:pPr lvl="0" algn="l" defTabSz="711200">
            <a:lnSpc>
              <a:spcPct val="90000"/>
            </a:lnSpc>
            <a:spcBef>
              <a:spcPct val="0"/>
            </a:spcBef>
            <a:spcAft>
              <a:spcPct val="35000"/>
            </a:spcAft>
          </a:pPr>
          <a:r>
            <a:rPr lang="en-US" sz="1600" b="1" kern="1200" dirty="0"/>
            <a:t>3: Benefit Cost Transfer Overview</a:t>
          </a:r>
        </a:p>
      </dsp:txBody>
      <dsp:txXfrm>
        <a:off x="709693" y="1894066"/>
        <a:ext cx="2546636" cy="541121"/>
      </dsp:txXfrm>
    </dsp:sp>
    <dsp:sp modelId="{B1723BF4-D7DD-4C17-A6F3-37C20564B5D8}">
      <dsp:nvSpPr>
        <dsp:cNvPr id="0" name=""/>
        <dsp:cNvSpPr/>
      </dsp:nvSpPr>
      <dsp:spPr>
        <a:xfrm>
          <a:off x="371492" y="1826426"/>
          <a:ext cx="676402" cy="676402"/>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40C4F14A-3730-44EB-8C18-603AB99EBFD1}">
      <dsp:nvSpPr>
        <dsp:cNvPr id="0" name=""/>
        <dsp:cNvSpPr/>
      </dsp:nvSpPr>
      <dsp:spPr>
        <a:xfrm>
          <a:off x="399456" y="2705890"/>
          <a:ext cx="2856873" cy="541121"/>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515" tIns="40640" rIns="40640" bIns="40640" numCol="1" spcCol="1270" anchor="ctr" anchorCtr="0">
          <a:noAutofit/>
        </a:bodyPr>
        <a:lstStyle/>
        <a:p>
          <a:pPr lvl="0" algn="l" defTabSz="711200">
            <a:lnSpc>
              <a:spcPct val="90000"/>
            </a:lnSpc>
            <a:spcBef>
              <a:spcPct val="0"/>
            </a:spcBef>
            <a:spcAft>
              <a:spcPct val="35000"/>
            </a:spcAft>
          </a:pPr>
          <a:r>
            <a:rPr lang="en-US" sz="1600" b="1" kern="1200" dirty="0"/>
            <a:t>4: Enter Benefit Cost Transfer</a:t>
          </a:r>
        </a:p>
      </dsp:txBody>
      <dsp:txXfrm>
        <a:off x="399456" y="2705890"/>
        <a:ext cx="2856873" cy="541121"/>
      </dsp:txXfrm>
    </dsp:sp>
    <dsp:sp modelId="{7E0D7686-BB12-49D9-B576-91588A93951A}">
      <dsp:nvSpPr>
        <dsp:cNvPr id="0" name=""/>
        <dsp:cNvSpPr/>
      </dsp:nvSpPr>
      <dsp:spPr>
        <a:xfrm>
          <a:off x="61255" y="2638249"/>
          <a:ext cx="676402" cy="676402"/>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E1670-D66D-4188-8BF4-4EFBAB8E837A}">
      <dsp:nvSpPr>
        <dsp:cNvPr id="0" name=""/>
        <dsp:cNvSpPr/>
      </dsp:nvSpPr>
      <dsp:spPr>
        <a:xfrm>
          <a:off x="617219" y="0"/>
          <a:ext cx="6995160" cy="48006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FA13B4-7554-448D-B88A-0ADD25809C46}">
      <dsp:nvSpPr>
        <dsp:cNvPr id="0" name=""/>
        <dsp:cNvSpPr/>
      </dsp:nvSpPr>
      <dsp:spPr>
        <a:xfrm>
          <a:off x="283" y="1440179"/>
          <a:ext cx="1478286" cy="1920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en-US" sz="1600" kern="0" spc="0" baseline="0" dirty="0">
              <a:latin typeface="Arial" panose="020B0604020202020204" pitchFamily="34" charset="0"/>
              <a:cs typeface="Arial" panose="020B0604020202020204" pitchFamily="34" charset="0"/>
            </a:rPr>
            <a:t>Navigate to </a:t>
          </a:r>
          <a:r>
            <a:rPr lang="en-US" sz="1600" b="1" kern="0" spc="0" baseline="0" dirty="0">
              <a:latin typeface="Arial" panose="020B0604020202020204" pitchFamily="34" charset="0"/>
              <a:cs typeface="Arial" panose="020B0604020202020204" pitchFamily="34" charset="0"/>
            </a:rPr>
            <a:t>Process Direct Retro </a:t>
          </a:r>
          <a:r>
            <a:rPr lang="en-US" sz="1600" kern="0" spc="0" baseline="0" dirty="0">
              <a:latin typeface="Arial" panose="020B0604020202020204" pitchFamily="34" charset="0"/>
              <a:cs typeface="Arial" panose="020B0604020202020204" pitchFamily="34" charset="0"/>
            </a:rPr>
            <a:t>page and click </a:t>
          </a:r>
          <a:r>
            <a:rPr lang="en-US" sz="1600" b="1" kern="0" spc="0" baseline="0" dirty="0">
              <a:latin typeface="Arial" panose="020B0604020202020204" pitchFamily="34" charset="0"/>
              <a:cs typeface="Arial" panose="020B0604020202020204" pitchFamily="34" charset="0"/>
            </a:rPr>
            <a:t>Add a New Value </a:t>
          </a:r>
          <a:r>
            <a:rPr lang="en-US" sz="1600" kern="0" spc="0" baseline="0" dirty="0">
              <a:latin typeface="Arial" panose="020B0604020202020204" pitchFamily="34" charset="0"/>
              <a:cs typeface="Arial" panose="020B0604020202020204" pitchFamily="34" charset="0"/>
            </a:rPr>
            <a:t>tab</a:t>
          </a:r>
        </a:p>
      </dsp:txBody>
      <dsp:txXfrm>
        <a:off x="72447" y="1512343"/>
        <a:ext cx="1333958" cy="1775912"/>
      </dsp:txXfrm>
    </dsp:sp>
    <dsp:sp modelId="{420C71E3-0D5E-412B-A198-113E30BFDE5C}">
      <dsp:nvSpPr>
        <dsp:cNvPr id="0" name=""/>
        <dsp:cNvSpPr/>
      </dsp:nvSpPr>
      <dsp:spPr>
        <a:xfrm>
          <a:off x="1717260" y="1440179"/>
          <a:ext cx="1432143" cy="1920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en-US" sz="1600" kern="0" spc="0" baseline="0" dirty="0">
              <a:latin typeface="Arial" panose="020B0604020202020204" pitchFamily="34" charset="0"/>
              <a:cs typeface="Arial" panose="020B0604020202020204" pitchFamily="34" charset="0"/>
            </a:rPr>
            <a:t>Click </a:t>
          </a:r>
          <a:r>
            <a:rPr lang="en-US" sz="1600" b="1" kern="0" spc="0" baseline="0" dirty="0">
              <a:latin typeface="Arial" panose="020B0604020202020204" pitchFamily="34" charset="0"/>
              <a:cs typeface="Arial" panose="020B0604020202020204" pitchFamily="34" charset="0"/>
            </a:rPr>
            <a:t>Add </a:t>
          </a:r>
          <a:r>
            <a:rPr lang="en-US" sz="1600" b="0" kern="0" spc="0" baseline="0" dirty="0">
              <a:latin typeface="Arial" panose="020B0604020202020204" pitchFamily="34" charset="0"/>
              <a:cs typeface="Arial" panose="020B0604020202020204" pitchFamily="34" charset="0"/>
            </a:rPr>
            <a:t>to display </a:t>
          </a:r>
          <a:r>
            <a:rPr lang="en-US" sz="1600" b="1" kern="0" spc="0" baseline="0" dirty="0">
              <a:latin typeface="Arial" panose="020B0604020202020204" pitchFamily="34" charset="0"/>
              <a:cs typeface="Arial" panose="020B0604020202020204" pitchFamily="34" charset="0"/>
            </a:rPr>
            <a:t>Process Direct Retro Distribution </a:t>
          </a:r>
          <a:r>
            <a:rPr lang="en-US" sz="1600" b="0" kern="0" spc="0" baseline="0" dirty="0">
              <a:latin typeface="Arial" panose="020B0604020202020204" pitchFamily="34" charset="0"/>
              <a:cs typeface="Arial" panose="020B0604020202020204" pitchFamily="34" charset="0"/>
            </a:rPr>
            <a:t>page</a:t>
          </a:r>
        </a:p>
      </dsp:txBody>
      <dsp:txXfrm>
        <a:off x="1787171" y="1510090"/>
        <a:ext cx="1292321" cy="1780418"/>
      </dsp:txXfrm>
    </dsp:sp>
    <dsp:sp modelId="{E622D688-5EFF-4F9D-9F3A-16D294BAC2FC}">
      <dsp:nvSpPr>
        <dsp:cNvPr id="0" name=""/>
        <dsp:cNvSpPr/>
      </dsp:nvSpPr>
      <dsp:spPr>
        <a:xfrm>
          <a:off x="3388094" y="1440179"/>
          <a:ext cx="1454613" cy="1920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en-US" sz="1600" kern="1200" dirty="0">
              <a:latin typeface="Arial" panose="020B0604020202020204" pitchFamily="34" charset="0"/>
              <a:cs typeface="Arial" panose="020B0604020202020204" pitchFamily="34" charset="0"/>
            </a:rPr>
            <a:t>Search for appropriate payroll data and select applicable transactions</a:t>
          </a:r>
        </a:p>
      </dsp:txBody>
      <dsp:txXfrm>
        <a:off x="3459102" y="1511187"/>
        <a:ext cx="1312597" cy="1778224"/>
      </dsp:txXfrm>
    </dsp:sp>
    <dsp:sp modelId="{7BE2C09B-77B4-4CEB-9C8F-74C2AA2A71DE}">
      <dsp:nvSpPr>
        <dsp:cNvPr id="0" name=""/>
        <dsp:cNvSpPr/>
      </dsp:nvSpPr>
      <dsp:spPr>
        <a:xfrm>
          <a:off x="5081398" y="1440179"/>
          <a:ext cx="1454613" cy="1920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ts val="2000"/>
            </a:lnSpc>
            <a:spcBef>
              <a:spcPct val="0"/>
            </a:spcBef>
            <a:spcAft>
              <a:spcPts val="0"/>
            </a:spcAft>
          </a:pPr>
          <a:r>
            <a:rPr lang="en-US" sz="1700" b="1" kern="1200" spc="-50" baseline="0" dirty="0">
              <a:latin typeface="Arial" panose="020B0604020202020204" pitchFamily="34" charset="0"/>
              <a:cs typeface="Arial" panose="020B0604020202020204" pitchFamily="34" charset="0"/>
            </a:rPr>
            <a:t>Run</a:t>
          </a:r>
          <a:r>
            <a:rPr lang="en-US" sz="1700" kern="1200" spc="-50" baseline="0" dirty="0">
              <a:latin typeface="Arial" panose="020B0604020202020204" pitchFamily="34" charset="0"/>
              <a:cs typeface="Arial" panose="020B0604020202020204" pitchFamily="34" charset="0"/>
            </a:rPr>
            <a:t> the process to display </a:t>
          </a:r>
          <a:r>
            <a:rPr lang="en-US" sz="1700" b="1" kern="1200" spc="-50" baseline="0" dirty="0">
              <a:latin typeface="Arial" panose="020B0604020202020204" pitchFamily="34" charset="0"/>
              <a:cs typeface="Arial" panose="020B0604020202020204" pitchFamily="34" charset="0"/>
            </a:rPr>
            <a:t>Retro Distribution  </a:t>
          </a:r>
          <a:r>
            <a:rPr lang="en-US" sz="1700" kern="1200" spc="-50" baseline="0" dirty="0">
              <a:latin typeface="Arial" panose="020B0604020202020204" pitchFamily="34" charset="0"/>
              <a:cs typeface="Arial" panose="020B0604020202020204" pitchFamily="34" charset="0"/>
            </a:rPr>
            <a:t>component</a:t>
          </a:r>
        </a:p>
      </dsp:txBody>
      <dsp:txXfrm>
        <a:off x="5152406" y="1511187"/>
        <a:ext cx="1312597" cy="1778224"/>
      </dsp:txXfrm>
    </dsp:sp>
    <dsp:sp modelId="{640F6AD1-F585-40D9-8574-6B31B6AA2D59}">
      <dsp:nvSpPr>
        <dsp:cNvPr id="0" name=""/>
        <dsp:cNvSpPr/>
      </dsp:nvSpPr>
      <dsp:spPr>
        <a:xfrm>
          <a:off x="6774703" y="1440179"/>
          <a:ext cx="1454613" cy="1920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a:latin typeface="Arial" panose="020B0604020202020204" pitchFamily="34" charset="0"/>
              <a:cs typeface="Arial" panose="020B0604020202020204" pitchFamily="34" charset="0"/>
            </a:rPr>
            <a:t>Enter new data and submit for approval</a:t>
          </a:r>
          <a:endParaRPr lang="en-US" sz="1700" b="0" kern="1200" dirty="0">
            <a:latin typeface="Arial" panose="020B0604020202020204" pitchFamily="34" charset="0"/>
            <a:cs typeface="Arial" panose="020B0604020202020204" pitchFamily="34" charset="0"/>
          </a:endParaRPr>
        </a:p>
      </dsp:txBody>
      <dsp:txXfrm>
        <a:off x="6845711" y="1511187"/>
        <a:ext cx="1312597" cy="17782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E7FA7-2200-474A-A99F-3A974246DA53}">
      <dsp:nvSpPr>
        <dsp:cNvPr id="0" name=""/>
        <dsp:cNvSpPr/>
      </dsp:nvSpPr>
      <dsp:spPr>
        <a:xfrm>
          <a:off x="-3975958" y="-610398"/>
          <a:ext cx="4738228" cy="4738228"/>
        </a:xfrm>
        <a:prstGeom prst="blockArc">
          <a:avLst>
            <a:gd name="adj1" fmla="val 18900000"/>
            <a:gd name="adj2" fmla="val 2700000"/>
            <a:gd name="adj3" fmla="val 45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E2854F-B583-49DF-9080-F695508E16EF}">
      <dsp:nvSpPr>
        <dsp:cNvPr id="0" name=""/>
        <dsp:cNvSpPr/>
      </dsp:nvSpPr>
      <dsp:spPr>
        <a:xfrm>
          <a:off x="399456" y="270420"/>
          <a:ext cx="2856873" cy="541121"/>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515" tIns="40640" rIns="40640" bIns="40640" numCol="1" spcCol="1270" anchor="ctr" anchorCtr="0">
          <a:noAutofit/>
        </a:bodyPr>
        <a:lstStyle/>
        <a:p>
          <a:pPr lvl="0" algn="l" defTabSz="711200">
            <a:lnSpc>
              <a:spcPct val="90000"/>
            </a:lnSpc>
            <a:spcBef>
              <a:spcPct val="0"/>
            </a:spcBef>
            <a:spcAft>
              <a:spcPct val="35000"/>
            </a:spcAft>
          </a:pPr>
          <a:r>
            <a:rPr lang="en-US" sz="1600" b="1" kern="1200" dirty="0">
              <a:solidFill>
                <a:schemeClr val="bg1"/>
              </a:solidFill>
            </a:rPr>
            <a:t>1: Direct Retro Overview </a:t>
          </a:r>
        </a:p>
      </dsp:txBody>
      <dsp:txXfrm>
        <a:off x="399456" y="270420"/>
        <a:ext cx="2856873" cy="541121"/>
      </dsp:txXfrm>
    </dsp:sp>
    <dsp:sp modelId="{471854D1-846C-4B50-8281-77CAD1429FF9}">
      <dsp:nvSpPr>
        <dsp:cNvPr id="0" name=""/>
        <dsp:cNvSpPr/>
      </dsp:nvSpPr>
      <dsp:spPr>
        <a:xfrm>
          <a:off x="61255" y="202779"/>
          <a:ext cx="676402" cy="676402"/>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340503F1-F8DF-4311-A028-91AB6F39A540}">
      <dsp:nvSpPr>
        <dsp:cNvPr id="0" name=""/>
        <dsp:cNvSpPr/>
      </dsp:nvSpPr>
      <dsp:spPr>
        <a:xfrm>
          <a:off x="709693" y="1082243"/>
          <a:ext cx="2546636" cy="541121"/>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515" tIns="40640" rIns="40640" bIns="40640" numCol="1" spcCol="1270" anchor="ctr" anchorCtr="0">
          <a:noAutofit/>
        </a:bodyPr>
        <a:lstStyle/>
        <a:p>
          <a:pPr lvl="0" algn="l" defTabSz="711200">
            <a:lnSpc>
              <a:spcPct val="90000"/>
            </a:lnSpc>
            <a:spcBef>
              <a:spcPct val="0"/>
            </a:spcBef>
            <a:spcAft>
              <a:spcPct val="35000"/>
            </a:spcAft>
          </a:pPr>
          <a:r>
            <a:rPr lang="en-US" sz="1600" b="1" kern="1200" dirty="0"/>
            <a:t>2: Direct Retro Funding Updates</a:t>
          </a:r>
        </a:p>
      </dsp:txBody>
      <dsp:txXfrm>
        <a:off x="709693" y="1082243"/>
        <a:ext cx="2546636" cy="541121"/>
      </dsp:txXfrm>
    </dsp:sp>
    <dsp:sp modelId="{CC02BE62-3B7D-4461-9C39-EC575DDD736B}">
      <dsp:nvSpPr>
        <dsp:cNvPr id="0" name=""/>
        <dsp:cNvSpPr/>
      </dsp:nvSpPr>
      <dsp:spPr>
        <a:xfrm>
          <a:off x="371492" y="1014603"/>
          <a:ext cx="676402" cy="676402"/>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B85D5DAB-9059-423B-AA7C-3ADE579ACB93}">
      <dsp:nvSpPr>
        <dsp:cNvPr id="0" name=""/>
        <dsp:cNvSpPr/>
      </dsp:nvSpPr>
      <dsp:spPr>
        <a:xfrm>
          <a:off x="709693" y="1894066"/>
          <a:ext cx="2546636" cy="541121"/>
        </a:xfrm>
        <a:prstGeom prst="rect">
          <a:avLst/>
        </a:prstGeom>
        <a:solidFill>
          <a:srgbClr val="FFD2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515" tIns="40640" rIns="40640" bIns="40640" numCol="1" spcCol="1270" anchor="ctr" anchorCtr="0">
          <a:noAutofit/>
        </a:bodyPr>
        <a:lstStyle/>
        <a:p>
          <a:pPr lvl="0" algn="l" defTabSz="711200">
            <a:lnSpc>
              <a:spcPct val="90000"/>
            </a:lnSpc>
            <a:spcBef>
              <a:spcPct val="0"/>
            </a:spcBef>
            <a:spcAft>
              <a:spcPct val="35000"/>
            </a:spcAft>
          </a:pPr>
          <a:r>
            <a:rPr lang="en-US" sz="1600" b="1" kern="1200" dirty="0">
              <a:solidFill>
                <a:srgbClr val="1D579B"/>
              </a:solidFill>
            </a:rPr>
            <a:t>Benefit Cost Transfer Overview</a:t>
          </a:r>
        </a:p>
      </dsp:txBody>
      <dsp:txXfrm>
        <a:off x="709693" y="1894066"/>
        <a:ext cx="2546636" cy="541121"/>
      </dsp:txXfrm>
    </dsp:sp>
    <dsp:sp modelId="{B1723BF4-D7DD-4C17-A6F3-37C20564B5D8}">
      <dsp:nvSpPr>
        <dsp:cNvPr id="0" name=""/>
        <dsp:cNvSpPr/>
      </dsp:nvSpPr>
      <dsp:spPr>
        <a:xfrm>
          <a:off x="371492" y="1826426"/>
          <a:ext cx="676402" cy="676402"/>
        </a:xfrm>
        <a:prstGeom prst="ellipse">
          <a:avLst/>
        </a:prstGeom>
        <a:solidFill>
          <a:schemeClr val="lt1">
            <a:hueOff val="0"/>
            <a:satOff val="0"/>
            <a:lumOff val="0"/>
            <a:alphaOff val="0"/>
          </a:schemeClr>
        </a:solidFill>
        <a:ln w="25400" cap="flat" cmpd="sng" algn="ctr">
          <a:solidFill>
            <a:srgbClr val="FFD200"/>
          </a:solidFill>
          <a:prstDash val="solid"/>
        </a:ln>
        <a:effectLst/>
      </dsp:spPr>
      <dsp:style>
        <a:lnRef idx="2">
          <a:scrgbClr r="0" g="0" b="0"/>
        </a:lnRef>
        <a:fillRef idx="1">
          <a:scrgbClr r="0" g="0" b="0"/>
        </a:fillRef>
        <a:effectRef idx="0">
          <a:scrgbClr r="0" g="0" b="0"/>
        </a:effectRef>
        <a:fontRef idx="minor"/>
      </dsp:style>
    </dsp:sp>
    <dsp:sp modelId="{40C4F14A-3730-44EB-8C18-603AB99EBFD1}">
      <dsp:nvSpPr>
        <dsp:cNvPr id="0" name=""/>
        <dsp:cNvSpPr/>
      </dsp:nvSpPr>
      <dsp:spPr>
        <a:xfrm>
          <a:off x="399456" y="2705890"/>
          <a:ext cx="2856873" cy="541121"/>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515" tIns="40640" rIns="40640" bIns="40640" numCol="1" spcCol="1270" anchor="ctr" anchorCtr="0">
          <a:noAutofit/>
        </a:bodyPr>
        <a:lstStyle/>
        <a:p>
          <a:pPr lvl="0" algn="l" defTabSz="711200">
            <a:lnSpc>
              <a:spcPct val="90000"/>
            </a:lnSpc>
            <a:spcBef>
              <a:spcPct val="0"/>
            </a:spcBef>
            <a:spcAft>
              <a:spcPct val="35000"/>
            </a:spcAft>
          </a:pPr>
          <a:r>
            <a:rPr lang="en-US" sz="1600" b="1" kern="1200" dirty="0"/>
            <a:t>4: Enter Benefit Cost Transfer</a:t>
          </a:r>
        </a:p>
      </dsp:txBody>
      <dsp:txXfrm>
        <a:off x="399456" y="2705890"/>
        <a:ext cx="2856873" cy="541121"/>
      </dsp:txXfrm>
    </dsp:sp>
    <dsp:sp modelId="{7E0D7686-BB12-49D9-B576-91588A93951A}">
      <dsp:nvSpPr>
        <dsp:cNvPr id="0" name=""/>
        <dsp:cNvSpPr/>
      </dsp:nvSpPr>
      <dsp:spPr>
        <a:xfrm>
          <a:off x="61255" y="2638249"/>
          <a:ext cx="676402" cy="676402"/>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E1670-D66D-4188-8BF4-4EFBAB8E837A}">
      <dsp:nvSpPr>
        <dsp:cNvPr id="0" name=""/>
        <dsp:cNvSpPr/>
      </dsp:nvSpPr>
      <dsp:spPr>
        <a:xfrm>
          <a:off x="617219" y="0"/>
          <a:ext cx="6995160" cy="48006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FA13B4-7554-448D-B88A-0ADD25809C46}">
      <dsp:nvSpPr>
        <dsp:cNvPr id="0" name=""/>
        <dsp:cNvSpPr/>
      </dsp:nvSpPr>
      <dsp:spPr>
        <a:xfrm>
          <a:off x="283" y="1440179"/>
          <a:ext cx="1478286" cy="1920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100000"/>
            </a:lnSpc>
            <a:spcBef>
              <a:spcPct val="0"/>
            </a:spcBef>
            <a:spcAft>
              <a:spcPts val="0"/>
            </a:spcAft>
          </a:pPr>
          <a:r>
            <a:rPr lang="en-US" sz="1500" kern="0" spc="0" baseline="0" dirty="0">
              <a:latin typeface="Arial" panose="020B0604020202020204" pitchFamily="34" charset="0"/>
              <a:cs typeface="Arial" panose="020B0604020202020204" pitchFamily="34" charset="0"/>
            </a:rPr>
            <a:t>Navigate to </a:t>
          </a:r>
          <a:r>
            <a:rPr lang="en-US" sz="1500" b="1" kern="0" spc="0" baseline="0" dirty="0">
              <a:latin typeface="Arial" panose="020B0604020202020204" pitchFamily="34" charset="0"/>
              <a:cs typeface="Arial" panose="020B0604020202020204" pitchFamily="34" charset="0"/>
            </a:rPr>
            <a:t>Process Benefit Cost Transfer </a:t>
          </a:r>
          <a:r>
            <a:rPr lang="en-US" sz="1500" kern="0" spc="0" baseline="0" dirty="0">
              <a:latin typeface="Arial" panose="020B0604020202020204" pitchFamily="34" charset="0"/>
              <a:cs typeface="Arial" panose="020B0604020202020204" pitchFamily="34" charset="0"/>
            </a:rPr>
            <a:t>page and click </a:t>
          </a:r>
          <a:r>
            <a:rPr lang="en-US" sz="1500" b="1" kern="0" spc="0" baseline="0" dirty="0">
              <a:latin typeface="Arial" panose="020B0604020202020204" pitchFamily="34" charset="0"/>
              <a:cs typeface="Arial" panose="020B0604020202020204" pitchFamily="34" charset="0"/>
            </a:rPr>
            <a:t>Add a New Value </a:t>
          </a:r>
          <a:r>
            <a:rPr lang="en-US" sz="1500" kern="0" spc="0" baseline="0" dirty="0">
              <a:latin typeface="Arial" panose="020B0604020202020204" pitchFamily="34" charset="0"/>
              <a:cs typeface="Arial" panose="020B0604020202020204" pitchFamily="34" charset="0"/>
            </a:rPr>
            <a:t>tab</a:t>
          </a:r>
        </a:p>
      </dsp:txBody>
      <dsp:txXfrm>
        <a:off x="72447" y="1512343"/>
        <a:ext cx="1333958" cy="1775912"/>
      </dsp:txXfrm>
    </dsp:sp>
    <dsp:sp modelId="{420C71E3-0D5E-412B-A198-113E30BFDE5C}">
      <dsp:nvSpPr>
        <dsp:cNvPr id="0" name=""/>
        <dsp:cNvSpPr/>
      </dsp:nvSpPr>
      <dsp:spPr>
        <a:xfrm>
          <a:off x="1717260" y="1440179"/>
          <a:ext cx="1432143" cy="1920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100000"/>
            </a:lnSpc>
            <a:spcBef>
              <a:spcPct val="0"/>
            </a:spcBef>
            <a:spcAft>
              <a:spcPts val="0"/>
            </a:spcAft>
          </a:pPr>
          <a:r>
            <a:rPr lang="en-US" sz="1500" kern="0" spc="0" baseline="0" dirty="0">
              <a:latin typeface="Arial" panose="020B0604020202020204" pitchFamily="34" charset="0"/>
              <a:cs typeface="Arial" panose="020B0604020202020204" pitchFamily="34" charset="0"/>
            </a:rPr>
            <a:t>Click </a:t>
          </a:r>
          <a:r>
            <a:rPr lang="en-US" sz="1500" b="1" kern="0" spc="0" baseline="0" dirty="0">
              <a:latin typeface="Arial" panose="020B0604020202020204" pitchFamily="34" charset="0"/>
              <a:cs typeface="Arial" panose="020B0604020202020204" pitchFamily="34" charset="0"/>
            </a:rPr>
            <a:t>Add </a:t>
          </a:r>
          <a:r>
            <a:rPr lang="en-US" sz="1500" b="0" kern="0" spc="0" baseline="0" dirty="0">
              <a:latin typeface="Arial" panose="020B0604020202020204" pitchFamily="34" charset="0"/>
              <a:cs typeface="Arial" panose="020B0604020202020204" pitchFamily="34" charset="0"/>
            </a:rPr>
            <a:t>to display </a:t>
          </a:r>
          <a:r>
            <a:rPr lang="en-US" sz="1500" b="1" kern="0" spc="0" baseline="0" dirty="0">
              <a:latin typeface="Arial" panose="020B0604020202020204" pitchFamily="34" charset="0"/>
              <a:cs typeface="Arial" panose="020B0604020202020204" pitchFamily="34" charset="0"/>
            </a:rPr>
            <a:t>Process Benefit Cost Transfer </a:t>
          </a:r>
          <a:r>
            <a:rPr lang="en-US" sz="1500" b="0" kern="0" spc="0" baseline="0" dirty="0">
              <a:latin typeface="Arial" panose="020B0604020202020204" pitchFamily="34" charset="0"/>
              <a:cs typeface="Arial" panose="020B0604020202020204" pitchFamily="34" charset="0"/>
            </a:rPr>
            <a:t>search</a:t>
          </a:r>
          <a:r>
            <a:rPr lang="en-US" sz="1500" b="1" kern="0" spc="0" baseline="0" dirty="0">
              <a:latin typeface="Arial" panose="020B0604020202020204" pitchFamily="34" charset="0"/>
              <a:cs typeface="Arial" panose="020B0604020202020204" pitchFamily="34" charset="0"/>
            </a:rPr>
            <a:t> </a:t>
          </a:r>
          <a:r>
            <a:rPr lang="en-US" sz="1500" b="0" kern="0" spc="0" baseline="0" dirty="0">
              <a:latin typeface="Arial" panose="020B0604020202020204" pitchFamily="34" charset="0"/>
              <a:cs typeface="Arial" panose="020B0604020202020204" pitchFamily="34" charset="0"/>
            </a:rPr>
            <a:t>page</a:t>
          </a:r>
        </a:p>
      </dsp:txBody>
      <dsp:txXfrm>
        <a:off x="1787171" y="1510090"/>
        <a:ext cx="1292321" cy="1780418"/>
      </dsp:txXfrm>
    </dsp:sp>
    <dsp:sp modelId="{E622D688-5EFF-4F9D-9F3A-16D294BAC2FC}">
      <dsp:nvSpPr>
        <dsp:cNvPr id="0" name=""/>
        <dsp:cNvSpPr/>
      </dsp:nvSpPr>
      <dsp:spPr>
        <a:xfrm>
          <a:off x="3388094" y="1440179"/>
          <a:ext cx="1454613" cy="1920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100000"/>
            </a:lnSpc>
            <a:spcBef>
              <a:spcPct val="0"/>
            </a:spcBef>
            <a:spcAft>
              <a:spcPts val="0"/>
            </a:spcAft>
          </a:pPr>
          <a:r>
            <a:rPr lang="en-US" sz="1500" kern="1200" dirty="0">
              <a:latin typeface="Arial" panose="020B0604020202020204" pitchFamily="34" charset="0"/>
              <a:cs typeface="Arial" panose="020B0604020202020204" pitchFamily="34" charset="0"/>
            </a:rPr>
            <a:t>Search for appropriate payroll data, select applicable transaction(s) and click </a:t>
          </a:r>
          <a:r>
            <a:rPr lang="en-US" sz="1500" b="1" kern="1200" dirty="0">
              <a:latin typeface="Arial" panose="020B0604020202020204" pitchFamily="34" charset="0"/>
              <a:cs typeface="Arial" panose="020B0604020202020204" pitchFamily="34" charset="0"/>
            </a:rPr>
            <a:t>Save</a:t>
          </a:r>
        </a:p>
      </dsp:txBody>
      <dsp:txXfrm>
        <a:off x="3459102" y="1511187"/>
        <a:ext cx="1312597" cy="1778224"/>
      </dsp:txXfrm>
    </dsp:sp>
    <dsp:sp modelId="{7BE2C09B-77B4-4CEB-9C8F-74C2AA2A71DE}">
      <dsp:nvSpPr>
        <dsp:cNvPr id="0" name=""/>
        <dsp:cNvSpPr/>
      </dsp:nvSpPr>
      <dsp:spPr>
        <a:xfrm>
          <a:off x="5081398" y="1440179"/>
          <a:ext cx="1454613" cy="1920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ts val="2000"/>
            </a:lnSpc>
            <a:spcBef>
              <a:spcPct val="0"/>
            </a:spcBef>
            <a:spcAft>
              <a:spcPts val="0"/>
            </a:spcAft>
          </a:pPr>
          <a:r>
            <a:rPr lang="en-US" sz="1500" b="1" kern="1200" spc="-50" baseline="0" dirty="0">
              <a:latin typeface="Arial" panose="020B0604020202020204" pitchFamily="34" charset="0"/>
              <a:cs typeface="Arial" panose="020B0604020202020204" pitchFamily="34" charset="0"/>
            </a:rPr>
            <a:t>Run</a:t>
          </a:r>
          <a:r>
            <a:rPr lang="en-US" sz="1500" kern="1200" spc="-50" baseline="0" dirty="0">
              <a:latin typeface="Arial" panose="020B0604020202020204" pitchFamily="34" charset="0"/>
              <a:cs typeface="Arial" panose="020B0604020202020204" pitchFamily="34" charset="0"/>
            </a:rPr>
            <a:t> the process to display </a:t>
          </a:r>
          <a:r>
            <a:rPr lang="en-US" sz="1500" b="1" kern="1200" spc="-50" baseline="0" dirty="0">
              <a:latin typeface="Arial" panose="020B0604020202020204" pitchFamily="34" charset="0"/>
              <a:cs typeface="Arial" panose="020B0604020202020204" pitchFamily="34" charset="0"/>
            </a:rPr>
            <a:t>Review Benefit Cost Transfer </a:t>
          </a:r>
          <a:r>
            <a:rPr lang="en-US" sz="1500" b="0" kern="1200" spc="-50" baseline="0" dirty="0">
              <a:latin typeface="Arial" panose="020B0604020202020204" pitchFamily="34" charset="0"/>
              <a:cs typeface="Arial" panose="020B0604020202020204" pitchFamily="34" charset="0"/>
            </a:rPr>
            <a:t>page</a:t>
          </a:r>
        </a:p>
      </dsp:txBody>
      <dsp:txXfrm>
        <a:off x="5152406" y="1511187"/>
        <a:ext cx="1312597" cy="1778224"/>
      </dsp:txXfrm>
    </dsp:sp>
    <dsp:sp modelId="{640F6AD1-F585-40D9-8574-6B31B6AA2D59}">
      <dsp:nvSpPr>
        <dsp:cNvPr id="0" name=""/>
        <dsp:cNvSpPr/>
      </dsp:nvSpPr>
      <dsp:spPr>
        <a:xfrm>
          <a:off x="6774703" y="1440179"/>
          <a:ext cx="1454613" cy="1920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100000"/>
            </a:lnSpc>
            <a:spcBef>
              <a:spcPct val="0"/>
            </a:spcBef>
            <a:spcAft>
              <a:spcPts val="0"/>
            </a:spcAft>
          </a:pPr>
          <a:r>
            <a:rPr lang="en-US" sz="1500" kern="1200" dirty="0">
              <a:latin typeface="Arial" panose="020B0604020202020204" pitchFamily="34" charset="0"/>
              <a:cs typeface="Arial" panose="020B0604020202020204" pitchFamily="34" charset="0"/>
            </a:rPr>
            <a:t>Enter new data and submit for approval</a:t>
          </a:r>
          <a:endParaRPr lang="en-US" sz="1500" b="0" kern="1200" dirty="0">
            <a:latin typeface="Arial" panose="020B0604020202020204" pitchFamily="34" charset="0"/>
            <a:cs typeface="Arial" panose="020B0604020202020204" pitchFamily="34" charset="0"/>
          </a:endParaRPr>
        </a:p>
      </dsp:txBody>
      <dsp:txXfrm>
        <a:off x="6845711" y="1511187"/>
        <a:ext cx="1312597" cy="17782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E7FA7-2200-474A-A99F-3A974246DA53}">
      <dsp:nvSpPr>
        <dsp:cNvPr id="0" name=""/>
        <dsp:cNvSpPr/>
      </dsp:nvSpPr>
      <dsp:spPr>
        <a:xfrm>
          <a:off x="-3975958" y="-610398"/>
          <a:ext cx="4738228" cy="4738228"/>
        </a:xfrm>
        <a:prstGeom prst="blockArc">
          <a:avLst>
            <a:gd name="adj1" fmla="val 18900000"/>
            <a:gd name="adj2" fmla="val 2700000"/>
            <a:gd name="adj3" fmla="val 45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E2854F-B583-49DF-9080-F695508E16EF}">
      <dsp:nvSpPr>
        <dsp:cNvPr id="0" name=""/>
        <dsp:cNvSpPr/>
      </dsp:nvSpPr>
      <dsp:spPr>
        <a:xfrm>
          <a:off x="399456" y="270420"/>
          <a:ext cx="2856873" cy="541121"/>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515" tIns="40640" rIns="40640" bIns="40640" numCol="1" spcCol="1270" anchor="ctr" anchorCtr="0">
          <a:noAutofit/>
        </a:bodyPr>
        <a:lstStyle/>
        <a:p>
          <a:pPr lvl="0" algn="l" defTabSz="711200">
            <a:lnSpc>
              <a:spcPct val="90000"/>
            </a:lnSpc>
            <a:spcBef>
              <a:spcPct val="0"/>
            </a:spcBef>
            <a:spcAft>
              <a:spcPct val="35000"/>
            </a:spcAft>
          </a:pPr>
          <a:r>
            <a:rPr lang="en-US" sz="1600" b="1" kern="1200" dirty="0">
              <a:solidFill>
                <a:schemeClr val="bg1"/>
              </a:solidFill>
            </a:rPr>
            <a:t>1: Direct Retro </a:t>
          </a:r>
          <a:r>
            <a:rPr lang="en-US" sz="1600" b="1" kern="1200" dirty="0" smtClean="0">
              <a:solidFill>
                <a:schemeClr val="bg1"/>
              </a:solidFill>
            </a:rPr>
            <a:t>Overview</a:t>
          </a:r>
          <a:endParaRPr lang="en-US" sz="1600" b="1" kern="1200" dirty="0">
            <a:solidFill>
              <a:schemeClr val="bg1"/>
            </a:solidFill>
          </a:endParaRPr>
        </a:p>
      </dsp:txBody>
      <dsp:txXfrm>
        <a:off x="399456" y="270420"/>
        <a:ext cx="2856873" cy="541121"/>
      </dsp:txXfrm>
    </dsp:sp>
    <dsp:sp modelId="{471854D1-846C-4B50-8281-77CAD1429FF9}">
      <dsp:nvSpPr>
        <dsp:cNvPr id="0" name=""/>
        <dsp:cNvSpPr/>
      </dsp:nvSpPr>
      <dsp:spPr>
        <a:xfrm>
          <a:off x="61255" y="202779"/>
          <a:ext cx="676402" cy="676402"/>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340503F1-F8DF-4311-A028-91AB6F39A540}">
      <dsp:nvSpPr>
        <dsp:cNvPr id="0" name=""/>
        <dsp:cNvSpPr/>
      </dsp:nvSpPr>
      <dsp:spPr>
        <a:xfrm>
          <a:off x="709693" y="1082243"/>
          <a:ext cx="2546636" cy="541121"/>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515" tIns="40640" rIns="40640" bIns="40640" numCol="1" spcCol="1270" anchor="ctr" anchorCtr="0">
          <a:noAutofit/>
        </a:bodyPr>
        <a:lstStyle/>
        <a:p>
          <a:pPr lvl="0" algn="l" defTabSz="711200">
            <a:lnSpc>
              <a:spcPct val="90000"/>
            </a:lnSpc>
            <a:spcBef>
              <a:spcPct val="0"/>
            </a:spcBef>
            <a:spcAft>
              <a:spcPct val="35000"/>
            </a:spcAft>
          </a:pPr>
          <a:r>
            <a:rPr lang="en-US" sz="1600" b="1" kern="1200" dirty="0"/>
            <a:t>2: Direct Retro Funding Updates</a:t>
          </a:r>
        </a:p>
      </dsp:txBody>
      <dsp:txXfrm>
        <a:off x="709693" y="1082243"/>
        <a:ext cx="2546636" cy="541121"/>
      </dsp:txXfrm>
    </dsp:sp>
    <dsp:sp modelId="{CC02BE62-3B7D-4461-9C39-EC575DDD736B}">
      <dsp:nvSpPr>
        <dsp:cNvPr id="0" name=""/>
        <dsp:cNvSpPr/>
      </dsp:nvSpPr>
      <dsp:spPr>
        <a:xfrm>
          <a:off x="371492" y="1014603"/>
          <a:ext cx="676402" cy="676402"/>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B85D5DAB-9059-423B-AA7C-3ADE579ACB93}">
      <dsp:nvSpPr>
        <dsp:cNvPr id="0" name=""/>
        <dsp:cNvSpPr/>
      </dsp:nvSpPr>
      <dsp:spPr>
        <a:xfrm>
          <a:off x="709693" y="1894066"/>
          <a:ext cx="2546636" cy="541121"/>
        </a:xfrm>
        <a:prstGeom prst="rect">
          <a:avLst/>
        </a:prstGeom>
        <a:solidFill>
          <a:srgbClr val="1D579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515" tIns="40640" rIns="40640" bIns="40640" numCol="1" spcCol="1270" anchor="ctr" anchorCtr="0">
          <a:noAutofit/>
        </a:bodyPr>
        <a:lstStyle/>
        <a:p>
          <a:pPr lvl="0" algn="l" defTabSz="711200">
            <a:lnSpc>
              <a:spcPct val="90000"/>
            </a:lnSpc>
            <a:spcBef>
              <a:spcPct val="0"/>
            </a:spcBef>
            <a:spcAft>
              <a:spcPct val="35000"/>
            </a:spcAft>
          </a:pPr>
          <a:r>
            <a:rPr lang="en-US" sz="1600" b="1" kern="1200" dirty="0">
              <a:solidFill>
                <a:schemeClr val="bg1"/>
              </a:solidFill>
            </a:rPr>
            <a:t>3: Benefit Cost Transfer Overview</a:t>
          </a:r>
        </a:p>
      </dsp:txBody>
      <dsp:txXfrm>
        <a:off x="709693" y="1894066"/>
        <a:ext cx="2546636" cy="541121"/>
      </dsp:txXfrm>
    </dsp:sp>
    <dsp:sp modelId="{B1723BF4-D7DD-4C17-A6F3-37C20564B5D8}">
      <dsp:nvSpPr>
        <dsp:cNvPr id="0" name=""/>
        <dsp:cNvSpPr/>
      </dsp:nvSpPr>
      <dsp:spPr>
        <a:xfrm>
          <a:off x="371492" y="1826426"/>
          <a:ext cx="676402" cy="676402"/>
        </a:xfrm>
        <a:prstGeom prst="ellipse">
          <a:avLst/>
        </a:prstGeom>
        <a:solidFill>
          <a:schemeClr val="lt1">
            <a:hueOff val="0"/>
            <a:satOff val="0"/>
            <a:lumOff val="0"/>
            <a:alphaOff val="0"/>
          </a:schemeClr>
        </a:solidFill>
        <a:ln w="25400" cap="flat" cmpd="sng" algn="ctr">
          <a:solidFill>
            <a:srgbClr val="1D579B"/>
          </a:solidFill>
          <a:prstDash val="solid"/>
        </a:ln>
        <a:effectLst/>
      </dsp:spPr>
      <dsp:style>
        <a:lnRef idx="2">
          <a:scrgbClr r="0" g="0" b="0"/>
        </a:lnRef>
        <a:fillRef idx="1">
          <a:scrgbClr r="0" g="0" b="0"/>
        </a:fillRef>
        <a:effectRef idx="0">
          <a:scrgbClr r="0" g="0" b="0"/>
        </a:effectRef>
        <a:fontRef idx="minor"/>
      </dsp:style>
    </dsp:sp>
    <dsp:sp modelId="{40C4F14A-3730-44EB-8C18-603AB99EBFD1}">
      <dsp:nvSpPr>
        <dsp:cNvPr id="0" name=""/>
        <dsp:cNvSpPr/>
      </dsp:nvSpPr>
      <dsp:spPr>
        <a:xfrm>
          <a:off x="399456" y="2705890"/>
          <a:ext cx="2856873" cy="541121"/>
        </a:xfrm>
        <a:prstGeom prst="rect">
          <a:avLst/>
        </a:prstGeom>
        <a:solidFill>
          <a:srgbClr val="FFD2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515" tIns="40640" rIns="40640" bIns="40640" numCol="1" spcCol="1270" anchor="ctr" anchorCtr="0">
          <a:noAutofit/>
        </a:bodyPr>
        <a:lstStyle/>
        <a:p>
          <a:pPr lvl="0" algn="l" defTabSz="711200">
            <a:lnSpc>
              <a:spcPct val="90000"/>
            </a:lnSpc>
            <a:spcBef>
              <a:spcPct val="0"/>
            </a:spcBef>
            <a:spcAft>
              <a:spcPct val="35000"/>
            </a:spcAft>
          </a:pPr>
          <a:r>
            <a:rPr lang="en-US" sz="1600" b="1" kern="1200" dirty="0">
              <a:solidFill>
                <a:srgbClr val="1D579B"/>
              </a:solidFill>
            </a:rPr>
            <a:t>Enter Benefit Cost Transfer</a:t>
          </a:r>
        </a:p>
      </dsp:txBody>
      <dsp:txXfrm>
        <a:off x="399456" y="2705890"/>
        <a:ext cx="2856873" cy="541121"/>
      </dsp:txXfrm>
    </dsp:sp>
    <dsp:sp modelId="{7E0D7686-BB12-49D9-B576-91588A93951A}">
      <dsp:nvSpPr>
        <dsp:cNvPr id="0" name=""/>
        <dsp:cNvSpPr/>
      </dsp:nvSpPr>
      <dsp:spPr>
        <a:xfrm>
          <a:off x="61255" y="2638249"/>
          <a:ext cx="676402" cy="676402"/>
        </a:xfrm>
        <a:prstGeom prst="ellipse">
          <a:avLst/>
        </a:prstGeom>
        <a:solidFill>
          <a:schemeClr val="lt1">
            <a:hueOff val="0"/>
            <a:satOff val="0"/>
            <a:lumOff val="0"/>
            <a:alphaOff val="0"/>
          </a:schemeClr>
        </a:solidFill>
        <a:ln w="25400" cap="flat" cmpd="sng" algn="ctr">
          <a:solidFill>
            <a:srgbClr val="FFD200"/>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082" tIns="46542" rIns="93082" bIns="46542" rtlCol="0"/>
          <a:lstStyle>
            <a:lvl1pPr algn="l">
              <a:defRPr sz="1200"/>
            </a:lvl1pPr>
          </a:lstStyle>
          <a:p>
            <a:endParaRPr lang="en-US" dirty="0"/>
          </a:p>
        </p:txBody>
      </p:sp>
      <p:sp>
        <p:nvSpPr>
          <p:cNvPr id="3" name="Date Placeholder 2"/>
          <p:cNvSpPr>
            <a:spLocks noGrp="1"/>
          </p:cNvSpPr>
          <p:nvPr>
            <p:ph type="dt" sz="quarter" idx="1"/>
          </p:nvPr>
        </p:nvSpPr>
        <p:spPr>
          <a:xfrm>
            <a:off x="3970946" y="0"/>
            <a:ext cx="3037840" cy="464820"/>
          </a:xfrm>
          <a:prstGeom prst="rect">
            <a:avLst/>
          </a:prstGeom>
        </p:spPr>
        <p:txBody>
          <a:bodyPr vert="horz" lIns="93082" tIns="46542" rIns="93082" bIns="46542" rtlCol="0"/>
          <a:lstStyle>
            <a:lvl1pPr algn="r">
              <a:defRPr sz="1200"/>
            </a:lvl1pPr>
          </a:lstStyle>
          <a:p>
            <a:fld id="{B53556E5-6382-4B10-BC31-561DC31E4FF6}" type="datetimeFigureOut">
              <a:rPr lang="en-US" smtClean="0"/>
              <a:t>3/31/2022</a:t>
            </a:fld>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3082" tIns="46542" rIns="93082" bIns="4654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6" y="8829966"/>
            <a:ext cx="3037840" cy="464820"/>
          </a:xfrm>
          <a:prstGeom prst="rect">
            <a:avLst/>
          </a:prstGeom>
        </p:spPr>
        <p:txBody>
          <a:bodyPr vert="horz" lIns="93082" tIns="46542" rIns="93082" bIns="46542" rtlCol="0" anchor="b"/>
          <a:lstStyle>
            <a:lvl1pPr algn="r">
              <a:defRPr sz="1200"/>
            </a:lvl1pPr>
          </a:lstStyle>
          <a:p>
            <a:fld id="{478A05DF-8DB9-4927-B5C8-126B58A89DEA}" type="slidenum">
              <a:rPr lang="en-US" smtClean="0"/>
              <a:t>‹#›</a:t>
            </a:fld>
            <a:endParaRPr lang="en-US" dirty="0"/>
          </a:p>
        </p:txBody>
      </p:sp>
    </p:spTree>
    <p:extLst>
      <p:ext uri="{BB962C8B-B14F-4D97-AF65-F5344CB8AC3E}">
        <p14:creationId xmlns:p14="http://schemas.microsoft.com/office/powerpoint/2010/main" val="262020515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9"/>
            <a:ext cx="3037840" cy="466435"/>
          </a:xfrm>
          <a:prstGeom prst="rect">
            <a:avLst/>
          </a:prstGeom>
        </p:spPr>
        <p:txBody>
          <a:bodyPr vert="horz" lIns="93082" tIns="46542" rIns="93082" bIns="46542" rtlCol="0"/>
          <a:lstStyle>
            <a:lvl1pPr algn="l">
              <a:defRPr sz="1200"/>
            </a:lvl1pPr>
          </a:lstStyle>
          <a:p>
            <a:endParaRPr lang="en-US" dirty="0"/>
          </a:p>
        </p:txBody>
      </p:sp>
      <p:sp>
        <p:nvSpPr>
          <p:cNvPr id="3" name="Date Placeholder 2"/>
          <p:cNvSpPr>
            <a:spLocks noGrp="1"/>
          </p:cNvSpPr>
          <p:nvPr>
            <p:ph type="dt" idx="1"/>
          </p:nvPr>
        </p:nvSpPr>
        <p:spPr>
          <a:xfrm>
            <a:off x="3970946" y="9"/>
            <a:ext cx="3037840" cy="466435"/>
          </a:xfrm>
          <a:prstGeom prst="rect">
            <a:avLst/>
          </a:prstGeom>
        </p:spPr>
        <p:txBody>
          <a:bodyPr vert="horz" lIns="93082" tIns="46542" rIns="93082" bIns="46542" rtlCol="0"/>
          <a:lstStyle>
            <a:lvl1pPr algn="r">
              <a:defRPr sz="1200"/>
            </a:lvl1pPr>
          </a:lstStyle>
          <a:p>
            <a:fld id="{70987BF5-9131-4179-8757-0343718F8419}" type="datetimeFigureOut">
              <a:rPr lang="en-US" smtClean="0"/>
              <a:t>3/31/2022</a:t>
            </a:fld>
            <a:endParaRPr lang="en-US" dirty="0"/>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082" tIns="46542" rIns="93082" bIns="46542" rtlCol="0" anchor="ctr"/>
          <a:lstStyle/>
          <a:p>
            <a:endParaRPr lang="en-US" dirty="0"/>
          </a:p>
        </p:txBody>
      </p:sp>
      <p:sp>
        <p:nvSpPr>
          <p:cNvPr id="5" name="Notes Placeholder 4"/>
          <p:cNvSpPr>
            <a:spLocks noGrp="1"/>
          </p:cNvSpPr>
          <p:nvPr>
            <p:ph type="body" sz="quarter" idx="3"/>
          </p:nvPr>
        </p:nvSpPr>
        <p:spPr>
          <a:xfrm>
            <a:off x="701040" y="4473902"/>
            <a:ext cx="5608320" cy="3660457"/>
          </a:xfrm>
          <a:prstGeom prst="rect">
            <a:avLst/>
          </a:prstGeom>
        </p:spPr>
        <p:txBody>
          <a:bodyPr vert="horz" lIns="93082" tIns="46542" rIns="93082" bIns="465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3082" tIns="46542" rIns="93082" bIns="465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6" y="8829969"/>
            <a:ext cx="3037840" cy="466434"/>
          </a:xfrm>
          <a:prstGeom prst="rect">
            <a:avLst/>
          </a:prstGeom>
        </p:spPr>
        <p:txBody>
          <a:bodyPr vert="horz" lIns="93082" tIns="46542" rIns="93082" bIns="46542" rtlCol="0" anchor="b"/>
          <a:lstStyle>
            <a:lvl1pPr algn="r">
              <a:defRPr sz="1200"/>
            </a:lvl1pPr>
          </a:lstStyle>
          <a:p>
            <a:fld id="{1B27D043-2BC0-4472-BF08-3701F4109607}" type="slidenum">
              <a:rPr lang="en-US" smtClean="0"/>
              <a:t>‹#›</a:t>
            </a:fld>
            <a:endParaRPr lang="en-US" dirty="0"/>
          </a:p>
        </p:txBody>
      </p:sp>
    </p:spTree>
    <p:extLst>
      <p:ext uri="{BB962C8B-B14F-4D97-AF65-F5344CB8AC3E}">
        <p14:creationId xmlns:p14="http://schemas.microsoft.com/office/powerpoint/2010/main" val="69451674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2</a:t>
            </a:fld>
            <a:endParaRPr lang="en-US" dirty="0"/>
          </a:p>
        </p:txBody>
      </p:sp>
    </p:spTree>
    <p:extLst>
      <p:ext uri="{BB962C8B-B14F-4D97-AF65-F5344CB8AC3E}">
        <p14:creationId xmlns:p14="http://schemas.microsoft.com/office/powerpoint/2010/main" val="328913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11</a:t>
            </a:fld>
            <a:endParaRPr lang="en-US" dirty="0"/>
          </a:p>
        </p:txBody>
      </p:sp>
    </p:spTree>
    <p:extLst>
      <p:ext uri="{BB962C8B-B14F-4D97-AF65-F5344CB8AC3E}">
        <p14:creationId xmlns:p14="http://schemas.microsoft.com/office/powerpoint/2010/main" val="3766417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499" y="4403725"/>
            <a:ext cx="6015441" cy="4171950"/>
          </a:xfrm>
        </p:spPr>
        <p:txBody>
          <a:bodyPr/>
          <a:lstStyle/>
          <a:p>
            <a:pPr defTabSz="981884"/>
            <a:r>
              <a:rPr lang="en-US" b="0" dirty="0"/>
              <a:t>Issues identified </a:t>
            </a:r>
            <a:r>
              <a:rPr lang="en-US" b="0" dirty="0" smtClean="0"/>
              <a:t>have </a:t>
            </a:r>
            <a:r>
              <a:rPr lang="en-US" b="0" dirty="0"/>
              <a:t>the following statuses: </a:t>
            </a:r>
          </a:p>
          <a:p>
            <a:pPr defTabSz="981884"/>
            <a:endParaRPr lang="en-US" b="1" dirty="0"/>
          </a:p>
          <a:p>
            <a:pPr defTabSz="981884"/>
            <a:r>
              <a:rPr lang="en-US" b="1" dirty="0"/>
              <a:t>Suspense </a:t>
            </a:r>
            <a:r>
              <a:rPr lang="en-US" dirty="0"/>
              <a:t>is used for valid FAUs that have expired</a:t>
            </a:r>
          </a:p>
          <a:p>
            <a:pPr defTabSz="981884"/>
            <a:r>
              <a:rPr lang="en-US" b="1" dirty="0"/>
              <a:t>Edit Error </a:t>
            </a:r>
            <a:r>
              <a:rPr lang="en-US" dirty="0"/>
              <a:t>is used when a Web service failure occurs</a:t>
            </a:r>
          </a:p>
          <a:p>
            <a:pPr defTabSz="981884"/>
            <a:r>
              <a:rPr lang="en-US" b="1" dirty="0"/>
              <a:t>Department default </a:t>
            </a:r>
            <a:r>
              <a:rPr lang="en-US" dirty="0"/>
              <a:t>is used if a value is missing</a:t>
            </a:r>
          </a:p>
          <a:p>
            <a:pPr defTabSz="981884"/>
            <a:endParaRPr lang="en-US" dirty="0"/>
          </a:p>
          <a:p>
            <a:pPr defTabSz="981884"/>
            <a:r>
              <a:rPr lang="en-US" b="1" dirty="0">
                <a:solidFill>
                  <a:srgbClr val="FF0000"/>
                </a:solidFill>
              </a:rPr>
              <a:t>You </a:t>
            </a:r>
            <a:r>
              <a:rPr lang="en-US" b="1" dirty="0" smtClean="0">
                <a:solidFill>
                  <a:srgbClr val="FF0000"/>
                </a:solidFill>
              </a:rPr>
              <a:t>must research </a:t>
            </a:r>
            <a:r>
              <a:rPr lang="en-US" b="1" dirty="0">
                <a:solidFill>
                  <a:srgbClr val="FF0000"/>
                </a:solidFill>
              </a:rPr>
              <a:t>which type of issue it is because all are set to go to the same suspense account.</a:t>
            </a:r>
          </a:p>
          <a:p>
            <a:pPr defTabSz="981884"/>
            <a:endParaRPr lang="en-US" dirty="0"/>
          </a:p>
          <a:p>
            <a:pPr>
              <a:lnSpc>
                <a:spcPct val="100000"/>
              </a:lnSpc>
            </a:pPr>
            <a:endParaRPr lang="en-US" dirty="0">
              <a:solidFill>
                <a:srgbClr val="000000"/>
              </a:solidFill>
            </a:endParaRPr>
          </a:p>
        </p:txBody>
      </p:sp>
      <p:sp>
        <p:nvSpPr>
          <p:cNvPr id="4" name="Slide Number Placeholder 3"/>
          <p:cNvSpPr>
            <a:spLocks noGrp="1"/>
          </p:cNvSpPr>
          <p:nvPr>
            <p:ph type="sldNum" sz="quarter" idx="10"/>
          </p:nvPr>
        </p:nvSpPr>
        <p:spPr/>
        <p:txBody>
          <a:bodyPr/>
          <a:lstStyle/>
          <a:p>
            <a:fld id="{F688A95D-5ED5-42DB-87EE-7AB5BACC2C44}" type="slidenum">
              <a:rPr lang="en-US" smtClean="0"/>
              <a:t>12</a:t>
            </a:fld>
            <a:endParaRPr lang="en-US" dirty="0"/>
          </a:p>
        </p:txBody>
      </p:sp>
    </p:spTree>
    <p:extLst>
      <p:ext uri="{BB962C8B-B14F-4D97-AF65-F5344CB8AC3E}">
        <p14:creationId xmlns:p14="http://schemas.microsoft.com/office/powerpoint/2010/main" val="3069052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7480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2834" y="4297495"/>
            <a:ext cx="6626049" cy="4171950"/>
          </a:xfrm>
        </p:spPr>
        <p:txBody>
          <a:bodyPr/>
          <a:lstStyle/>
          <a:p>
            <a:r>
              <a:rPr lang="en-US" sz="1000" dirty="0"/>
              <a:t>This page presents the high-level direct retro process flow</a:t>
            </a:r>
          </a:p>
          <a:p>
            <a:endParaRPr lang="en-US" sz="1000" dirty="0"/>
          </a:p>
          <a:p>
            <a:r>
              <a:rPr lang="en-US" sz="1000" dirty="0"/>
              <a:t>[BOX 1] The detailed accounting entries must exist before </a:t>
            </a:r>
            <a:r>
              <a:rPr lang="en-US" sz="1000" dirty="0" smtClean="0"/>
              <a:t>an</a:t>
            </a:r>
            <a:r>
              <a:rPr lang="en-US" sz="1000" baseline="0" dirty="0" smtClean="0"/>
              <a:t> </a:t>
            </a:r>
            <a:r>
              <a:rPr lang="en-US" sz="1000" dirty="0" smtClean="0"/>
              <a:t>initiator </a:t>
            </a:r>
            <a:r>
              <a:rPr lang="en-US" sz="1000" dirty="0"/>
              <a:t>enters a direct retro transaction. These entries are created during the post pay confirm processing in KFS.  </a:t>
            </a:r>
            <a:r>
              <a:rPr lang="en-US" sz="1000" b="1" dirty="0"/>
              <a:t>You can’t direct retro until someone has been paid. No future dated direct </a:t>
            </a:r>
            <a:r>
              <a:rPr lang="en-US" sz="1000" b="1" dirty="0" err="1"/>
              <a:t>retros</a:t>
            </a:r>
            <a:r>
              <a:rPr lang="en-US" sz="1000" b="1" dirty="0"/>
              <a:t> </a:t>
            </a:r>
            <a:r>
              <a:rPr lang="en-US" sz="1000" b="1" dirty="0" smtClean="0"/>
              <a:t>are allowed</a:t>
            </a:r>
            <a:r>
              <a:rPr lang="en-US" sz="1000" b="1" dirty="0"/>
              <a:t>.</a:t>
            </a:r>
          </a:p>
          <a:p>
            <a:endParaRPr lang="en-US" sz="1000" dirty="0"/>
          </a:p>
          <a:p>
            <a:r>
              <a:rPr lang="en-US" sz="1000" dirty="0"/>
              <a:t>[BOX 2] Locations can use a pre-distribution audit report to review the accounting entry fund based distribution during the post pay confirm processing to determine whether accounting entries require updates. In addition, updates to existing funding data with an effective date prior to the current pay period begin date, require a review of the previously generated accounting entries. </a:t>
            </a:r>
            <a:r>
              <a:rPr lang="en-US" sz="1000" b="1" dirty="0"/>
              <a:t>(UCI: </a:t>
            </a:r>
            <a:r>
              <a:rPr lang="en-US" sz="1000" dirty="0"/>
              <a:t>at UCI this is done by XXXX in KFS) </a:t>
            </a:r>
            <a:r>
              <a:rPr lang="en-US" sz="1000" b="1" dirty="0">
                <a:solidFill>
                  <a:srgbClr val="FF0000"/>
                </a:solidFill>
              </a:rPr>
              <a:t>Audit report is created. This is used to determine what needs to change in the Old Data section of the Review Direct Retro page.</a:t>
            </a:r>
          </a:p>
          <a:p>
            <a:endParaRPr lang="en-US" sz="1000" dirty="0"/>
          </a:p>
          <a:p>
            <a:r>
              <a:rPr lang="en-US" sz="1000" dirty="0"/>
              <a:t>[BOX 3] After determining the necessary changes for employee salary cost distribution, </a:t>
            </a:r>
            <a:r>
              <a:rPr lang="en-US" sz="1000" dirty="0" smtClean="0"/>
              <a:t>an</a:t>
            </a:r>
            <a:r>
              <a:rPr lang="en-US" sz="1000" baseline="0" dirty="0" smtClean="0"/>
              <a:t> </a:t>
            </a:r>
            <a:r>
              <a:rPr lang="en-US" sz="1000" dirty="0" smtClean="0"/>
              <a:t>initiator </a:t>
            </a:r>
            <a:r>
              <a:rPr lang="en-US" sz="1000" dirty="0"/>
              <a:t>enters the appropriate transactions in UCPath. These changes might include clearing the suspense account (invalid funding data), moving distributions already accounted for when there has been a delay of the new funding data or moving authorized pre-award spending without project/grant setup after the project/grant is in UCPath.</a:t>
            </a:r>
          </a:p>
          <a:p>
            <a:endParaRPr lang="en-US" sz="1000" dirty="0"/>
          </a:p>
          <a:p>
            <a:r>
              <a:rPr lang="en-US" sz="1000" dirty="0"/>
              <a:t>[BOX 4] The direct retro transaction updates the detailed accounting entries prior to posting to the GL system. This reduces the need for GL adjusting entries and provides an audit trail in the UCPath system</a:t>
            </a:r>
            <a:r>
              <a:rPr lang="en-US" sz="1000" dirty="0">
                <a:solidFill>
                  <a:srgbClr val="FF0000"/>
                </a:solidFill>
              </a:rPr>
              <a:t>. </a:t>
            </a:r>
            <a:r>
              <a:rPr lang="en-US" sz="1000" b="1" dirty="0">
                <a:solidFill>
                  <a:srgbClr val="FF0000"/>
                </a:solidFill>
              </a:rPr>
              <a:t>(UCI: </a:t>
            </a:r>
            <a:r>
              <a:rPr lang="en-US" sz="1000" dirty="0">
                <a:solidFill>
                  <a:srgbClr val="FF0000"/>
                </a:solidFill>
              </a:rPr>
              <a:t>this is done automatically in KFS) </a:t>
            </a:r>
            <a:r>
              <a:rPr lang="en-US" sz="1000" b="1" dirty="0">
                <a:solidFill>
                  <a:srgbClr val="FF0000"/>
                </a:solidFill>
              </a:rPr>
              <a:t>System updates detailed accounting entries.</a:t>
            </a:r>
          </a:p>
          <a:p>
            <a:endParaRPr lang="en-US" sz="1000" dirty="0"/>
          </a:p>
          <a:p>
            <a:pPr defTabSz="928848">
              <a:defRPr/>
            </a:pPr>
            <a:r>
              <a:rPr lang="en-US" sz="1000" dirty="0"/>
              <a:t>This process can be repeated on the same pay earnings as long as the earlier transactions have a completed status, which means they have been approved and processed through the nightly or post confirm batch processing. Each transaction receives a unique system identifier. </a:t>
            </a:r>
          </a:p>
          <a:p>
            <a:pPr defTabSz="928848">
              <a:defRPr/>
            </a:pPr>
            <a:endParaRPr lang="en-US" sz="1000" dirty="0"/>
          </a:p>
          <a:p>
            <a:r>
              <a:rPr lang="en-US" sz="1000" dirty="0"/>
              <a:t>Please note that not all payroll processors will be involved in all these steps, In some departments/ organizations these steps will be done by the local finance teams. </a:t>
            </a:r>
          </a:p>
          <a:p>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14</a:t>
            </a:fld>
            <a:endParaRPr lang="en-US" dirty="0"/>
          </a:p>
        </p:txBody>
      </p:sp>
    </p:spTree>
    <p:extLst>
      <p:ext uri="{BB962C8B-B14F-4D97-AF65-F5344CB8AC3E}">
        <p14:creationId xmlns:p14="http://schemas.microsoft.com/office/powerpoint/2010/main" val="1211178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499" y="4403725"/>
            <a:ext cx="5908146" cy="4171950"/>
          </a:xfrm>
        </p:spPr>
        <p:txBody>
          <a:bodyPr/>
          <a:lstStyle/>
          <a:p>
            <a:pPr defTabSz="946400">
              <a:defRPr/>
            </a:pPr>
            <a:r>
              <a:rPr lang="en-US" baseline="0" dirty="0"/>
              <a:t>Currently UC is only using the </a:t>
            </a:r>
            <a:r>
              <a:rPr lang="en-US" b="1" baseline="0" dirty="0"/>
              <a:t>Retro Distribute Earnings </a:t>
            </a:r>
            <a:r>
              <a:rPr lang="en-US" baseline="0" dirty="0"/>
              <a:t>tab. The other tabs are informational only. Let’s begin with the </a:t>
            </a:r>
            <a:r>
              <a:rPr lang="en-US" b="1" baseline="0" dirty="0"/>
              <a:t>Retro Distribution Transaction </a:t>
            </a:r>
            <a:r>
              <a:rPr lang="en-US" baseline="0" dirty="0"/>
              <a:t>section on the first tab.</a:t>
            </a:r>
          </a:p>
          <a:p>
            <a:endParaRPr lang="en-US" baseline="0" dirty="0"/>
          </a:p>
          <a:p>
            <a:r>
              <a:rPr lang="en-US" baseline="0" dirty="0"/>
              <a:t>The transaction is picked up for redistribution and journalizing in the nightly batch or the post pay confirm process only when the </a:t>
            </a:r>
            <a:r>
              <a:rPr lang="en-US" b="1" baseline="0" dirty="0"/>
              <a:t>Processing Status </a:t>
            </a:r>
            <a:r>
              <a:rPr lang="en-US" baseline="0" dirty="0"/>
              <a:t>displays </a:t>
            </a:r>
            <a:r>
              <a:rPr lang="en-US" b="1" baseline="0" dirty="0"/>
              <a:t>Editing</a:t>
            </a:r>
            <a:r>
              <a:rPr lang="en-US" baseline="0" dirty="0"/>
              <a:t> and the </a:t>
            </a:r>
            <a:r>
              <a:rPr lang="en-US" b="1" baseline="0" dirty="0"/>
              <a:t>Request Status </a:t>
            </a:r>
            <a:r>
              <a:rPr lang="en-US" baseline="0" dirty="0"/>
              <a:t>displays </a:t>
            </a:r>
            <a:r>
              <a:rPr lang="en-US" b="1" baseline="0" dirty="0"/>
              <a:t>Approved</a:t>
            </a:r>
            <a:r>
              <a:rPr lang="en-US" b="0" baseline="0" dirty="0"/>
              <a:t>.</a:t>
            </a:r>
          </a:p>
          <a:p>
            <a:endParaRPr lang="en-US" baseline="0" dirty="0"/>
          </a:p>
          <a:p>
            <a:pPr defTabSz="928753">
              <a:defRPr/>
            </a:pPr>
            <a:r>
              <a:rPr lang="en-US" baseline="0" dirty="0"/>
              <a:t>The </a:t>
            </a:r>
            <a:r>
              <a:rPr lang="en-US" b="1" baseline="0" dirty="0"/>
              <a:t>Trans Type </a:t>
            </a:r>
            <a:r>
              <a:rPr lang="en-US" baseline="0" dirty="0"/>
              <a:t>always displays </a:t>
            </a:r>
            <a:r>
              <a:rPr lang="en-US" b="1" baseline="0" dirty="0"/>
              <a:t>Direct</a:t>
            </a:r>
            <a:r>
              <a:rPr lang="en-US" baseline="0" dirty="0"/>
              <a:t>. </a:t>
            </a:r>
            <a:r>
              <a:rPr lang="en-US" strike="noStrike" baseline="0" dirty="0"/>
              <a:t>The </a:t>
            </a:r>
            <a:r>
              <a:rPr lang="en-US" b="1" strike="noStrike" baseline="0" dirty="0"/>
              <a:t>Date of Pay </a:t>
            </a:r>
            <a:r>
              <a:rPr lang="en-US" strike="noStrike" baseline="0" dirty="0"/>
              <a:t>field indicates the on-cycle payroll that already processed or the</a:t>
            </a:r>
            <a:r>
              <a:rPr lang="en-US" strike="noStrike" dirty="0"/>
              <a:t> next on-cycle payroll that </a:t>
            </a:r>
            <a:r>
              <a:rPr lang="en-US" strike="noStrike" baseline="0" dirty="0"/>
              <a:t>will process the direct retro.</a:t>
            </a:r>
            <a:endParaRPr lang="en-US" strike="sngStrike" baseline="0" dirty="0"/>
          </a:p>
          <a:p>
            <a:pPr defTabSz="928753">
              <a:defRPr/>
            </a:pPr>
            <a:endParaRPr lang="en-US" baseline="0" dirty="0"/>
          </a:p>
          <a:p>
            <a:pPr defTabSz="946400">
              <a:defRPr/>
            </a:pPr>
            <a:r>
              <a:rPr lang="en-US" b="0" baseline="0" dirty="0"/>
              <a:t>Let’s now review </a:t>
            </a:r>
            <a:r>
              <a:rPr lang="en-US" b="1" baseline="0" dirty="0"/>
              <a:t>Check Earnings </a:t>
            </a:r>
            <a:r>
              <a:rPr lang="en-US" baseline="0" dirty="0"/>
              <a:t>section. </a:t>
            </a:r>
          </a:p>
          <a:p>
            <a:pPr defTabSz="946400">
              <a:defRPr/>
            </a:pPr>
            <a:endParaRPr lang="en-US" baseline="0" dirty="0"/>
          </a:p>
          <a:p>
            <a:pPr defTabSz="946400">
              <a:defRPr/>
            </a:pPr>
            <a:endParaRPr lang="en-US" baseline="0" dirty="0"/>
          </a:p>
          <a:p>
            <a:pPr defTabSz="946400">
              <a:defRPr/>
            </a:pPr>
            <a:r>
              <a:rPr lang="en-US" baseline="0" dirty="0"/>
              <a:t>It will sit in the Processing status while it goes through AWE. It will stay in Processing until it runs in the batch then it goes to Complete.</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15</a:t>
            </a:fld>
            <a:endParaRPr lang="en-US" dirty="0"/>
          </a:p>
        </p:txBody>
      </p:sp>
    </p:spTree>
    <p:extLst>
      <p:ext uri="{BB962C8B-B14F-4D97-AF65-F5344CB8AC3E}">
        <p14:creationId xmlns:p14="http://schemas.microsoft.com/office/powerpoint/2010/main" val="556492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499" y="4403725"/>
            <a:ext cx="5830535" cy="4171950"/>
          </a:xfrm>
        </p:spPr>
        <p:txBody>
          <a:bodyPr/>
          <a:lstStyle/>
          <a:p>
            <a:pPr defTabSz="946400">
              <a:defRPr/>
            </a:pPr>
            <a:r>
              <a:rPr lang="en-US" strike="noStrike" baseline="0" dirty="0"/>
              <a:t>Note the number of pay periods available for review. When multiple pay periods appear, use the </a:t>
            </a:r>
            <a:r>
              <a:rPr lang="en-US" b="1" strike="noStrike" baseline="0" dirty="0"/>
              <a:t>View All </a:t>
            </a:r>
            <a:r>
              <a:rPr lang="en-US" strike="noStrike" baseline="0" dirty="0"/>
              <a:t>functionality to list all earnings data, as well as the old data and the new data sections for each pay period. Use the scroll bar to move up and down the list.</a:t>
            </a:r>
          </a:p>
          <a:p>
            <a:pPr defTabSz="946400">
              <a:defRPr/>
            </a:pPr>
            <a:endParaRPr lang="en-US" baseline="0" dirty="0"/>
          </a:p>
          <a:p>
            <a:pPr defTabSz="946400">
              <a:defRPr/>
            </a:pPr>
            <a:r>
              <a:rPr lang="en-US" strike="noStrike" baseline="0" dirty="0"/>
              <a:t>These fields provide detail related to the pay period selected during the direct retro entry. </a:t>
            </a:r>
            <a:r>
              <a:rPr lang="en-US" baseline="0" dirty="0"/>
              <a:t>The </a:t>
            </a:r>
            <a:r>
              <a:rPr lang="en-US" b="1" baseline="0" dirty="0"/>
              <a:t>Pay Run ID</a:t>
            </a:r>
            <a:r>
              <a:rPr lang="en-US" baseline="0" dirty="0"/>
              <a:t>, </a:t>
            </a:r>
            <a:r>
              <a:rPr lang="en-US" b="1" baseline="0" dirty="0"/>
              <a:t>Pay Begin Date </a:t>
            </a:r>
            <a:r>
              <a:rPr lang="en-US" baseline="0" dirty="0"/>
              <a:t>and </a:t>
            </a:r>
            <a:r>
              <a:rPr lang="en-US" b="1" baseline="0" dirty="0"/>
              <a:t>Pay End Date </a:t>
            </a:r>
            <a:r>
              <a:rPr lang="en-US" baseline="0" dirty="0"/>
              <a:t>fields change as you display each of the multiple data rows. Be aware of how many data rows there are to review and which data row is currently displayed.</a:t>
            </a:r>
          </a:p>
        </p:txBody>
      </p:sp>
      <p:sp>
        <p:nvSpPr>
          <p:cNvPr id="4" name="Slide Number Placeholder 3"/>
          <p:cNvSpPr>
            <a:spLocks noGrp="1"/>
          </p:cNvSpPr>
          <p:nvPr>
            <p:ph type="sldNum" sz="quarter" idx="10"/>
          </p:nvPr>
        </p:nvSpPr>
        <p:spPr/>
        <p:txBody>
          <a:bodyPr/>
          <a:lstStyle/>
          <a:p>
            <a:fld id="{244E229F-C150-474F-8980-931399A2ED49}" type="slidenum">
              <a:rPr lang="en-US" smtClean="0"/>
              <a:pPr/>
              <a:t>16</a:t>
            </a:fld>
            <a:endParaRPr lang="en-US" dirty="0"/>
          </a:p>
        </p:txBody>
      </p:sp>
    </p:spTree>
    <p:extLst>
      <p:ext uri="{BB962C8B-B14F-4D97-AF65-F5344CB8AC3E}">
        <p14:creationId xmlns:p14="http://schemas.microsoft.com/office/powerpoint/2010/main" val="1682774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baseline="0" dirty="0"/>
              <a:t>The combination of the old data and the new data provides the transaction audit trail. By reviewing line by line you see the changes made to the earnings distribution. Can you spot the difference in this example?</a:t>
            </a:r>
          </a:p>
          <a:p>
            <a:endParaRPr lang="en-US" strike="noStrike" baseline="0" dirty="0"/>
          </a:p>
          <a:p>
            <a:r>
              <a:rPr lang="en-US" strike="noStrike" baseline="0" dirty="0"/>
              <a:t>Start with the </a:t>
            </a:r>
            <a:r>
              <a:rPr lang="en-US" b="1" strike="noStrike" baseline="0" dirty="0"/>
              <a:t>New Data </a:t>
            </a:r>
            <a:r>
              <a:rPr lang="en-US" strike="noStrike" baseline="0" dirty="0"/>
              <a:t>section, which displays </a:t>
            </a:r>
            <a:r>
              <a:rPr lang="en-US" baseline="0" dirty="0"/>
              <a:t>the information entered during direct retro entry. </a:t>
            </a:r>
            <a:r>
              <a:rPr lang="en-US" strike="noStrike" baseline="0" dirty="0"/>
              <a:t>The highlighted fields are editable when entering the direct retro transactions. Therefore, these are the fields that display the updated data. In addition, direct retro entry can remove and/or add new data rows as required. To determine what has changed you must review both the new data and the old data.”</a:t>
            </a:r>
          </a:p>
          <a:p>
            <a:endParaRPr lang="en-US" baseline="0" dirty="0"/>
          </a:p>
          <a:p>
            <a:r>
              <a:rPr lang="en-US" baseline="0" dirty="0"/>
              <a:t>However this is only one of three data rows. Remember to review the old and new data for each available pay period.</a:t>
            </a:r>
          </a:p>
          <a:p>
            <a:endParaRPr lang="en-US" dirty="0"/>
          </a:p>
          <a:p>
            <a:r>
              <a:rPr lang="en-US" dirty="0"/>
              <a:t>Let’s move to the next slide to review the last section of the page</a:t>
            </a:r>
            <a:r>
              <a:rPr lang="en-US" baseline="0" dirty="0"/>
              <a:t>.</a:t>
            </a:r>
            <a:endParaRPr lang="en-US" dirty="0"/>
          </a:p>
          <a:p>
            <a:pPr defTabSz="946400">
              <a:defRPr/>
            </a:pP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17</a:t>
            </a:fld>
            <a:endParaRPr lang="en-US" dirty="0"/>
          </a:p>
        </p:txBody>
      </p:sp>
    </p:spTree>
    <p:extLst>
      <p:ext uri="{BB962C8B-B14F-4D97-AF65-F5344CB8AC3E}">
        <p14:creationId xmlns:p14="http://schemas.microsoft.com/office/powerpoint/2010/main" val="1371491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03725"/>
            <a:ext cx="6051449" cy="4171950"/>
          </a:xfrm>
        </p:spPr>
        <p:txBody>
          <a:bodyPr/>
          <a:lstStyle/>
          <a:p>
            <a:r>
              <a:rPr lang="en-US" dirty="0"/>
              <a:t>The bottom of</a:t>
            </a:r>
            <a:r>
              <a:rPr lang="en-US" baseline="0" dirty="0"/>
              <a:t> the </a:t>
            </a:r>
            <a:r>
              <a:rPr lang="en-US" b="1" dirty="0"/>
              <a:t>Review Retro Distribution</a:t>
            </a:r>
            <a:r>
              <a:rPr lang="en-US" b="1" baseline="0" dirty="0"/>
              <a:t> </a:t>
            </a:r>
            <a:r>
              <a:rPr lang="en-US" dirty="0"/>
              <a:t>page displays the </a:t>
            </a:r>
            <a:r>
              <a:rPr lang="en-US" b="1" baseline="0" dirty="0"/>
              <a:t>Initiator Comment </a:t>
            </a:r>
            <a:r>
              <a:rPr lang="en-US" b="0" baseline="0" dirty="0"/>
              <a:t>field, </a:t>
            </a:r>
            <a:r>
              <a:rPr lang="en-US" baseline="0" dirty="0"/>
              <a:t>the transaction </a:t>
            </a:r>
            <a:r>
              <a:rPr lang="en-US" b="1" baseline="0" dirty="0"/>
              <a:t>Reason Code</a:t>
            </a:r>
            <a:r>
              <a:rPr lang="en-US" baseline="0" dirty="0"/>
              <a:t>, </a:t>
            </a:r>
            <a:r>
              <a:rPr lang="en-US" b="1" baseline="0" dirty="0"/>
              <a:t>Questionnaire</a:t>
            </a:r>
            <a:r>
              <a:rPr lang="en-US" b="0" baseline="0" dirty="0"/>
              <a:t> answers, if applicable, </a:t>
            </a:r>
            <a:r>
              <a:rPr lang="en-US" baseline="0" dirty="0"/>
              <a:t>and access to justification documents and additional information on the approval. </a:t>
            </a:r>
            <a:endParaRPr lang="en-US" dirty="0"/>
          </a:p>
          <a:p>
            <a:endParaRPr lang="en-US" baseline="0" dirty="0"/>
          </a:p>
          <a:p>
            <a:r>
              <a:rPr lang="en-US" baseline="0" dirty="0"/>
              <a:t>See the </a:t>
            </a:r>
            <a:r>
              <a:rPr lang="en-US" b="1" baseline="0" dirty="0"/>
              <a:t>next slide </a:t>
            </a:r>
            <a:r>
              <a:rPr lang="en-US" baseline="0" dirty="0"/>
              <a:t>to learn more about the questionnaire.</a:t>
            </a:r>
          </a:p>
        </p:txBody>
      </p:sp>
      <p:sp>
        <p:nvSpPr>
          <p:cNvPr id="4" name="Slide Number Placeholder 3"/>
          <p:cNvSpPr>
            <a:spLocks noGrp="1"/>
          </p:cNvSpPr>
          <p:nvPr>
            <p:ph type="sldNum" sz="quarter" idx="10"/>
          </p:nvPr>
        </p:nvSpPr>
        <p:spPr/>
        <p:txBody>
          <a:bodyPr/>
          <a:lstStyle/>
          <a:p>
            <a:fld id="{244E229F-C150-474F-8980-931399A2ED49}" type="slidenum">
              <a:rPr lang="en-US" smtClean="0"/>
              <a:pPr/>
              <a:t>18</a:t>
            </a:fld>
            <a:endParaRPr lang="en-US" dirty="0"/>
          </a:p>
        </p:txBody>
      </p:sp>
    </p:spTree>
    <p:extLst>
      <p:ext uri="{BB962C8B-B14F-4D97-AF65-F5344CB8AC3E}">
        <p14:creationId xmlns:p14="http://schemas.microsoft.com/office/powerpoint/2010/main" val="1961875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499" y="4403725"/>
            <a:ext cx="6122408" cy="4171950"/>
          </a:xfrm>
        </p:spPr>
        <p:txBody>
          <a:bodyPr/>
          <a:lstStyle/>
          <a:p>
            <a:pPr defTabSz="946400">
              <a:defRPr/>
            </a:pPr>
            <a:r>
              <a:rPr lang="en-US" dirty="0"/>
              <a:t>The</a:t>
            </a:r>
            <a:r>
              <a:rPr lang="en-US" baseline="0" dirty="0"/>
              <a:t> questionnaire is available for entry at any time; however, a</a:t>
            </a:r>
            <a:r>
              <a:rPr lang="en-US" dirty="0"/>
              <a:t> high-risk cost transfer </a:t>
            </a:r>
            <a:r>
              <a:rPr lang="en-US" u="sng" dirty="0"/>
              <a:t>requires</a:t>
            </a:r>
            <a:r>
              <a:rPr lang="en-US" dirty="0"/>
              <a:t> additional data entered in the UCPath system..</a:t>
            </a:r>
          </a:p>
          <a:p>
            <a:endParaRPr lang="en-US" dirty="0"/>
          </a:p>
          <a:p>
            <a:r>
              <a:rPr lang="en-US" dirty="0"/>
              <a:t>Because </a:t>
            </a:r>
            <a:r>
              <a:rPr lang="en-US" baseline="0" dirty="0"/>
              <a:t>the questionnaire is available for entry at any time, </a:t>
            </a:r>
            <a:r>
              <a:rPr lang="en-US" baseline="0" dirty="0">
                <a:solidFill>
                  <a:schemeClr val="tx1">
                    <a:lumMod val="50000"/>
                  </a:schemeClr>
                </a:solidFill>
              </a:rPr>
              <a:t>the initiator can, </a:t>
            </a:r>
            <a:r>
              <a:rPr lang="en-US" baseline="0" dirty="0"/>
              <a:t>but is not required, to enter data in the questionnaire section for a low-risk transfer.</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19</a:t>
            </a:fld>
            <a:endParaRPr lang="en-US" dirty="0"/>
          </a:p>
        </p:txBody>
      </p:sp>
    </p:spTree>
    <p:extLst>
      <p:ext uri="{BB962C8B-B14F-4D97-AF65-F5344CB8AC3E}">
        <p14:creationId xmlns:p14="http://schemas.microsoft.com/office/powerpoint/2010/main" val="4260977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377235"/>
            <a:ext cx="6078059" cy="4171950"/>
          </a:xfrm>
        </p:spPr>
        <p:txBody>
          <a:bodyPr/>
          <a:lstStyle/>
          <a:p>
            <a:pPr defTabSz="946400">
              <a:defRPr/>
            </a:pPr>
            <a:endParaRPr lang="en-US" dirty="0"/>
          </a:p>
          <a:p>
            <a:pPr defTabSz="946400">
              <a:defRPr/>
            </a:pPr>
            <a:r>
              <a:rPr lang="en-US" dirty="0"/>
              <a:t>Initiator’s</a:t>
            </a:r>
            <a:r>
              <a:rPr lang="en-US" baseline="0" dirty="0"/>
              <a:t> use</a:t>
            </a:r>
            <a:r>
              <a:rPr lang="en-US" dirty="0"/>
              <a:t> the free-form text fields to provide additional detail regarding the</a:t>
            </a:r>
            <a:r>
              <a:rPr lang="en-US" baseline="0" dirty="0"/>
              <a:t> transaction</a:t>
            </a:r>
            <a:r>
              <a:rPr lang="en-US" dirty="0"/>
              <a:t>.</a:t>
            </a:r>
          </a:p>
          <a:p>
            <a:pPr defTabSz="946400">
              <a:defRPr/>
            </a:pPr>
            <a:endParaRPr lang="en-US" dirty="0"/>
          </a:p>
          <a:p>
            <a:pPr defTabSz="946400">
              <a:defRPr/>
            </a:pPr>
            <a:r>
              <a:rPr lang="en-US" dirty="0"/>
              <a:t>The</a:t>
            </a:r>
            <a:r>
              <a:rPr lang="en-US" baseline="0" dirty="0"/>
              <a:t> answer to the first question should explain </a:t>
            </a:r>
            <a:r>
              <a:rPr lang="en-US" dirty="0"/>
              <a:t>how the error occurred and why the transfer was requested. If it</a:t>
            </a:r>
            <a:r>
              <a:rPr lang="en-US" baseline="0" dirty="0"/>
              <a:t> i</a:t>
            </a:r>
            <a:r>
              <a:rPr lang="en-US" dirty="0"/>
              <a:t>s a partial transfer, the initiator should explain the basis for the proration and/or split. </a:t>
            </a:r>
          </a:p>
          <a:p>
            <a:pPr defTabSz="946400">
              <a:defRPr/>
            </a:pPr>
            <a:endParaRPr lang="en-US" dirty="0"/>
          </a:p>
          <a:p>
            <a:pPr defTabSz="946400">
              <a:defRPr/>
            </a:pPr>
            <a:r>
              <a:rPr lang="en-US" dirty="0"/>
              <a:t>The second</a:t>
            </a:r>
            <a:r>
              <a:rPr lang="en-US" baseline="0" dirty="0"/>
              <a:t> answer i</a:t>
            </a:r>
            <a:r>
              <a:rPr lang="en-US" dirty="0"/>
              <a:t>dentifies the</a:t>
            </a:r>
            <a:r>
              <a:rPr lang="en-US" baseline="0" dirty="0"/>
              <a:t> person w</a:t>
            </a:r>
            <a:r>
              <a:rPr lang="en-US" dirty="0"/>
              <a:t>ho approved the transfer of funds. For example,</a:t>
            </a:r>
            <a:r>
              <a:rPr lang="en-US" baseline="0" dirty="0"/>
              <a:t> the initiator can enter</a:t>
            </a:r>
            <a:r>
              <a:rPr lang="en-US" dirty="0"/>
              <a:t> the name of the department or the</a:t>
            </a:r>
            <a:r>
              <a:rPr lang="en-US" baseline="0" dirty="0"/>
              <a:t> </a:t>
            </a:r>
            <a:r>
              <a:rPr lang="en-US" dirty="0"/>
              <a:t>Chief</a:t>
            </a:r>
            <a:r>
              <a:rPr lang="en-US" baseline="0" dirty="0"/>
              <a:t> </a:t>
            </a:r>
            <a:r>
              <a:rPr lang="en-US" dirty="0"/>
              <a:t>Accounting Officer. </a:t>
            </a:r>
          </a:p>
          <a:p>
            <a:pPr defTabSz="946400">
              <a:defRPr/>
            </a:pPr>
            <a:endParaRPr lang="en-US" dirty="0"/>
          </a:p>
          <a:p>
            <a:pPr defTabSz="946400">
              <a:defRPr/>
            </a:pPr>
            <a:r>
              <a:rPr lang="en-US" dirty="0"/>
              <a:t>The answer to the third question should indicate how the transfer benefits or impacts the new funding source being charged. </a:t>
            </a:r>
          </a:p>
          <a:p>
            <a:pPr defTabSz="946400">
              <a:defRPr/>
            </a:pPr>
            <a:endParaRPr lang="en-US" dirty="0"/>
          </a:p>
          <a:p>
            <a:pPr defTabSz="946400">
              <a:defRPr/>
            </a:pPr>
            <a:r>
              <a:rPr lang="en-US" dirty="0"/>
              <a:t>If the transfer is outside of the timing guidelines,</a:t>
            </a:r>
            <a:r>
              <a:rPr lang="en-US" baseline="0" dirty="0"/>
              <a:t> the initiator should use the last text field to enter the reason the direct retro is late.”</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20</a:t>
            </a:fld>
            <a:endParaRPr lang="en-US" dirty="0"/>
          </a:p>
        </p:txBody>
      </p:sp>
    </p:spTree>
    <p:extLst>
      <p:ext uri="{BB962C8B-B14F-4D97-AF65-F5344CB8AC3E}">
        <p14:creationId xmlns:p14="http://schemas.microsoft.com/office/powerpoint/2010/main" val="1319382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703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400">
              <a:defRPr/>
            </a:pPr>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21</a:t>
            </a:fld>
            <a:endParaRPr lang="en-US" dirty="0"/>
          </a:p>
        </p:txBody>
      </p:sp>
    </p:spTree>
    <p:extLst>
      <p:ext uri="{BB962C8B-B14F-4D97-AF65-F5344CB8AC3E}">
        <p14:creationId xmlns:p14="http://schemas.microsoft.com/office/powerpoint/2010/main" val="2426669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22</a:t>
            </a:fld>
            <a:endParaRPr lang="en-US" dirty="0"/>
          </a:p>
        </p:txBody>
      </p:sp>
    </p:spTree>
    <p:extLst>
      <p:ext uri="{BB962C8B-B14F-4D97-AF65-F5344CB8AC3E}">
        <p14:creationId xmlns:p14="http://schemas.microsoft.com/office/powerpoint/2010/main" val="529788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23</a:t>
            </a:fld>
            <a:endParaRPr lang="en-US" dirty="0"/>
          </a:p>
        </p:txBody>
      </p:sp>
    </p:spTree>
    <p:extLst>
      <p:ext uri="{BB962C8B-B14F-4D97-AF65-F5344CB8AC3E}">
        <p14:creationId xmlns:p14="http://schemas.microsoft.com/office/powerpoint/2010/main" val="3531140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24</a:t>
            </a:fld>
            <a:endParaRPr lang="en-US" dirty="0"/>
          </a:p>
        </p:txBody>
      </p:sp>
    </p:spTree>
    <p:extLst>
      <p:ext uri="{BB962C8B-B14F-4D97-AF65-F5344CB8AC3E}">
        <p14:creationId xmlns:p14="http://schemas.microsoft.com/office/powerpoint/2010/main" val="3185828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workflow</a:t>
            </a:r>
            <a:r>
              <a:rPr lang="en-US" baseline="0" dirty="0"/>
              <a:t> illustrates the system steps for entering </a:t>
            </a:r>
            <a:r>
              <a:rPr lang="en-US" b="1" baseline="0" dirty="0"/>
              <a:t>Direct Retro Transactions. </a:t>
            </a:r>
          </a:p>
          <a:p>
            <a:pPr marL="174159" indent="-174159">
              <a:buFont typeface="Arial" panose="020B0604020202020204" pitchFamily="34" charset="0"/>
              <a:buChar char="•"/>
            </a:pPr>
            <a:r>
              <a:rPr lang="en-US" dirty="0"/>
              <a:t>Submitting a transaction triggers approval workflow (AWE) at the Location level.</a:t>
            </a:r>
            <a:r>
              <a:rPr lang="en-US" baseline="0" dirty="0"/>
              <a:t> U</a:t>
            </a:r>
            <a:r>
              <a:rPr lang="en-US" dirty="0"/>
              <a:t>pon final approval, UCPath saves the data to the </a:t>
            </a:r>
            <a:r>
              <a:rPr lang="en-US" b="1" dirty="0"/>
              <a:t>Department Budget </a:t>
            </a:r>
            <a:r>
              <a:rPr lang="en-US" dirty="0"/>
              <a:t>tables.</a:t>
            </a:r>
          </a:p>
          <a:p>
            <a:pPr marL="174159" indent="-174159" defTabSz="928848">
              <a:buFont typeface="Arial" panose="020B0604020202020204" pitchFamily="34" charset="0"/>
              <a:buChar char="•"/>
              <a:defRPr/>
            </a:pPr>
            <a:r>
              <a:rPr lang="en-US" dirty="0"/>
              <a:t>A </a:t>
            </a:r>
            <a:r>
              <a:rPr lang="en-US" b="1" dirty="0"/>
              <a:t>high risk </a:t>
            </a:r>
            <a:r>
              <a:rPr lang="en-US" dirty="0"/>
              <a:t>direct retro transaction requires an additional, higher-level approval in UCPath. High risk transactions are explained in more detail on the next slide.</a:t>
            </a:r>
          </a:p>
          <a:p>
            <a:pPr marL="174159" indent="-174159">
              <a:buFont typeface="Arial" panose="020B0604020202020204" pitchFamily="34" charset="0"/>
              <a:buChar char="•"/>
            </a:pPr>
            <a:endParaRPr lang="en-US" dirty="0"/>
          </a:p>
          <a:p>
            <a:endParaRPr lang="en-US" b="1"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25</a:t>
            </a:fld>
            <a:endParaRPr lang="en-US" dirty="0"/>
          </a:p>
        </p:txBody>
      </p:sp>
    </p:spTree>
    <p:extLst>
      <p:ext uri="{BB962C8B-B14F-4D97-AF65-F5344CB8AC3E}">
        <p14:creationId xmlns:p14="http://schemas.microsoft.com/office/powerpoint/2010/main" val="413445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496">
              <a:lnSpc>
                <a:spcPct val="90000"/>
              </a:lnSpc>
              <a:defRPr/>
            </a:pPr>
            <a:r>
              <a:rPr lang="en-US" b="0" dirty="0"/>
              <a:t>When displayed in Slide Show mode, this slide includes animation for the gray captions. Click to individually display each caption (and hide the previous caption) as you describe the objects on the </a:t>
            </a:r>
            <a:r>
              <a:rPr lang="en-US" b="1" dirty="0"/>
              <a:t>Process Direct Retro </a:t>
            </a:r>
            <a:r>
              <a:rPr lang="en-US" b="0" dirty="0"/>
              <a:t>page.</a:t>
            </a:r>
          </a:p>
        </p:txBody>
      </p:sp>
      <p:sp>
        <p:nvSpPr>
          <p:cNvPr id="4" name="Slide Number Placeholder 3"/>
          <p:cNvSpPr>
            <a:spLocks noGrp="1"/>
          </p:cNvSpPr>
          <p:nvPr>
            <p:ph type="sldNum" sz="quarter" idx="10"/>
          </p:nvPr>
        </p:nvSpPr>
        <p:spPr/>
        <p:txBody>
          <a:bodyPr/>
          <a:lstStyle/>
          <a:p>
            <a:fld id="{244E229F-C150-474F-8980-931399A2ED49}" type="slidenum">
              <a:rPr lang="en-US" smtClean="0"/>
              <a:pPr/>
              <a:t>26</a:t>
            </a:fld>
            <a:endParaRPr lang="en-US" dirty="0"/>
          </a:p>
        </p:txBody>
      </p:sp>
    </p:spTree>
    <p:extLst>
      <p:ext uri="{BB962C8B-B14F-4D97-AF65-F5344CB8AC3E}">
        <p14:creationId xmlns:p14="http://schemas.microsoft.com/office/powerpoint/2010/main" val="1869156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0616" y="4403725"/>
            <a:ext cx="6643511" cy="4171950"/>
          </a:xfrm>
        </p:spPr>
        <p:txBody>
          <a:bodyPr/>
          <a:lstStyle/>
          <a:p>
            <a:pPr defTabSz="946496">
              <a:defRPr/>
            </a:pPr>
            <a:r>
              <a:rPr lang="en-US" dirty="0"/>
              <a:t>When displayed in Slide Show mode, this slide includes animation for six objects. Click to display each object as you describe the steps listed below.</a:t>
            </a:r>
          </a:p>
          <a:p>
            <a:pPr defTabSz="946496">
              <a:defRPr/>
            </a:pPr>
            <a:endParaRPr lang="en-US" dirty="0"/>
          </a:p>
          <a:p>
            <a:pPr defTabSz="946496">
              <a:defRPr/>
            </a:pPr>
            <a:r>
              <a:rPr lang="en-US" dirty="0"/>
              <a:t>Additional page / field notes:</a:t>
            </a:r>
          </a:p>
          <a:p>
            <a:pPr marL="177468" indent="-177468" defTabSz="946496">
              <a:buFont typeface="Arial" panose="020B0604020202020204" pitchFamily="34" charset="0"/>
              <a:buChar char="•"/>
              <a:defRPr/>
            </a:pPr>
            <a:r>
              <a:rPr lang="en-US" b="1" dirty="0"/>
              <a:t>Begin Date </a:t>
            </a:r>
            <a:r>
              <a:rPr lang="en-US" dirty="0"/>
              <a:t>and </a:t>
            </a:r>
            <a:r>
              <a:rPr lang="en-US" b="1" dirty="0"/>
              <a:t>End Date</a:t>
            </a:r>
            <a:r>
              <a:rPr lang="en-US" dirty="0"/>
              <a:t>: The system defaults the dates to the begin and end dates of the current fiscal year, but you can enter a date range for the specific payroll date(s) for which you are searching. </a:t>
            </a:r>
            <a:r>
              <a:rPr lang="en-US" b="1" dirty="0"/>
              <a:t>UCI: </a:t>
            </a:r>
            <a:r>
              <a:rPr lang="en-US" dirty="0"/>
              <a:t>Please note that it's ok to set the dates wider to make sure you catch all relevant paychecks. The search will bring all paychecks that fall within those dates and you can then use Payroll Data section to select the paychecks that you wish to perform the Direct Retro on. </a:t>
            </a:r>
          </a:p>
          <a:p>
            <a:pPr marL="177468" indent="-177468" defTabSz="946496">
              <a:buFont typeface="Arial" panose="020B0604020202020204" pitchFamily="34" charset="0"/>
              <a:buChar char="•"/>
              <a:defRPr/>
            </a:pPr>
            <a:r>
              <a:rPr lang="en-US" b="1" dirty="0"/>
              <a:t>Empl Record</a:t>
            </a:r>
            <a:r>
              <a:rPr lang="en-US" dirty="0"/>
              <a:t>: If the employee has multiple jobs, select the appropriate employee record. The system allows for updates to only one job’s earnings in a direct retro transaction. If all jobs require updating, enter multiple direct retro transactions (one for each job requiring a redistribution). </a:t>
            </a:r>
          </a:p>
          <a:p>
            <a:pPr marL="177468" indent="-177468" defTabSz="946496">
              <a:buFont typeface="Arial" panose="020B0604020202020204" pitchFamily="34" charset="0"/>
              <a:buChar char="•"/>
              <a:defRPr/>
            </a:pPr>
            <a:r>
              <a:rPr lang="en-US" b="1" dirty="0"/>
              <a:t>Payroll Data </a:t>
            </a:r>
            <a:r>
              <a:rPr lang="en-US" dirty="0"/>
              <a:t>section</a:t>
            </a:r>
          </a:p>
          <a:p>
            <a:pPr marL="290851" lvl="1" indent="-108453" defTabSz="946496">
              <a:buFont typeface="Arial" panose="020B0604020202020204" pitchFamily="34" charset="0"/>
              <a:buChar char="•"/>
              <a:tabLst>
                <a:tab pos="290851" algn="l"/>
              </a:tabLst>
              <a:defRPr/>
            </a:pPr>
            <a:r>
              <a:rPr lang="en-US" dirty="0"/>
              <a:t>After you enter the employee’s ID and record number, click </a:t>
            </a:r>
            <a:r>
              <a:rPr lang="en-US" b="1" dirty="0"/>
              <a:t>Search</a:t>
            </a:r>
            <a:r>
              <a:rPr lang="en-US" dirty="0"/>
              <a:t>. All the processed payrolls for the employee within the given date range appear. </a:t>
            </a:r>
          </a:p>
          <a:p>
            <a:pPr marL="290851" lvl="1" indent="-108453" defTabSz="946496">
              <a:buFont typeface="Arial" panose="020B0604020202020204" pitchFamily="34" charset="0"/>
              <a:buChar char="•"/>
              <a:tabLst>
                <a:tab pos="290851" algn="l"/>
              </a:tabLst>
              <a:defRPr/>
            </a:pPr>
            <a:r>
              <a:rPr lang="en-US" dirty="0"/>
              <a:t>Select the check box next to the payroll for which you want to a direct retro transaction processed or select multiple check boxes to process adjustments for multiple payrolls in a single direct retro transaction.</a:t>
            </a:r>
          </a:p>
          <a:p>
            <a:pPr marL="177468" indent="-177468" defTabSz="946496">
              <a:buFont typeface="Arial" panose="020B0604020202020204" pitchFamily="34" charset="0"/>
              <a:buChar char="•"/>
              <a:defRPr/>
            </a:pPr>
            <a:r>
              <a:rPr lang="en-US" dirty="0"/>
              <a:t>Click the </a:t>
            </a:r>
            <a:r>
              <a:rPr lang="en-US" b="1" dirty="0"/>
              <a:t>Save</a:t>
            </a:r>
            <a:r>
              <a:rPr lang="en-US" dirty="0"/>
              <a:t> button to prompt the system to display the </a:t>
            </a:r>
            <a:r>
              <a:rPr lang="en-US" b="1" dirty="0"/>
              <a:t>Run </a:t>
            </a:r>
            <a:r>
              <a:rPr lang="en-US" dirty="0"/>
              <a:t>button (already shown in the image here). After you save the transaction, there is open activity on the selected pay period(s). This means that no other users can make changes for these periods until this transaction is complete (that is, until updates are made to the distribution lines). If necessary, click </a:t>
            </a:r>
            <a:r>
              <a:rPr lang="en-US" b="1" dirty="0"/>
              <a:t>Cancel</a:t>
            </a:r>
            <a:r>
              <a:rPr lang="en-US" dirty="0"/>
              <a:t> to close the transaction and the period(s) are available for updating. </a:t>
            </a:r>
          </a:p>
          <a:p>
            <a:pPr marL="177468" indent="-177468" defTabSz="946496">
              <a:buFont typeface="Arial" panose="020B0604020202020204" pitchFamily="34" charset="0"/>
              <a:buChar char="•"/>
              <a:defRPr/>
            </a:pPr>
            <a:r>
              <a:rPr lang="en-US" dirty="0"/>
              <a:t>Click the </a:t>
            </a:r>
            <a:r>
              <a:rPr lang="en-US" b="1" dirty="0"/>
              <a:t>Run</a:t>
            </a:r>
            <a:r>
              <a:rPr lang="en-US" dirty="0"/>
              <a:t> button, which triggers a process that fetches the payroll distribution data based on the payroll(s) selected and transfers it to the </a:t>
            </a:r>
            <a:r>
              <a:rPr lang="en-US" b="1" dirty="0"/>
              <a:t>Retro Distribution </a:t>
            </a:r>
            <a:r>
              <a:rPr lang="en-US" dirty="0"/>
              <a:t>component. </a:t>
            </a:r>
          </a:p>
          <a:p>
            <a:pPr marL="177468" indent="-177468" defTabSz="946496">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27</a:t>
            </a:fld>
            <a:endParaRPr lang="en-US" dirty="0"/>
          </a:p>
        </p:txBody>
      </p:sp>
    </p:spTree>
    <p:extLst>
      <p:ext uri="{BB962C8B-B14F-4D97-AF65-F5344CB8AC3E}">
        <p14:creationId xmlns:p14="http://schemas.microsoft.com/office/powerpoint/2010/main" val="107553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1918" y="4402920"/>
            <a:ext cx="6696730" cy="4171950"/>
          </a:xfrm>
        </p:spPr>
        <p:txBody>
          <a:bodyPr/>
          <a:lstStyle/>
          <a:p>
            <a:pPr defTabSz="946496">
              <a:lnSpc>
                <a:spcPct val="90000"/>
              </a:lnSpc>
              <a:defRPr/>
            </a:pPr>
            <a:r>
              <a:rPr lang="en-US" sz="900" dirty="0"/>
              <a:t>When displayed in Slide Show mode, this slide includes animation for the gray captions. Click to individually display each caption (and hide the previous caption) as you describe the objects on the </a:t>
            </a:r>
            <a:r>
              <a:rPr lang="en-US" sz="900" b="1" dirty="0"/>
              <a:t>Process Direct Retro </a:t>
            </a:r>
            <a:r>
              <a:rPr lang="en-US" sz="900" dirty="0"/>
              <a:t>page.</a:t>
            </a:r>
          </a:p>
          <a:p>
            <a:pPr defTabSz="946496">
              <a:lnSpc>
                <a:spcPct val="90000"/>
              </a:lnSpc>
              <a:defRPr/>
            </a:pPr>
            <a:endParaRPr lang="en-US" sz="900" dirty="0"/>
          </a:p>
          <a:p>
            <a:pPr defTabSz="946496">
              <a:lnSpc>
                <a:spcPct val="90000"/>
              </a:lnSpc>
              <a:defRPr/>
            </a:pPr>
            <a:r>
              <a:rPr lang="en-US" sz="900" dirty="0"/>
              <a:t>Additional page / field notes: </a:t>
            </a:r>
          </a:p>
          <a:p>
            <a:pPr marL="177468" indent="-177468" defTabSz="946496">
              <a:lnSpc>
                <a:spcPct val="90000"/>
              </a:lnSpc>
              <a:buFont typeface="Arial" panose="020B0604020202020204" pitchFamily="34" charset="0"/>
              <a:buChar char="•"/>
              <a:defRPr/>
            </a:pPr>
            <a:r>
              <a:rPr lang="en-US" sz="900" dirty="0"/>
              <a:t>There are pages within the </a:t>
            </a:r>
            <a:r>
              <a:rPr lang="en-US" sz="900" b="1" dirty="0"/>
              <a:t>Retro Distribution </a:t>
            </a:r>
            <a:r>
              <a:rPr lang="en-US" sz="900" dirty="0"/>
              <a:t>component, but UC currently uses only the </a:t>
            </a:r>
            <a:r>
              <a:rPr lang="en-US" sz="900" b="1" dirty="0"/>
              <a:t>Retro Distribute Earnings</a:t>
            </a:r>
            <a:r>
              <a:rPr lang="en-US" sz="900" dirty="0"/>
              <a:t> page; it is the only page with editable fields. UC currently uses the direct retro process for earnings only. The funding for the deductions and taxes follow the earnings funding for payroll distribution. Therefore, the remaining pages in the component display informational data only.</a:t>
            </a:r>
          </a:p>
          <a:p>
            <a:pPr marL="177468" indent="-177468" defTabSz="946496">
              <a:lnSpc>
                <a:spcPct val="90000"/>
              </a:lnSpc>
              <a:buFont typeface="Arial" panose="020B0604020202020204" pitchFamily="34" charset="0"/>
              <a:buChar char="•"/>
              <a:defRPr/>
            </a:pPr>
            <a:r>
              <a:rPr lang="en-US" sz="900" b="1" dirty="0"/>
              <a:t>Apply/Remove Work Study</a:t>
            </a:r>
            <a:r>
              <a:rPr lang="en-US" sz="900" dirty="0"/>
              <a:t>: You cannot enter Work Study funding on the </a:t>
            </a:r>
            <a:r>
              <a:rPr lang="en-US" sz="900" b="1" dirty="0"/>
              <a:t>Funding Entry </a:t>
            </a:r>
            <a:r>
              <a:rPr lang="en-US" sz="900" dirty="0"/>
              <a:t>page, but you can initiate a direct retro transaction to move charges to and from work study funds in UCPath. When the transaction is processed, the work study split is applied if the employee is work study eligible and there is an available work study award balance.</a:t>
            </a:r>
          </a:p>
          <a:p>
            <a:pPr marL="177468" indent="-177468" defTabSz="946496">
              <a:lnSpc>
                <a:spcPct val="90000"/>
              </a:lnSpc>
              <a:buFont typeface="Arial" panose="020B0604020202020204" pitchFamily="34" charset="0"/>
              <a:buChar char="•"/>
              <a:defRPr/>
            </a:pPr>
            <a:r>
              <a:rPr lang="en-US" sz="900" b="1" dirty="0"/>
              <a:t>Check Balance </a:t>
            </a:r>
            <a:r>
              <a:rPr lang="en-US" sz="900" dirty="0"/>
              <a:t>button: After you enter data, check the balance. When the old data total does not match the new data total, the system generates an error message. The earnings must balance before you can save and submit the transaction. </a:t>
            </a:r>
            <a:r>
              <a:rPr lang="en-US" sz="900" b="1" dirty="0"/>
              <a:t>UCI</a:t>
            </a:r>
            <a:r>
              <a:rPr lang="en-US" sz="900" dirty="0"/>
              <a:t>: Note that unlike in FE, there are no percentages in Direct Retro transaction, you use a dollar amount and need to account for every penny of the Earnings Amount before you can submit the transaction. </a:t>
            </a:r>
          </a:p>
          <a:p>
            <a:pPr marL="177468" indent="-177468" defTabSz="946496">
              <a:lnSpc>
                <a:spcPct val="90000"/>
              </a:lnSpc>
              <a:buFont typeface="Arial" panose="020B0604020202020204" pitchFamily="34" charset="0"/>
              <a:buChar char="•"/>
              <a:defRPr/>
            </a:pPr>
            <a:r>
              <a:rPr lang="en-US" sz="900" b="1" dirty="0"/>
              <a:t>Initiator Comment</a:t>
            </a:r>
            <a:r>
              <a:rPr lang="en-US" sz="900" dirty="0"/>
              <a:t>:</a:t>
            </a:r>
            <a:r>
              <a:rPr lang="en-US" sz="900" b="1" dirty="0"/>
              <a:t> </a:t>
            </a:r>
            <a:r>
              <a:rPr lang="en-US" sz="900" dirty="0"/>
              <a:t>Enter comments as appropriate. If you select the </a:t>
            </a:r>
            <a:r>
              <a:rPr lang="en-US" sz="900" b="1" dirty="0"/>
              <a:t>Reason Code </a:t>
            </a:r>
            <a:r>
              <a:rPr lang="en-US" sz="900" dirty="0"/>
              <a:t>of</a:t>
            </a:r>
            <a:r>
              <a:rPr lang="en-US" sz="900" b="1" dirty="0"/>
              <a:t> Other (Specify in Comments)</a:t>
            </a:r>
            <a:r>
              <a:rPr lang="en-US" sz="900" dirty="0"/>
              <a:t>, you must enter comments or the system does not allow you to save and submit the transaction. </a:t>
            </a:r>
            <a:r>
              <a:rPr lang="en-US" sz="900" b="1" dirty="0"/>
              <a:t>UCI</a:t>
            </a:r>
            <a:r>
              <a:rPr lang="en-US" sz="900" dirty="0"/>
              <a:t>: Please note that the comments entered will be stored in UCPath and become a part of the record for this transaction. </a:t>
            </a:r>
          </a:p>
          <a:p>
            <a:pPr marL="177468" indent="-177468" defTabSz="946496">
              <a:lnSpc>
                <a:spcPct val="90000"/>
              </a:lnSpc>
              <a:buFont typeface="Arial" panose="020B0604020202020204" pitchFamily="34" charset="0"/>
              <a:buChar char="•"/>
              <a:defRPr/>
            </a:pPr>
            <a:r>
              <a:rPr lang="en-US" sz="900" b="1" dirty="0"/>
              <a:t>Questionnaire</a:t>
            </a:r>
            <a:r>
              <a:rPr lang="en-US" sz="900" dirty="0"/>
              <a:t>: Provide answers to the questions/requests, as appropriate. Completion is required for high risk transactions. UCI: Initiators should confirm their local process for completing the Questionnaire; it may require assistance of the department/ school Finance Analyst; </a:t>
            </a:r>
          </a:p>
          <a:p>
            <a:pPr marL="177468" indent="-177468" defTabSz="946496">
              <a:lnSpc>
                <a:spcPct val="90000"/>
              </a:lnSpc>
              <a:buFont typeface="Arial" panose="020B0604020202020204" pitchFamily="34" charset="0"/>
              <a:buChar char="•"/>
              <a:defRPr/>
            </a:pPr>
            <a:r>
              <a:rPr lang="en-US" sz="900" b="1" dirty="0"/>
              <a:t>Justification Document Upload</a:t>
            </a:r>
            <a:r>
              <a:rPr lang="en-US" sz="900" dirty="0"/>
              <a:t>: Attach a supporting document if necessary.</a:t>
            </a:r>
          </a:p>
          <a:p>
            <a:pPr marL="177468" indent="-177468" defTabSz="946496">
              <a:lnSpc>
                <a:spcPct val="90000"/>
              </a:lnSpc>
              <a:buFont typeface="Arial" panose="020B0604020202020204" pitchFamily="34" charset="0"/>
              <a:buChar char="•"/>
              <a:defRPr/>
            </a:pPr>
            <a:r>
              <a:rPr lang="en-US" sz="900" b="1" dirty="0"/>
              <a:t>Reason Code</a:t>
            </a:r>
            <a:r>
              <a:rPr lang="en-US" sz="900" dirty="0"/>
              <a:t>:</a:t>
            </a:r>
            <a:r>
              <a:rPr lang="en-US" sz="900" b="1" dirty="0"/>
              <a:t> </a:t>
            </a:r>
            <a:r>
              <a:rPr lang="en-US" sz="900" dirty="0"/>
              <a:t>Select the appropriate reason. This is a required field. Valid values are: </a:t>
            </a:r>
            <a:r>
              <a:rPr lang="en-US" sz="900" b="1" dirty="0"/>
              <a:t>Align Salary to Effort</a:t>
            </a:r>
            <a:r>
              <a:rPr lang="en-US" sz="900" dirty="0"/>
              <a:t>, </a:t>
            </a:r>
            <a:r>
              <a:rPr lang="en-US" sz="900" b="1" dirty="0"/>
              <a:t>Data Entry Error</a:t>
            </a:r>
            <a:r>
              <a:rPr lang="en-US" sz="900" dirty="0"/>
              <a:t>, </a:t>
            </a:r>
            <a:r>
              <a:rPr lang="en-US" sz="900" b="1" dirty="0"/>
              <a:t>Late Award or Chartfield Setup</a:t>
            </a:r>
            <a:r>
              <a:rPr lang="en-US" sz="900" dirty="0"/>
              <a:t>, </a:t>
            </a:r>
            <a:r>
              <a:rPr lang="en-US" sz="900" b="1" dirty="0"/>
              <a:t>Other (Specify in Comments)</a:t>
            </a:r>
            <a:r>
              <a:rPr lang="en-US" sz="900" dirty="0"/>
              <a:t>.</a:t>
            </a:r>
          </a:p>
          <a:p>
            <a:pPr defTabSz="946496">
              <a:lnSpc>
                <a:spcPct val="90000"/>
              </a:lnSpc>
              <a:defRPr/>
            </a:pPr>
            <a:r>
              <a:rPr lang="en-US" sz="900" dirty="0"/>
              <a:t>Process notes: Prior to final Location approval, the transaction remains in a hold state, which prevents it from being picked up in the nightly batch processing. Upon final Location approval, the transaction page updates the transaction status to </a:t>
            </a:r>
            <a:r>
              <a:rPr lang="en-US" sz="900" b="1" dirty="0"/>
              <a:t>Approved</a:t>
            </a:r>
            <a:r>
              <a:rPr lang="en-US" sz="900" dirty="0"/>
              <a:t>, which then makes the transaction available for </a:t>
            </a:r>
            <a:r>
              <a:rPr lang="en-US" sz="900" b="1" dirty="0"/>
              <a:t>Update Actuals Distribution </a:t>
            </a:r>
            <a:r>
              <a:rPr lang="en-US" sz="900" dirty="0"/>
              <a:t>processing.</a:t>
            </a:r>
          </a:p>
          <a:p>
            <a:pPr defTabSz="946496">
              <a:lnSpc>
                <a:spcPct val="90000"/>
              </a:lnSpc>
              <a:defRPr/>
            </a:pPr>
            <a:endParaRPr lang="en-US" sz="900" dirty="0"/>
          </a:p>
          <a:p>
            <a:pPr defTabSz="946496">
              <a:lnSpc>
                <a:spcPct val="90000"/>
              </a:lnSpc>
              <a:defRPr/>
            </a:pPr>
            <a:r>
              <a:rPr lang="en-US" sz="900" b="1" dirty="0"/>
              <a:t>UCI:</a:t>
            </a:r>
            <a:r>
              <a:rPr lang="en-US" sz="900" dirty="0"/>
              <a:t> Remember: Direct Retro is not where you correct the salary it's only where you change the funding distribution for past transactions. </a:t>
            </a:r>
          </a:p>
          <a:p>
            <a:pPr defTabSz="946496">
              <a:lnSpc>
                <a:spcPct val="90000"/>
              </a:lnSpc>
              <a:defRPr/>
            </a:pPr>
            <a:endParaRPr lang="en-US" sz="900" dirty="0"/>
          </a:p>
          <a:p>
            <a:pPr defTabSz="946496">
              <a:lnSpc>
                <a:spcPct val="90000"/>
              </a:lnSpc>
              <a:defRPr/>
            </a:pPr>
            <a:r>
              <a:rPr lang="en-US" sz="900" dirty="0"/>
              <a:t>The end-to-end system steps for initiating this type of transaction are covered in more detail during the instructor demonstration and participant exercise.</a:t>
            </a:r>
          </a:p>
        </p:txBody>
      </p:sp>
      <p:sp>
        <p:nvSpPr>
          <p:cNvPr id="4" name="Slide Number Placeholder 3"/>
          <p:cNvSpPr>
            <a:spLocks noGrp="1"/>
          </p:cNvSpPr>
          <p:nvPr>
            <p:ph type="sldNum" sz="quarter" idx="10"/>
          </p:nvPr>
        </p:nvSpPr>
        <p:spPr/>
        <p:txBody>
          <a:bodyPr/>
          <a:lstStyle/>
          <a:p>
            <a:fld id="{244E229F-C150-474F-8980-931399A2ED49}" type="slidenum">
              <a:rPr lang="en-US" smtClean="0"/>
              <a:pPr/>
              <a:t>28</a:t>
            </a:fld>
            <a:endParaRPr lang="en-US" dirty="0"/>
          </a:p>
        </p:txBody>
      </p:sp>
    </p:spTree>
    <p:extLst>
      <p:ext uri="{BB962C8B-B14F-4D97-AF65-F5344CB8AC3E}">
        <p14:creationId xmlns:p14="http://schemas.microsoft.com/office/powerpoint/2010/main" val="36756069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496">
              <a:defRPr/>
            </a:pPr>
            <a:r>
              <a:rPr lang="en-US" b="0" dirty="0"/>
              <a:t>When displayed in Slide</a:t>
            </a:r>
            <a:r>
              <a:rPr lang="en-US" b="0" baseline="0" dirty="0"/>
              <a:t> Show mode, t</a:t>
            </a:r>
            <a:r>
              <a:rPr lang="en-US" b="0" dirty="0"/>
              <a:t>his slide includes</a:t>
            </a:r>
            <a:r>
              <a:rPr lang="en-US" baseline="0" dirty="0"/>
              <a:t> animation for the objects. Click to individually display each object. </a:t>
            </a:r>
          </a:p>
          <a:p>
            <a:endParaRPr lang="en-US" baseline="0" dirty="0"/>
          </a:p>
          <a:p>
            <a:pPr marL="177468" indent="-177468">
              <a:buFont typeface="Arial" panose="020B0604020202020204" pitchFamily="34" charset="0"/>
              <a:buChar char="•"/>
            </a:pPr>
            <a:r>
              <a:rPr lang="en-US" baseline="0" dirty="0"/>
              <a:t>FFT Fund = Flow-through Fund</a:t>
            </a:r>
          </a:p>
          <a:p>
            <a:pPr marL="177468" indent="-177468">
              <a:buFont typeface="Arial" panose="020B0604020202020204" pitchFamily="34" charset="0"/>
              <a:buChar char="•"/>
            </a:pPr>
            <a:r>
              <a:rPr lang="en-US" dirty="0"/>
              <a:t>High-risk transactions are considered Salary Cost Transfers (SCTs) that are in violation of the 120 Day Rule and/or 90 Day Rule at the time of submission by the initiator. </a:t>
            </a:r>
          </a:p>
          <a:p>
            <a:pPr marL="177468" indent="-177468">
              <a:buFont typeface="Arial" panose="020B0604020202020204" pitchFamily="34" charset="0"/>
              <a:buChar char="•"/>
            </a:pPr>
            <a:r>
              <a:rPr lang="en-US" dirty="0"/>
              <a:t>Direct retro requests that increase or decrease the expense on a non-federal contract and grant fund are </a:t>
            </a:r>
            <a:r>
              <a:rPr lang="en-US" u="sng" dirty="0"/>
              <a:t>not</a:t>
            </a:r>
            <a:r>
              <a:rPr lang="en-US" dirty="0"/>
              <a:t> considered high risk.</a:t>
            </a:r>
          </a:p>
          <a:p>
            <a:pPr marL="177468" indent="-177468">
              <a:buFont typeface="Arial" panose="020B0604020202020204" pitchFamily="34" charset="0"/>
              <a:buChar char="•"/>
            </a:pPr>
            <a:r>
              <a:rPr lang="en-US" dirty="0"/>
              <a:t>The AWE routing logic for</a:t>
            </a:r>
            <a:r>
              <a:rPr lang="en-US" baseline="0" dirty="0"/>
              <a:t> </a:t>
            </a:r>
            <a:r>
              <a:rPr lang="en-US" dirty="0"/>
              <a:t>a High Risk SCT excludes federal Work Study funds.</a:t>
            </a:r>
          </a:p>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29</a:t>
            </a:fld>
            <a:endParaRPr lang="en-US" dirty="0"/>
          </a:p>
        </p:txBody>
      </p:sp>
    </p:spTree>
    <p:extLst>
      <p:ext uri="{BB962C8B-B14F-4D97-AF65-F5344CB8AC3E}">
        <p14:creationId xmlns:p14="http://schemas.microsoft.com/office/powerpoint/2010/main" val="3200782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499" y="4403725"/>
            <a:ext cx="5838573" cy="4171950"/>
          </a:xfrm>
        </p:spPr>
        <p:txBody>
          <a:bodyPr/>
          <a:lstStyle/>
          <a:p>
            <a:r>
              <a:rPr lang="en-US" dirty="0"/>
              <a:t>When a direct retro is processed for a student</a:t>
            </a:r>
            <a:r>
              <a:rPr lang="en-US" baseline="0" dirty="0"/>
              <a:t> on work study, the </a:t>
            </a:r>
            <a:r>
              <a:rPr lang="en-US" b="1" baseline="0" dirty="0"/>
              <a:t>Work Study Indicator </a:t>
            </a:r>
            <a:r>
              <a:rPr lang="en-US" baseline="0" dirty="0"/>
              <a:t>field is displayed.  In the </a:t>
            </a:r>
            <a:r>
              <a:rPr lang="en-US" b="1" baseline="0" dirty="0"/>
              <a:t>New Data </a:t>
            </a:r>
            <a:r>
              <a:rPr lang="en-US" baseline="0" dirty="0"/>
              <a:t>section, the </a:t>
            </a:r>
            <a:r>
              <a:rPr lang="en-US" b="1" baseline="0" dirty="0"/>
              <a:t>Apply/Remove Work Study </a:t>
            </a:r>
            <a:r>
              <a:rPr lang="en-US" baseline="0" dirty="0"/>
              <a:t>field is enabled with the values to Apply WS (work study), Remove WS (work study) or N/A (not applicable). In this example there are 3 checks that need to be updated. Be sure to click the </a:t>
            </a:r>
            <a:r>
              <a:rPr lang="en-US" b="1" baseline="0" dirty="0"/>
              <a:t>View All </a:t>
            </a:r>
            <a:r>
              <a:rPr lang="en-US" baseline="0" dirty="0"/>
              <a:t>link update all applicable checks within the selected date range.</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30</a:t>
            </a:fld>
            <a:endParaRPr lang="en-US" dirty="0"/>
          </a:p>
        </p:txBody>
      </p:sp>
    </p:spTree>
    <p:extLst>
      <p:ext uri="{BB962C8B-B14F-4D97-AF65-F5344CB8AC3E}">
        <p14:creationId xmlns:p14="http://schemas.microsoft.com/office/powerpoint/2010/main" val="709713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4</a:t>
            </a:fld>
            <a:endParaRPr lang="en-US" dirty="0"/>
          </a:p>
        </p:txBody>
      </p:sp>
    </p:spTree>
    <p:extLst>
      <p:ext uri="{BB962C8B-B14F-4D97-AF65-F5344CB8AC3E}">
        <p14:creationId xmlns:p14="http://schemas.microsoft.com/office/powerpoint/2010/main" val="33621335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When displayed in Slide Show mode, this slide includes animation for two objects. Click to display each object.</a:t>
            </a:r>
          </a:p>
          <a:p>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451493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03725"/>
            <a:ext cx="6069189" cy="4171950"/>
          </a:xfrm>
        </p:spPr>
        <p:txBody>
          <a:bodyPr/>
          <a:lstStyle/>
          <a:p>
            <a:pPr defTabSz="928848">
              <a:defRPr/>
            </a:pPr>
            <a:r>
              <a:rPr lang="en-US" b="0" dirty="0"/>
              <a:t>When displayed in Slide Show mode, this slide includes animation for the gray captions. Click to individually display each caption (and hide the previous caption) as you describe the objects on the </a:t>
            </a:r>
            <a:r>
              <a:rPr lang="en-US" b="1" dirty="0"/>
              <a:t>Direct Retro Salary Cap/MCOP Funding Worksheet</a:t>
            </a:r>
            <a:r>
              <a:rPr lang="en-US" b="0" dirty="0"/>
              <a:t> page.</a:t>
            </a:r>
          </a:p>
          <a:p>
            <a:pPr defTabSz="928848">
              <a:defRPr/>
            </a:pPr>
            <a:endParaRPr lang="en-US" baseline="0" dirty="0"/>
          </a:p>
          <a:p>
            <a:pPr defTabSz="928848">
              <a:defRPr/>
            </a:pPr>
            <a:r>
              <a:rPr lang="en-US" baseline="0" dirty="0"/>
              <a:t>Additional page / field notes: </a:t>
            </a:r>
          </a:p>
          <a:p>
            <a:pPr marL="174159" indent="-174159">
              <a:buFont typeface="Arial" panose="020B0604020202020204" pitchFamily="34" charset="0"/>
              <a:buChar char="•"/>
            </a:pPr>
            <a:r>
              <a:rPr lang="en-US" dirty="0"/>
              <a:t>After you enter new funding information and distributed earnings, click the </a:t>
            </a:r>
            <a:r>
              <a:rPr lang="en-US" b="1" dirty="0"/>
              <a:t>Check Balance </a:t>
            </a:r>
            <a:r>
              <a:rPr lang="en-US" b="0" dirty="0"/>
              <a:t>b</a:t>
            </a:r>
            <a:r>
              <a:rPr lang="en-US" dirty="0"/>
              <a:t>utton. The page</a:t>
            </a:r>
            <a:r>
              <a:rPr lang="en-US" baseline="0" dirty="0"/>
              <a:t> </a:t>
            </a:r>
            <a:r>
              <a:rPr lang="en-US" dirty="0"/>
              <a:t>displays the appropriate amounts in the </a:t>
            </a:r>
            <a:r>
              <a:rPr lang="en-US" b="1" dirty="0"/>
              <a:t>OTC to be Distributed</a:t>
            </a:r>
            <a:r>
              <a:rPr lang="en-US" dirty="0"/>
              <a:t>, </a:t>
            </a:r>
            <a:r>
              <a:rPr lang="en-US" b="1" dirty="0"/>
              <a:t>Total (with OTC)</a:t>
            </a:r>
            <a:r>
              <a:rPr lang="en-US" b="1" baseline="0" dirty="0"/>
              <a:t> </a:t>
            </a:r>
            <a:r>
              <a:rPr lang="en-US" baseline="0" dirty="0"/>
              <a:t>and </a:t>
            </a:r>
            <a:r>
              <a:rPr lang="en-US" b="1" baseline="0" dirty="0"/>
              <a:t>Balance</a:t>
            </a:r>
            <a:r>
              <a:rPr lang="en-US" baseline="0" dirty="0"/>
              <a:t> fields.</a:t>
            </a:r>
          </a:p>
          <a:p>
            <a:pPr marL="174159" indent="-174159">
              <a:buFont typeface="Arial" panose="020B0604020202020204" pitchFamily="34" charset="0"/>
              <a:buChar char="•"/>
            </a:pPr>
            <a:r>
              <a:rPr lang="en-US" dirty="0"/>
              <a:t>If any page</a:t>
            </a:r>
            <a:r>
              <a:rPr lang="en-US" baseline="0" dirty="0"/>
              <a:t> </a:t>
            </a:r>
            <a:r>
              <a:rPr lang="en-US" dirty="0"/>
              <a:t>validations fails, the system displays an error message and you must correct the new distribution data.</a:t>
            </a:r>
          </a:p>
          <a:p>
            <a:pPr marL="174159" indent="-174159">
              <a:buFont typeface="Arial" panose="020B0604020202020204" pitchFamily="34" charset="0"/>
              <a:buChar char="•"/>
            </a:pPr>
            <a:r>
              <a:rPr lang="en-US" dirty="0"/>
              <a:t>Any new data changes entered on the </a:t>
            </a:r>
            <a:r>
              <a:rPr lang="en-US" b="1" dirty="0"/>
              <a:t>Direct Retro </a:t>
            </a:r>
            <a:r>
              <a:rPr lang="en-US" b="0" dirty="0"/>
              <a:t>m</a:t>
            </a:r>
            <a:r>
              <a:rPr lang="en-US" dirty="0"/>
              <a:t>ain page are reinitialized and must be reentered on the </a:t>
            </a:r>
            <a:r>
              <a:rPr lang="en-US" b="1" dirty="0"/>
              <a:t>Direct Retro Salary Cap/MCOP Funding Worksheet</a:t>
            </a:r>
            <a:r>
              <a:rPr lang="en-US" dirty="0"/>
              <a:t>. </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54254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r>
              <a:rPr lang="en-US" b="0" dirty="0"/>
              <a:t>When displayed in Slide Show mode, this slide includes animation for the gray captions. Click to individually display each caption (and hide the previous caption) as you describe the objects on the </a:t>
            </a:r>
            <a:r>
              <a:rPr lang="en-US" b="1" dirty="0"/>
              <a:t>Preview Direct Retro Distribution</a:t>
            </a:r>
            <a:r>
              <a:rPr lang="en-US" b="1" baseline="0" dirty="0"/>
              <a:t> Worksheet</a:t>
            </a:r>
            <a:r>
              <a:rPr lang="en-US" b="1" dirty="0"/>
              <a:t> </a:t>
            </a:r>
            <a:r>
              <a:rPr lang="en-US" b="0" dirty="0"/>
              <a:t>page.</a:t>
            </a:r>
          </a:p>
          <a:p>
            <a:pPr defTabSz="928848">
              <a:defRPr/>
            </a:pPr>
            <a:endParaRPr lang="en-US" baseline="0" dirty="0"/>
          </a:p>
          <a:p>
            <a:pPr defTabSz="928848">
              <a:defRPr/>
            </a:pPr>
            <a:r>
              <a:rPr lang="en-US" baseline="0" dirty="0"/>
              <a:t>The end-to-end system steps for initiating this type of transaction are covered in more detail during the instructor demonstration and participant exercise.</a:t>
            </a:r>
          </a:p>
        </p:txBody>
      </p:sp>
      <p:sp>
        <p:nvSpPr>
          <p:cNvPr id="4" name="Slide Number Placeholder 3"/>
          <p:cNvSpPr>
            <a:spLocks noGrp="1"/>
          </p:cNvSpPr>
          <p:nvPr>
            <p:ph type="sldNum" sz="quarter" idx="10"/>
          </p:nvPr>
        </p:nvSpPr>
        <p:spPr/>
        <p:txBody>
          <a:bodyPr/>
          <a:lstStyle/>
          <a:p>
            <a:fld id="{244E229F-C150-474F-8980-931399A2ED49}" type="slidenum">
              <a:rPr lang="en-US" smtClean="0"/>
              <a:pPr/>
              <a:t>33</a:t>
            </a:fld>
            <a:endParaRPr lang="en-US" dirty="0"/>
          </a:p>
        </p:txBody>
      </p:sp>
    </p:spTree>
    <p:extLst>
      <p:ext uri="{BB962C8B-B14F-4D97-AF65-F5344CB8AC3E}">
        <p14:creationId xmlns:p14="http://schemas.microsoft.com/office/powerpoint/2010/main" val="26269207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that once approved the transaction is processed and written into the system (nightly processing); it does not go through UCPC finalization.</a:t>
            </a:r>
            <a:r>
              <a:rPr lang="en-US" baseline="0" dirty="0"/>
              <a:t> </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34</a:t>
            </a:fld>
            <a:endParaRPr lang="en-US" dirty="0"/>
          </a:p>
        </p:txBody>
      </p:sp>
    </p:spTree>
    <p:extLst>
      <p:ext uri="{BB962C8B-B14F-4D97-AF65-F5344CB8AC3E}">
        <p14:creationId xmlns:p14="http://schemas.microsoft.com/office/powerpoint/2010/main" val="39740568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UPK simulation-based demonstrations, open the See It view and walk through the activity while providing details and explaining the task. The users should follow along with the See It version of the UPK.</a:t>
            </a:r>
          </a:p>
        </p:txBody>
      </p:sp>
      <p:sp>
        <p:nvSpPr>
          <p:cNvPr id="4" name="Slide Number Placeholder 3"/>
          <p:cNvSpPr>
            <a:spLocks noGrp="1"/>
          </p:cNvSpPr>
          <p:nvPr>
            <p:ph type="sldNum" sz="quarter" idx="10"/>
          </p:nvPr>
        </p:nvSpPr>
        <p:spPr/>
        <p:txBody>
          <a:bodyPr/>
          <a:lstStyle/>
          <a:p>
            <a:fld id="{244E229F-C150-474F-8980-931399A2ED49}" type="slidenum">
              <a:rPr lang="en-US" smtClean="0"/>
              <a:pPr/>
              <a:t>35</a:t>
            </a:fld>
            <a:endParaRPr lang="en-US" dirty="0"/>
          </a:p>
        </p:txBody>
      </p:sp>
    </p:spTree>
    <p:extLst>
      <p:ext uri="{BB962C8B-B14F-4D97-AF65-F5344CB8AC3E}">
        <p14:creationId xmlns:p14="http://schemas.microsoft.com/office/powerpoint/2010/main" val="3639119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496">
              <a:defRPr/>
            </a:pPr>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36</a:t>
            </a:fld>
            <a:endParaRPr lang="en-US" dirty="0"/>
          </a:p>
        </p:txBody>
      </p:sp>
    </p:spTree>
    <p:extLst>
      <p:ext uri="{BB962C8B-B14F-4D97-AF65-F5344CB8AC3E}">
        <p14:creationId xmlns:p14="http://schemas.microsoft.com/office/powerpoint/2010/main" val="28011905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UPK simulation-based demonstrations, open the See It view and walk through the activity while providing details and explaining the task. The users should follow along with the See It version of the UPK.</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0986870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0477443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39</a:t>
            </a:fld>
            <a:endParaRPr lang="en-US" dirty="0"/>
          </a:p>
        </p:txBody>
      </p:sp>
    </p:spTree>
    <p:extLst>
      <p:ext uri="{BB962C8B-B14F-4D97-AF65-F5344CB8AC3E}">
        <p14:creationId xmlns:p14="http://schemas.microsoft.com/office/powerpoint/2010/main" val="35040897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40</a:t>
            </a:fld>
            <a:endParaRPr lang="en-US" dirty="0"/>
          </a:p>
        </p:txBody>
      </p:sp>
    </p:spTree>
    <p:extLst>
      <p:ext uri="{BB962C8B-B14F-4D97-AF65-F5344CB8AC3E}">
        <p14:creationId xmlns:p14="http://schemas.microsoft.com/office/powerpoint/2010/main" val="4181022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5</a:t>
            </a:fld>
            <a:endParaRPr lang="en-US" dirty="0"/>
          </a:p>
        </p:txBody>
      </p:sp>
    </p:spTree>
    <p:extLst>
      <p:ext uri="{BB962C8B-B14F-4D97-AF65-F5344CB8AC3E}">
        <p14:creationId xmlns:p14="http://schemas.microsoft.com/office/powerpoint/2010/main" val="27240670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100" dirty="0"/>
              <a:t>Last bullet – the process does not allow</a:t>
            </a:r>
            <a:r>
              <a:rPr lang="en-US" sz="1100" baseline="0" dirty="0"/>
              <a:t> you to CHANGE the deduction code used but allows you to change the funding source for the benefits cost only.</a:t>
            </a:r>
            <a:endParaRPr lang="en-US" sz="1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E229F-C150-474F-8980-931399A2ED49}" type="slidenum">
              <a:rPr kumimoji="0" lang="en-US"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247156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bullet</a:t>
            </a:r>
            <a:r>
              <a:rPr lang="en-US" baseline="0" dirty="0"/>
              <a:t> – the funding source does not cover the full CBR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42</a:t>
            </a:fld>
            <a:endParaRPr lang="en-US" dirty="0"/>
          </a:p>
        </p:txBody>
      </p:sp>
    </p:spTree>
    <p:extLst>
      <p:ext uri="{BB962C8B-B14F-4D97-AF65-F5344CB8AC3E}">
        <p14:creationId xmlns:p14="http://schemas.microsoft.com/office/powerpoint/2010/main" val="20893061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scenario</a:t>
            </a:r>
            <a:r>
              <a:rPr lang="en-US" baseline="0" dirty="0"/>
              <a:t> could be: the grant funding has not come in yet but a person needs to be get paid. They will likely be paid from the “default” account. Once the grant is funded, a direct retro is processed to move the money to the grant fund. Then a subsequent Benefits Cost Transfer must be processed to move the benefit related costs to yet another fund because the grant does not cover those costs.</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43</a:t>
            </a:fld>
            <a:endParaRPr lang="en-US" dirty="0"/>
          </a:p>
        </p:txBody>
      </p:sp>
    </p:spTree>
    <p:extLst>
      <p:ext uri="{BB962C8B-B14F-4D97-AF65-F5344CB8AC3E}">
        <p14:creationId xmlns:p14="http://schemas.microsoft.com/office/powerpoint/2010/main" val="39047585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Submitting a transaction triggers approval workflow (AWE) at the Location level.</a:t>
            </a:r>
            <a:r>
              <a:rPr lang="en-US" baseline="0" dirty="0"/>
              <a:t> Upon final Location AWE approval are picked up by the custom process and processed every night (other than post confirm GL cycle).</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A </a:t>
            </a:r>
            <a:r>
              <a:rPr lang="en-US" sz="1100" b="0" dirty="0"/>
              <a:t>high risk </a:t>
            </a:r>
            <a:r>
              <a:rPr lang="en-US" sz="1100" dirty="0"/>
              <a:t>direct retro transaction requires an additional, higher-level approval in UCPath. High</a:t>
            </a:r>
            <a:r>
              <a:rPr lang="en-US" sz="1100" baseline="0" dirty="0"/>
              <a:t> risk transactions are explained in more detail on the next slide.</a:t>
            </a:r>
            <a:endParaRPr lang="en-US" sz="1100" dirty="0"/>
          </a:p>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44</a:t>
            </a:fld>
            <a:endParaRPr lang="en-US" dirty="0"/>
          </a:p>
        </p:txBody>
      </p:sp>
    </p:spTree>
    <p:extLst>
      <p:ext uri="{BB962C8B-B14F-4D97-AF65-F5344CB8AC3E}">
        <p14:creationId xmlns:p14="http://schemas.microsoft.com/office/powerpoint/2010/main" val="24454437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dirty="0"/>
              <a:t>When displayed in Slide</a:t>
            </a:r>
            <a:r>
              <a:rPr lang="en-US" b="0" baseline="0" dirty="0"/>
              <a:t> Show mode, t</a:t>
            </a:r>
            <a:r>
              <a:rPr lang="en-US" b="0" dirty="0"/>
              <a:t>his slide includes</a:t>
            </a:r>
            <a:r>
              <a:rPr lang="en-US" baseline="0" dirty="0"/>
              <a:t> animation for the objects. Click to individually display each object. </a:t>
            </a:r>
          </a:p>
          <a:p>
            <a:endParaRPr lang="en-US" baseline="0" dirty="0"/>
          </a:p>
          <a:p>
            <a:pPr marL="174708" indent="-174708">
              <a:buFont typeface="Arial" panose="020B0604020202020204" pitchFamily="34" charset="0"/>
              <a:buChar char="•"/>
            </a:pPr>
            <a:r>
              <a:rPr lang="en-US" baseline="0" dirty="0"/>
              <a:t>FFT Fund = Flow-through Fund</a:t>
            </a:r>
          </a:p>
          <a:p>
            <a:pPr marL="174708" indent="-174708">
              <a:buFont typeface="Arial" panose="020B0604020202020204" pitchFamily="34" charset="0"/>
              <a:buChar char="•"/>
            </a:pPr>
            <a:r>
              <a:rPr lang="en-US" dirty="0"/>
              <a:t>High-risk transactions are considered Benefit Cost Transfers (BCTs) that are in violation of the 120 Day Rule and/or 90 Day Rule at the time of submission by the initiator. </a:t>
            </a:r>
          </a:p>
          <a:p>
            <a:pPr marL="174708" indent="-174708">
              <a:buFont typeface="Arial" panose="020B0604020202020204" pitchFamily="34" charset="0"/>
              <a:buChar char="•"/>
            </a:pPr>
            <a:r>
              <a:rPr lang="en-US" dirty="0"/>
              <a:t>Requests that increase or decrease the expense on a non-federal contract and grant fund are </a:t>
            </a:r>
            <a:r>
              <a:rPr lang="en-US" u="sng" dirty="0"/>
              <a:t>not</a:t>
            </a:r>
            <a:r>
              <a:rPr lang="en-US" dirty="0"/>
              <a:t> considered high risk.</a:t>
            </a:r>
          </a:p>
        </p:txBody>
      </p:sp>
      <p:sp>
        <p:nvSpPr>
          <p:cNvPr id="4" name="Slide Number Placeholder 3"/>
          <p:cNvSpPr>
            <a:spLocks noGrp="1"/>
          </p:cNvSpPr>
          <p:nvPr>
            <p:ph type="sldNum" sz="quarter" idx="10"/>
          </p:nvPr>
        </p:nvSpPr>
        <p:spPr/>
        <p:txBody>
          <a:bodyPr/>
          <a:lstStyle/>
          <a:p>
            <a:fld id="{244E229F-C150-474F-8980-931399A2ED49}" type="slidenum">
              <a:rPr lang="en-US" smtClean="0"/>
              <a:pPr/>
              <a:t>45</a:t>
            </a:fld>
            <a:endParaRPr lang="en-US" dirty="0"/>
          </a:p>
        </p:txBody>
      </p:sp>
    </p:spTree>
    <p:extLst>
      <p:ext uri="{BB962C8B-B14F-4D97-AF65-F5344CB8AC3E}">
        <p14:creationId xmlns:p14="http://schemas.microsoft.com/office/powerpoint/2010/main" val="17064529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8429712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47</a:t>
            </a:fld>
            <a:endParaRPr lang="en-US" dirty="0"/>
          </a:p>
        </p:txBody>
      </p:sp>
    </p:spTree>
    <p:extLst>
      <p:ext uri="{BB962C8B-B14F-4D97-AF65-F5344CB8AC3E}">
        <p14:creationId xmlns:p14="http://schemas.microsoft.com/office/powerpoint/2010/main" val="20251895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48</a:t>
            </a:fld>
            <a:endParaRPr lang="en-US" dirty="0"/>
          </a:p>
        </p:txBody>
      </p:sp>
    </p:spTree>
    <p:extLst>
      <p:ext uri="{BB962C8B-B14F-4D97-AF65-F5344CB8AC3E}">
        <p14:creationId xmlns:p14="http://schemas.microsoft.com/office/powerpoint/2010/main" val="42042068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1" fontAlgn="auto" latinLnBrk="0" hangingPunct="1">
              <a:lnSpc>
                <a:spcPct val="90000"/>
              </a:lnSpc>
              <a:spcBef>
                <a:spcPts val="0"/>
              </a:spcBef>
              <a:spcAft>
                <a:spcPts val="0"/>
              </a:spcAft>
              <a:buClrTx/>
              <a:buSzTx/>
              <a:buFontTx/>
              <a:buNone/>
              <a:tabLst/>
              <a:defRPr/>
            </a:pPr>
            <a:r>
              <a:rPr lang="en-US" b="0" dirty="0"/>
              <a:t>When displayed in Slide Show mode, this slide includes animation for the gray captions. Click to individually display each caption (and hide the previous caption) as you describe the objects on the </a:t>
            </a:r>
            <a:r>
              <a:rPr lang="en-US" b="1" dirty="0"/>
              <a:t>Process Benefit Cost Transfer </a:t>
            </a:r>
            <a:r>
              <a:rPr lang="en-US" b="0" dirty="0"/>
              <a:t>page.</a:t>
            </a:r>
          </a:p>
        </p:txBody>
      </p:sp>
      <p:sp>
        <p:nvSpPr>
          <p:cNvPr id="4" name="Slide Number Placeholder 3"/>
          <p:cNvSpPr>
            <a:spLocks noGrp="1"/>
          </p:cNvSpPr>
          <p:nvPr>
            <p:ph type="sldNum" sz="quarter" idx="10"/>
          </p:nvPr>
        </p:nvSpPr>
        <p:spPr/>
        <p:txBody>
          <a:bodyPr/>
          <a:lstStyle/>
          <a:p>
            <a:fld id="{244E229F-C150-474F-8980-931399A2ED49}" type="slidenum">
              <a:rPr lang="en-US" smtClean="0"/>
              <a:pPr/>
              <a:t>49</a:t>
            </a:fld>
            <a:endParaRPr lang="en-US" dirty="0"/>
          </a:p>
        </p:txBody>
      </p:sp>
    </p:spTree>
    <p:extLst>
      <p:ext uri="{BB962C8B-B14F-4D97-AF65-F5344CB8AC3E}">
        <p14:creationId xmlns:p14="http://schemas.microsoft.com/office/powerpoint/2010/main" val="41051499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n-US" b="0" dirty="0"/>
              <a:t>When displayed in Slide Show mode, this slide includes animation for six objects. Click to display each object as you describe the steps listed below.</a:t>
            </a:r>
          </a:p>
          <a:p>
            <a:pPr defTabSz="931774">
              <a:defRPr/>
            </a:pPr>
            <a:endParaRPr lang="en-US" baseline="0" dirty="0"/>
          </a:p>
          <a:p>
            <a:pPr defTabSz="931774">
              <a:defRPr/>
            </a:pPr>
            <a:r>
              <a:rPr lang="en-US" baseline="0" dirty="0"/>
              <a:t>Additional page / field notes:</a:t>
            </a:r>
          </a:p>
          <a:p>
            <a:pPr marL="174708" indent="-174708" defTabSz="931774">
              <a:buFont typeface="Arial" panose="020B0604020202020204" pitchFamily="34" charset="0"/>
              <a:buChar char="•"/>
              <a:defRPr/>
            </a:pPr>
            <a:r>
              <a:rPr lang="en-US" b="1" baseline="0" dirty="0"/>
              <a:t>Begin Date </a:t>
            </a:r>
            <a:r>
              <a:rPr lang="en-US" baseline="0" dirty="0"/>
              <a:t>and </a:t>
            </a:r>
            <a:r>
              <a:rPr lang="en-US" b="1" baseline="0" dirty="0"/>
              <a:t>End Date</a:t>
            </a:r>
            <a:r>
              <a:rPr lang="en-US" b="0" baseline="0" dirty="0"/>
              <a:t>: </a:t>
            </a:r>
            <a:r>
              <a:rPr lang="en-US" baseline="0" dirty="0"/>
              <a:t>The system defaults the dates to the begin and end dates of the current fiscal year, but you can enter a date range for the specific payroll date(s) for which you</a:t>
            </a:r>
            <a:r>
              <a:rPr lang="en-US" dirty="0"/>
              <a:t> a</a:t>
            </a:r>
            <a:r>
              <a:rPr lang="en-US" baseline="0" dirty="0"/>
              <a:t>re searching.</a:t>
            </a:r>
          </a:p>
          <a:p>
            <a:pPr marL="174708" indent="-174708" defTabSz="931774">
              <a:buFont typeface="Arial" panose="020B0604020202020204" pitchFamily="34" charset="0"/>
              <a:buChar char="•"/>
              <a:defRPr/>
            </a:pPr>
            <a:r>
              <a:rPr lang="en-US" b="1" baseline="0" dirty="0"/>
              <a:t>Empl Record</a:t>
            </a:r>
            <a:r>
              <a:rPr lang="en-US" b="0" baseline="0" dirty="0"/>
              <a:t>: </a:t>
            </a:r>
            <a:r>
              <a:rPr lang="en-US" baseline="0" dirty="0"/>
              <a:t>If the employee has multiple jobs, select the appropriate employee record. The system allows for updates to only one job’s earnings in a direct retro transaction. If all jobs require updating, enter multiple direct retro transactions (one for each job requiring a redistribution). </a:t>
            </a:r>
          </a:p>
          <a:p>
            <a:pPr marL="174708" indent="-174708" defTabSz="931774">
              <a:buFont typeface="Arial" panose="020B0604020202020204" pitchFamily="34" charset="0"/>
              <a:buChar char="•"/>
              <a:defRPr/>
            </a:pPr>
            <a:r>
              <a:rPr lang="en-US" b="1" dirty="0"/>
              <a:t>Payroll Date </a:t>
            </a:r>
            <a:r>
              <a:rPr lang="en-US" dirty="0"/>
              <a:t>section</a:t>
            </a:r>
          </a:p>
          <a:p>
            <a:pPr marL="286327" lvl="1" indent="-106766" defTabSz="931774">
              <a:buFont typeface="Arial" panose="020B0604020202020204" pitchFamily="34" charset="0"/>
              <a:buChar char="•"/>
              <a:tabLst>
                <a:tab pos="286327" algn="l"/>
              </a:tabLst>
              <a:defRPr/>
            </a:pPr>
            <a:r>
              <a:rPr lang="en-US" baseline="0" dirty="0"/>
              <a:t>After you enter the employee’s ID and record number, click </a:t>
            </a:r>
            <a:r>
              <a:rPr lang="en-US" b="1" baseline="0" dirty="0"/>
              <a:t>Search</a:t>
            </a:r>
            <a:r>
              <a:rPr lang="en-US" dirty="0"/>
              <a:t>.</a:t>
            </a:r>
            <a:r>
              <a:rPr lang="en-US" baseline="0" dirty="0"/>
              <a:t> All the processed payrolls for the employee within the given date range appear. </a:t>
            </a:r>
            <a:endParaRPr lang="en-US" dirty="0"/>
          </a:p>
          <a:p>
            <a:pPr marL="286327" lvl="1" indent="-106766" defTabSz="931774">
              <a:buFont typeface="Arial" panose="020B0604020202020204" pitchFamily="34" charset="0"/>
              <a:buChar char="•"/>
              <a:tabLst>
                <a:tab pos="286327" algn="l"/>
              </a:tabLst>
              <a:defRPr/>
            </a:pPr>
            <a:r>
              <a:rPr lang="en-US" dirty="0"/>
              <a:t>Select the check box next to the payroll for which you want to</a:t>
            </a:r>
            <a:r>
              <a:rPr lang="en-US" baseline="0" dirty="0"/>
              <a:t> enter a benefit cost transfer </a:t>
            </a:r>
            <a:r>
              <a:rPr lang="en-US" dirty="0"/>
              <a:t>or select multiple check boxes to process adjustments for multiple payrolls in a single transaction.</a:t>
            </a:r>
          </a:p>
          <a:p>
            <a:pPr marL="174708" indent="-174708" defTabSz="931774">
              <a:buFont typeface="Arial" panose="020B0604020202020204" pitchFamily="34" charset="0"/>
              <a:buChar char="•"/>
              <a:defRPr/>
            </a:pPr>
            <a:r>
              <a:rPr lang="en-US" dirty="0"/>
              <a:t>Click the </a:t>
            </a:r>
            <a:r>
              <a:rPr lang="en-US" b="1" dirty="0"/>
              <a:t>Save</a:t>
            </a:r>
            <a:r>
              <a:rPr lang="en-US" dirty="0"/>
              <a:t> button to</a:t>
            </a:r>
            <a:r>
              <a:rPr lang="en-US" baseline="0" dirty="0"/>
              <a:t> prompt the system to display the </a:t>
            </a:r>
            <a:r>
              <a:rPr lang="en-US" b="1" baseline="0" dirty="0"/>
              <a:t>Run </a:t>
            </a:r>
            <a:r>
              <a:rPr lang="en-US" baseline="0" dirty="0"/>
              <a:t>button (already shown in the image here). After you save the transaction, there is open activity on the selected pay period(s). This means that no other users can make changes for these periods until this transaction is complete </a:t>
            </a:r>
            <a:r>
              <a:rPr lang="en-US" dirty="0"/>
              <a:t>(that is, until </a:t>
            </a:r>
            <a:r>
              <a:rPr lang="en-US" baseline="0" dirty="0"/>
              <a:t>updates are made to the distribution lines). If necessary, click </a:t>
            </a:r>
            <a:r>
              <a:rPr lang="en-US" b="1" baseline="0" dirty="0"/>
              <a:t>Cancel</a:t>
            </a:r>
            <a:r>
              <a:rPr lang="en-US" baseline="0" dirty="0"/>
              <a:t> to close the transaction and the period(s) are available for updating.</a:t>
            </a:r>
            <a:r>
              <a:rPr lang="en-US" dirty="0"/>
              <a:t> </a:t>
            </a:r>
          </a:p>
          <a:p>
            <a:pPr marL="174708" indent="-174708" defTabSz="931774">
              <a:buFont typeface="Arial" panose="020B0604020202020204" pitchFamily="34" charset="0"/>
              <a:buChar char="•"/>
              <a:defRPr/>
            </a:pPr>
            <a:r>
              <a:rPr lang="en-US" dirty="0"/>
              <a:t>Click the </a:t>
            </a:r>
            <a:r>
              <a:rPr lang="en-US" b="1" dirty="0"/>
              <a:t>Run</a:t>
            </a:r>
            <a:r>
              <a:rPr lang="en-US" dirty="0"/>
              <a:t> button,</a:t>
            </a:r>
            <a:r>
              <a:rPr lang="en-US" baseline="0" dirty="0"/>
              <a:t> which </a:t>
            </a:r>
            <a:r>
              <a:rPr lang="en-US" dirty="0"/>
              <a:t>triggers a process that fetches the payroll distribution data based on the payroll(s)</a:t>
            </a:r>
            <a:r>
              <a:rPr lang="en-US" baseline="0" dirty="0"/>
              <a:t> </a:t>
            </a:r>
            <a:r>
              <a:rPr lang="en-US" dirty="0"/>
              <a:t>selected and transfers it to the</a:t>
            </a:r>
            <a:r>
              <a:rPr lang="en-US" baseline="0" dirty="0"/>
              <a:t> </a:t>
            </a:r>
            <a:r>
              <a:rPr lang="en-US" b="1" dirty="0"/>
              <a:t>Review Benefit Cost Transfer</a:t>
            </a:r>
            <a:r>
              <a:rPr lang="en-US" b="1" baseline="0" dirty="0"/>
              <a:t> </a:t>
            </a:r>
            <a:r>
              <a:rPr lang="en-US" b="0" baseline="0" dirty="0"/>
              <a:t>page</a:t>
            </a:r>
            <a:r>
              <a:rPr lang="en-US" dirty="0"/>
              <a:t>. </a:t>
            </a:r>
          </a:p>
          <a:p>
            <a:pPr marL="174708" indent="-174708" defTabSz="931774">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50</a:t>
            </a:fld>
            <a:endParaRPr lang="en-US" dirty="0"/>
          </a:p>
        </p:txBody>
      </p:sp>
    </p:spTree>
    <p:extLst>
      <p:ext uri="{BB962C8B-B14F-4D97-AF65-F5344CB8AC3E}">
        <p14:creationId xmlns:p14="http://schemas.microsoft.com/office/powerpoint/2010/main" val="1441513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03725"/>
            <a:ext cx="5984225" cy="4249208"/>
          </a:xfrm>
        </p:spPr>
        <p:txBody>
          <a:bodyPr/>
          <a:lstStyle/>
          <a:p>
            <a:pPr defTabSz="928753">
              <a:defRPr/>
            </a:pPr>
            <a:r>
              <a:rPr lang="en-US" dirty="0"/>
              <a:t>The direct retro process transfers salary costs for selected pay distributions </a:t>
            </a:r>
            <a:r>
              <a:rPr lang="en-US" u="sng" dirty="0"/>
              <a:t>after</a:t>
            </a:r>
            <a:r>
              <a:rPr lang="en-US" dirty="0"/>
              <a:t> the system generates the accounting entries but </a:t>
            </a:r>
            <a:r>
              <a:rPr lang="en-US" u="sng" dirty="0"/>
              <a:t>before</a:t>
            </a:r>
            <a:r>
              <a:rPr lang="en-US" dirty="0"/>
              <a:t> posting those original entries to General Ledger.</a:t>
            </a:r>
          </a:p>
          <a:p>
            <a:pPr defTabSz="928753">
              <a:defRPr/>
            </a:pPr>
            <a:endParaRPr lang="en-US" dirty="0"/>
          </a:p>
          <a:p>
            <a:pPr defTabSz="928753">
              <a:defRPr/>
            </a:pPr>
            <a:r>
              <a:rPr lang="en-US" baseline="0" dirty="0"/>
              <a:t>The detailed accounting entries, specifically the earnings distribution, use the position funding data. Funding is dynamic and changes over time. The creation of new projects or grants, limited time funding expirations and organizational changes all impact position funding. Timing issues in funding maintenance may create discrepancies between what should have been accounted and what was accounted. UC uses direct retro to retroactively update the accounting entries.</a:t>
            </a:r>
          </a:p>
          <a:p>
            <a:pPr defTabSz="928753">
              <a:defRPr/>
            </a:pPr>
            <a:endParaRPr lang="en-US" baseline="0" dirty="0"/>
          </a:p>
          <a:p>
            <a:pPr defTabSz="928753">
              <a:defRPr/>
            </a:pPr>
            <a:r>
              <a:rPr lang="en-US" baseline="0" dirty="0"/>
              <a:t>Direct retro is also known as a salary cost transfer. Because the UCPath pages are labeled as </a:t>
            </a:r>
            <a:r>
              <a:rPr lang="en-US" b="1" baseline="0" dirty="0"/>
              <a:t>Direct Retro </a:t>
            </a:r>
            <a:r>
              <a:rPr lang="en-US" baseline="0" dirty="0"/>
              <a:t>and </a:t>
            </a:r>
            <a:r>
              <a:rPr lang="en-US" b="1" baseline="0" dirty="0"/>
              <a:t>Retro Distribution</a:t>
            </a:r>
            <a:r>
              <a:rPr lang="en-US" baseline="0" dirty="0"/>
              <a:t>, we use those terms in this training course.</a:t>
            </a:r>
          </a:p>
          <a:p>
            <a:endParaRPr lang="en-US" baseline="0" dirty="0"/>
          </a:p>
          <a:p>
            <a:r>
              <a:rPr lang="en-US" baseline="0" dirty="0"/>
              <a:t>The </a:t>
            </a:r>
            <a:r>
              <a:rPr lang="en-US" dirty="0"/>
              <a:t>direct retro process is commonly used to clear the suspense account for expired or invalid funding data,</a:t>
            </a:r>
            <a:r>
              <a:rPr lang="en-US" baseline="0" dirty="0"/>
              <a:t> m</a:t>
            </a:r>
            <a:r>
              <a:rPr lang="en-US" dirty="0"/>
              <a:t>ove authorized pre-award spending without project/grant setup after the project/grant is in UCPath,</a:t>
            </a:r>
            <a:r>
              <a:rPr lang="en-US" baseline="0" dirty="0"/>
              <a:t>  or r</a:t>
            </a:r>
            <a:r>
              <a:rPr lang="en-US" dirty="0"/>
              <a:t>edistribute all or a portion of a prior period distribution to different funds due to delayed approval of a funding change. </a:t>
            </a:r>
          </a:p>
          <a:p>
            <a:endParaRPr lang="en-US" baseline="0" dirty="0"/>
          </a:p>
          <a:p>
            <a:r>
              <a:rPr lang="en-US" dirty="0"/>
              <a:t>Although modifications to the accounting entries using the direct retro process do not change the existing funding data </a:t>
            </a:r>
            <a:r>
              <a:rPr lang="en-US" dirty="0" smtClean="0"/>
              <a:t>on </a:t>
            </a:r>
            <a:r>
              <a:rPr lang="en-US" dirty="0"/>
              <a:t>the UCPath </a:t>
            </a:r>
            <a:r>
              <a:rPr lang="en-US" dirty="0" smtClean="0"/>
              <a:t>Funding</a:t>
            </a:r>
            <a:r>
              <a:rPr lang="en-US" baseline="0" dirty="0" smtClean="0"/>
              <a:t> Entry page</a:t>
            </a:r>
            <a:r>
              <a:rPr lang="en-US" dirty="0" smtClean="0"/>
              <a:t>, </a:t>
            </a:r>
            <a:r>
              <a:rPr lang="en-US" dirty="0"/>
              <a:t>you should make appropriate corrections to the funding </a:t>
            </a:r>
            <a:r>
              <a:rPr lang="en-US" dirty="0" smtClean="0"/>
              <a:t>to </a:t>
            </a:r>
            <a:r>
              <a:rPr lang="en-US" dirty="0"/>
              <a:t>avoid processing the same direct </a:t>
            </a:r>
            <a:r>
              <a:rPr lang="en-US" dirty="0" err="1"/>
              <a:t>retros</a:t>
            </a:r>
            <a:r>
              <a:rPr lang="en-US" dirty="0"/>
              <a:t> in the following pay cycle.</a:t>
            </a:r>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6</a:t>
            </a:fld>
            <a:endParaRPr lang="en-US" dirty="0"/>
          </a:p>
        </p:txBody>
      </p:sp>
    </p:spTree>
    <p:extLst>
      <p:ext uri="{BB962C8B-B14F-4D97-AF65-F5344CB8AC3E}">
        <p14:creationId xmlns:p14="http://schemas.microsoft.com/office/powerpoint/2010/main" val="40157343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1" fontAlgn="auto" latinLnBrk="0" hangingPunct="1">
              <a:lnSpc>
                <a:spcPct val="90000"/>
              </a:lnSpc>
              <a:spcBef>
                <a:spcPts val="0"/>
              </a:spcBef>
              <a:spcAft>
                <a:spcPts val="0"/>
              </a:spcAft>
              <a:buClrTx/>
              <a:buSzTx/>
              <a:buFontTx/>
              <a:buNone/>
              <a:tabLst/>
              <a:defRPr/>
            </a:pPr>
            <a:r>
              <a:rPr lang="en-US" sz="1000" b="0" dirty="0"/>
              <a:t>When displayed in Slide Show mode, this slide includes animation for the gray captions. Click to individually display each caption (and hide the previous caption) as you describe the objects on the </a:t>
            </a:r>
            <a:r>
              <a:rPr lang="en-US" sz="1000" b="1" dirty="0"/>
              <a:t>Process Benefit Cost Transfer </a:t>
            </a:r>
            <a:r>
              <a:rPr lang="en-US" sz="1000" b="0" dirty="0"/>
              <a:t>page.</a:t>
            </a:r>
          </a:p>
          <a:p>
            <a:pPr defTabSz="931774">
              <a:lnSpc>
                <a:spcPct val="90000"/>
              </a:lnSpc>
              <a:defRPr/>
            </a:pPr>
            <a:endParaRPr lang="en-US" sz="600" baseline="0" dirty="0"/>
          </a:p>
          <a:p>
            <a:pPr defTabSz="931774">
              <a:lnSpc>
                <a:spcPct val="90000"/>
              </a:lnSpc>
              <a:defRPr/>
            </a:pPr>
            <a:r>
              <a:rPr lang="en-US" sz="1000" baseline="0" dirty="0"/>
              <a:t>Additional page / field notes: </a:t>
            </a:r>
          </a:p>
          <a:p>
            <a:pPr marL="171450" indent="-171450" defTabSz="931774">
              <a:lnSpc>
                <a:spcPct val="90000"/>
              </a:lnSpc>
              <a:buFont typeface="Arial" panose="020B0604020202020204" pitchFamily="34" charset="0"/>
              <a:buChar char="•"/>
              <a:defRPr/>
            </a:pPr>
            <a:r>
              <a:rPr lang="en-US" sz="1000" baseline="0" dirty="0"/>
              <a:t>You can make several types of updates in the </a:t>
            </a:r>
            <a:r>
              <a:rPr lang="en-US" sz="1000" b="1" baseline="0" dirty="0"/>
              <a:t>New Data </a:t>
            </a:r>
            <a:r>
              <a:rPr lang="en-US" sz="1000" baseline="0" dirty="0"/>
              <a:t>section. You can add or delete rows based on the desired redistribution of funding, or split funding between multiple funding sources. However, you cannot create or eliminate benefit expenses using this transaction.</a:t>
            </a:r>
          </a:p>
          <a:p>
            <a:pPr marL="174708" indent="-174708" defTabSz="931774">
              <a:lnSpc>
                <a:spcPct val="90000"/>
              </a:lnSpc>
              <a:buFont typeface="Arial" panose="020B0604020202020204" pitchFamily="34" charset="0"/>
              <a:buChar char="•"/>
              <a:defRPr/>
            </a:pPr>
            <a:r>
              <a:rPr lang="en-US" sz="1000" b="1" baseline="0" dirty="0"/>
              <a:t>Check Balance </a:t>
            </a:r>
            <a:r>
              <a:rPr lang="en-US" sz="1000" baseline="0" dirty="0"/>
              <a:t>button: After </a:t>
            </a:r>
            <a:r>
              <a:rPr lang="en-US" sz="1000" dirty="0"/>
              <a:t>you enter data</a:t>
            </a:r>
            <a:r>
              <a:rPr lang="en-US" sz="1000" baseline="0" dirty="0"/>
              <a:t>, check the balance. When the old data total does not match the new data total, the system generates an error message. The earnings must balance </a:t>
            </a:r>
            <a:r>
              <a:rPr lang="en-US" sz="1000" dirty="0"/>
              <a:t>before you can </a:t>
            </a:r>
            <a:r>
              <a:rPr lang="en-US" sz="1000" baseline="0" dirty="0"/>
              <a:t>save and submit the transaction.</a:t>
            </a:r>
          </a:p>
          <a:p>
            <a:pPr marL="174708" indent="-174708" defTabSz="931774">
              <a:lnSpc>
                <a:spcPct val="90000"/>
              </a:lnSpc>
              <a:buFont typeface="Arial" panose="020B0604020202020204" pitchFamily="34" charset="0"/>
              <a:buChar char="•"/>
              <a:defRPr/>
            </a:pPr>
            <a:r>
              <a:rPr lang="en-US" sz="1000" b="1" baseline="0" dirty="0"/>
              <a:t>Requester Comments</a:t>
            </a:r>
            <a:r>
              <a:rPr lang="en-US" sz="1000" b="0" baseline="0" dirty="0"/>
              <a:t>:</a:t>
            </a:r>
            <a:r>
              <a:rPr lang="en-US" sz="1000" b="1" baseline="0" dirty="0"/>
              <a:t> </a:t>
            </a:r>
            <a:r>
              <a:rPr lang="en-US" sz="1000" b="0" baseline="0" dirty="0"/>
              <a:t>Enter comments as appropriate. This is a required field.</a:t>
            </a:r>
          </a:p>
          <a:p>
            <a:pPr marL="174708" indent="-174708" defTabSz="931774">
              <a:lnSpc>
                <a:spcPct val="90000"/>
              </a:lnSpc>
              <a:buFont typeface="Arial" panose="020B0604020202020204" pitchFamily="34" charset="0"/>
              <a:buChar char="•"/>
              <a:defRPr/>
            </a:pPr>
            <a:r>
              <a:rPr lang="en-US" sz="1000" b="1" baseline="0" dirty="0"/>
              <a:t>Questionnaire</a:t>
            </a:r>
            <a:r>
              <a:rPr lang="en-US" sz="1000" b="0" baseline="0" dirty="0"/>
              <a:t>: Provide answers to the questions/requests, as appropriate.</a:t>
            </a:r>
            <a:r>
              <a:rPr lang="en-US" sz="1000" b="0" dirty="0"/>
              <a:t> Completion is r</a:t>
            </a:r>
            <a:r>
              <a:rPr lang="en-US" sz="1000" b="0" baseline="0" dirty="0"/>
              <a:t>equired for high risk transactions.</a:t>
            </a:r>
          </a:p>
          <a:p>
            <a:pPr marL="174708" indent="-174708" defTabSz="931774">
              <a:lnSpc>
                <a:spcPct val="90000"/>
              </a:lnSpc>
              <a:buFont typeface="Arial" panose="020B0604020202020204" pitchFamily="34" charset="0"/>
              <a:buChar char="•"/>
              <a:defRPr/>
            </a:pPr>
            <a:r>
              <a:rPr lang="en-US" sz="1000" b="1" baseline="0" dirty="0"/>
              <a:t>Justification Document Upload</a:t>
            </a:r>
            <a:r>
              <a:rPr lang="en-US" sz="1000" b="0" baseline="0" dirty="0"/>
              <a:t>: Attach a supporting document if necessary.</a:t>
            </a:r>
          </a:p>
          <a:p>
            <a:pPr marL="174708" indent="-174708" defTabSz="931774">
              <a:lnSpc>
                <a:spcPct val="90000"/>
              </a:lnSpc>
              <a:buFont typeface="Arial" panose="020B0604020202020204" pitchFamily="34" charset="0"/>
              <a:buChar char="•"/>
              <a:defRPr/>
            </a:pPr>
            <a:r>
              <a:rPr lang="en-US" sz="1000" b="1" baseline="0" dirty="0"/>
              <a:t>Reason Code</a:t>
            </a:r>
            <a:r>
              <a:rPr lang="en-US" sz="1000" b="0" baseline="0" dirty="0"/>
              <a:t>:</a:t>
            </a:r>
            <a:r>
              <a:rPr lang="en-US" sz="1000" b="1" baseline="0" dirty="0"/>
              <a:t> </a:t>
            </a:r>
            <a:r>
              <a:rPr lang="en-US" sz="1000" b="0" baseline="0" dirty="0"/>
              <a:t>Select the appropriate reason. This is a required field. </a:t>
            </a:r>
          </a:p>
          <a:p>
            <a:pPr marL="174708" indent="-174708" defTabSz="931774">
              <a:lnSpc>
                <a:spcPct val="90000"/>
              </a:lnSpc>
              <a:buFont typeface="Arial" panose="020B0604020202020204" pitchFamily="34" charset="0"/>
              <a:buChar char="•"/>
              <a:defRPr/>
            </a:pPr>
            <a:r>
              <a:rPr lang="en-US" sz="1000" baseline="0" dirty="0"/>
              <a:t>Process notes: Prior to final Location approval, the transaction remains in a hold state, which prevents it from being picked up in the nightly batch processing. Upon final Location approval, the transaction page updates the transaction</a:t>
            </a:r>
            <a:r>
              <a:rPr lang="en-US" sz="1000" dirty="0"/>
              <a:t> </a:t>
            </a:r>
            <a:r>
              <a:rPr lang="en-US" sz="1000" baseline="0" dirty="0"/>
              <a:t>status to </a:t>
            </a:r>
            <a:r>
              <a:rPr lang="en-US" sz="1000" b="1" i="0" baseline="0" dirty="0"/>
              <a:t>Approved</a:t>
            </a:r>
            <a:r>
              <a:rPr lang="en-US" sz="1000" baseline="0" dirty="0"/>
              <a:t>, which then makes the transaction available for nightly batch processing for redistribution and journalization.</a:t>
            </a:r>
          </a:p>
          <a:p>
            <a:pPr defTabSz="931774">
              <a:lnSpc>
                <a:spcPct val="90000"/>
              </a:lnSpc>
              <a:defRPr/>
            </a:pPr>
            <a:endParaRPr lang="en-US" sz="600" baseline="0" dirty="0"/>
          </a:p>
          <a:p>
            <a:pPr defTabSz="931774">
              <a:lnSpc>
                <a:spcPct val="90000"/>
              </a:lnSpc>
              <a:defRPr/>
            </a:pPr>
            <a:r>
              <a:rPr lang="en-US" sz="1000" baseline="0" dirty="0"/>
              <a:t>The end-to-end system steps for initiating this type of transaction are covered in more detail during the instructor demonstration and participant exercise.</a:t>
            </a:r>
          </a:p>
        </p:txBody>
      </p:sp>
      <p:sp>
        <p:nvSpPr>
          <p:cNvPr id="4" name="Slide Number Placeholder 3"/>
          <p:cNvSpPr>
            <a:spLocks noGrp="1"/>
          </p:cNvSpPr>
          <p:nvPr>
            <p:ph type="sldNum" sz="quarter" idx="10"/>
          </p:nvPr>
        </p:nvSpPr>
        <p:spPr/>
        <p:txBody>
          <a:bodyPr/>
          <a:lstStyle/>
          <a:p>
            <a:fld id="{244E229F-C150-474F-8980-931399A2ED49}" type="slidenum">
              <a:rPr lang="en-US" smtClean="0"/>
              <a:pPr/>
              <a:t>51</a:t>
            </a:fld>
            <a:endParaRPr lang="en-US" dirty="0"/>
          </a:p>
        </p:txBody>
      </p:sp>
    </p:spTree>
    <p:extLst>
      <p:ext uri="{BB962C8B-B14F-4D97-AF65-F5344CB8AC3E}">
        <p14:creationId xmlns:p14="http://schemas.microsoft.com/office/powerpoint/2010/main" val="34854050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UPK simulation-based demonstrations, open the Try It view and walk through the activity while providing details and explaining the task. The users should follow along with the Print It version of the UPK.</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548304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1610696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54</a:t>
            </a:fld>
            <a:endParaRPr lang="en-US" dirty="0"/>
          </a:p>
        </p:txBody>
      </p:sp>
    </p:spTree>
    <p:extLst>
      <p:ext uri="{BB962C8B-B14F-4D97-AF65-F5344CB8AC3E}">
        <p14:creationId xmlns:p14="http://schemas.microsoft.com/office/powerpoint/2010/main" val="29707191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Additional page / field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This page provides an audit trail of changes made on a particular benefit cost transfer transaction. It provides key information, such as process status, approval status, pay period(s), old and new data, initiator comments and approval details (if applicable). </a:t>
            </a:r>
          </a:p>
          <a:p>
            <a:pPr marL="171450" indent="-171450">
              <a:buFont typeface="Arial" panose="020B0604020202020204" pitchFamily="34" charset="0"/>
              <a:buChar char="•"/>
            </a:pPr>
            <a:r>
              <a:rPr lang="en-US" dirty="0">
                <a:latin typeface="Arial"/>
              </a:rPr>
              <a:t>The </a:t>
            </a:r>
            <a:r>
              <a:rPr lang="en-US" b="1" dirty="0">
                <a:latin typeface="Arial"/>
              </a:rPr>
              <a:t>Benefit Cost Transfer Transaction </a:t>
            </a:r>
            <a:r>
              <a:rPr lang="en-US" dirty="0">
                <a:latin typeface="Arial"/>
              </a:rPr>
              <a:t>section displays the system generated run control ID, the Location</a:t>
            </a:r>
            <a:r>
              <a:rPr lang="en-US" baseline="0" dirty="0">
                <a:latin typeface="Arial"/>
              </a:rPr>
              <a:t> </a:t>
            </a:r>
            <a:r>
              <a:rPr lang="en-US" dirty="0">
                <a:latin typeface="Arial"/>
              </a:rPr>
              <a:t>initiator’s ID and name,</a:t>
            </a:r>
            <a:r>
              <a:rPr lang="en-US" baseline="0" dirty="0">
                <a:latin typeface="Arial"/>
              </a:rPr>
              <a:t> </a:t>
            </a:r>
            <a:r>
              <a:rPr lang="en-US" dirty="0">
                <a:latin typeface="Arial"/>
              </a:rPr>
              <a:t>and the date on which the transaction was created. The </a:t>
            </a:r>
            <a:r>
              <a:rPr lang="en-US" b="1" dirty="0">
                <a:latin typeface="Arial"/>
              </a:rPr>
              <a:t>Created</a:t>
            </a:r>
            <a:r>
              <a:rPr lang="en-US" dirty="0">
                <a:latin typeface="Arial"/>
              </a:rPr>
              <a:t> field identifies the date the transaction was created, but not necessarily the date the transaction was processed. The two status fields indicate the processing status and the request</a:t>
            </a:r>
            <a:r>
              <a:rPr lang="en-US" baseline="0" dirty="0">
                <a:latin typeface="Arial"/>
              </a:rPr>
              <a:t> </a:t>
            </a:r>
            <a:r>
              <a:rPr lang="en-US" dirty="0">
                <a:latin typeface="Arial"/>
              </a:rPr>
              <a:t>status. </a:t>
            </a:r>
            <a:r>
              <a:rPr lang="en-US" b="1" dirty="0">
                <a:latin typeface="Arial"/>
              </a:rPr>
              <a:t>Processing</a:t>
            </a:r>
            <a:r>
              <a:rPr lang="en-US" b="1" baseline="0" dirty="0">
                <a:latin typeface="Arial"/>
              </a:rPr>
              <a:t> Status </a:t>
            </a:r>
            <a:r>
              <a:rPr lang="en-US" baseline="0" dirty="0">
                <a:latin typeface="Arial"/>
              </a:rPr>
              <a:t>is the overall status. Valid values are: </a:t>
            </a:r>
            <a:r>
              <a:rPr lang="en-US" b="1" baseline="0" dirty="0">
                <a:latin typeface="Arial"/>
              </a:rPr>
              <a:t>Initiated</a:t>
            </a:r>
            <a:r>
              <a:rPr lang="en-US" baseline="0" dirty="0">
                <a:latin typeface="Arial"/>
              </a:rPr>
              <a:t>, </a:t>
            </a:r>
            <a:r>
              <a:rPr lang="en-US" b="1" baseline="0" dirty="0">
                <a:latin typeface="Arial"/>
              </a:rPr>
              <a:t>Editing</a:t>
            </a:r>
            <a:r>
              <a:rPr lang="en-US" baseline="0" dirty="0">
                <a:latin typeface="Arial"/>
              </a:rPr>
              <a:t> and </a:t>
            </a:r>
            <a:r>
              <a:rPr lang="en-US" b="1" baseline="0" dirty="0">
                <a:latin typeface="Arial"/>
              </a:rPr>
              <a:t>Complete</a:t>
            </a:r>
            <a:r>
              <a:rPr lang="en-US" baseline="0" dirty="0">
                <a:latin typeface="Arial"/>
              </a:rPr>
              <a:t>. The </a:t>
            </a:r>
            <a:r>
              <a:rPr lang="en-US" b="1" baseline="0" dirty="0">
                <a:latin typeface="Arial"/>
              </a:rPr>
              <a:t>Processing Status </a:t>
            </a:r>
            <a:r>
              <a:rPr lang="en-US" baseline="0" dirty="0">
                <a:latin typeface="Arial"/>
              </a:rPr>
              <a:t>of </a:t>
            </a:r>
            <a:r>
              <a:rPr lang="en-US" b="1" baseline="0" dirty="0">
                <a:latin typeface="Arial"/>
              </a:rPr>
              <a:t>Editing </a:t>
            </a:r>
            <a:r>
              <a:rPr lang="en-US" baseline="0" dirty="0">
                <a:latin typeface="Arial"/>
              </a:rPr>
              <a:t>indicates the transaction will be updated with the nightly process. </a:t>
            </a:r>
            <a:r>
              <a:rPr lang="en-US" b="1" baseline="0" dirty="0">
                <a:latin typeface="Arial"/>
              </a:rPr>
              <a:t>Request Status </a:t>
            </a:r>
            <a:r>
              <a:rPr lang="en-US" baseline="0" dirty="0">
                <a:latin typeface="Arial"/>
              </a:rPr>
              <a:t>indicates the AWE approval status of the transaction. Valid values are: </a:t>
            </a:r>
            <a:r>
              <a:rPr lang="en-US" b="1" baseline="0" dirty="0">
                <a:latin typeface="Arial"/>
              </a:rPr>
              <a:t>In Progress</a:t>
            </a:r>
            <a:r>
              <a:rPr lang="en-US" baseline="0" dirty="0">
                <a:latin typeface="Arial"/>
              </a:rPr>
              <a:t>, </a:t>
            </a:r>
            <a:r>
              <a:rPr lang="en-US" b="1" baseline="0" dirty="0">
                <a:latin typeface="Arial"/>
              </a:rPr>
              <a:t>Approved</a:t>
            </a:r>
            <a:r>
              <a:rPr lang="en-US" baseline="0" dirty="0">
                <a:latin typeface="Arial"/>
              </a:rPr>
              <a:t>, </a:t>
            </a:r>
            <a:r>
              <a:rPr lang="en-US" b="1" baseline="0" dirty="0">
                <a:latin typeface="Arial"/>
              </a:rPr>
              <a:t>Denied</a:t>
            </a:r>
            <a:r>
              <a:rPr lang="en-US" baseline="0" dirty="0">
                <a:latin typeface="Arial"/>
              </a:rPr>
              <a:t> and </a:t>
            </a:r>
            <a:r>
              <a:rPr lang="en-US" b="1" baseline="0" dirty="0">
                <a:latin typeface="Arial"/>
              </a:rPr>
              <a:t>Complete</a:t>
            </a:r>
            <a:r>
              <a:rPr lang="en-US" baseline="0" dirty="0">
                <a:latin typeface="Arial"/>
              </a:rPr>
              <a:t>.</a:t>
            </a:r>
            <a:endParaRPr lang="en-US" dirty="0">
              <a:latin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0" dirty="0">
                <a:solidFill>
                  <a:srgbClr val="000000"/>
                </a:solidFill>
                <a:latin typeface="Arial" panose="020B0604020202020204" pitchFamily="34" charset="0"/>
                <a:ea typeface="Times New Roman"/>
                <a:cs typeface="Arial" panose="020B0604020202020204" pitchFamily="34" charset="0"/>
              </a:rPr>
              <a:t>The </a:t>
            </a:r>
            <a:r>
              <a:rPr lang="en-US" sz="1100" b="1" kern="0" dirty="0" smtClean="0">
                <a:solidFill>
                  <a:srgbClr val="000000"/>
                </a:solidFill>
                <a:latin typeface="Arial" panose="020B0604020202020204" pitchFamily="34" charset="0"/>
                <a:ea typeface="Times New Roman"/>
                <a:cs typeface="Arial" panose="020B0604020202020204" pitchFamily="34" charset="0"/>
              </a:rPr>
              <a:t>Benefit </a:t>
            </a:r>
            <a:r>
              <a:rPr lang="en-US" sz="1100" b="1" kern="0" dirty="0">
                <a:solidFill>
                  <a:srgbClr val="000000"/>
                </a:solidFill>
                <a:latin typeface="Arial" panose="020B0604020202020204" pitchFamily="34" charset="0"/>
                <a:ea typeface="Times New Roman"/>
                <a:cs typeface="Arial" panose="020B0604020202020204" pitchFamily="34" charset="0"/>
              </a:rPr>
              <a:t>Expenses</a:t>
            </a:r>
            <a:r>
              <a:rPr lang="en-US" sz="1100" b="1" kern="0" baseline="0" dirty="0">
                <a:solidFill>
                  <a:srgbClr val="000000"/>
                </a:solidFill>
                <a:latin typeface="Arial" panose="020B0604020202020204" pitchFamily="34" charset="0"/>
                <a:ea typeface="Times New Roman"/>
                <a:cs typeface="Arial" panose="020B0604020202020204" pitchFamily="34" charset="0"/>
              </a:rPr>
              <a:t> </a:t>
            </a:r>
            <a:r>
              <a:rPr lang="en-US" sz="1100" kern="0" dirty="0">
                <a:solidFill>
                  <a:srgbClr val="000000"/>
                </a:solidFill>
                <a:latin typeface="Arial" panose="020B0604020202020204" pitchFamily="34" charset="0"/>
                <a:ea typeface="Times New Roman"/>
                <a:cs typeface="Arial" panose="020B0604020202020204" pitchFamily="34" charset="0"/>
              </a:rPr>
              <a:t>section displays the employee’s ID</a:t>
            </a:r>
            <a:r>
              <a:rPr lang="en-US" sz="1100" kern="0" baseline="0" dirty="0">
                <a:solidFill>
                  <a:srgbClr val="000000"/>
                </a:solidFill>
                <a:latin typeface="Arial" panose="020B0604020202020204" pitchFamily="34" charset="0"/>
                <a:ea typeface="Times New Roman"/>
                <a:cs typeface="Arial" panose="020B0604020202020204" pitchFamily="34" charset="0"/>
              </a:rPr>
              <a:t> and name, and the </a:t>
            </a:r>
            <a:r>
              <a:rPr lang="en-US" sz="1100" kern="0" dirty="0">
                <a:solidFill>
                  <a:srgbClr val="000000"/>
                </a:solidFill>
                <a:latin typeface="Arial" panose="020B0604020202020204" pitchFamily="34" charset="0"/>
                <a:ea typeface="Times New Roman"/>
                <a:cs typeface="Arial" panose="020B0604020202020204" pitchFamily="34" charset="0"/>
              </a:rPr>
              <a:t>pay distribution details. This section also provides</a:t>
            </a:r>
            <a:r>
              <a:rPr lang="en-US" sz="1100" kern="0" baseline="0" dirty="0">
                <a:solidFill>
                  <a:srgbClr val="000000"/>
                </a:solidFill>
                <a:latin typeface="Arial" panose="020B0604020202020204" pitchFamily="34" charset="0"/>
                <a:ea typeface="Times New Roman"/>
                <a:cs typeface="Arial" panose="020B0604020202020204" pitchFamily="34" charset="0"/>
              </a:rPr>
              <a:t> an </a:t>
            </a:r>
            <a:r>
              <a:rPr lang="en-US" sz="1100" kern="0" dirty="0">
                <a:solidFill>
                  <a:srgbClr val="000000"/>
                </a:solidFill>
                <a:latin typeface="Arial" panose="020B0604020202020204" pitchFamily="34" charset="0"/>
                <a:ea typeface="Times New Roman"/>
                <a:cs typeface="Arial" panose="020B0604020202020204" pitchFamily="34" charset="0"/>
              </a:rPr>
              <a:t>audit trail of updated data. It includes the </a:t>
            </a:r>
            <a:r>
              <a:rPr lang="en-US" sz="1100" kern="0" dirty="0" smtClean="0">
                <a:solidFill>
                  <a:srgbClr val="000000"/>
                </a:solidFill>
                <a:latin typeface="Arial" panose="020B0604020202020204" pitchFamily="34" charset="0"/>
                <a:ea typeface="Times New Roman"/>
                <a:cs typeface="Arial" panose="020B0604020202020204" pitchFamily="34" charset="0"/>
              </a:rPr>
              <a:t>Benefit </a:t>
            </a:r>
            <a:r>
              <a:rPr lang="en-US" sz="1100" kern="0" dirty="0">
                <a:solidFill>
                  <a:srgbClr val="000000"/>
                </a:solidFill>
                <a:latin typeface="Arial" panose="020B0604020202020204" pitchFamily="34" charset="0"/>
                <a:ea typeface="Times New Roman"/>
                <a:cs typeface="Arial" panose="020B0604020202020204" pitchFamily="34" charset="0"/>
              </a:rPr>
              <a:t>distribution before and after the update.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trike="noStrike" baseline="0" dirty="0"/>
              <a:t>Note the number of pay periods available for review. In this example, there was only one selected pay period as indicated by </a:t>
            </a:r>
            <a:r>
              <a:rPr lang="en-US" b="1" strike="noStrike" baseline="0" dirty="0"/>
              <a:t>1 of 1 </a:t>
            </a:r>
            <a:r>
              <a:rPr lang="en-US" b="0" strike="noStrike" baseline="0" dirty="0"/>
              <a:t>displayed</a:t>
            </a:r>
            <a:r>
              <a:rPr lang="en-US" b="1" strike="noStrike" baseline="0" dirty="0"/>
              <a:t> </a:t>
            </a:r>
            <a:r>
              <a:rPr lang="en-US" strike="noStrike" baseline="0" dirty="0"/>
              <a:t>at the top of the </a:t>
            </a:r>
            <a:r>
              <a:rPr lang="en-US" b="1" strike="noStrike" baseline="0" dirty="0"/>
              <a:t>Benefit Expenses </a:t>
            </a:r>
            <a:r>
              <a:rPr lang="en-US" strike="noStrike" baseline="0" dirty="0"/>
              <a:t>section. When multiple pay periods appear, use the </a:t>
            </a:r>
            <a:r>
              <a:rPr lang="en-US" b="1" strike="noStrike" baseline="0" dirty="0"/>
              <a:t>View All </a:t>
            </a:r>
            <a:r>
              <a:rPr lang="en-US" strike="noStrike" baseline="0" dirty="0"/>
              <a:t>functionality to list all earnings data, as well as the old data and the new data sections for each pay period. Use the scroll bar to move up and down the list.</a:t>
            </a:r>
            <a:endParaRPr lang="en-US" dirty="0">
              <a:latin typeface="Arial"/>
            </a:endParaRPr>
          </a:p>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55</a:t>
            </a:fld>
            <a:endParaRPr lang="en-US" dirty="0"/>
          </a:p>
        </p:txBody>
      </p:sp>
    </p:spTree>
    <p:extLst>
      <p:ext uri="{BB962C8B-B14F-4D97-AF65-F5344CB8AC3E}">
        <p14:creationId xmlns:p14="http://schemas.microsoft.com/office/powerpoint/2010/main" val="42779430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1" fontAlgn="auto" latinLnBrk="0" hangingPunct="1">
              <a:lnSpc>
                <a:spcPct val="90000"/>
              </a:lnSpc>
              <a:spcBef>
                <a:spcPts val="0"/>
              </a:spcBef>
              <a:spcAft>
                <a:spcPts val="0"/>
              </a:spcAft>
              <a:buClrTx/>
              <a:buSzTx/>
              <a:buFontTx/>
              <a:buNone/>
              <a:tabLst/>
              <a:defRPr/>
            </a:pPr>
            <a:r>
              <a:rPr lang="en-US" sz="1100" b="0" dirty="0"/>
              <a:t>When displayed in Slide Show mode, this slide includes animation for the gray captions. Click to individually display each caption (and hide the previous caption) as you describe the objects on the page.</a:t>
            </a:r>
            <a:endParaRPr lang="en-US" dirty="0">
              <a:latin typeface="Arial"/>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8771718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UPK simulation-based demonstrations, open the Try It view and walk through the activity while providing details and explaining the task. The users should follow along with the Try It version of the UPK.</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14090866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33444530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59</a:t>
            </a:fld>
            <a:endParaRPr lang="en-US" dirty="0"/>
          </a:p>
        </p:txBody>
      </p:sp>
    </p:spTree>
    <p:extLst>
      <p:ext uri="{BB962C8B-B14F-4D97-AF65-F5344CB8AC3E}">
        <p14:creationId xmlns:p14="http://schemas.microsoft.com/office/powerpoint/2010/main" val="7338857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60</a:t>
            </a:fld>
            <a:endParaRPr lang="en-US" dirty="0"/>
          </a:p>
        </p:txBody>
      </p:sp>
    </p:spTree>
    <p:extLst>
      <p:ext uri="{BB962C8B-B14F-4D97-AF65-F5344CB8AC3E}">
        <p14:creationId xmlns:p14="http://schemas.microsoft.com/office/powerpoint/2010/main" val="1229188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03725"/>
            <a:ext cx="5984225" cy="4249208"/>
          </a:xfrm>
        </p:spPr>
        <p:txBody>
          <a:bodyPr/>
          <a:lstStyle/>
          <a:p>
            <a:pPr defTabSz="928753">
              <a:defRPr/>
            </a:pPr>
            <a:r>
              <a:rPr lang="en-US" dirty="0"/>
              <a:t>The direct retro process transfers salary costs for selected pay distributions </a:t>
            </a:r>
            <a:r>
              <a:rPr lang="en-US" u="sng" dirty="0"/>
              <a:t>after</a:t>
            </a:r>
            <a:r>
              <a:rPr lang="en-US" dirty="0"/>
              <a:t> the system generates the accounting entries but </a:t>
            </a:r>
            <a:r>
              <a:rPr lang="en-US" u="sng" dirty="0"/>
              <a:t>before</a:t>
            </a:r>
            <a:r>
              <a:rPr lang="en-US" dirty="0"/>
              <a:t> posting those original entries to General Ledger.</a:t>
            </a:r>
          </a:p>
          <a:p>
            <a:pPr defTabSz="928753">
              <a:defRPr/>
            </a:pPr>
            <a:endParaRPr lang="en-US" dirty="0"/>
          </a:p>
          <a:p>
            <a:pPr defTabSz="928753">
              <a:defRPr/>
            </a:pPr>
            <a:r>
              <a:rPr lang="en-US" baseline="0" dirty="0"/>
              <a:t>The detailed accounting entries, specifically the earnings distribution, use the position funding data. Funding is dynamic and changes over time. The creation of new projects or grants, limited time funding expirations and organizational changes all impact position funding. Timing issues in funding maintenance may create discrepancies between what should have been accounted and what was accounted. UC uses direct retro to retroactively update the accounting entries.</a:t>
            </a:r>
          </a:p>
          <a:p>
            <a:pPr defTabSz="928753">
              <a:defRPr/>
            </a:pPr>
            <a:endParaRPr lang="en-US" baseline="0" dirty="0"/>
          </a:p>
          <a:p>
            <a:pPr defTabSz="928753">
              <a:defRPr/>
            </a:pPr>
            <a:r>
              <a:rPr lang="en-US" baseline="0" dirty="0"/>
              <a:t>Direct retro is also known as a salary cost transfer. Because the UCPath pages are labeled as </a:t>
            </a:r>
            <a:r>
              <a:rPr lang="en-US" b="1" baseline="0" dirty="0"/>
              <a:t>Direct Retro </a:t>
            </a:r>
            <a:r>
              <a:rPr lang="en-US" baseline="0" dirty="0"/>
              <a:t>and </a:t>
            </a:r>
            <a:r>
              <a:rPr lang="en-US" b="1" baseline="0" dirty="0"/>
              <a:t>Retro Distribution</a:t>
            </a:r>
            <a:r>
              <a:rPr lang="en-US" baseline="0" dirty="0"/>
              <a:t>, we use those terms in this training course.</a:t>
            </a:r>
          </a:p>
          <a:p>
            <a:endParaRPr lang="en-US" baseline="0" dirty="0"/>
          </a:p>
          <a:p>
            <a:r>
              <a:rPr lang="en-US" baseline="0" dirty="0"/>
              <a:t>The </a:t>
            </a:r>
            <a:r>
              <a:rPr lang="en-US" dirty="0"/>
              <a:t>direct retro process is commonly used to clear the suspense account for expired or invalid funding data,</a:t>
            </a:r>
            <a:r>
              <a:rPr lang="en-US" baseline="0" dirty="0"/>
              <a:t> m</a:t>
            </a:r>
            <a:r>
              <a:rPr lang="en-US" dirty="0"/>
              <a:t>ove authorized pre-award spending without project/grant setup after the project/grant is in UCPath,</a:t>
            </a:r>
            <a:r>
              <a:rPr lang="en-US" baseline="0" dirty="0"/>
              <a:t>  or r</a:t>
            </a:r>
            <a:r>
              <a:rPr lang="en-US" dirty="0"/>
              <a:t>edistribute all or a portion of a prior period distribution to different funds due to delayed approval of a funding change. </a:t>
            </a:r>
          </a:p>
          <a:p>
            <a:endParaRPr lang="en-US" baseline="0" dirty="0"/>
          </a:p>
          <a:p>
            <a:r>
              <a:rPr lang="en-US" dirty="0"/>
              <a:t>Although modifications to the accounting entries using the direct retro process do not change the existing funding data </a:t>
            </a:r>
            <a:r>
              <a:rPr lang="en-US" dirty="0" smtClean="0"/>
              <a:t>on </a:t>
            </a:r>
            <a:r>
              <a:rPr lang="en-US" dirty="0"/>
              <a:t>the UCPath </a:t>
            </a:r>
            <a:r>
              <a:rPr lang="en-US" dirty="0" smtClean="0"/>
              <a:t>Funding</a:t>
            </a:r>
            <a:r>
              <a:rPr lang="en-US" baseline="0" dirty="0" smtClean="0"/>
              <a:t> Entry page</a:t>
            </a:r>
            <a:r>
              <a:rPr lang="en-US" dirty="0" smtClean="0"/>
              <a:t>, </a:t>
            </a:r>
            <a:r>
              <a:rPr lang="en-US" dirty="0"/>
              <a:t>you should make appropriate corrections to the funding </a:t>
            </a:r>
            <a:r>
              <a:rPr lang="en-US" dirty="0" smtClean="0"/>
              <a:t>to </a:t>
            </a:r>
            <a:r>
              <a:rPr lang="en-US" dirty="0"/>
              <a:t>avoid processing the same direct </a:t>
            </a:r>
            <a:r>
              <a:rPr lang="en-US" dirty="0" err="1"/>
              <a:t>retros</a:t>
            </a:r>
            <a:r>
              <a:rPr lang="en-US" dirty="0"/>
              <a:t> in the following pay cycle.</a:t>
            </a:r>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7</a:t>
            </a:fld>
            <a:endParaRPr lang="en-US" dirty="0"/>
          </a:p>
        </p:txBody>
      </p:sp>
    </p:spTree>
    <p:extLst>
      <p:ext uri="{BB962C8B-B14F-4D97-AF65-F5344CB8AC3E}">
        <p14:creationId xmlns:p14="http://schemas.microsoft.com/office/powerpoint/2010/main" val="31149211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61</a:t>
            </a:fld>
            <a:endParaRPr lang="en-US" dirty="0"/>
          </a:p>
        </p:txBody>
      </p:sp>
    </p:spTree>
    <p:extLst>
      <p:ext uri="{BB962C8B-B14F-4D97-AF65-F5344CB8AC3E}">
        <p14:creationId xmlns:p14="http://schemas.microsoft.com/office/powerpoint/2010/main" val="3155742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62</a:t>
            </a:fld>
            <a:endParaRPr lang="en-US" dirty="0"/>
          </a:p>
        </p:txBody>
      </p:sp>
    </p:spTree>
    <p:extLst>
      <p:ext uri="{BB962C8B-B14F-4D97-AF65-F5344CB8AC3E}">
        <p14:creationId xmlns:p14="http://schemas.microsoft.com/office/powerpoint/2010/main" val="13830706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228527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p114: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1" name="Google Shape;1491;p114: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1492" name="Google Shape;1492;p114: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65</a:t>
            </a:fld>
            <a:endParaRPr/>
          </a:p>
        </p:txBody>
      </p:sp>
    </p:spTree>
    <p:extLst>
      <p:ext uri="{BB962C8B-B14F-4D97-AF65-F5344CB8AC3E}">
        <p14:creationId xmlns:p14="http://schemas.microsoft.com/office/powerpoint/2010/main" val="2482872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1884"/>
            <a:r>
              <a:rPr lang="en-US" dirty="0"/>
              <a:t>For last example, most departments have a fund that can be used to start a project before the funds are available.</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314824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9</a:t>
            </a:fld>
            <a:endParaRPr lang="en-US" dirty="0"/>
          </a:p>
        </p:txBody>
      </p:sp>
    </p:spTree>
    <p:extLst>
      <p:ext uri="{BB962C8B-B14F-4D97-AF65-F5344CB8AC3E}">
        <p14:creationId xmlns:p14="http://schemas.microsoft.com/office/powerpoint/2010/main" val="850061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10</a:t>
            </a:fld>
            <a:endParaRPr lang="en-US" dirty="0"/>
          </a:p>
        </p:txBody>
      </p:sp>
    </p:spTree>
    <p:extLst>
      <p:ext uri="{BB962C8B-B14F-4D97-AF65-F5344CB8AC3E}">
        <p14:creationId xmlns:p14="http://schemas.microsoft.com/office/powerpoint/2010/main" val="1270912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5.JP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a:stretch>
            <a:fillRect/>
          </a:stretch>
        </p:blipFill>
        <p:spPr>
          <a:xfrm>
            <a:off x="17200" y="6322497"/>
            <a:ext cx="9134475" cy="546847"/>
          </a:xfrm>
          <a:prstGeom prst="rect">
            <a:avLst/>
          </a:prstGeom>
        </p:spPr>
      </p:pic>
      <p:sp>
        <p:nvSpPr>
          <p:cNvPr id="2" name="Title 1"/>
          <p:cNvSpPr>
            <a:spLocks noGrp="1"/>
          </p:cNvSpPr>
          <p:nvPr>
            <p:ph type="ctrTitle"/>
          </p:nvPr>
        </p:nvSpPr>
        <p:spPr>
          <a:xfrm>
            <a:off x="926093" y="2738243"/>
            <a:ext cx="7310244" cy="1325757"/>
          </a:xfrm>
          <a:noFill/>
        </p:spPr>
        <p:txBody>
          <a:bodyPr>
            <a:normAutofit/>
          </a:bodyPr>
          <a:lstStyle>
            <a:lvl1pPr algn="ctr">
              <a:defRPr sz="4000" b="1">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926093" y="4194097"/>
            <a:ext cx="7307224" cy="1508047"/>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8" name="Date Placeholder 3"/>
          <p:cNvSpPr txBox="1">
            <a:spLocks/>
          </p:cNvSpPr>
          <p:nvPr userDrawn="1"/>
        </p:nvSpPr>
        <p:spPr>
          <a:xfrm>
            <a:off x="7817390" y="6420056"/>
            <a:ext cx="1165713"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83044-5616-EB46-B9A2-9F24EAB05028}" type="datetime1">
              <a:rPr lang="en-US" sz="1400" b="1" smtClean="0">
                <a:solidFill>
                  <a:schemeClr val="tx1"/>
                </a:solidFill>
              </a:rPr>
              <a:pPr/>
              <a:t>3/31/2022</a:t>
            </a:fld>
            <a:endParaRPr lang="en-US" sz="1400" b="1" dirty="0">
              <a:solidFill>
                <a:schemeClr val="tx1"/>
              </a:solidFill>
            </a:endParaRPr>
          </a:p>
        </p:txBody>
      </p:sp>
      <p:sp>
        <p:nvSpPr>
          <p:cNvPr id="9" name="Rectangle 8"/>
          <p:cNvSpPr/>
          <p:nvPr userDrawn="1"/>
        </p:nvSpPr>
        <p:spPr>
          <a:xfrm>
            <a:off x="-10096" y="0"/>
            <a:ext cx="9144000" cy="1374305"/>
          </a:xfrm>
          <a:prstGeom prst="rect">
            <a:avLst/>
          </a:prstGeom>
          <a:gradFill>
            <a:gsLst>
              <a:gs pos="0">
                <a:srgbClr val="1D579B"/>
              </a:gs>
              <a:gs pos="100000">
                <a:schemeClr val="accent5">
                  <a:tint val="50000"/>
                  <a:shade val="100000"/>
                  <a:satMod val="350000"/>
                </a:schemeClr>
              </a:gs>
            </a:gsLst>
          </a:gra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pic>
        <p:nvPicPr>
          <p:cNvPr id="11" name="Picture 10" descr="UCI14_UCPath_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15497" y="257009"/>
            <a:ext cx="5433403" cy="714404"/>
          </a:xfrm>
          <a:prstGeom prst="rect">
            <a:avLst/>
          </a:prstGeom>
        </p:spPr>
      </p:pic>
      <p:sp>
        <p:nvSpPr>
          <p:cNvPr id="10" name="Rectangle 9"/>
          <p:cNvSpPr/>
          <p:nvPr userDrawn="1"/>
        </p:nvSpPr>
        <p:spPr>
          <a:xfrm>
            <a:off x="-7222" y="6319761"/>
            <a:ext cx="284257" cy="539496"/>
          </a:xfrm>
          <a:prstGeom prst="rect">
            <a:avLst/>
          </a:prstGeom>
          <a:solidFill>
            <a:srgbClr val="1D57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926093" y="6420056"/>
            <a:ext cx="2922576" cy="365125"/>
          </a:xfrm>
          <a:prstGeom prst="rect">
            <a:avLst/>
          </a:prstGeom>
          <a:solidFill>
            <a:srgbClr val="0954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Anti Taller Software Libre: Richard Stallman habla sobre el Copyright"/>
          <p:cNvPicPr>
            <a:picLocks noChangeAspect="1"/>
          </p:cNvPicPr>
          <p:nvPr userDrawn="1"/>
        </p:nvPicPr>
        <p:blipFill>
          <a:blip r:embed="rId5">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789613" y="6462416"/>
            <a:ext cx="261262" cy="241451"/>
          </a:xfrm>
          <a:prstGeom prst="rect">
            <a:avLst/>
          </a:prstGeom>
        </p:spPr>
      </p:pic>
      <p:sp>
        <p:nvSpPr>
          <p:cNvPr id="6" name="TextBox 5"/>
          <p:cNvSpPr txBox="1"/>
          <p:nvPr userDrawn="1"/>
        </p:nvSpPr>
        <p:spPr>
          <a:xfrm>
            <a:off x="1009935" y="6392760"/>
            <a:ext cx="2962866" cy="369332"/>
          </a:xfrm>
          <a:prstGeom prst="rect">
            <a:avLst/>
          </a:prstGeom>
          <a:noFill/>
        </p:spPr>
        <p:txBody>
          <a:bodyPr wrap="square" rtlCol="0">
            <a:spAutoFit/>
          </a:bodyPr>
          <a:lstStyle/>
          <a:p>
            <a:r>
              <a:rPr lang="en-US" b="0" dirty="0">
                <a:solidFill>
                  <a:schemeClr val="bg1"/>
                </a:solidFill>
              </a:rPr>
              <a:t>Copyright UCI UCPath 2019</a:t>
            </a:r>
          </a:p>
        </p:txBody>
      </p:sp>
    </p:spTree>
    <p:custDataLst>
      <p:tags r:id="rId1"/>
    </p:custDataLst>
    <p:extLst>
      <p:ext uri="{BB962C8B-B14F-4D97-AF65-F5344CB8AC3E}">
        <p14:creationId xmlns:p14="http://schemas.microsoft.com/office/powerpoint/2010/main" val="345061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lim Pic and Text 2">
    <p:spTree>
      <p:nvGrpSpPr>
        <p:cNvPr id="1" name=""/>
        <p:cNvGrpSpPr/>
        <p:nvPr/>
      </p:nvGrpSpPr>
      <p:grpSpPr>
        <a:xfrm>
          <a:off x="0" y="0"/>
          <a:ext cx="0" cy="0"/>
          <a:chOff x="0" y="0"/>
          <a:chExt cx="0" cy="0"/>
        </a:xfrm>
      </p:grpSpPr>
      <p:sp>
        <p:nvSpPr>
          <p:cNvPr id="12" name="Title 3"/>
          <p:cNvSpPr>
            <a:spLocks noGrp="1"/>
          </p:cNvSpPr>
          <p:nvPr>
            <p:ph type="title"/>
          </p:nvPr>
        </p:nvSpPr>
        <p:spPr>
          <a:xfrm>
            <a:off x="0" y="63501"/>
            <a:ext cx="9144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13" name="Rectangle 12"/>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1" name="Rectangle 10"/>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6" name="Rectangle 15"/>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8" name="Rectangle 17"/>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0" name="Rectangle 19"/>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2" name="Rectangle 21"/>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4" name="Rectangle 23"/>
          <p:cNvSpPr/>
          <p:nvPr userDrawn="1"/>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5" name="Text Placeholder 7"/>
          <p:cNvSpPr>
            <a:spLocks noGrp="1"/>
          </p:cNvSpPr>
          <p:nvPr>
            <p:ph type="body" sz="quarter" idx="11"/>
          </p:nvPr>
        </p:nvSpPr>
        <p:spPr>
          <a:xfrm>
            <a:off x="1469337" y="1281034"/>
            <a:ext cx="7611163" cy="4785810"/>
          </a:xfrm>
          <a:prstGeom prst="rect">
            <a:avLst/>
          </a:prstGeom>
        </p:spPr>
        <p:txBody>
          <a:bodyPr/>
          <a:lstStyle>
            <a:lvl1pPr>
              <a:defRPr>
                <a:solidFill>
                  <a:schemeClr val="bg1"/>
                </a:solidFill>
              </a:defRPr>
            </a:lvl1pPr>
            <a:lvl2pPr marL="742950" indent="-285750">
              <a:buFont typeface="Arial" panose="020B0604020202020204" pitchFamily="34" charset="0"/>
              <a:buChar char="•"/>
              <a:defRPr>
                <a:solidFill>
                  <a:schemeClr val="bg1"/>
                </a:solidFill>
              </a:defRPr>
            </a:lvl2pPr>
            <a:lvl3pPr marL="1143000" indent="-228600">
              <a:buFont typeface="Courier New" panose="02070309020205020404" pitchFamily="49" charset="0"/>
              <a:buChar char="o"/>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8805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Asymmetrical">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88343" y="1371600"/>
            <a:ext cx="5816745" cy="5029200"/>
          </a:xfrm>
        </p:spPr>
        <p:txBody>
          <a:bodyPr/>
          <a:lstStyle/>
          <a:p>
            <a:pPr lvl="0"/>
            <a:r>
              <a:rPr lang="en-US"/>
              <a:t>Click to edit Master text styles</a:t>
            </a:r>
          </a:p>
          <a:p>
            <a:pPr lvl="1"/>
            <a:r>
              <a:rPr lang="en-US"/>
              <a:t>Second level</a:t>
            </a:r>
          </a:p>
          <a:p>
            <a:pPr lvl="2"/>
            <a:r>
              <a:rPr lang="en-US"/>
              <a:t>Third level</a:t>
            </a:r>
          </a:p>
        </p:txBody>
      </p:sp>
      <p:sp>
        <p:nvSpPr>
          <p:cNvPr id="3" name="Content Placeholder 2"/>
          <p:cNvSpPr>
            <a:spLocks noGrp="1"/>
          </p:cNvSpPr>
          <p:nvPr>
            <p:ph sz="half" idx="1"/>
          </p:nvPr>
        </p:nvSpPr>
        <p:spPr>
          <a:xfrm>
            <a:off x="475488" y="1371600"/>
            <a:ext cx="2267712" cy="5029200"/>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459619" y="40228"/>
            <a:ext cx="8227181" cy="850911"/>
          </a:xfrm>
        </p:spPr>
        <p:txBody>
          <a:bodyPr/>
          <a:lstStyle/>
          <a:p>
            <a:r>
              <a:rPr lang="en-US"/>
              <a:t>Click to edit Master title style</a:t>
            </a:r>
            <a:endParaRPr lang="en-US" dirty="0"/>
          </a:p>
        </p:txBody>
      </p:sp>
      <p:sp>
        <p:nvSpPr>
          <p:cNvPr id="5" name="Slide Number Placeholder 2"/>
          <p:cNvSpPr>
            <a:spLocks noGrp="1"/>
          </p:cNvSpPr>
          <p:nvPr>
            <p:ph type="sldNum" sz="quarter" idx="13"/>
          </p:nvPr>
        </p:nvSpPr>
        <p:spPr>
          <a:xfrm>
            <a:off x="4326792" y="6434278"/>
            <a:ext cx="412075" cy="362210"/>
          </a:xfrm>
          <a:prstGeom prst="rect">
            <a:avLst/>
          </a:prstGeom>
        </p:spPr>
        <p:txBody>
          <a:bodyPr/>
          <a:lstStyle/>
          <a:p>
            <a:fld id="{D27D3C37-BFEB-BA4B-B781-4564C6A0B2B2}" type="slidenum">
              <a:rPr lang="en-US" smtClean="0">
                <a:solidFill>
                  <a:srgbClr val="005581"/>
                </a:solidFill>
              </a:rPr>
              <a:pPr/>
              <a:t>‹#›</a:t>
            </a:fld>
            <a:endParaRPr lang="en-US" dirty="0">
              <a:solidFill>
                <a:srgbClr val="005581"/>
              </a:solidFill>
            </a:endParaRPr>
          </a:p>
        </p:txBody>
      </p:sp>
    </p:spTree>
    <p:extLst>
      <p:ext uri="{BB962C8B-B14F-4D97-AF65-F5344CB8AC3E}">
        <p14:creationId xmlns:p14="http://schemas.microsoft.com/office/powerpoint/2010/main" val="2178980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459619" y="40224"/>
            <a:ext cx="8227181" cy="850911"/>
          </a:xfrm>
        </p:spPr>
        <p:txBody>
          <a:bodyPr/>
          <a:lstStyle/>
          <a:p>
            <a:r>
              <a:rPr lang="en-US"/>
              <a:t>Click to edit Master title style</a:t>
            </a:r>
            <a:endParaRPr lang="en-US" dirty="0"/>
          </a:p>
        </p:txBody>
      </p:sp>
      <p:sp>
        <p:nvSpPr>
          <p:cNvPr id="4" name="Slide Number Placeholder 2"/>
          <p:cNvSpPr>
            <a:spLocks noGrp="1"/>
          </p:cNvSpPr>
          <p:nvPr>
            <p:ph type="sldNum" sz="quarter" idx="13"/>
          </p:nvPr>
        </p:nvSpPr>
        <p:spPr>
          <a:xfrm>
            <a:off x="4350856" y="6434278"/>
            <a:ext cx="412075" cy="362210"/>
          </a:xfrm>
          <a:prstGeom prst="rect">
            <a:avLst/>
          </a:prstGeom>
        </p:spPr>
        <p:txBody>
          <a:bodyPr/>
          <a:lstStyle/>
          <a:p>
            <a:fld id="{D27D3C37-BFEB-BA4B-B781-4564C6A0B2B2}" type="slidenum">
              <a:rPr lang="en-US" smtClean="0">
                <a:solidFill>
                  <a:srgbClr val="005581"/>
                </a:solidFill>
              </a:rPr>
              <a:pPr/>
              <a:t>‹#›</a:t>
            </a:fld>
            <a:endParaRPr lang="en-US" dirty="0">
              <a:solidFill>
                <a:srgbClr val="005581"/>
              </a:solidFill>
            </a:endParaRPr>
          </a:p>
        </p:txBody>
      </p:sp>
    </p:spTree>
    <p:extLst>
      <p:ext uri="{BB962C8B-B14F-4D97-AF65-F5344CB8AC3E}">
        <p14:creationId xmlns:p14="http://schemas.microsoft.com/office/powerpoint/2010/main" val="1817301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11680"/>
            <a:ext cx="8229600" cy="4160520"/>
          </a:xfrm>
        </p:spPr>
        <p:txBody>
          <a:bodyPr/>
          <a:lstStyle/>
          <a:p>
            <a:pPr lvl="0"/>
            <a:r>
              <a:rPr lang="en-US"/>
              <a:t>Click to edit Master text styles</a:t>
            </a:r>
          </a:p>
          <a:p>
            <a:pPr lvl="1"/>
            <a:r>
              <a:rPr lang="en-US"/>
              <a:t>Second level</a:t>
            </a:r>
          </a:p>
          <a:p>
            <a:pPr lvl="2"/>
            <a:r>
              <a:rPr lang="en-US"/>
              <a:t>Third level</a:t>
            </a:r>
          </a:p>
        </p:txBody>
      </p:sp>
      <p:sp>
        <p:nvSpPr>
          <p:cNvPr id="4" name="Text Placeholder 2"/>
          <p:cNvSpPr>
            <a:spLocks noGrp="1"/>
          </p:cNvSpPr>
          <p:nvPr>
            <p:ph type="body" idx="10"/>
          </p:nvPr>
        </p:nvSpPr>
        <p:spPr>
          <a:xfrm>
            <a:off x="457200" y="1371600"/>
            <a:ext cx="8229600" cy="64008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459619" y="26578"/>
            <a:ext cx="8227181" cy="850911"/>
          </a:xfrm>
        </p:spPr>
        <p:txBody>
          <a:bodyPr/>
          <a:lstStyle/>
          <a:p>
            <a:r>
              <a:rPr lang="en-US"/>
              <a:t>Click to edit Master title style</a:t>
            </a:r>
            <a:endParaRPr lang="en-US" dirty="0"/>
          </a:p>
        </p:txBody>
      </p:sp>
    </p:spTree>
    <p:extLst>
      <p:ext uri="{BB962C8B-B14F-4D97-AF65-F5344CB8AC3E}">
        <p14:creationId xmlns:p14="http://schemas.microsoft.com/office/powerpoint/2010/main" val="3725943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Module Cov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3192" y="3044952"/>
            <a:ext cx="8348472" cy="457200"/>
          </a:xfrm>
        </p:spPr>
        <p:txBody>
          <a:bodyPr>
            <a:noAutofit/>
          </a:bodyPr>
          <a:lstStyle>
            <a:lvl1pPr marL="0" indent="0">
              <a:buNone/>
              <a:defRPr sz="2800">
                <a:solidFill>
                  <a:srgbClr val="0000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393192" y="2121408"/>
            <a:ext cx="8366760" cy="749808"/>
          </a:xfrm>
        </p:spPr>
        <p:txBody>
          <a:bodyPr anchor="ctr">
            <a:normAutofit/>
          </a:bodyPr>
          <a:lstStyle>
            <a:lvl1pPr>
              <a:defRPr sz="4000"/>
            </a:lvl1pPr>
          </a:lstStyle>
          <a:p>
            <a:r>
              <a:rPr lang="en-US"/>
              <a:t>Click to edit Master title style</a:t>
            </a:r>
            <a:endParaRPr lang="en-US" dirty="0"/>
          </a:p>
        </p:txBody>
      </p:sp>
    </p:spTree>
    <p:extLst>
      <p:ext uri="{BB962C8B-B14F-4D97-AF65-F5344CB8AC3E}">
        <p14:creationId xmlns:p14="http://schemas.microsoft.com/office/powerpoint/2010/main" val="1472581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992" y="1064524"/>
            <a:ext cx="8705088" cy="5189971"/>
          </a:xfrm>
        </p:spPr>
        <p:txBody>
          <a:bodyPr/>
          <a:lstStyle>
            <a:lvl1pPr marL="342900" indent="-342900">
              <a:buClr>
                <a:srgbClr val="1F497D"/>
              </a:buClr>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p:cNvSpPr>
            <a:spLocks noGrp="1"/>
          </p:cNvSpPr>
          <p:nvPr>
            <p:ph type="title"/>
          </p:nvPr>
        </p:nvSpPr>
        <p:spPr>
          <a:xfrm>
            <a:off x="14748" y="76757"/>
            <a:ext cx="8125935" cy="623163"/>
          </a:xfrm>
          <a:prstGeom prst="rect">
            <a:avLst/>
          </a:prstGeom>
        </p:spPr>
        <p:txBody>
          <a:bodyPr vert="horz" lIns="91440" tIns="45720" rIns="91440" bIns="45720" rtlCol="0" anchor="ctr">
            <a:normAutofit/>
          </a:bodyPr>
          <a:lstStyle>
            <a:lvl1pPr>
              <a:defRPr sz="4000" b="1">
                <a:solidFill>
                  <a:srgbClr val="1E4386"/>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0" y="16208"/>
            <a:ext cx="8227181" cy="850911"/>
          </a:xfrm>
          <a:prstGeom prst="rect">
            <a:avLst/>
          </a:prstGeom>
        </p:spPr>
        <p:txBody>
          <a:bodyPr vert="horz" lIns="91440" tIns="45720" rIns="91440" bIns="45720" rtlCol="0" anchor="ctr">
            <a:normAutofit/>
          </a:bodyPr>
          <a:lstStyle>
            <a:lvl1pPr>
              <a:defRPr sz="4000" b="1">
                <a:solidFill>
                  <a:srgbClr val="1E4386"/>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668676" y="2422689"/>
            <a:ext cx="5786324" cy="1979704"/>
          </a:xfrm>
          <a:prstGeom prst="rect">
            <a:avLst/>
          </a:prstGeom>
        </p:spPr>
        <p:txBody>
          <a:bodyPr vert="horz" lIns="91440" tIns="45720" rIns="91440" bIns="45720" rtlCol="0" anchor="ctr">
            <a:normAutofit/>
          </a:bodyPr>
          <a:lstStyle>
            <a:lvl1pPr algn="ctr">
              <a:defRPr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05469"/>
            <a:ext cx="3008313" cy="955847"/>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105469"/>
            <a:ext cx="5111750" cy="5020694"/>
          </a:xfrm>
        </p:spPr>
        <p:txBody>
          <a:bodyPr/>
          <a:lstStyle>
            <a:lvl1pPr>
              <a:defRPr sz="3200"/>
            </a:lvl1pPr>
            <a:lvl2pPr marL="742950" indent="-285750">
              <a:buFont typeface="Arial" panose="020B0604020202020204" pitchFamily="34" charset="0"/>
              <a:buChar char="•"/>
              <a:defRPr sz="2800"/>
            </a:lvl2pPr>
            <a:lvl3pPr marL="1257300" indent="-342900">
              <a:buFont typeface="Arial" panose="020B0604020202020204" pitchFamily="34" charset="0"/>
              <a:buChar char="•"/>
              <a:defRPr sz="2400"/>
            </a:lvl3pPr>
            <a:lvl4pPr marL="1600200" indent="-228600">
              <a:buFont typeface="Wingdings" panose="05000000000000000000" pitchFamily="2" charset="2"/>
              <a:buChar cha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267520"/>
            <a:ext cx="3008313" cy="38586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32763"/>
            <a:ext cx="5486400" cy="359481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9619" y="53872"/>
            <a:ext cx="8684381" cy="850911"/>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flipH="1">
            <a:off x="462638" y="389223"/>
            <a:ext cx="8221476" cy="14700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462638" y="1922278"/>
            <a:ext cx="8221476" cy="45719"/>
          </a:xfrm>
          <a:prstGeom prst="rect">
            <a:avLst/>
          </a:prstGeom>
          <a:solidFill>
            <a:srgbClr val="1E43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9144000" cy="1969842"/>
          </a:xfrm>
          <a:prstGeom prst="rect">
            <a:avLst/>
          </a:prstGeom>
          <a:gradFill>
            <a:gsLst>
              <a:gs pos="0">
                <a:srgbClr val="0064A8"/>
              </a:gs>
              <a:gs pos="100000">
                <a:srgbClr val="1E4386"/>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462639" y="396702"/>
            <a:ext cx="8221476" cy="1470025"/>
          </a:xfrm>
        </p:spPr>
        <p:txBody>
          <a:bodyPr/>
          <a:lstStyle>
            <a:lvl1pPr>
              <a:defRPr b="1">
                <a:solidFill>
                  <a:srgbClr val="FFFFFF"/>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3" name="Subtitle 2"/>
          <p:cNvSpPr>
            <a:spLocks noGrp="1"/>
          </p:cNvSpPr>
          <p:nvPr>
            <p:ph type="subTitle" idx="1"/>
          </p:nvPr>
        </p:nvSpPr>
        <p:spPr>
          <a:xfrm>
            <a:off x="462639" y="2045143"/>
            <a:ext cx="8221476" cy="4108963"/>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asic &quot;takeaway&quot;/quote">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782652" y="1135345"/>
            <a:ext cx="6297848" cy="4875229"/>
          </a:xfrm>
          <a:prstGeom prst="rect">
            <a:avLst/>
          </a:prstGeom>
        </p:spPr>
        <p:txBody>
          <a:bodyPr vert="horz" lIns="91440" tIns="45720" rIns="91440" bIns="45720" rtlCol="0">
            <a:normAutofit/>
          </a:bodyPr>
          <a:lstStyle>
            <a:lvl1pPr>
              <a:defRPr lang="en-US" dirty="0" smtClean="0">
                <a:solidFill>
                  <a:schemeClr val="bg1"/>
                </a:solidFill>
              </a:defRPr>
            </a:lvl1pPr>
          </a:lstStyle>
          <a:p>
            <a:pPr lvl="0"/>
            <a:r>
              <a:rPr lang="en-US" dirty="0"/>
              <a:t>Click to add your main point or basic “takeaway” </a:t>
            </a:r>
          </a:p>
        </p:txBody>
      </p:sp>
      <p:sp>
        <p:nvSpPr>
          <p:cNvPr id="11" name="Title 3"/>
          <p:cNvSpPr>
            <a:spLocks noGrp="1"/>
          </p:cNvSpPr>
          <p:nvPr>
            <p:ph type="title"/>
          </p:nvPr>
        </p:nvSpPr>
        <p:spPr>
          <a:xfrm>
            <a:off x="0" y="63501"/>
            <a:ext cx="9144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12" name="Rectangle 11"/>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7" name="Rectangle 6"/>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0" name="Rectangle 9"/>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5" name="Rectangle 14"/>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7" name="Rectangle 16"/>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9" name="Rectangle 18"/>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1" name="Rectangle 20"/>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2" name="Text Placeholder 11"/>
          <p:cNvSpPr txBox="1">
            <a:spLocks/>
          </p:cNvSpPr>
          <p:nvPr/>
        </p:nvSpPr>
        <p:spPr>
          <a:xfrm>
            <a:off x="2911570" y="6338718"/>
            <a:ext cx="5410666"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endParaRPr lang="en-US" sz="1050" b="0" dirty="0">
              <a:solidFill>
                <a:prstClr val="white"/>
              </a:solidFill>
            </a:endParaRPr>
          </a:p>
        </p:txBody>
      </p:sp>
    </p:spTree>
    <p:extLst>
      <p:ext uri="{BB962C8B-B14F-4D97-AF65-F5344CB8AC3E}">
        <p14:creationId xmlns:p14="http://schemas.microsoft.com/office/powerpoint/2010/main" val="129209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2385875" y="6377089"/>
            <a:ext cx="6758125" cy="502920"/>
          </a:xfrm>
          <a:prstGeom prst="rect">
            <a:avLst/>
          </a:prstGeom>
          <a:solidFill>
            <a:srgbClr val="1D57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93576" y="131821"/>
            <a:ext cx="8750424" cy="850911"/>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9619" y="1381512"/>
            <a:ext cx="8227181" cy="47446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UCI14_UCPath_W.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430043" y="6469276"/>
            <a:ext cx="2279067" cy="299660"/>
          </a:xfrm>
          <a:prstGeom prst="rect">
            <a:avLst/>
          </a:prstGeom>
        </p:spPr>
      </p:pic>
      <p:sp>
        <p:nvSpPr>
          <p:cNvPr id="5" name="TextBox 4"/>
          <p:cNvSpPr txBox="1"/>
          <p:nvPr userDrawn="1"/>
        </p:nvSpPr>
        <p:spPr>
          <a:xfrm>
            <a:off x="5709110" y="6344166"/>
            <a:ext cx="2557965" cy="553998"/>
          </a:xfrm>
          <a:prstGeom prst="rect">
            <a:avLst/>
          </a:prstGeom>
          <a:noFill/>
        </p:spPr>
        <p:txBody>
          <a:bodyPr wrap="square" rtlCol="0">
            <a:spAutoFit/>
          </a:bodyPr>
          <a:lstStyle/>
          <a:p>
            <a:r>
              <a:rPr lang="en-US" sz="2800" b="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28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3000" b="1" i="0" u="none" baseline="0" dirty="0">
                <a:solidFill>
                  <a:schemeClr val="bg1"/>
                </a:solidFill>
                <a:latin typeface="Verdana" panose="020B0604030504040204" pitchFamily="34" charset="0"/>
                <a:ea typeface="Verdana" panose="020B0604030504040204" pitchFamily="34" charset="0"/>
                <a:cs typeface="Verdana" panose="020B0604030504040204" pitchFamily="34" charset="0"/>
              </a:rPr>
              <a:t>Training</a:t>
            </a:r>
          </a:p>
        </p:txBody>
      </p:sp>
      <p:cxnSp>
        <p:nvCxnSpPr>
          <p:cNvPr id="12" name="Straight Connector 11"/>
          <p:cNvCxnSpPr/>
          <p:nvPr userDrawn="1"/>
        </p:nvCxnSpPr>
        <p:spPr>
          <a:xfrm>
            <a:off x="0" y="948654"/>
            <a:ext cx="9144000" cy="0"/>
          </a:xfrm>
          <a:prstGeom prst="line">
            <a:avLst/>
          </a:prstGeom>
          <a:ln w="2857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4" name="Slide Number Placeholder 4"/>
          <p:cNvSpPr txBox="1">
            <a:spLocks/>
          </p:cNvSpPr>
          <p:nvPr userDrawn="1"/>
        </p:nvSpPr>
        <p:spPr>
          <a:xfrm>
            <a:off x="8480254" y="6438001"/>
            <a:ext cx="549608" cy="36221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3D49D0-3318-4167-8E42-CD520D3A3E07}" type="slidenum">
              <a:rPr lang="en-US" b="1" smtClean="0">
                <a:solidFill>
                  <a:schemeClr val="bg1"/>
                </a:solidFill>
              </a:rPr>
              <a:pPr/>
              <a:t>‹#›</a:t>
            </a:fld>
            <a:endParaRPr lang="en-US" b="1" dirty="0">
              <a:solidFill>
                <a:schemeClr val="bg1"/>
              </a:solidFill>
            </a:endParaRPr>
          </a:p>
        </p:txBody>
      </p:sp>
      <p:pic>
        <p:nvPicPr>
          <p:cNvPr id="17" name="Picture 16"/>
          <p:cNvPicPr>
            <a:picLocks noChangeAspect="1"/>
          </p:cNvPicPr>
          <p:nvPr userDrawn="1"/>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735547"/>
            <a:ext cx="9144000" cy="790079"/>
          </a:xfrm>
          <a:prstGeom prst="rect">
            <a:avLst/>
          </a:prstGeom>
        </p:spPr>
      </p:pic>
      <p:sp>
        <p:nvSpPr>
          <p:cNvPr id="16" name="Rectangle 15"/>
          <p:cNvSpPr/>
          <p:nvPr userDrawn="1"/>
        </p:nvSpPr>
        <p:spPr>
          <a:xfrm>
            <a:off x="-12879" y="6368077"/>
            <a:ext cx="2401237" cy="50292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1F9D6CBB-0C17-42C6-92A5-641BE29A50D7}"/>
              </a:ext>
            </a:extLst>
          </p:cNvPr>
          <p:cNvPicPr>
            <a:picLocks noChangeAspect="1"/>
          </p:cNvPicPr>
          <p:nvPr userDrawn="1"/>
        </p:nvPicPr>
        <p:blipFill>
          <a:blip r:embed="rId19">
            <a:extLst>
              <a:ext uri="{BEBA8EAE-BF5A-486C-A8C5-ECC9F3942E4B}">
                <a14:imgProps xmlns:a14="http://schemas.microsoft.com/office/drawing/2010/main">
                  <a14:imgLayer r:embed="rId20">
                    <a14:imgEffect>
                      <a14:artisticCement/>
                    </a14:imgEffect>
                  </a14:imgLayer>
                </a14:imgProps>
              </a:ext>
            </a:extLst>
          </a:blip>
          <a:stretch>
            <a:fillRect/>
          </a:stretch>
        </p:blipFill>
        <p:spPr>
          <a:xfrm>
            <a:off x="962552" y="6373472"/>
            <a:ext cx="502920" cy="502920"/>
          </a:xfrm>
          <a:prstGeom prst="rect">
            <a:avLst/>
          </a:prstGeom>
        </p:spPr>
      </p:pic>
    </p:spTree>
    <p:custDataLst>
      <p:tags r:id="rId16"/>
    </p:custDataLst>
  </p:cSld>
  <p:clrMap bg1="lt1" tx1="dk1" bg2="lt2" tx2="dk2" accent1="accent1" accent2="accent2" accent3="accent3" accent4="accent4" accent5="accent5" accent6="accent6" hlink="hlink" folHlink="folHlink"/>
  <p:sldLayoutIdLst>
    <p:sldLayoutId id="2147483661" r:id="rId1"/>
    <p:sldLayoutId id="2147483650" r:id="rId2"/>
    <p:sldLayoutId id="2147483652" r:id="rId3"/>
    <p:sldLayoutId id="2147483654" r:id="rId4"/>
    <p:sldLayoutId id="2147483656" r:id="rId5"/>
    <p:sldLayoutId id="2147483657" r:id="rId6"/>
    <p:sldLayoutId id="2147483658" r:id="rId7"/>
    <p:sldLayoutId id="2147483649" r:id="rId8"/>
    <p:sldLayoutId id="2147483691" r:id="rId9"/>
    <p:sldLayoutId id="2147483692" r:id="rId10"/>
    <p:sldLayoutId id="2147483693" r:id="rId11"/>
    <p:sldLayoutId id="2147483694" r:id="rId12"/>
    <p:sldLayoutId id="2147483696" r:id="rId13"/>
    <p:sldLayoutId id="2147483697" r:id="rId14"/>
  </p:sldLayoutIdLst>
  <p:hf sldNum="0" hdr="0" dt="0"/>
  <p:txStyles>
    <p:titleStyle>
      <a:lvl1pPr algn="l" defTabSz="457200" rtl="0" eaLnBrk="1" latinLnBrk="0" hangingPunct="1">
        <a:spcBef>
          <a:spcPct val="0"/>
        </a:spcBef>
        <a:buNone/>
        <a:defRPr lang="en-US" sz="4000" b="0" i="0" u="none" kern="1200" baseline="0" dirty="0">
          <a:solidFill>
            <a:srgbClr val="000000"/>
          </a:solidFill>
          <a:latin typeface="Arial Black" panose="020B0A04020102020204" pitchFamily="34" charset="0"/>
          <a:ea typeface="Verdana" panose="020B0604030504040204" pitchFamily="34" charset="0"/>
          <a:cs typeface="Verdana" panose="020B060403050404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20.xml"/><Relationship Id="rId5" Type="http://schemas.openxmlformats.org/officeDocument/2006/relationships/image" Target="../media/image14.png"/><Relationship Id="rId4" Type="http://schemas.openxmlformats.org/officeDocument/2006/relationships/hyperlink" Target="https://ucpath.uci.edu/pdf/GL-Processing-Calendar-Q1-2022-2.pptx"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21.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23.xml"/><Relationship Id="rId5" Type="http://schemas.microsoft.com/office/2007/relationships/hdphoto" Target="../media/hdphoto2.wdp"/><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3.xml"/><Relationship Id="rId7" Type="http://schemas.openxmlformats.org/officeDocument/2006/relationships/diagramColors" Target="../diagrams/colors4.xml"/><Relationship Id="rId2" Type="http://schemas.openxmlformats.org/officeDocument/2006/relationships/slideLayout" Target="../slideLayouts/slideLayout12.xml"/><Relationship Id="rId1" Type="http://schemas.openxmlformats.org/officeDocument/2006/relationships/tags" Target="../tags/tag2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25.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26.xml"/><Relationship Id="rId5" Type="http://schemas.microsoft.com/office/2007/relationships/hdphoto" Target="../media/hdphoto3.wdp"/><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2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28.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13.xml"/><Relationship Id="rId1" Type="http://schemas.openxmlformats.org/officeDocument/2006/relationships/tags" Target="../tags/tag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30.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31.xml"/><Relationship Id="rId5" Type="http://schemas.openxmlformats.org/officeDocument/2006/relationships/hyperlink" Target="https://sp.ucop.edu/sites/ucpathhelp/D1_Location/LOCplayer/data/toc.html" TargetMode="Externa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tags" Target="../tags/tag32.xml"/><Relationship Id="rId5" Type="http://schemas.openxmlformats.org/officeDocument/2006/relationships/image" Target="../media/image23.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ags" Target="../tags/tag33.xml"/><Relationship Id="rId5" Type="http://schemas.openxmlformats.org/officeDocument/2006/relationships/image" Target="../media/image7.jpg"/><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notesSlide" Target="../notesSlides/notesSlide23.xml"/><Relationship Id="rId7" Type="http://schemas.openxmlformats.org/officeDocument/2006/relationships/diagramQuickStyle" Target="../diagrams/quickStyle5.xml"/><Relationship Id="rId2" Type="http://schemas.openxmlformats.org/officeDocument/2006/relationships/slideLayout" Target="../slideLayouts/slideLayout11.xml"/><Relationship Id="rId1" Type="http://schemas.openxmlformats.org/officeDocument/2006/relationships/tags" Target="../tags/tag34.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8.png"/><Relationship Id="rId9" Type="http://schemas.microsoft.com/office/2007/relationships/diagramDrawing" Target="../diagrams/drawing5.xml"/></Relationships>
</file>

<file path=ppt/slides/_rels/slide2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24.xml"/><Relationship Id="rId7" Type="http://schemas.openxmlformats.org/officeDocument/2006/relationships/diagramColors" Target="../diagrams/colors6.xml"/><Relationship Id="rId2" Type="http://schemas.openxmlformats.org/officeDocument/2006/relationships/slideLayout" Target="../slideLayouts/slideLayout12.xml"/><Relationship Id="rId1" Type="http://schemas.openxmlformats.org/officeDocument/2006/relationships/tags" Target="../tags/tag3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36.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37.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38.xml"/><Relationship Id="rId5" Type="http://schemas.microsoft.com/office/2007/relationships/hdphoto" Target="../media/hdphoto4.wdp"/><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3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40.xml"/><Relationship Id="rId5" Type="http://schemas.microsoft.com/office/2007/relationships/hdphoto" Target="../media/hdphoto5.wdp"/><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41.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4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ags" Target="../tags/tag43.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tags" Target="../tags/tag44.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45.xml"/><Relationship Id="rId5" Type="http://schemas.openxmlformats.org/officeDocument/2006/relationships/image" Target="../media/image32.png"/><Relationship Id="rId4" Type="http://schemas.openxmlformats.org/officeDocument/2006/relationships/hyperlink" Target="https://sp.ucop.edu/sites/ucpathhelp/D1_Location/LOCplayer/data/toc.html"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46.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47.xml"/><Relationship Id="rId5" Type="http://schemas.openxmlformats.org/officeDocument/2006/relationships/image" Target="../media/image32.png"/><Relationship Id="rId4" Type="http://schemas.openxmlformats.org/officeDocument/2006/relationships/hyperlink" Target="https://sp.ucop.edu/sites/ucpathhelp/D1_Location/LOCplayer/data/toc.html"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1.xml"/><Relationship Id="rId1" Type="http://schemas.openxmlformats.org/officeDocument/2006/relationships/tags" Target="../tags/tag48.xml"/><Relationship Id="rId5" Type="http://schemas.openxmlformats.org/officeDocument/2006/relationships/image" Target="../media/image23.pn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4.xml"/><Relationship Id="rId1" Type="http://schemas.openxmlformats.org/officeDocument/2006/relationships/tags" Target="../tags/tag49.xml"/><Relationship Id="rId5" Type="http://schemas.openxmlformats.org/officeDocument/2006/relationships/image" Target="../media/image7.jpg"/><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14.xml"/><Relationship Id="rId5" Type="http://schemas.openxmlformats.org/officeDocument/2006/relationships/image" Target="../media/image7.jpg"/><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notesSlide" Target="../notesSlides/notesSlide39.xml"/><Relationship Id="rId7" Type="http://schemas.openxmlformats.org/officeDocument/2006/relationships/diagramQuickStyle" Target="../diagrams/quickStyle7.xml"/><Relationship Id="rId2" Type="http://schemas.openxmlformats.org/officeDocument/2006/relationships/slideLayout" Target="../slideLayouts/slideLayout11.xml"/><Relationship Id="rId1" Type="http://schemas.openxmlformats.org/officeDocument/2006/relationships/tags" Target="../tags/tag50.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8.png"/><Relationship Id="rId9" Type="http://schemas.microsoft.com/office/2007/relationships/diagramDrawing" Target="../diagrams/drawing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tags" Target="../tags/tag5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tags" Target="../tags/tag5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tags" Target="../tags/tag53.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43.xml"/><Relationship Id="rId7" Type="http://schemas.openxmlformats.org/officeDocument/2006/relationships/diagramColors" Target="../diagrams/colors8.xml"/><Relationship Id="rId2" Type="http://schemas.openxmlformats.org/officeDocument/2006/relationships/slideLayout" Target="../slideLayouts/slideLayout12.xml"/><Relationship Id="rId1" Type="http://schemas.openxmlformats.org/officeDocument/2006/relationships/tags" Target="../tags/tag5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tags" Target="../tags/tag5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1.xml"/><Relationship Id="rId1" Type="http://schemas.openxmlformats.org/officeDocument/2006/relationships/tags" Target="../tags/tag56.xml"/><Relationship Id="rId5" Type="http://schemas.openxmlformats.org/officeDocument/2006/relationships/image" Target="../media/image23.pn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4.xml"/><Relationship Id="rId1" Type="http://schemas.openxmlformats.org/officeDocument/2006/relationships/tags" Target="../tags/tag57.xml"/><Relationship Id="rId5" Type="http://schemas.openxmlformats.org/officeDocument/2006/relationships/image" Target="../media/image7.jpg"/><Relationship Id="rId4" Type="http://schemas.openxmlformats.org/officeDocument/2006/relationships/slide" Target="slide3.xml"/></Relationships>
</file>

<file path=ppt/slides/_rels/slide48.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notesSlide" Target="../notesSlides/notesSlide47.xml"/><Relationship Id="rId7" Type="http://schemas.openxmlformats.org/officeDocument/2006/relationships/diagramQuickStyle" Target="../diagrams/quickStyle9.xml"/><Relationship Id="rId2" Type="http://schemas.openxmlformats.org/officeDocument/2006/relationships/slideLayout" Target="../slideLayouts/slideLayout11.xml"/><Relationship Id="rId1" Type="http://schemas.openxmlformats.org/officeDocument/2006/relationships/tags" Target="../tags/tag58.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8.png"/><Relationship Id="rId9" Type="http://schemas.microsoft.com/office/2007/relationships/diagramDrawing" Target="../diagrams/drawing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tags" Target="../tags/tag59.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4.xml"/><Relationship Id="rId7" Type="http://schemas.openxmlformats.org/officeDocument/2006/relationships/diagramQuickStyle" Target="../diagrams/quickStyle2.xml"/><Relationship Id="rId2" Type="http://schemas.openxmlformats.org/officeDocument/2006/relationships/slideLayout" Target="../slideLayouts/slideLayout11.xml"/><Relationship Id="rId1" Type="http://schemas.openxmlformats.org/officeDocument/2006/relationships/tags" Target="../tags/tag15.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8.png"/><Relationship Id="rId9" Type="http://schemas.microsoft.com/office/2007/relationships/diagramDrawing" Target="../diagrams/drawing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tags" Target="../tags/tag60.xml"/><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2.xml"/><Relationship Id="rId1" Type="http://schemas.openxmlformats.org/officeDocument/2006/relationships/tags" Target="../tags/tag61.xml"/><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3.xml"/><Relationship Id="rId1" Type="http://schemas.openxmlformats.org/officeDocument/2006/relationships/tags" Target="../tags/tag62.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3.xml"/><Relationship Id="rId1" Type="http://schemas.openxmlformats.org/officeDocument/2006/relationships/tags" Target="../tags/tag63.xml"/><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2.xml"/><Relationship Id="rId1" Type="http://schemas.openxmlformats.org/officeDocument/2006/relationships/tags" Target="../tags/tag64.xml"/><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2.xml"/><Relationship Id="rId1" Type="http://schemas.openxmlformats.org/officeDocument/2006/relationships/tags" Target="../tags/tag65.xml"/><Relationship Id="rId4" Type="http://schemas.openxmlformats.org/officeDocument/2006/relationships/image" Target="../media/image38.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3.xml"/><Relationship Id="rId1" Type="http://schemas.openxmlformats.org/officeDocument/2006/relationships/tags" Target="../tags/tag66.xml"/><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3.xml"/><Relationship Id="rId1" Type="http://schemas.openxmlformats.org/officeDocument/2006/relationships/tags" Target="../tags/tag67.xml"/><Relationship Id="rId5" Type="http://schemas.openxmlformats.org/officeDocument/2006/relationships/image" Target="../media/image32.png"/><Relationship Id="rId4" Type="http://schemas.openxmlformats.org/officeDocument/2006/relationships/hyperlink" Target="https://sp.ucop.edu/sites/ucpathhelp/LocationUsers/LOCplayer/data/toc.html" TargetMode="Externa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1.xml"/><Relationship Id="rId1" Type="http://schemas.openxmlformats.org/officeDocument/2006/relationships/tags" Target="../tags/tag68.xml"/><Relationship Id="rId5" Type="http://schemas.openxmlformats.org/officeDocument/2006/relationships/image" Target="../media/image23.png"/><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4.xml"/><Relationship Id="rId1" Type="http://schemas.openxmlformats.org/officeDocument/2006/relationships/tags" Target="../tags/tag69.xml"/><Relationship Id="rId5" Type="http://schemas.openxmlformats.org/officeDocument/2006/relationships/image" Target="../media/image7.jp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16.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2.xml"/><Relationship Id="rId1" Type="http://schemas.openxmlformats.org/officeDocument/2006/relationships/tags" Target="../tags/tag70.xml"/><Relationship Id="rId4" Type="http://schemas.openxmlformats.org/officeDocument/2006/relationships/image" Target="../media/image40.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2.xml"/><Relationship Id="rId1" Type="http://schemas.openxmlformats.org/officeDocument/2006/relationships/tags" Target="../tags/tag71.xml"/><Relationship Id="rId4" Type="http://schemas.openxmlformats.org/officeDocument/2006/relationships/image" Target="../media/image40.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2.xml"/><Relationship Id="rId1" Type="http://schemas.openxmlformats.org/officeDocument/2006/relationships/tags" Target="../tags/tag72.xml"/><Relationship Id="rId4" Type="http://schemas.openxmlformats.org/officeDocument/2006/relationships/image" Target="../media/image8.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4.xml"/><Relationship Id="rId1" Type="http://schemas.openxmlformats.org/officeDocument/2006/relationships/tags" Target="../tags/tag73.xml"/><Relationship Id="rId5" Type="http://schemas.openxmlformats.org/officeDocument/2006/relationships/image" Target="../media/image7.jpg"/><Relationship Id="rId4" Type="http://schemas.openxmlformats.org/officeDocument/2006/relationships/slide" Target="slide3.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2.xml"/><Relationship Id="rId1" Type="http://schemas.openxmlformats.org/officeDocument/2006/relationships/tags" Target="../tags/tag74.xml"/><Relationship Id="rId4" Type="http://schemas.openxmlformats.org/officeDocument/2006/relationships/hyperlink" Target="https://sp.ucop.edu/sites/ucpathhelp/LocationUsers/LOCplayer/data/toc.html" TargetMode="Externa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2.xml"/><Relationship Id="rId1" Type="http://schemas.openxmlformats.org/officeDocument/2006/relationships/tags" Target="../tags/tag75.xml"/><Relationship Id="rId6" Type="http://schemas.openxmlformats.org/officeDocument/2006/relationships/image" Target="../media/image42.png"/><Relationship Id="rId5" Type="http://schemas.openxmlformats.org/officeDocument/2006/relationships/hyperlink" Target="ucpath.uci.edu" TargetMode="External"/><Relationship Id="rId4" Type="http://schemas.openxmlformats.org/officeDocument/2006/relationships/hyperlink" Target="https://sp.ucop.edu/sites/ucpathhelp/LocationUsers/LOCplayer/data/toc.html" TargetMode="Externa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1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8.xml"/><Relationship Id="rId7" Type="http://schemas.openxmlformats.org/officeDocument/2006/relationships/diagramColors" Target="../diagrams/colors3.xml"/><Relationship Id="rId12"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tags" Target="../tags/tag19.xml"/><Relationship Id="rId6" Type="http://schemas.openxmlformats.org/officeDocument/2006/relationships/diagramQuickStyle" Target="../diagrams/quickStyle3.xml"/><Relationship Id="rId11" Type="http://schemas.openxmlformats.org/officeDocument/2006/relationships/image" Target="../media/image12.png"/><Relationship Id="rId5" Type="http://schemas.openxmlformats.org/officeDocument/2006/relationships/diagramLayout" Target="../diagrams/layout3.xml"/><Relationship Id="rId10" Type="http://schemas.openxmlformats.org/officeDocument/2006/relationships/image" Target="../media/image11.png"/><Relationship Id="rId4" Type="http://schemas.openxmlformats.org/officeDocument/2006/relationships/diagramData" Target="../diagrams/data3.xm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91729" y="1434662"/>
            <a:ext cx="8952271" cy="4761186"/>
          </a:xfrm>
        </p:spPr>
        <p:txBody>
          <a:bodyPr>
            <a:noAutofit/>
          </a:bodyPr>
          <a:lstStyle/>
          <a:p>
            <a:pPr>
              <a:spcBef>
                <a:spcPts val="1200"/>
              </a:spcBef>
            </a:pPr>
            <a:r>
              <a:rPr lang="en-US" sz="4800" dirty="0">
                <a:latin typeface="Yu Gothic Medium" panose="020B0500000000000000" pitchFamily="34" charset="-128"/>
                <a:ea typeface="Yu Gothic Medium" panose="020B0500000000000000" pitchFamily="34" charset="-128"/>
              </a:rPr>
              <a:t>Direct </a:t>
            </a:r>
            <a:r>
              <a:rPr lang="en-US" sz="4800" dirty="0" smtClean="0">
                <a:latin typeface="Yu Gothic Medium" panose="020B0500000000000000" pitchFamily="34" charset="-128"/>
                <a:ea typeface="Yu Gothic Medium" panose="020B0500000000000000" pitchFamily="34" charset="-128"/>
              </a:rPr>
              <a:t>Retro </a:t>
            </a:r>
            <a:br>
              <a:rPr lang="en-US" sz="4800" dirty="0" smtClean="0">
                <a:latin typeface="Yu Gothic Medium" panose="020B0500000000000000" pitchFamily="34" charset="-128"/>
                <a:ea typeface="Yu Gothic Medium" panose="020B0500000000000000" pitchFamily="34" charset="-128"/>
              </a:rPr>
            </a:br>
            <a:r>
              <a:rPr lang="en-US" sz="4800" dirty="0" smtClean="0">
                <a:latin typeface="Yu Gothic Medium" panose="020B0500000000000000" pitchFamily="34" charset="-128"/>
                <a:ea typeface="Yu Gothic Medium" panose="020B0500000000000000" pitchFamily="34" charset="-128"/>
              </a:rPr>
              <a:t>Salary and Benefit </a:t>
            </a:r>
            <a:br>
              <a:rPr lang="en-US" sz="4800" dirty="0" smtClean="0">
                <a:latin typeface="Yu Gothic Medium" panose="020B0500000000000000" pitchFamily="34" charset="-128"/>
                <a:ea typeface="Yu Gothic Medium" panose="020B0500000000000000" pitchFamily="34" charset="-128"/>
              </a:rPr>
            </a:br>
            <a:r>
              <a:rPr lang="en-US" sz="4800" dirty="0" smtClean="0">
                <a:latin typeface="Yu Gothic Medium" panose="020B0500000000000000" pitchFamily="34" charset="-128"/>
                <a:ea typeface="Yu Gothic Medium" panose="020B0500000000000000" pitchFamily="34" charset="-128"/>
              </a:rPr>
              <a:t>Cost Transfers</a:t>
            </a:r>
            <a:br>
              <a:rPr lang="en-US" sz="4800" dirty="0" smtClean="0">
                <a:latin typeface="Yu Gothic Medium" panose="020B0500000000000000" pitchFamily="34" charset="-128"/>
                <a:ea typeface="Yu Gothic Medium" panose="020B0500000000000000" pitchFamily="34" charset="-128"/>
              </a:rPr>
            </a:br>
            <a:endParaRPr lang="en-US" dirty="0">
              <a:solidFill>
                <a:schemeClr val="bg1">
                  <a:lumMod val="50000"/>
                </a:schemeClr>
              </a:solidFill>
              <a:latin typeface="Yu Gothic Medium" panose="020B0500000000000000" pitchFamily="34" charset="-128"/>
              <a:ea typeface="Yu Gothic Medium" panose="020B0500000000000000" pitchFamily="34" charset="-128"/>
            </a:endParaRPr>
          </a:p>
        </p:txBody>
      </p:sp>
    </p:spTree>
    <p:custDataLst>
      <p:tags r:id="rId1"/>
    </p:custDataLst>
    <p:extLst>
      <p:ext uri="{BB962C8B-B14F-4D97-AF65-F5344CB8AC3E}">
        <p14:creationId xmlns:p14="http://schemas.microsoft.com/office/powerpoint/2010/main" val="1943744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68014" y="1181700"/>
            <a:ext cx="8355724" cy="4984750"/>
          </a:xfrm>
        </p:spPr>
        <p:txBody>
          <a:bodyPr>
            <a:normAutofit/>
          </a:bodyPr>
          <a:lstStyle/>
          <a:p>
            <a:pPr>
              <a:spcAft>
                <a:spcPts val="600"/>
              </a:spcAft>
              <a:buClr>
                <a:srgbClr val="09548D"/>
              </a:buClr>
              <a:buFont typeface="Arial" panose="020B0604020202020204" pitchFamily="34" charset="0"/>
              <a:buChar char="•"/>
            </a:pPr>
            <a:r>
              <a:rPr lang="en-US" sz="2500" dirty="0" smtClean="0"/>
              <a:t>Use the </a:t>
            </a:r>
            <a:r>
              <a:rPr lang="en-US" sz="2500" dirty="0" smtClean="0">
                <a:hlinkClick r:id="rId4"/>
              </a:rPr>
              <a:t>GL Processing Calendar </a:t>
            </a:r>
            <a:r>
              <a:rPr lang="en-US" sz="2500" dirty="0" smtClean="0"/>
              <a:t>on the UCI UCPath website for processing times for direct retro transactions.</a:t>
            </a:r>
          </a:p>
          <a:p>
            <a:pPr>
              <a:spcAft>
                <a:spcPts val="600"/>
              </a:spcAft>
              <a:buClr>
                <a:srgbClr val="09548D"/>
              </a:buClr>
              <a:buFont typeface="Arial" panose="020B0604020202020204" pitchFamily="34" charset="0"/>
              <a:buChar char="•"/>
            </a:pPr>
            <a:endParaRPr lang="en-US" sz="2200" dirty="0"/>
          </a:p>
          <a:p>
            <a:pPr>
              <a:spcAft>
                <a:spcPts val="600"/>
              </a:spcAft>
              <a:buClr>
                <a:srgbClr val="09548D"/>
              </a:buClr>
              <a:buFont typeface="Arial" panose="020B0604020202020204" pitchFamily="34" charset="0"/>
              <a:buChar char="•"/>
            </a:pPr>
            <a:endParaRPr lang="en-US" sz="2200" dirty="0" smtClean="0"/>
          </a:p>
          <a:p>
            <a:pPr marL="0" indent="0">
              <a:spcAft>
                <a:spcPts val="600"/>
              </a:spcAft>
              <a:buClr>
                <a:srgbClr val="09548D"/>
              </a:buClr>
              <a:buNone/>
            </a:pPr>
            <a:endParaRPr lang="en-US" sz="2200" dirty="0"/>
          </a:p>
        </p:txBody>
      </p:sp>
      <p:sp>
        <p:nvSpPr>
          <p:cNvPr id="4" name="Title 3"/>
          <p:cNvSpPr>
            <a:spLocks noGrp="1"/>
          </p:cNvSpPr>
          <p:nvPr>
            <p:ph type="title"/>
          </p:nvPr>
        </p:nvSpPr>
        <p:spPr>
          <a:xfrm>
            <a:off x="131495" y="40224"/>
            <a:ext cx="8876027" cy="850911"/>
          </a:xfrm>
        </p:spPr>
        <p:txBody>
          <a:bodyPr>
            <a:normAutofit/>
          </a:bodyPr>
          <a:lstStyle/>
          <a:p>
            <a:r>
              <a:rPr lang="en-US" dirty="0" smtClean="0"/>
              <a:t>Direct Retro </a:t>
            </a:r>
            <a:r>
              <a:rPr lang="en-US" dirty="0" smtClean="0"/>
              <a:t>Calendar</a:t>
            </a:r>
            <a:endParaRPr lang="en-US" dirty="0"/>
          </a:p>
        </p:txBody>
      </p:sp>
      <p:pic>
        <p:nvPicPr>
          <p:cNvPr id="5" name="Picture 4"/>
          <p:cNvPicPr>
            <a:picLocks noChangeAspect="1"/>
          </p:cNvPicPr>
          <p:nvPr/>
        </p:nvPicPr>
        <p:blipFill>
          <a:blip r:embed="rId5"/>
          <a:stretch>
            <a:fillRect/>
          </a:stretch>
        </p:blipFill>
        <p:spPr>
          <a:xfrm>
            <a:off x="566407" y="2218289"/>
            <a:ext cx="8006301" cy="3955176"/>
          </a:xfrm>
          <a:prstGeom prst="rect">
            <a:avLst/>
          </a:prstGeom>
          <a:ln>
            <a:solidFill>
              <a:schemeClr val="tx1">
                <a:lumMod val="65000"/>
                <a:lumOff val="35000"/>
              </a:schemeClr>
            </a:solidFill>
          </a:ln>
        </p:spPr>
      </p:pic>
    </p:spTree>
    <p:custDataLst>
      <p:tags r:id="rId1"/>
    </p:custDataLst>
    <p:extLst>
      <p:ext uri="{BB962C8B-B14F-4D97-AF65-F5344CB8AC3E}">
        <p14:creationId xmlns:p14="http://schemas.microsoft.com/office/powerpoint/2010/main" val="2126348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dirty="0"/>
              <a:t>Department Default Funding</a:t>
            </a:r>
          </a:p>
        </p:txBody>
      </p:sp>
      <p:sp>
        <p:nvSpPr>
          <p:cNvPr id="3" name="TextBox 2"/>
          <p:cNvSpPr txBox="1"/>
          <p:nvPr/>
        </p:nvSpPr>
        <p:spPr>
          <a:xfrm>
            <a:off x="272958" y="1054503"/>
            <a:ext cx="8775510" cy="2462213"/>
          </a:xfrm>
          <a:prstGeom prst="rect">
            <a:avLst/>
          </a:prstGeom>
          <a:noFill/>
        </p:spPr>
        <p:txBody>
          <a:bodyPr wrap="square" rtlCol="0">
            <a:spAutoFit/>
          </a:bodyPr>
          <a:lstStyle/>
          <a:p>
            <a:r>
              <a:rPr lang="en-US" sz="2200" dirty="0"/>
              <a:t>If position funding is not set up by the time an employee gets paid, the salary costs are distributed to the </a:t>
            </a:r>
            <a:r>
              <a:rPr lang="en-US" sz="2200" b="1" dirty="0"/>
              <a:t>department default funding </a:t>
            </a:r>
            <a:r>
              <a:rPr lang="en-US" sz="2200" dirty="0" smtClean="0"/>
              <a:t>that have been set </a:t>
            </a:r>
            <a:r>
              <a:rPr lang="en-US" sz="2200" dirty="0"/>
              <a:t>up at go-live. The </a:t>
            </a:r>
            <a:r>
              <a:rPr lang="en-US" sz="2200" b="1" dirty="0"/>
              <a:t>Direct Retro Process </a:t>
            </a:r>
            <a:r>
              <a:rPr lang="en-US" sz="2200" dirty="0"/>
              <a:t>(Salary Cost Transfer) will be needed to transfer the costs to the appropriate funding afterwards.</a:t>
            </a:r>
          </a:p>
          <a:p>
            <a:endParaRPr lang="en-US" sz="2200" dirty="0"/>
          </a:p>
          <a:p>
            <a:r>
              <a:rPr lang="en-US" sz="2200" dirty="0"/>
              <a:t>This process ensures that an employee gets paid regardless of whether the position funding has been set up. </a:t>
            </a:r>
          </a:p>
        </p:txBody>
      </p:sp>
      <p:pic>
        <p:nvPicPr>
          <p:cNvPr id="9" name="Picture 8" descr="Free Images : desktop, money, material, cash, bank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5827" y="3597467"/>
            <a:ext cx="3044598" cy="2080475"/>
          </a:xfrm>
          <a:prstGeom prst="rect">
            <a:avLst/>
          </a:prstGeom>
        </p:spPr>
      </p:pic>
      <p:sp>
        <p:nvSpPr>
          <p:cNvPr id="11" name="Rectangle 10"/>
          <p:cNvSpPr/>
          <p:nvPr/>
        </p:nvSpPr>
        <p:spPr>
          <a:xfrm>
            <a:off x="1688387" y="5821052"/>
            <a:ext cx="6125425" cy="400110"/>
          </a:xfrm>
          <a:prstGeom prst="rect">
            <a:avLst/>
          </a:prstGeom>
        </p:spPr>
        <p:txBody>
          <a:bodyPr wrap="square">
            <a:spAutoFit/>
          </a:bodyPr>
          <a:lstStyle/>
          <a:p>
            <a:pPr lvl="0"/>
            <a:r>
              <a:rPr lang="en-US" sz="2000" b="1" dirty="0"/>
              <a:t>Funding </a:t>
            </a:r>
            <a:r>
              <a:rPr lang="en-US" sz="2000" b="1" u="sng" dirty="0"/>
              <a:t>NOT required</a:t>
            </a:r>
            <a:r>
              <a:rPr lang="en-US" sz="2000" b="1" dirty="0"/>
              <a:t> before an employee can be paid.</a:t>
            </a:r>
          </a:p>
        </p:txBody>
      </p:sp>
    </p:spTree>
    <p:custDataLst>
      <p:tags r:id="rId1"/>
    </p:custDataLst>
    <p:extLst>
      <p:ext uri="{BB962C8B-B14F-4D97-AF65-F5344CB8AC3E}">
        <p14:creationId xmlns:p14="http://schemas.microsoft.com/office/powerpoint/2010/main" val="2052389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cs typeface="Traditional Arabic" panose="02020603050405020304" pitchFamily="18" charset="-78"/>
              </a:rPr>
              <a:t>Default / Suspense Accounts</a:t>
            </a:r>
            <a:endParaRPr lang="en-US" sz="3600" dirty="0"/>
          </a:p>
        </p:txBody>
      </p:sp>
      <p:sp>
        <p:nvSpPr>
          <p:cNvPr id="2" name="Content Placeholder 1"/>
          <p:cNvSpPr>
            <a:spLocks noGrp="1"/>
          </p:cNvSpPr>
          <p:nvPr>
            <p:ph idx="1"/>
          </p:nvPr>
        </p:nvSpPr>
        <p:spPr>
          <a:xfrm>
            <a:off x="457200" y="1119046"/>
            <a:ext cx="8229600" cy="4540350"/>
          </a:xfrm>
        </p:spPr>
        <p:txBody>
          <a:bodyPr>
            <a:normAutofit/>
          </a:bodyPr>
          <a:lstStyle/>
          <a:p>
            <a:pPr marL="0" indent="0">
              <a:lnSpc>
                <a:spcPts val="2880"/>
              </a:lnSpc>
              <a:buNone/>
            </a:pPr>
            <a:r>
              <a:rPr lang="en-US" sz="2600" dirty="0"/>
              <a:t>Each department </a:t>
            </a:r>
            <a:r>
              <a:rPr lang="en-US" sz="2600" dirty="0" smtClean="0"/>
              <a:t>has </a:t>
            </a:r>
            <a:r>
              <a:rPr lang="en-US" sz="2600" dirty="0"/>
              <a:t>default and suspense accounts to identify issues related to funding or lack of funding.  </a:t>
            </a:r>
          </a:p>
          <a:p>
            <a:pPr marL="662940" lvl="1" indent="-342900">
              <a:lnSpc>
                <a:spcPts val="2880"/>
              </a:lnSpc>
              <a:spcBef>
                <a:spcPts val="900"/>
              </a:spcBef>
              <a:buClr>
                <a:srgbClr val="1F497D"/>
              </a:buClr>
            </a:pPr>
            <a:r>
              <a:rPr lang="en-US" sz="2200" dirty="0"/>
              <a:t>Default/Suspense </a:t>
            </a:r>
            <a:r>
              <a:rPr lang="en-US" sz="2200" b="1" dirty="0"/>
              <a:t>accounts </a:t>
            </a:r>
            <a:r>
              <a:rPr lang="en-US" sz="2200" dirty="0"/>
              <a:t>are identified by HR Department field.</a:t>
            </a:r>
          </a:p>
          <a:p>
            <a:pPr marL="662940" lvl="1" indent="-342900">
              <a:lnSpc>
                <a:spcPts val="2880"/>
              </a:lnSpc>
              <a:spcBef>
                <a:spcPts val="900"/>
              </a:spcBef>
              <a:buClr>
                <a:srgbClr val="1F497D"/>
              </a:buClr>
            </a:pPr>
            <a:r>
              <a:rPr lang="en-US" sz="2200" dirty="0"/>
              <a:t>Locations </a:t>
            </a:r>
            <a:r>
              <a:rPr lang="en-US" sz="2200" dirty="0" smtClean="0"/>
              <a:t>should </a:t>
            </a:r>
            <a:r>
              <a:rPr lang="en-US" sz="2200" dirty="0"/>
              <a:t>utilize the </a:t>
            </a:r>
            <a:r>
              <a:rPr lang="en-US" sz="2200" u="sng" dirty="0"/>
              <a:t>Distribution of Payroll Expense Report (</a:t>
            </a:r>
            <a:r>
              <a:rPr lang="en-US" sz="2200" b="1" u="sng" dirty="0"/>
              <a:t>DOPE)</a:t>
            </a:r>
            <a:r>
              <a:rPr lang="en-US" sz="2200" b="1" dirty="0"/>
              <a:t> </a:t>
            </a:r>
            <a:r>
              <a:rPr lang="en-US" sz="2200" dirty="0"/>
              <a:t>to identify charges to all accounts.</a:t>
            </a:r>
          </a:p>
          <a:p>
            <a:pPr marL="662940" lvl="1" indent="-342900">
              <a:lnSpc>
                <a:spcPts val="2640"/>
              </a:lnSpc>
              <a:spcBef>
                <a:spcPts val="900"/>
              </a:spcBef>
              <a:buClr>
                <a:srgbClr val="1F497D"/>
              </a:buClr>
            </a:pPr>
            <a:r>
              <a:rPr lang="en-US" sz="2200" dirty="0"/>
              <a:t>Locations</a:t>
            </a:r>
            <a:r>
              <a:rPr lang="en-US" sz="2200" b="1" dirty="0"/>
              <a:t> </a:t>
            </a:r>
            <a:r>
              <a:rPr lang="en-US" sz="2200" dirty="0" smtClean="0"/>
              <a:t>should </a:t>
            </a:r>
            <a:r>
              <a:rPr lang="en-US" sz="2200" dirty="0"/>
              <a:t>manage all charges to their default/suspense accounts, i.e., make funding changes and/or Salary Cost Transfers when necessary. </a:t>
            </a:r>
          </a:p>
          <a:p>
            <a:pPr marL="0" indent="0">
              <a:buNone/>
            </a:pPr>
            <a:r>
              <a:rPr lang="en-US" sz="2400" dirty="0"/>
              <a:t>Leverage the </a:t>
            </a:r>
            <a:r>
              <a:rPr lang="en-US" sz="2400" b="1" dirty="0"/>
              <a:t>DOPE</a:t>
            </a:r>
            <a:r>
              <a:rPr lang="en-US" sz="2400" dirty="0"/>
              <a:t> Report to identify incorrect payroll charges.</a:t>
            </a:r>
          </a:p>
        </p:txBody>
      </p:sp>
    </p:spTree>
    <p:custDataLst>
      <p:tags r:id="rId1"/>
    </p:custDataLst>
    <p:extLst>
      <p:ext uri="{BB962C8B-B14F-4D97-AF65-F5344CB8AC3E}">
        <p14:creationId xmlns:p14="http://schemas.microsoft.com/office/powerpoint/2010/main" val="4258585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27296" y="1009001"/>
            <a:ext cx="8988272" cy="803470"/>
          </a:xfrm>
        </p:spPr>
        <p:txBody>
          <a:bodyPr>
            <a:noAutofit/>
          </a:bodyPr>
          <a:lstStyle/>
          <a:p>
            <a:r>
              <a:rPr lang="en-US" sz="2800" b="0" dirty="0" smtClean="0"/>
              <a:t>Location of DOPE Report: </a:t>
            </a:r>
            <a:r>
              <a:rPr lang="en-US" sz="2800" dirty="0" smtClean="0"/>
              <a:t>UCPath Decision Support &gt; Payroll</a:t>
            </a:r>
          </a:p>
        </p:txBody>
      </p:sp>
      <p:sp>
        <p:nvSpPr>
          <p:cNvPr id="4" name="Title 3"/>
          <p:cNvSpPr>
            <a:spLocks noGrp="1"/>
          </p:cNvSpPr>
          <p:nvPr>
            <p:ph type="title"/>
          </p:nvPr>
        </p:nvSpPr>
        <p:spPr>
          <a:xfrm>
            <a:off x="16329" y="26578"/>
            <a:ext cx="9143999" cy="850911"/>
          </a:xfrm>
        </p:spPr>
        <p:txBody>
          <a:bodyPr vert="horz" lIns="91440" tIns="45720" rIns="91440" bIns="45720" rtlCol="0" anchor="ctr">
            <a:noAutofit/>
          </a:bodyPr>
          <a:lstStyle/>
          <a:p>
            <a:r>
              <a:rPr lang="en-US" sz="3600" dirty="0" err="1" smtClean="0">
                <a:solidFill>
                  <a:schemeClr val="tx1"/>
                </a:solidFill>
              </a:rPr>
              <a:t>ZotPortal</a:t>
            </a:r>
            <a:r>
              <a:rPr lang="en-US" sz="3600" dirty="0" smtClean="0">
                <a:solidFill>
                  <a:schemeClr val="tx1"/>
                </a:solidFill>
              </a:rPr>
              <a:t> UCPath Decision Support</a:t>
            </a:r>
            <a:endParaRPr lang="en-US" sz="3600" dirty="0">
              <a:solidFill>
                <a:schemeClr val="tx1"/>
              </a:solidFill>
            </a:endParaRP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200930" y="2132042"/>
            <a:ext cx="8709477" cy="3133333"/>
          </a:xfrm>
          <a:prstGeom prst="rect">
            <a:avLst/>
          </a:prstGeom>
          <a:ln>
            <a:solidFill>
              <a:schemeClr val="tx1">
                <a:lumMod val="50000"/>
                <a:lumOff val="50000"/>
              </a:schemeClr>
            </a:solidFill>
          </a:ln>
        </p:spPr>
      </p:pic>
    </p:spTree>
    <p:custDataLst>
      <p:tags r:id="rId1"/>
    </p:custDataLst>
    <p:extLst>
      <p:ext uri="{BB962C8B-B14F-4D97-AF65-F5344CB8AC3E}">
        <p14:creationId xmlns:p14="http://schemas.microsoft.com/office/powerpoint/2010/main" val="2948414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31046498"/>
              </p:ext>
            </p:extLst>
          </p:nvPr>
        </p:nvGraphicFramePr>
        <p:xfrm>
          <a:off x="457200" y="1187141"/>
          <a:ext cx="82296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p:cNvSpPr>
            <a:spLocks noGrp="1"/>
          </p:cNvSpPr>
          <p:nvPr>
            <p:ph type="title"/>
          </p:nvPr>
        </p:nvSpPr>
        <p:spPr>
          <a:xfrm>
            <a:off x="27296" y="40224"/>
            <a:ext cx="9143999" cy="850911"/>
          </a:xfrm>
        </p:spPr>
        <p:txBody>
          <a:bodyPr/>
          <a:lstStyle/>
          <a:p>
            <a:r>
              <a:rPr lang="en-US" dirty="0"/>
              <a:t>System </a:t>
            </a:r>
            <a:r>
              <a:rPr lang="en-US" dirty="0" smtClean="0"/>
              <a:t>Process: </a:t>
            </a:r>
            <a:r>
              <a:rPr lang="en-US" dirty="0"/>
              <a:t>Direct Retro</a:t>
            </a:r>
          </a:p>
        </p:txBody>
      </p:sp>
    </p:spTree>
    <p:custDataLst>
      <p:tags r:id="rId1"/>
    </p:custDataLst>
    <p:extLst>
      <p:ext uri="{BB962C8B-B14F-4D97-AF65-F5344CB8AC3E}">
        <p14:creationId xmlns:p14="http://schemas.microsoft.com/office/powerpoint/2010/main" val="794914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78512" y="2826734"/>
            <a:ext cx="9039225" cy="3228975"/>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idx="10"/>
          </p:nvPr>
        </p:nvSpPr>
        <p:spPr>
          <a:xfrm>
            <a:off x="243838" y="1084660"/>
            <a:ext cx="8708571" cy="1379163"/>
          </a:xfrm>
        </p:spPr>
        <p:txBody>
          <a:bodyPr>
            <a:noAutofit/>
          </a:bodyPr>
          <a:lstStyle/>
          <a:p>
            <a:pPr>
              <a:spcBef>
                <a:spcPts val="0"/>
              </a:spcBef>
              <a:spcAft>
                <a:spcPts val="1200"/>
              </a:spcAft>
            </a:pPr>
            <a:r>
              <a:rPr lang="en-US" sz="2000" b="0" dirty="0"/>
              <a:t>Use the Review Retro Distribution page to track changes made during the direct retro process to transfer salary costs at the accounting entry level. </a:t>
            </a:r>
          </a:p>
          <a:p>
            <a:r>
              <a:rPr lang="en-US" sz="1800" dirty="0"/>
              <a:t>Navigation: </a:t>
            </a:r>
            <a:r>
              <a:rPr lang="en-US" sz="1800" b="0" dirty="0"/>
              <a:t>PeopleSoft Menu &gt; Payroll for North America &gt;</a:t>
            </a:r>
            <a:r>
              <a:rPr lang="en-US" sz="1800" b="0" dirty="0">
                <a:sym typeface="Wingdings" panose="05000000000000000000" pitchFamily="2" charset="2"/>
              </a:rPr>
              <a:t> Payroll Distribution &gt; UC Customizations &gt; </a:t>
            </a:r>
            <a:r>
              <a:rPr lang="en-US" sz="1800" b="1" dirty="0">
                <a:sym typeface="Wingdings" panose="05000000000000000000" pitchFamily="2" charset="2"/>
              </a:rPr>
              <a:t>Review Retro Distribution </a:t>
            </a:r>
          </a:p>
        </p:txBody>
      </p:sp>
      <p:sp>
        <p:nvSpPr>
          <p:cNvPr id="3" name="Title 2"/>
          <p:cNvSpPr>
            <a:spLocks noGrp="1"/>
          </p:cNvSpPr>
          <p:nvPr>
            <p:ph type="title"/>
          </p:nvPr>
        </p:nvSpPr>
        <p:spPr>
          <a:xfrm>
            <a:off x="77475" y="26578"/>
            <a:ext cx="8227181" cy="850911"/>
          </a:xfrm>
        </p:spPr>
        <p:txBody>
          <a:bodyPr/>
          <a:lstStyle/>
          <a:p>
            <a:r>
              <a:rPr lang="en-US" dirty="0"/>
              <a:t>Review Retro Distribution</a:t>
            </a:r>
          </a:p>
        </p:txBody>
      </p:sp>
      <p:sp>
        <p:nvSpPr>
          <p:cNvPr id="13" name="Rectangle 12"/>
          <p:cNvSpPr>
            <a:spLocks noChangeArrowheads="1"/>
          </p:cNvSpPr>
          <p:nvPr/>
        </p:nvSpPr>
        <p:spPr bwMode="auto">
          <a:xfrm>
            <a:off x="167581" y="3184950"/>
            <a:ext cx="6774051" cy="744111"/>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 name="Line Callout 1 16"/>
          <p:cNvSpPr/>
          <p:nvPr/>
        </p:nvSpPr>
        <p:spPr>
          <a:xfrm flipH="1">
            <a:off x="5160996" y="3929061"/>
            <a:ext cx="3411560" cy="873490"/>
          </a:xfrm>
          <a:prstGeom prst="borderCallout1">
            <a:avLst>
              <a:gd name="adj1" fmla="val 23637"/>
              <a:gd name="adj2" fmla="val 100169"/>
              <a:gd name="adj3" fmla="val -63882"/>
              <a:gd name="adj4" fmla="val 151454"/>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The employee identification number and name in the </a:t>
            </a:r>
            <a:r>
              <a:rPr lang="en-US" sz="1100" b="1" kern="0" dirty="0">
                <a:solidFill>
                  <a:srgbClr val="000000"/>
                </a:solidFill>
                <a:latin typeface="Arial" panose="020B0604020202020204" pitchFamily="34" charset="0"/>
                <a:cs typeface="Arial" panose="020B0604020202020204" pitchFamily="34" charset="0"/>
              </a:rPr>
              <a:t>Created By </a:t>
            </a:r>
            <a:r>
              <a:rPr lang="en-US" sz="1100" kern="0" dirty="0">
                <a:solidFill>
                  <a:srgbClr val="000000"/>
                </a:solidFill>
                <a:latin typeface="Arial" panose="020B0604020202020204" pitchFamily="34" charset="0"/>
                <a:cs typeface="Arial" panose="020B0604020202020204" pitchFamily="34" charset="0"/>
              </a:rPr>
              <a:t>field identifies the user who created the transaction. The date in the </a:t>
            </a:r>
            <a:r>
              <a:rPr lang="en-US" sz="1100" b="1" kern="0" dirty="0">
                <a:solidFill>
                  <a:srgbClr val="000000"/>
                </a:solidFill>
                <a:latin typeface="Arial" panose="020B0604020202020204" pitchFamily="34" charset="0"/>
                <a:cs typeface="Arial" panose="020B0604020202020204" pitchFamily="34" charset="0"/>
              </a:rPr>
              <a:t>Created </a:t>
            </a:r>
            <a:r>
              <a:rPr lang="en-US" sz="1100" kern="0" dirty="0">
                <a:solidFill>
                  <a:srgbClr val="000000"/>
                </a:solidFill>
                <a:latin typeface="Arial" panose="020B0604020202020204" pitchFamily="34" charset="0"/>
                <a:cs typeface="Arial" panose="020B0604020202020204" pitchFamily="34" charset="0"/>
              </a:rPr>
              <a:t>field is the date the transaction was initiated, but not necessarily the date the transaction was processed. </a:t>
            </a:r>
          </a:p>
        </p:txBody>
      </p:sp>
      <p:sp>
        <p:nvSpPr>
          <p:cNvPr id="18" name="Line Callout 1 17"/>
          <p:cNvSpPr/>
          <p:nvPr/>
        </p:nvSpPr>
        <p:spPr>
          <a:xfrm flipH="1">
            <a:off x="2785007" y="5146154"/>
            <a:ext cx="3733779" cy="1150701"/>
          </a:xfrm>
          <a:prstGeom prst="borderCallout1">
            <a:avLst>
              <a:gd name="adj1" fmla="val 23637"/>
              <a:gd name="adj2" fmla="val 100169"/>
              <a:gd name="adj3" fmla="val -121461"/>
              <a:gd name="adj4" fmla="val 144319"/>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The two status fields indicate the </a:t>
            </a:r>
            <a:r>
              <a:rPr lang="en-US" sz="1100" b="1" kern="0" dirty="0">
                <a:solidFill>
                  <a:srgbClr val="000000"/>
                </a:solidFill>
                <a:latin typeface="Arial" panose="020B0604020202020204" pitchFamily="34" charset="0"/>
                <a:cs typeface="Arial" panose="020B0604020202020204" pitchFamily="34" charset="0"/>
              </a:rPr>
              <a:t>Processing Status </a:t>
            </a:r>
            <a:r>
              <a:rPr lang="en-US" sz="1100" kern="0" dirty="0">
                <a:solidFill>
                  <a:srgbClr val="000000"/>
                </a:solidFill>
                <a:latin typeface="Arial" panose="020B0604020202020204" pitchFamily="34" charset="0"/>
                <a:cs typeface="Arial" panose="020B0604020202020204" pitchFamily="34" charset="0"/>
              </a:rPr>
              <a:t>and the </a:t>
            </a:r>
            <a:r>
              <a:rPr lang="en-US" sz="1100" b="1" kern="0" dirty="0">
                <a:solidFill>
                  <a:srgbClr val="000000"/>
                </a:solidFill>
                <a:latin typeface="Arial" panose="020B0604020202020204" pitchFamily="34" charset="0"/>
                <a:cs typeface="Arial" panose="020B0604020202020204" pitchFamily="34" charset="0"/>
              </a:rPr>
              <a:t>Request Status</a:t>
            </a:r>
            <a:r>
              <a:rPr lang="en-US" sz="1100" kern="0" dirty="0">
                <a:solidFill>
                  <a:srgbClr val="000000"/>
                </a:solidFill>
                <a:latin typeface="Arial" panose="020B0604020202020204" pitchFamily="34" charset="0"/>
                <a:cs typeface="Arial" panose="020B0604020202020204" pitchFamily="34" charset="0"/>
              </a:rPr>
              <a:t>. Processing statuses include Initiated, Editing and Complete. Initiated means the transaction is saved or submitted but still pending approval. Editing indicates the transaction is approved but still pending batch processing. Complete indicates the transaction has been fully processed. </a:t>
            </a:r>
          </a:p>
        </p:txBody>
      </p:sp>
      <p:sp>
        <p:nvSpPr>
          <p:cNvPr id="22" name="Line Callout 1 21"/>
          <p:cNvSpPr/>
          <p:nvPr/>
        </p:nvSpPr>
        <p:spPr>
          <a:xfrm flipH="1">
            <a:off x="167581" y="5242189"/>
            <a:ext cx="1939792" cy="360483"/>
          </a:xfrm>
          <a:prstGeom prst="borderCallout1">
            <a:avLst>
              <a:gd name="adj1" fmla="val 23637"/>
              <a:gd name="adj2" fmla="val 100169"/>
              <a:gd name="adj3" fmla="val -464629"/>
              <a:gd name="adj4" fmla="val 86976"/>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The </a:t>
            </a:r>
            <a:r>
              <a:rPr lang="en-US" sz="1100" b="1" kern="0" dirty="0">
                <a:solidFill>
                  <a:srgbClr val="000000"/>
                </a:solidFill>
                <a:latin typeface="Arial" panose="020B0604020202020204" pitchFamily="34" charset="0"/>
                <a:cs typeface="Arial" panose="020B0604020202020204" pitchFamily="34" charset="0"/>
              </a:rPr>
              <a:t>Trans Type </a:t>
            </a:r>
            <a:r>
              <a:rPr lang="en-US" sz="1100" kern="0" dirty="0">
                <a:solidFill>
                  <a:srgbClr val="000000"/>
                </a:solidFill>
                <a:latin typeface="Arial" panose="020B0604020202020204" pitchFamily="34" charset="0"/>
                <a:cs typeface="Arial" panose="020B0604020202020204" pitchFamily="34" charset="0"/>
              </a:rPr>
              <a:t>always displays Direct.</a:t>
            </a:r>
          </a:p>
        </p:txBody>
      </p:sp>
      <p:sp>
        <p:nvSpPr>
          <p:cNvPr id="25" name="Line Callout 1 24"/>
          <p:cNvSpPr/>
          <p:nvPr/>
        </p:nvSpPr>
        <p:spPr>
          <a:xfrm flipH="1">
            <a:off x="2433368" y="4036875"/>
            <a:ext cx="2568470" cy="819583"/>
          </a:xfrm>
          <a:prstGeom prst="borderCallout1">
            <a:avLst>
              <a:gd name="adj1" fmla="val 261"/>
              <a:gd name="adj2" fmla="val 92402"/>
              <a:gd name="adj3" fmla="val -53876"/>
              <a:gd name="adj4" fmla="val 75901"/>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The </a:t>
            </a:r>
            <a:r>
              <a:rPr lang="en-US" sz="1100" b="1" kern="0" dirty="0">
                <a:solidFill>
                  <a:srgbClr val="000000"/>
                </a:solidFill>
                <a:latin typeface="Arial" panose="020B0604020202020204" pitchFamily="34" charset="0"/>
                <a:cs typeface="Arial" panose="020B0604020202020204" pitchFamily="34" charset="0"/>
              </a:rPr>
              <a:t>Date of Pay</a:t>
            </a:r>
            <a:r>
              <a:rPr lang="en-US" sz="1100" kern="0" dirty="0">
                <a:solidFill>
                  <a:srgbClr val="000000"/>
                </a:solidFill>
                <a:latin typeface="Arial" panose="020B0604020202020204" pitchFamily="34" charset="0"/>
                <a:cs typeface="Arial" panose="020B0604020202020204" pitchFamily="34" charset="0"/>
              </a:rPr>
              <a:t> field indicates the on-cycle payroll that already processed or the next on-cycle payroll that will process the direct retro.</a:t>
            </a:r>
          </a:p>
        </p:txBody>
      </p:sp>
      <p:sp>
        <p:nvSpPr>
          <p:cNvPr id="12" name="Rectangle 11"/>
          <p:cNvSpPr/>
          <p:nvPr/>
        </p:nvSpPr>
        <p:spPr>
          <a:xfrm>
            <a:off x="7111388" y="2855017"/>
            <a:ext cx="1954099" cy="1008209"/>
          </a:xfrm>
          <a:prstGeom prst="rect">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There are 6 tabs on this page, however, UC currently only uses the </a:t>
            </a:r>
            <a:r>
              <a:rPr lang="en-US" sz="1100" b="1" kern="0" dirty="0">
                <a:solidFill>
                  <a:srgbClr val="000000"/>
                </a:solidFill>
                <a:latin typeface="Arial" panose="020B0604020202020204" pitchFamily="34" charset="0"/>
                <a:cs typeface="Arial" panose="020B0604020202020204" pitchFamily="34" charset="0"/>
              </a:rPr>
              <a:t>Retro Distribute Earnings </a:t>
            </a:r>
            <a:r>
              <a:rPr lang="en-US" sz="1100" kern="0" dirty="0">
                <a:solidFill>
                  <a:srgbClr val="000000"/>
                </a:solidFill>
                <a:latin typeface="Arial" panose="020B0604020202020204" pitchFamily="34" charset="0"/>
                <a:cs typeface="Arial" panose="020B0604020202020204" pitchFamily="34" charset="0"/>
              </a:rPr>
              <a:t>tab. The other tabs are informational only.</a:t>
            </a:r>
          </a:p>
        </p:txBody>
      </p:sp>
      <p:cxnSp>
        <p:nvCxnSpPr>
          <p:cNvPr id="33" name="Straight Arrow Connector 32"/>
          <p:cNvCxnSpPr/>
          <p:nvPr/>
        </p:nvCxnSpPr>
        <p:spPr>
          <a:xfrm>
            <a:off x="791308" y="2536725"/>
            <a:ext cx="8792" cy="290009"/>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35" name="Elbow Connector 34"/>
          <p:cNvCxnSpPr>
            <a:cxnSpLocks/>
            <a:endCxn id="12" idx="0"/>
          </p:cNvCxnSpPr>
          <p:nvPr/>
        </p:nvCxnSpPr>
        <p:spPr>
          <a:xfrm>
            <a:off x="791308" y="2536725"/>
            <a:ext cx="7297130" cy="318292"/>
          </a:xfrm>
          <a:prstGeom prst="bentConnector2">
            <a:avLst/>
          </a:prstGeom>
          <a:ln w="25400"/>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2944167" y="3828231"/>
            <a:ext cx="584" cy="1317924"/>
          </a:xfrm>
          <a:prstGeom prst="straightConnector1">
            <a:avLst/>
          </a:prstGeom>
          <a:ln w="25400" cap="sq">
            <a:solidFill>
              <a:srgbClr val="1D579B"/>
            </a:solidFill>
            <a:round/>
            <a:tailEnd type="triangle" w="lg" len="lg"/>
          </a:ln>
        </p:spPr>
        <p:style>
          <a:lnRef idx="3">
            <a:schemeClr val="accent4"/>
          </a:lnRef>
          <a:fillRef idx="0">
            <a:schemeClr val="accent4"/>
          </a:fillRef>
          <a:effectRef idx="2">
            <a:schemeClr val="accent4"/>
          </a:effectRef>
          <a:fontRef idx="minor">
            <a:schemeClr val="tx1"/>
          </a:fontRef>
        </p:style>
      </p:cxnSp>
      <p:sp>
        <p:nvSpPr>
          <p:cNvPr id="2" name="Rectangle 1"/>
          <p:cNvSpPr/>
          <p:nvPr/>
        </p:nvSpPr>
        <p:spPr>
          <a:xfrm>
            <a:off x="78512" y="2855017"/>
            <a:ext cx="1226413" cy="1714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5872766" y="3425780"/>
            <a:ext cx="646020" cy="503281"/>
          </a:xfrm>
          <a:prstGeom prst="straightConnector1">
            <a:avLst/>
          </a:prstGeom>
          <a:ln>
            <a:solidFill>
              <a:srgbClr val="1D579B"/>
            </a:solidFill>
            <a:tailEnd type="triangle" w="lg" len="lg"/>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60067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P spid="22"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514612" y="2312295"/>
            <a:ext cx="8201025" cy="3638550"/>
          </a:xfrm>
          <a:prstGeom prst="rect">
            <a:avLst/>
          </a:prstGeom>
          <a:ln>
            <a:noFill/>
          </a:ln>
          <a:effectLst>
            <a:outerShdw blurRad="292100" dist="139700" dir="2700000" algn="tl" rotWithShape="0">
              <a:srgbClr val="333333">
                <a:alpha val="65000"/>
              </a:srgbClr>
            </a:outerShdw>
          </a:effectLst>
        </p:spPr>
      </p:pic>
      <p:sp>
        <p:nvSpPr>
          <p:cNvPr id="5" name="Text Placeholder 4"/>
          <p:cNvSpPr>
            <a:spLocks noGrp="1"/>
          </p:cNvSpPr>
          <p:nvPr>
            <p:ph type="body" idx="10"/>
          </p:nvPr>
        </p:nvSpPr>
        <p:spPr>
          <a:xfrm>
            <a:off x="332509" y="1156585"/>
            <a:ext cx="8229600" cy="1049454"/>
          </a:xfrm>
        </p:spPr>
        <p:txBody>
          <a:bodyPr>
            <a:normAutofit/>
          </a:bodyPr>
          <a:lstStyle/>
          <a:p>
            <a:r>
              <a:rPr lang="en-US" sz="2000" b="0" dirty="0"/>
              <a:t>The</a:t>
            </a:r>
            <a:r>
              <a:rPr lang="en-US" sz="2000" dirty="0"/>
              <a:t> Check Earnings </a:t>
            </a:r>
            <a:r>
              <a:rPr lang="en-US" sz="2000" b="0" dirty="0"/>
              <a:t>section displays the pay distribution and the audit trail of updated data. It includes pay related information and the earnings distribution before and after the retro distribution update.</a:t>
            </a:r>
          </a:p>
        </p:txBody>
      </p:sp>
      <p:sp>
        <p:nvSpPr>
          <p:cNvPr id="3" name="Title 2"/>
          <p:cNvSpPr>
            <a:spLocks noGrp="1"/>
          </p:cNvSpPr>
          <p:nvPr>
            <p:ph type="title"/>
          </p:nvPr>
        </p:nvSpPr>
        <p:spPr>
          <a:xfrm>
            <a:off x="18635" y="26578"/>
            <a:ext cx="8917858" cy="850911"/>
          </a:xfrm>
        </p:spPr>
        <p:txBody>
          <a:bodyPr>
            <a:normAutofit fontScale="90000"/>
          </a:bodyPr>
          <a:lstStyle/>
          <a:p>
            <a:r>
              <a:rPr lang="en-US" dirty="0"/>
              <a:t>Review Retro Distribution </a:t>
            </a:r>
            <a:r>
              <a:rPr lang="en-US" dirty="0" smtClean="0"/>
              <a:t>(Cont’d</a:t>
            </a:r>
            <a:r>
              <a:rPr lang="en-US" dirty="0"/>
              <a:t>)</a:t>
            </a:r>
          </a:p>
        </p:txBody>
      </p:sp>
      <p:sp>
        <p:nvSpPr>
          <p:cNvPr id="16" name="Content Placeholder 1"/>
          <p:cNvSpPr txBox="1">
            <a:spLocks/>
          </p:cNvSpPr>
          <p:nvPr/>
        </p:nvSpPr>
        <p:spPr>
          <a:xfrm>
            <a:off x="457200" y="2177921"/>
            <a:ext cx="8229600" cy="41605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1295D8"/>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295D8"/>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1295D8"/>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sz="2000" dirty="0"/>
          </a:p>
        </p:txBody>
      </p:sp>
      <p:sp>
        <p:nvSpPr>
          <p:cNvPr id="13" name="Rectangle 12"/>
          <p:cNvSpPr>
            <a:spLocks noChangeArrowheads="1"/>
          </p:cNvSpPr>
          <p:nvPr/>
        </p:nvSpPr>
        <p:spPr bwMode="auto">
          <a:xfrm>
            <a:off x="514612" y="2526258"/>
            <a:ext cx="8172188" cy="936635"/>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Line Callout 1 24"/>
          <p:cNvSpPr/>
          <p:nvPr/>
        </p:nvSpPr>
        <p:spPr>
          <a:xfrm flipH="1">
            <a:off x="6518787" y="3228348"/>
            <a:ext cx="2526890" cy="572349"/>
          </a:xfrm>
          <a:prstGeom prst="borderCallout1">
            <a:avLst>
              <a:gd name="adj1" fmla="val -683"/>
              <a:gd name="adj2" fmla="val 40401"/>
              <a:gd name="adj3" fmla="val -54046"/>
              <a:gd name="adj4" fmla="val 61335"/>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Note the number of pay periods available for review. Click the </a:t>
            </a:r>
            <a:r>
              <a:rPr lang="en-US" sz="1100" b="1" kern="0" dirty="0">
                <a:solidFill>
                  <a:srgbClr val="000000"/>
                </a:solidFill>
                <a:latin typeface="Arial" panose="020B0604020202020204" pitchFamily="34" charset="0"/>
                <a:cs typeface="Arial" panose="020B0604020202020204" pitchFamily="34" charset="0"/>
              </a:rPr>
              <a:t>View All</a:t>
            </a:r>
            <a:r>
              <a:rPr lang="en-US" sz="1100" kern="0" dirty="0">
                <a:solidFill>
                  <a:srgbClr val="000000"/>
                </a:solidFill>
                <a:latin typeface="Arial" panose="020B0604020202020204" pitchFamily="34" charset="0"/>
                <a:cs typeface="Arial" panose="020B0604020202020204" pitchFamily="34" charset="0"/>
              </a:rPr>
              <a:t> link to display multiple data rows.</a:t>
            </a:r>
          </a:p>
        </p:txBody>
      </p:sp>
      <p:sp>
        <p:nvSpPr>
          <p:cNvPr id="14" name="Line Callout 1 13"/>
          <p:cNvSpPr/>
          <p:nvPr/>
        </p:nvSpPr>
        <p:spPr>
          <a:xfrm flipH="1">
            <a:off x="4080631" y="5408659"/>
            <a:ext cx="4730860" cy="807856"/>
          </a:xfrm>
          <a:prstGeom prst="borderCallout1">
            <a:avLst>
              <a:gd name="adj1" fmla="val 531"/>
              <a:gd name="adj2" fmla="val 94450"/>
              <a:gd name="adj3" fmla="val -262544"/>
              <a:gd name="adj4" fmla="val 114336"/>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The fields in the header provide detail related to pay period selected during the direct retro entry. The </a:t>
            </a:r>
            <a:r>
              <a:rPr lang="en-US" sz="1100" b="1" kern="0" dirty="0">
                <a:solidFill>
                  <a:srgbClr val="000000"/>
                </a:solidFill>
                <a:latin typeface="Arial" panose="020B0604020202020204" pitchFamily="34" charset="0"/>
                <a:cs typeface="Arial" panose="020B0604020202020204" pitchFamily="34" charset="0"/>
              </a:rPr>
              <a:t>Pay Run ID</a:t>
            </a:r>
            <a:r>
              <a:rPr lang="en-US" sz="1100" kern="0" dirty="0">
                <a:solidFill>
                  <a:srgbClr val="000000"/>
                </a:solidFill>
                <a:latin typeface="Arial" panose="020B0604020202020204" pitchFamily="34" charset="0"/>
                <a:cs typeface="Arial" panose="020B0604020202020204" pitchFamily="34" charset="0"/>
              </a:rPr>
              <a:t>, </a:t>
            </a:r>
            <a:r>
              <a:rPr lang="en-US" sz="1100" b="1" kern="0" dirty="0">
                <a:solidFill>
                  <a:srgbClr val="000000"/>
                </a:solidFill>
                <a:latin typeface="Arial" panose="020B0604020202020204" pitchFamily="34" charset="0"/>
                <a:cs typeface="Arial" panose="020B0604020202020204" pitchFamily="34" charset="0"/>
              </a:rPr>
              <a:t>Pay Begin Date </a:t>
            </a:r>
            <a:r>
              <a:rPr lang="en-US" sz="1100" kern="0" dirty="0">
                <a:solidFill>
                  <a:srgbClr val="000000"/>
                </a:solidFill>
                <a:latin typeface="Arial" panose="020B0604020202020204" pitchFamily="34" charset="0"/>
                <a:cs typeface="Arial" panose="020B0604020202020204" pitchFamily="34" charset="0"/>
              </a:rPr>
              <a:t>and </a:t>
            </a:r>
            <a:r>
              <a:rPr lang="en-US" sz="1100" b="1" kern="0" dirty="0">
                <a:solidFill>
                  <a:srgbClr val="000000"/>
                </a:solidFill>
                <a:latin typeface="Arial" panose="020B0604020202020204" pitchFamily="34" charset="0"/>
                <a:cs typeface="Arial" panose="020B0604020202020204" pitchFamily="34" charset="0"/>
              </a:rPr>
              <a:t>Pay End Date</a:t>
            </a:r>
            <a:r>
              <a:rPr lang="en-US" sz="1100" kern="0" dirty="0">
                <a:solidFill>
                  <a:srgbClr val="000000"/>
                </a:solidFill>
                <a:latin typeface="Arial" panose="020B0604020202020204" pitchFamily="34" charset="0"/>
                <a:cs typeface="Arial" panose="020B0604020202020204" pitchFamily="34" charset="0"/>
              </a:rPr>
              <a:t> fields change as you display each of the multiple data rows. Be aware of how many data rows there are to review and which data row is currently displayed.</a:t>
            </a:r>
          </a:p>
        </p:txBody>
      </p:sp>
    </p:spTree>
    <p:custDataLst>
      <p:tags r:id="rId1"/>
    </p:custDataLst>
    <p:extLst>
      <p:ext uri="{BB962C8B-B14F-4D97-AF65-F5344CB8AC3E}">
        <p14:creationId xmlns:p14="http://schemas.microsoft.com/office/powerpoint/2010/main" val="47175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5"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459780" y="2487107"/>
            <a:ext cx="8220075" cy="3629025"/>
          </a:xfrm>
          <a:prstGeom prst="rect">
            <a:avLst/>
          </a:prstGeom>
          <a:ln>
            <a:noFill/>
          </a:ln>
          <a:effectLst>
            <a:outerShdw blurRad="292100" dist="139700" dir="2700000" algn="tl" rotWithShape="0">
              <a:srgbClr val="333333">
                <a:alpha val="65000"/>
              </a:srgbClr>
            </a:outerShdw>
          </a:effectLst>
        </p:spPr>
      </p:pic>
      <p:sp>
        <p:nvSpPr>
          <p:cNvPr id="5" name="Text Placeholder 4"/>
          <p:cNvSpPr>
            <a:spLocks noGrp="1"/>
          </p:cNvSpPr>
          <p:nvPr>
            <p:ph type="body" idx="10"/>
          </p:nvPr>
        </p:nvSpPr>
        <p:spPr>
          <a:xfrm>
            <a:off x="222061" y="1075576"/>
            <a:ext cx="8695515" cy="1294946"/>
          </a:xfrm>
        </p:spPr>
        <p:txBody>
          <a:bodyPr>
            <a:normAutofit/>
          </a:bodyPr>
          <a:lstStyle/>
          <a:p>
            <a:pPr>
              <a:lnSpc>
                <a:spcPct val="110000"/>
              </a:lnSpc>
            </a:pPr>
            <a:r>
              <a:rPr lang="en-US" sz="1600" b="0" dirty="0"/>
              <a:t>For each pay earnings the existing/old funding distribution and the changed/new, funding distribution appears for the pay period selected. Remember to pay attention to the multiple data rows.</a:t>
            </a:r>
          </a:p>
          <a:p>
            <a:pPr>
              <a:lnSpc>
                <a:spcPct val="110000"/>
              </a:lnSpc>
            </a:pPr>
            <a:r>
              <a:rPr lang="en-US" sz="1600" b="0" dirty="0"/>
              <a:t>The combination of the old data and the new data provides the transaction audit trail. By reviewing line by line you see the changes made to the earnings distribution.</a:t>
            </a:r>
          </a:p>
        </p:txBody>
      </p:sp>
      <p:sp>
        <p:nvSpPr>
          <p:cNvPr id="3" name="Title 2"/>
          <p:cNvSpPr>
            <a:spLocks noGrp="1"/>
          </p:cNvSpPr>
          <p:nvPr>
            <p:ph type="title"/>
          </p:nvPr>
        </p:nvSpPr>
        <p:spPr>
          <a:xfrm>
            <a:off x="17341" y="26578"/>
            <a:ext cx="9079255" cy="850911"/>
          </a:xfrm>
        </p:spPr>
        <p:txBody>
          <a:bodyPr>
            <a:normAutofit fontScale="90000"/>
          </a:bodyPr>
          <a:lstStyle/>
          <a:p>
            <a:r>
              <a:rPr lang="en-US" dirty="0"/>
              <a:t>Review Retro Distribution </a:t>
            </a:r>
            <a:r>
              <a:rPr lang="en-US" dirty="0" smtClean="0"/>
              <a:t>(Cont’d</a:t>
            </a:r>
            <a:r>
              <a:rPr lang="en-US" dirty="0"/>
              <a:t>)</a:t>
            </a:r>
          </a:p>
        </p:txBody>
      </p:sp>
      <p:sp>
        <p:nvSpPr>
          <p:cNvPr id="6" name="Line Callout 1 5"/>
          <p:cNvSpPr/>
          <p:nvPr/>
        </p:nvSpPr>
        <p:spPr>
          <a:xfrm flipH="1">
            <a:off x="7577302" y="5043806"/>
            <a:ext cx="789060" cy="504614"/>
          </a:xfrm>
          <a:prstGeom prst="borderCallout1">
            <a:avLst>
              <a:gd name="adj1" fmla="val 53877"/>
              <a:gd name="adj2" fmla="val 103182"/>
              <a:gd name="adj3" fmla="val 54579"/>
              <a:gd name="adj4" fmla="val 137442"/>
            </a:avLst>
          </a:prstGeom>
          <a:solidFill>
            <a:schemeClr val="bg2">
              <a:lumMod val="40000"/>
              <a:lumOff val="60000"/>
            </a:schemeClr>
          </a:solidFill>
          <a:ln w="25400" cap="sq" cmpd="sng" algn="ctr">
            <a:solidFill>
              <a:srgbClr val="0064A4"/>
            </a:solidFill>
            <a:prstDash val="solid"/>
            <a:tailEnd type="triangle" w="lg" len="lg"/>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nSpc>
                <a:spcPts val="1200"/>
              </a:lnSpc>
              <a:defRPr/>
            </a:pPr>
            <a:r>
              <a:rPr lang="en-US" sz="1000" kern="0" dirty="0">
                <a:solidFill>
                  <a:srgbClr val="000000"/>
                </a:solidFill>
                <a:latin typeface="Arial"/>
                <a:ea typeface="Times New Roman"/>
              </a:rPr>
              <a:t>Added row</a:t>
            </a:r>
          </a:p>
        </p:txBody>
      </p:sp>
      <p:sp>
        <p:nvSpPr>
          <p:cNvPr id="13" name="Rectangle 12"/>
          <p:cNvSpPr>
            <a:spLocks noChangeArrowheads="1"/>
          </p:cNvSpPr>
          <p:nvPr/>
        </p:nvSpPr>
        <p:spPr bwMode="auto">
          <a:xfrm>
            <a:off x="2705506" y="4694918"/>
            <a:ext cx="2931673" cy="735815"/>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 name="Rectangle 13"/>
          <p:cNvSpPr>
            <a:spLocks noChangeArrowheads="1"/>
          </p:cNvSpPr>
          <p:nvPr/>
        </p:nvSpPr>
        <p:spPr bwMode="auto">
          <a:xfrm>
            <a:off x="6065196" y="4694919"/>
            <a:ext cx="1147864" cy="735815"/>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 name="Rectangle 14"/>
          <p:cNvSpPr>
            <a:spLocks noChangeArrowheads="1"/>
          </p:cNvSpPr>
          <p:nvPr/>
        </p:nvSpPr>
        <p:spPr bwMode="auto">
          <a:xfrm>
            <a:off x="6892047" y="2809126"/>
            <a:ext cx="1710934" cy="155448"/>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 name="Rectangle 16"/>
          <p:cNvSpPr>
            <a:spLocks noChangeArrowheads="1"/>
          </p:cNvSpPr>
          <p:nvPr/>
        </p:nvSpPr>
        <p:spPr bwMode="auto">
          <a:xfrm>
            <a:off x="600075" y="3573739"/>
            <a:ext cx="8002906" cy="2315815"/>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 name="Line Callout 1 11"/>
          <p:cNvSpPr/>
          <p:nvPr/>
        </p:nvSpPr>
        <p:spPr>
          <a:xfrm flipH="1">
            <a:off x="2360434" y="5487213"/>
            <a:ext cx="4852625" cy="825097"/>
          </a:xfrm>
          <a:prstGeom prst="borderCallout1">
            <a:avLst>
              <a:gd name="adj1" fmla="val 23637"/>
              <a:gd name="adj2" fmla="val 100169"/>
              <a:gd name="adj3" fmla="val -117222"/>
              <a:gd name="adj4" fmla="val 125421"/>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The </a:t>
            </a:r>
            <a:r>
              <a:rPr lang="en-US" sz="1100" b="1" kern="0" dirty="0">
                <a:solidFill>
                  <a:srgbClr val="000000"/>
                </a:solidFill>
                <a:latin typeface="Arial" panose="020B0604020202020204" pitchFamily="34" charset="0"/>
                <a:cs typeface="Arial" panose="020B0604020202020204" pitchFamily="34" charset="0"/>
              </a:rPr>
              <a:t>New Data </a:t>
            </a:r>
            <a:r>
              <a:rPr lang="en-US" sz="1100" kern="0" dirty="0">
                <a:solidFill>
                  <a:srgbClr val="000000"/>
                </a:solidFill>
                <a:latin typeface="Arial" panose="020B0604020202020204" pitchFamily="34" charset="0"/>
                <a:cs typeface="Arial" panose="020B0604020202020204" pitchFamily="34" charset="0"/>
              </a:rPr>
              <a:t>section displays the information entered during direct retro entry. The highlighted fields are editable when entering the direct retro transactions. Therefore, these are the fields that display the updated data. </a:t>
            </a:r>
          </a:p>
          <a:p>
            <a:pPr>
              <a:lnSpc>
                <a:spcPts val="1200"/>
              </a:lnSpc>
            </a:pPr>
            <a:r>
              <a:rPr lang="en-US" sz="1100" kern="0" dirty="0">
                <a:solidFill>
                  <a:srgbClr val="000000"/>
                </a:solidFill>
                <a:latin typeface="Arial" panose="020B0604020202020204" pitchFamily="34" charset="0"/>
                <a:cs typeface="Arial" panose="020B0604020202020204" pitchFamily="34" charset="0"/>
              </a:rPr>
              <a:t>Notice that the old data has one line, but the new data has two lines. One row was added in the direct retro process.</a:t>
            </a:r>
          </a:p>
        </p:txBody>
      </p:sp>
      <p:sp>
        <p:nvSpPr>
          <p:cNvPr id="16" name="Line Callout 1 15"/>
          <p:cNvSpPr/>
          <p:nvPr/>
        </p:nvSpPr>
        <p:spPr>
          <a:xfrm flipH="1">
            <a:off x="2100564" y="2531073"/>
            <a:ext cx="4418764" cy="392405"/>
          </a:xfrm>
          <a:prstGeom prst="borderCallout1">
            <a:avLst>
              <a:gd name="adj1" fmla="val 50067"/>
              <a:gd name="adj2" fmla="val -242"/>
              <a:gd name="adj3" fmla="val 68934"/>
              <a:gd name="adj4" fmla="val -16176"/>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endParaRPr lang="en-US" sz="1100" kern="0" dirty="0">
              <a:solidFill>
                <a:srgbClr val="000000"/>
              </a:solidFill>
              <a:latin typeface="Arial" panose="020B0604020202020204" pitchFamily="34" charset="0"/>
              <a:cs typeface="Arial" panose="020B0604020202020204" pitchFamily="34" charset="0"/>
            </a:endParaRPr>
          </a:p>
          <a:p>
            <a:pPr>
              <a:lnSpc>
                <a:spcPts val="1200"/>
              </a:lnSpc>
            </a:pPr>
            <a:r>
              <a:rPr lang="en-US" sz="1100" kern="0" dirty="0">
                <a:solidFill>
                  <a:srgbClr val="000000"/>
                </a:solidFill>
                <a:latin typeface="Arial" panose="020B0604020202020204" pitchFamily="34" charset="0"/>
                <a:cs typeface="Arial" panose="020B0604020202020204" pitchFamily="34" charset="0"/>
              </a:rPr>
              <a:t>In this example there are three data rows. Remember to review the old and new data for each available pay period.</a:t>
            </a:r>
          </a:p>
          <a:p>
            <a:pPr>
              <a:lnSpc>
                <a:spcPts val="1200"/>
              </a:lnSpc>
            </a:pPr>
            <a:r>
              <a:rPr lang="en-US" sz="1100" kern="0" dirty="0">
                <a:solidFill>
                  <a:srgbClr val="000000"/>
                </a:solidFill>
                <a:latin typeface="Arial" panose="020B0604020202020204" pitchFamily="34" charset="0"/>
                <a:cs typeface="Arial" panose="020B0604020202020204" pitchFamily="34" charset="0"/>
              </a:rPr>
              <a:t> </a:t>
            </a:r>
          </a:p>
        </p:txBody>
      </p:sp>
      <p:sp>
        <p:nvSpPr>
          <p:cNvPr id="18" name="Line Callout 1 17"/>
          <p:cNvSpPr/>
          <p:nvPr/>
        </p:nvSpPr>
        <p:spPr>
          <a:xfrm flipH="1">
            <a:off x="3328750" y="3474155"/>
            <a:ext cx="4418764" cy="453661"/>
          </a:xfrm>
          <a:prstGeom prst="borderCallout1">
            <a:avLst>
              <a:gd name="adj1" fmla="val 23637"/>
              <a:gd name="adj2" fmla="val 100169"/>
              <a:gd name="adj3" fmla="val 47582"/>
              <a:gd name="adj4" fmla="val 144669"/>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The </a:t>
            </a:r>
            <a:r>
              <a:rPr lang="en-US" sz="1100" b="1" kern="0" dirty="0">
                <a:solidFill>
                  <a:srgbClr val="000000"/>
                </a:solidFill>
                <a:latin typeface="Arial" panose="020B0604020202020204" pitchFamily="34" charset="0"/>
                <a:cs typeface="Arial" panose="020B0604020202020204" pitchFamily="34" charset="0"/>
              </a:rPr>
              <a:t>Old Data </a:t>
            </a:r>
            <a:r>
              <a:rPr lang="en-US" sz="1100" kern="0" dirty="0">
                <a:solidFill>
                  <a:srgbClr val="000000"/>
                </a:solidFill>
                <a:latin typeface="Arial" panose="020B0604020202020204" pitchFamily="34" charset="0"/>
                <a:cs typeface="Arial" panose="020B0604020202020204" pitchFamily="34" charset="0"/>
              </a:rPr>
              <a:t>section displays the funding information before the direct retro changes were entered.</a:t>
            </a:r>
          </a:p>
        </p:txBody>
      </p:sp>
    </p:spTree>
    <p:custDataLst>
      <p:tags r:id="rId1"/>
    </p:custDataLst>
    <p:extLst>
      <p:ext uri="{BB962C8B-B14F-4D97-AF65-F5344CB8AC3E}">
        <p14:creationId xmlns:p14="http://schemas.microsoft.com/office/powerpoint/2010/main" val="256130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animBg="1"/>
      <p:bldP spid="17" grpId="0" animBg="1"/>
      <p:bldP spid="12" grpId="0" animBg="1"/>
      <p:bldP spid="16"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87098" y="1801823"/>
            <a:ext cx="7315200" cy="4230825"/>
          </a:xfrm>
          <a:prstGeom prst="rect">
            <a:avLst/>
          </a:prstGeom>
          <a:ln>
            <a:noFill/>
          </a:ln>
          <a:effectLst>
            <a:outerShdw blurRad="292100" dist="139700" dir="2700000" algn="tl" rotWithShape="0">
              <a:srgbClr val="333333">
                <a:alpha val="65000"/>
              </a:srgbClr>
            </a:outerShdw>
          </a:effectLst>
        </p:spPr>
      </p:pic>
      <p:sp>
        <p:nvSpPr>
          <p:cNvPr id="2" name="Text Placeholder 1"/>
          <p:cNvSpPr>
            <a:spLocks noGrp="1"/>
          </p:cNvSpPr>
          <p:nvPr>
            <p:ph type="body" idx="10"/>
          </p:nvPr>
        </p:nvSpPr>
        <p:spPr>
          <a:xfrm>
            <a:off x="260043" y="1034924"/>
            <a:ext cx="8744617" cy="769376"/>
          </a:xfrm>
        </p:spPr>
        <p:txBody>
          <a:bodyPr>
            <a:normAutofit/>
          </a:bodyPr>
          <a:lstStyle/>
          <a:p>
            <a:pPr>
              <a:lnSpc>
                <a:spcPct val="100000"/>
              </a:lnSpc>
            </a:pPr>
            <a:r>
              <a:rPr lang="en-US" b="0" dirty="0"/>
              <a:t>The continuation of the </a:t>
            </a:r>
            <a:r>
              <a:rPr lang="en-US" dirty="0"/>
              <a:t>Retro Distribution Transaction </a:t>
            </a:r>
            <a:r>
              <a:rPr lang="en-US" b="0" dirty="0"/>
              <a:t>page.</a:t>
            </a:r>
          </a:p>
        </p:txBody>
      </p:sp>
      <p:sp>
        <p:nvSpPr>
          <p:cNvPr id="3" name="Title 2"/>
          <p:cNvSpPr>
            <a:spLocks noGrp="1"/>
          </p:cNvSpPr>
          <p:nvPr>
            <p:ph type="title"/>
          </p:nvPr>
        </p:nvSpPr>
        <p:spPr>
          <a:xfrm>
            <a:off x="28027" y="26578"/>
            <a:ext cx="8883957" cy="850911"/>
          </a:xfrm>
        </p:spPr>
        <p:txBody>
          <a:bodyPr/>
          <a:lstStyle/>
          <a:p>
            <a:r>
              <a:rPr lang="en-US" sz="3600" dirty="0"/>
              <a:t>Review Retro Distribution </a:t>
            </a:r>
            <a:r>
              <a:rPr lang="en-US" sz="3600" dirty="0" smtClean="0"/>
              <a:t>(Cont’d</a:t>
            </a:r>
            <a:r>
              <a:rPr lang="en-US" sz="3600" dirty="0"/>
              <a:t>)</a:t>
            </a:r>
          </a:p>
        </p:txBody>
      </p:sp>
      <p:sp>
        <p:nvSpPr>
          <p:cNvPr id="15" name="Line Callout 1 14"/>
          <p:cNvSpPr/>
          <p:nvPr/>
        </p:nvSpPr>
        <p:spPr>
          <a:xfrm flipH="1">
            <a:off x="5868760" y="4821747"/>
            <a:ext cx="2810559" cy="1177841"/>
          </a:xfrm>
          <a:prstGeom prst="borderCallout1">
            <a:avLst>
              <a:gd name="adj1" fmla="val -648"/>
              <a:gd name="adj2" fmla="val 78781"/>
              <a:gd name="adj3" fmla="val -16445"/>
              <a:gd name="adj4" fmla="val 127609"/>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Additional information regarding the approval or denial action appears. Approvers may enter comments on any transaction routed for their approval, but must enter comments when denying or pushing back the transaction to a previous approver during the approval process.</a:t>
            </a:r>
          </a:p>
        </p:txBody>
      </p:sp>
      <p:sp>
        <p:nvSpPr>
          <p:cNvPr id="18" name="Rectangle 17"/>
          <p:cNvSpPr>
            <a:spLocks noChangeArrowheads="1"/>
          </p:cNvSpPr>
          <p:nvPr/>
        </p:nvSpPr>
        <p:spPr bwMode="auto">
          <a:xfrm>
            <a:off x="846092" y="2491399"/>
            <a:ext cx="1421872" cy="223625"/>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9" name="Rectangle 18"/>
          <p:cNvSpPr>
            <a:spLocks noChangeArrowheads="1"/>
          </p:cNvSpPr>
          <p:nvPr/>
        </p:nvSpPr>
        <p:spPr bwMode="auto">
          <a:xfrm>
            <a:off x="2621279" y="3019431"/>
            <a:ext cx="1170189" cy="166161"/>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 name="Rectangle 19"/>
          <p:cNvSpPr>
            <a:spLocks noChangeArrowheads="1"/>
          </p:cNvSpPr>
          <p:nvPr/>
        </p:nvSpPr>
        <p:spPr bwMode="auto">
          <a:xfrm>
            <a:off x="3332480" y="3580214"/>
            <a:ext cx="1218644" cy="166161"/>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 name="Line Callout 1 10"/>
          <p:cNvSpPr/>
          <p:nvPr/>
        </p:nvSpPr>
        <p:spPr>
          <a:xfrm flipH="1">
            <a:off x="4110636" y="1708017"/>
            <a:ext cx="3269878" cy="583498"/>
          </a:xfrm>
          <a:prstGeom prst="borderCallout1">
            <a:avLst>
              <a:gd name="adj1" fmla="val 28060"/>
              <a:gd name="adj2" fmla="val 101382"/>
              <a:gd name="adj3" fmla="val 25704"/>
              <a:gd name="adj4" fmla="val 157511"/>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b="1" kern="0" dirty="0">
                <a:solidFill>
                  <a:srgbClr val="000000"/>
                </a:solidFill>
                <a:latin typeface="Arial" panose="020B0604020202020204" pitchFamily="34" charset="0"/>
                <a:cs typeface="Arial" panose="020B0604020202020204" pitchFamily="34" charset="0"/>
              </a:rPr>
              <a:t>Initiator Comment </a:t>
            </a:r>
            <a:r>
              <a:rPr lang="en-US" sz="1100" kern="0" dirty="0">
                <a:solidFill>
                  <a:srgbClr val="000000"/>
                </a:solidFill>
                <a:latin typeface="Arial" panose="020B0604020202020204" pitchFamily="34" charset="0"/>
                <a:cs typeface="Arial" panose="020B0604020202020204" pitchFamily="34" charset="0"/>
              </a:rPr>
              <a:t>and </a:t>
            </a:r>
            <a:r>
              <a:rPr lang="en-US" sz="1100" b="1" kern="0" dirty="0">
                <a:solidFill>
                  <a:srgbClr val="000000"/>
                </a:solidFill>
                <a:latin typeface="Arial" panose="020B0604020202020204" pitchFamily="34" charset="0"/>
                <a:cs typeface="Arial" panose="020B0604020202020204" pitchFamily="34" charset="0"/>
              </a:rPr>
              <a:t>Action Reason Code </a:t>
            </a:r>
            <a:r>
              <a:rPr lang="en-US" sz="1100" kern="0" dirty="0">
                <a:solidFill>
                  <a:srgbClr val="000000"/>
                </a:solidFill>
                <a:latin typeface="Arial" panose="020B0604020202020204" pitchFamily="34" charset="0"/>
                <a:cs typeface="Arial" panose="020B0604020202020204" pitchFamily="34" charset="0"/>
              </a:rPr>
              <a:t>provide further information on why the transaction was entered. </a:t>
            </a:r>
          </a:p>
        </p:txBody>
      </p:sp>
      <p:sp>
        <p:nvSpPr>
          <p:cNvPr id="12" name="Rectangle 11"/>
          <p:cNvSpPr>
            <a:spLocks noChangeArrowheads="1"/>
          </p:cNvSpPr>
          <p:nvPr/>
        </p:nvSpPr>
        <p:spPr bwMode="auto">
          <a:xfrm>
            <a:off x="846092" y="1823043"/>
            <a:ext cx="1421872" cy="484020"/>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 name="Rectangle 12"/>
          <p:cNvSpPr>
            <a:spLocks noChangeArrowheads="1"/>
          </p:cNvSpPr>
          <p:nvPr/>
        </p:nvSpPr>
        <p:spPr bwMode="auto">
          <a:xfrm>
            <a:off x="846092" y="3805423"/>
            <a:ext cx="1568870" cy="196764"/>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cxnSp>
        <p:nvCxnSpPr>
          <p:cNvPr id="5" name="Straight Arrow Connector 4"/>
          <p:cNvCxnSpPr/>
          <p:nvPr/>
        </p:nvCxnSpPr>
        <p:spPr>
          <a:xfrm flipH="1">
            <a:off x="2533889" y="1932503"/>
            <a:ext cx="1576748" cy="1984732"/>
          </a:xfrm>
          <a:prstGeom prst="straightConnector1">
            <a:avLst/>
          </a:prstGeom>
          <a:solidFill>
            <a:srgbClr val="BEB6AF"/>
          </a:solidFill>
          <a:ln w="25400" cap="sq" cmpd="sng" algn="ctr">
            <a:solidFill>
              <a:srgbClr val="0064A4"/>
            </a:solidFill>
            <a:prstDash val="solid"/>
            <a:tailEnd type="triangle" w="lg" len="lg"/>
          </a:ln>
          <a:effectLst/>
        </p:spPr>
      </p:cxnSp>
      <p:sp>
        <p:nvSpPr>
          <p:cNvPr id="22" name="Line Callout 1 21"/>
          <p:cNvSpPr/>
          <p:nvPr/>
        </p:nvSpPr>
        <p:spPr>
          <a:xfrm flipH="1">
            <a:off x="5438626" y="3429001"/>
            <a:ext cx="3100687" cy="562220"/>
          </a:xfrm>
          <a:prstGeom prst="borderCallout1">
            <a:avLst>
              <a:gd name="adj1" fmla="val 34574"/>
              <a:gd name="adj2" fmla="val 100611"/>
              <a:gd name="adj3" fmla="val -63670"/>
              <a:gd name="adj4" fmla="val 151981"/>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Click </a:t>
            </a:r>
            <a:r>
              <a:rPr lang="en-US" sz="1100" b="1" kern="0" dirty="0">
                <a:solidFill>
                  <a:srgbClr val="000000"/>
                </a:solidFill>
                <a:latin typeface="Arial" panose="020B0604020202020204" pitchFamily="34" charset="0"/>
                <a:cs typeface="Arial" panose="020B0604020202020204" pitchFamily="34" charset="0"/>
              </a:rPr>
              <a:t>View Attachment </a:t>
            </a:r>
            <a:r>
              <a:rPr lang="en-US" sz="1100" kern="0" dirty="0">
                <a:solidFill>
                  <a:srgbClr val="000000"/>
                </a:solidFill>
                <a:latin typeface="Arial" panose="020B0604020202020204" pitchFamily="34" charset="0"/>
                <a:cs typeface="Arial" panose="020B0604020202020204" pitchFamily="34" charset="0"/>
              </a:rPr>
              <a:t>to view the documents that the Initiator or Approver has added to the transaction. </a:t>
            </a:r>
          </a:p>
        </p:txBody>
      </p:sp>
      <p:cxnSp>
        <p:nvCxnSpPr>
          <p:cNvPr id="23" name="Straight Arrow Connector 22"/>
          <p:cNvCxnSpPr/>
          <p:nvPr/>
        </p:nvCxnSpPr>
        <p:spPr>
          <a:xfrm flipH="1">
            <a:off x="4658431" y="3663294"/>
            <a:ext cx="780198" cy="0"/>
          </a:xfrm>
          <a:prstGeom prst="straightConnector1">
            <a:avLst/>
          </a:prstGeom>
          <a:solidFill>
            <a:srgbClr val="BEB6AF"/>
          </a:solidFill>
          <a:ln w="25400" cap="sq" cmpd="sng" algn="ctr">
            <a:solidFill>
              <a:srgbClr val="0064A4"/>
            </a:solidFill>
            <a:prstDash val="solid"/>
            <a:tailEnd type="triangle" w="lg" len="lg"/>
          </a:ln>
          <a:effectLst/>
        </p:spPr>
      </p:cxnSp>
      <p:sp>
        <p:nvSpPr>
          <p:cNvPr id="29" name="Line Callout 1 28"/>
          <p:cNvSpPr/>
          <p:nvPr/>
        </p:nvSpPr>
        <p:spPr>
          <a:xfrm flipH="1">
            <a:off x="4443011" y="2511513"/>
            <a:ext cx="3422793" cy="489691"/>
          </a:xfrm>
          <a:prstGeom prst="borderCallout1">
            <a:avLst>
              <a:gd name="adj1" fmla="val 28060"/>
              <a:gd name="adj2" fmla="val 101382"/>
              <a:gd name="adj3" fmla="val 29261"/>
              <a:gd name="adj4" fmla="val 160264"/>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The </a:t>
            </a:r>
            <a:r>
              <a:rPr lang="en-US" sz="1100" b="1" kern="0" dirty="0">
                <a:solidFill>
                  <a:srgbClr val="000000"/>
                </a:solidFill>
                <a:latin typeface="Arial" panose="020B0604020202020204" pitchFamily="34" charset="0"/>
                <a:cs typeface="Arial" panose="020B0604020202020204" pitchFamily="34" charset="0"/>
              </a:rPr>
              <a:t>Questionnaire,</a:t>
            </a:r>
            <a:r>
              <a:rPr lang="en-US" sz="1100" kern="0" dirty="0">
                <a:solidFill>
                  <a:srgbClr val="000000"/>
                </a:solidFill>
                <a:latin typeface="Arial" panose="020B0604020202020204" pitchFamily="34" charset="0"/>
                <a:cs typeface="Arial" panose="020B0604020202020204" pitchFamily="34" charset="0"/>
              </a:rPr>
              <a:t> is required if the transaction is classified as a high-risk cost transfer.</a:t>
            </a:r>
          </a:p>
        </p:txBody>
      </p:sp>
    </p:spTree>
    <p:custDataLst>
      <p:tags r:id="rId1"/>
    </p:custDataLst>
    <p:extLst>
      <p:ext uri="{BB962C8B-B14F-4D97-AF65-F5344CB8AC3E}">
        <p14:creationId xmlns:p14="http://schemas.microsoft.com/office/powerpoint/2010/main" val="410430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P spid="20" grpId="0" animBg="1"/>
      <p:bldP spid="11" grpId="0" animBg="1"/>
      <p:bldP spid="12" grpId="0" animBg="1"/>
      <p:bldP spid="13" grpId="0" animBg="1"/>
      <p:bldP spid="22"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94725" y="1267097"/>
            <a:ext cx="8527057" cy="4959532"/>
          </a:xfrm>
        </p:spPr>
        <p:txBody>
          <a:bodyPr>
            <a:normAutofit/>
          </a:bodyPr>
          <a:lstStyle/>
          <a:p>
            <a:r>
              <a:rPr lang="en-US" sz="2200" dirty="0"/>
              <a:t>The questionnaire is available for entry at any time. Only when the transaction is classified as a high-risk cost transfer does the questionnaire become required data entry.</a:t>
            </a:r>
          </a:p>
          <a:p>
            <a:pPr>
              <a:spcBef>
                <a:spcPts val="1200"/>
              </a:spcBef>
              <a:spcAft>
                <a:spcPts val="600"/>
              </a:spcAft>
            </a:pPr>
            <a:r>
              <a:rPr lang="en-US" sz="2200" dirty="0"/>
              <a:t>The questionnaire fields become required when either of the following conditions are met.</a:t>
            </a:r>
          </a:p>
          <a:p>
            <a:pPr lvl="1">
              <a:buSzPct val="85000"/>
              <a:buFont typeface="Courier New" panose="02070309020205020404" pitchFamily="49" charset="0"/>
              <a:buChar char="o"/>
            </a:pPr>
            <a:r>
              <a:rPr lang="en-US" sz="2000" dirty="0"/>
              <a:t>The direct retro change increases the expense on a federal or federal flow-through fund and the payroll transaction’s original pay end date is more than 120 days old.</a:t>
            </a:r>
          </a:p>
          <a:p>
            <a:pPr lvl="1">
              <a:spcBef>
                <a:spcPts val="600"/>
              </a:spcBef>
              <a:spcAft>
                <a:spcPts val="1200"/>
              </a:spcAft>
              <a:buSzPct val="85000"/>
              <a:buFont typeface="Courier New" panose="02070309020205020404" pitchFamily="49" charset="0"/>
              <a:buChar char="o"/>
            </a:pPr>
            <a:r>
              <a:rPr lang="en-US" sz="2000" dirty="0"/>
              <a:t>The direct retro increases the expense on a federal or federal flow-through fund and the fund/grant end date is more than 90 days old.</a:t>
            </a:r>
          </a:p>
          <a:p>
            <a:r>
              <a:rPr lang="en-US" sz="2200" dirty="0"/>
              <a:t>Data can be entered in the questionnaire section at the discretion of the initiator.</a:t>
            </a:r>
          </a:p>
        </p:txBody>
      </p:sp>
      <p:sp>
        <p:nvSpPr>
          <p:cNvPr id="5" name="Title 4"/>
          <p:cNvSpPr>
            <a:spLocks noGrp="1"/>
          </p:cNvSpPr>
          <p:nvPr>
            <p:ph type="title"/>
          </p:nvPr>
        </p:nvSpPr>
        <p:spPr/>
        <p:txBody>
          <a:bodyPr/>
          <a:lstStyle/>
          <a:p>
            <a:r>
              <a:rPr lang="en-US" dirty="0"/>
              <a:t>Direct Retro Questionnaire</a:t>
            </a:r>
          </a:p>
        </p:txBody>
      </p:sp>
    </p:spTree>
    <p:custDataLst>
      <p:tags r:id="rId1"/>
    </p:custDataLst>
    <p:extLst>
      <p:ext uri="{BB962C8B-B14F-4D97-AF65-F5344CB8AC3E}">
        <p14:creationId xmlns:p14="http://schemas.microsoft.com/office/powerpoint/2010/main" val="325124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Course Agenda</a:t>
            </a:r>
          </a:p>
        </p:txBody>
      </p:sp>
      <p:graphicFrame>
        <p:nvGraphicFramePr>
          <p:cNvPr id="8" name="Diagram 7"/>
          <p:cNvGraphicFramePr/>
          <p:nvPr>
            <p:extLst>
              <p:ext uri="{D42A27DB-BD31-4B8C-83A1-F6EECF244321}">
                <p14:modId xmlns:p14="http://schemas.microsoft.com/office/powerpoint/2010/main" val="3897358783"/>
              </p:ext>
            </p:extLst>
          </p:nvPr>
        </p:nvGraphicFramePr>
        <p:xfrm>
          <a:off x="1509460" y="1779438"/>
          <a:ext cx="5637773" cy="32662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3" name="Snip Diagonal Corner Rectangle 32"/>
          <p:cNvSpPr/>
          <p:nvPr/>
        </p:nvSpPr>
        <p:spPr>
          <a:xfrm>
            <a:off x="1446839" y="1412210"/>
            <a:ext cx="5637773" cy="400110"/>
          </a:xfrm>
          <a:prstGeom prst="snip2Diag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Lesson</a:t>
            </a:r>
          </a:p>
        </p:txBody>
      </p:sp>
    </p:spTree>
    <p:custDataLst>
      <p:tags r:id="rId1"/>
    </p:custDataLst>
    <p:extLst>
      <p:ext uri="{BB962C8B-B14F-4D97-AF65-F5344CB8AC3E}">
        <p14:creationId xmlns:p14="http://schemas.microsoft.com/office/powerpoint/2010/main" val="1214598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531" y="40224"/>
            <a:ext cx="8227181" cy="850911"/>
          </a:xfrm>
        </p:spPr>
        <p:txBody>
          <a:bodyPr/>
          <a:lstStyle/>
          <a:p>
            <a:r>
              <a:rPr lang="en-US" dirty="0" smtClean="0"/>
              <a:t>Questionnaire </a:t>
            </a:r>
            <a:r>
              <a:rPr lang="en-US" dirty="0"/>
              <a:t>Sample</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525" y="2390829"/>
            <a:ext cx="8317965" cy="3537502"/>
          </a:xfrm>
          <a:prstGeom prst="rect">
            <a:avLst/>
          </a:prstGeom>
        </p:spPr>
      </p:pic>
      <p:sp>
        <p:nvSpPr>
          <p:cNvPr id="2" name="TextBox 1"/>
          <p:cNvSpPr txBox="1"/>
          <p:nvPr/>
        </p:nvSpPr>
        <p:spPr>
          <a:xfrm>
            <a:off x="259309" y="1154899"/>
            <a:ext cx="8579863" cy="1015663"/>
          </a:xfrm>
          <a:prstGeom prst="rect">
            <a:avLst/>
          </a:prstGeom>
          <a:noFill/>
        </p:spPr>
        <p:txBody>
          <a:bodyPr wrap="square" rtlCol="0">
            <a:spAutoFit/>
          </a:bodyPr>
          <a:lstStyle/>
          <a:p>
            <a:pPr defTabSz="931679">
              <a:defRPr/>
            </a:pPr>
            <a:r>
              <a:rPr lang="en-US" sz="2000" dirty="0"/>
              <a:t>Here is an example of a </a:t>
            </a:r>
            <a:r>
              <a:rPr lang="en-US" sz="2000" b="1" dirty="0"/>
              <a:t>completed questionnaire</a:t>
            </a:r>
            <a:r>
              <a:rPr lang="en-US" sz="2000" dirty="0"/>
              <a:t>. The initiators must complete the questionnaire for high-risk transfers, but also can use it for other direct retro transactions.</a:t>
            </a:r>
          </a:p>
        </p:txBody>
      </p:sp>
    </p:spTree>
    <p:custDataLst>
      <p:tags r:id="rId1"/>
    </p:custDataLst>
    <p:extLst>
      <p:ext uri="{BB962C8B-B14F-4D97-AF65-F5344CB8AC3E}">
        <p14:creationId xmlns:p14="http://schemas.microsoft.com/office/powerpoint/2010/main" val="645582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457200" y="1253612"/>
            <a:ext cx="8229600" cy="640080"/>
          </a:xfrm>
        </p:spPr>
        <p:txBody>
          <a:bodyPr>
            <a:normAutofit/>
          </a:bodyPr>
          <a:lstStyle/>
          <a:p>
            <a:r>
              <a:rPr lang="en-US" dirty="0"/>
              <a:t>Review Retro Distribution</a:t>
            </a:r>
            <a:endParaRPr lang="en-US" strike="sngStrike" dirty="0">
              <a:solidFill>
                <a:srgbClr val="FF0000"/>
              </a:solidFill>
            </a:endParaRPr>
          </a:p>
        </p:txBody>
      </p:sp>
      <p:sp>
        <p:nvSpPr>
          <p:cNvPr id="4" name="Title 3"/>
          <p:cNvSpPr>
            <a:spLocks noGrp="1"/>
          </p:cNvSpPr>
          <p:nvPr>
            <p:ph type="title"/>
          </p:nvPr>
        </p:nvSpPr>
        <p:spPr/>
        <p:txBody>
          <a:bodyPr/>
          <a:lstStyle/>
          <a:p>
            <a:r>
              <a:rPr lang="en-US" dirty="0"/>
              <a:t>Exercise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1677" y="5309"/>
            <a:ext cx="1192555" cy="1192555"/>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57199" y="1893692"/>
            <a:ext cx="8300085" cy="1938992"/>
          </a:xfrm>
          <a:prstGeom prst="rect">
            <a:avLst/>
          </a:prstGeom>
        </p:spPr>
        <p:txBody>
          <a:bodyPr wrap="square">
            <a:spAutoFit/>
          </a:bodyPr>
          <a:lstStyle/>
          <a:p>
            <a:r>
              <a:rPr lang="en-US" sz="2400" dirty="0"/>
              <a:t>This is your opportunity to practice this task on your own.</a:t>
            </a:r>
          </a:p>
          <a:p>
            <a:pPr marL="285750" indent="-285750">
              <a:buFont typeface="Arial" panose="020B0604020202020204" pitchFamily="34" charset="0"/>
              <a:buChar char="•"/>
            </a:pPr>
            <a:r>
              <a:rPr lang="en-US" sz="2400" dirty="0"/>
              <a:t>Open the </a:t>
            </a:r>
            <a:r>
              <a:rPr lang="en-US" sz="2400" dirty="0">
                <a:hlinkClick r:id="rId5"/>
              </a:rPr>
              <a:t>UCPath Help </a:t>
            </a:r>
            <a:r>
              <a:rPr lang="en-US" sz="2400" dirty="0"/>
              <a:t>site and refer to the </a:t>
            </a:r>
            <a:r>
              <a:rPr lang="en-US" sz="2400" i="1" dirty="0"/>
              <a:t>Review Retro Distribution </a:t>
            </a:r>
            <a:r>
              <a:rPr lang="en-US" sz="2400" dirty="0"/>
              <a:t>topic.</a:t>
            </a:r>
          </a:p>
          <a:p>
            <a:pPr marL="285750" indent="-285750">
              <a:buFont typeface="Arial" panose="020B0604020202020204" pitchFamily="34" charset="0"/>
              <a:buChar char="•"/>
            </a:pPr>
            <a:r>
              <a:rPr lang="en-US" sz="2400" dirty="0"/>
              <a:t>Launch the </a:t>
            </a:r>
            <a:r>
              <a:rPr lang="en-US" sz="2400" b="1" dirty="0"/>
              <a:t>Try It </a:t>
            </a:r>
            <a:r>
              <a:rPr lang="en-US" sz="2400" dirty="0"/>
              <a:t>version of the topic.</a:t>
            </a:r>
          </a:p>
          <a:p>
            <a:pPr marL="285750" indent="-285750">
              <a:buFont typeface="Arial" panose="020B0604020202020204" pitchFamily="34" charset="0"/>
              <a:buChar char="•"/>
            </a:pPr>
            <a:r>
              <a:rPr lang="en-US" sz="2400" dirty="0"/>
              <a:t>Ask your instructor for assistance.</a:t>
            </a:r>
          </a:p>
        </p:txBody>
      </p:sp>
    </p:spTree>
    <p:custDataLst>
      <p:tags r:id="rId1"/>
    </p:custDataLst>
    <p:extLst>
      <p:ext uri="{BB962C8B-B14F-4D97-AF65-F5344CB8AC3E}">
        <p14:creationId xmlns:p14="http://schemas.microsoft.com/office/powerpoint/2010/main" val="15881311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834967" y="1371600"/>
            <a:ext cx="7870121" cy="5029200"/>
          </a:xfrm>
        </p:spPr>
        <p:txBody>
          <a:bodyPr>
            <a:normAutofit/>
          </a:bodyPr>
          <a:lstStyle/>
          <a:p>
            <a:pPr marL="0" indent="0">
              <a:buNone/>
            </a:pPr>
            <a:r>
              <a:rPr lang="en-US" sz="2800" b="1" i="1" dirty="0"/>
              <a:t>Having completed this module, you should now be able to:</a:t>
            </a:r>
          </a:p>
          <a:p>
            <a:r>
              <a:rPr lang="en-US" sz="2400" dirty="0"/>
              <a:t>Summarize the direct retro process.</a:t>
            </a:r>
          </a:p>
          <a:p>
            <a:r>
              <a:rPr lang="en-US" sz="2400" dirty="0"/>
              <a:t>Identify the three sections of the </a:t>
            </a:r>
            <a:r>
              <a:rPr lang="en-US" sz="2400" b="1" dirty="0"/>
              <a:t>Review Retro Distribution</a:t>
            </a:r>
            <a:r>
              <a:rPr lang="en-US" sz="2400" dirty="0"/>
              <a:t> page.</a:t>
            </a:r>
          </a:p>
          <a:p>
            <a:r>
              <a:rPr lang="en-US" sz="2400" dirty="0"/>
              <a:t>Recognize the primary information provided on the </a:t>
            </a:r>
            <a:r>
              <a:rPr lang="en-US" sz="2400" b="1" dirty="0"/>
              <a:t>Review Retro Distribution </a:t>
            </a:r>
            <a:r>
              <a:rPr lang="en-US" sz="2400" dirty="0"/>
              <a:t>page.</a:t>
            </a:r>
          </a:p>
          <a:p>
            <a:r>
              <a:rPr lang="en-US" sz="2400" dirty="0"/>
              <a:t>Describe the use of the direct retro questionnaire.</a:t>
            </a:r>
          </a:p>
          <a:p>
            <a:endParaRPr lang="en-US" dirty="0"/>
          </a:p>
        </p:txBody>
      </p:sp>
      <p:sp>
        <p:nvSpPr>
          <p:cNvPr id="4" name="Title 3"/>
          <p:cNvSpPr>
            <a:spLocks noGrp="1"/>
          </p:cNvSpPr>
          <p:nvPr>
            <p:ph type="title"/>
          </p:nvPr>
        </p:nvSpPr>
        <p:spPr/>
        <p:txBody>
          <a:bodyPr/>
          <a:lstStyle/>
          <a:p>
            <a:r>
              <a:rPr lang="en-US" dirty="0"/>
              <a:t>Objectives Review</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9832" y="283464"/>
            <a:ext cx="914400" cy="9144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207" y="1487801"/>
            <a:ext cx="365760" cy="374538"/>
          </a:xfrm>
          <a:prstGeom prst="rect">
            <a:avLst/>
          </a:prstGeom>
        </p:spPr>
      </p:pic>
    </p:spTree>
    <p:custDataLst>
      <p:tags r:id="rId1"/>
    </p:custDataLst>
    <p:extLst>
      <p:ext uri="{BB962C8B-B14F-4D97-AF65-F5344CB8AC3E}">
        <p14:creationId xmlns:p14="http://schemas.microsoft.com/office/powerpoint/2010/main" val="220236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19293"/>
            <a:ext cx="9144000" cy="7079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2"/>
          <p:cNvSpPr txBox="1">
            <a:spLocks/>
          </p:cNvSpPr>
          <p:nvPr/>
        </p:nvSpPr>
        <p:spPr>
          <a:xfrm>
            <a:off x="1623060" y="2081773"/>
            <a:ext cx="8366760" cy="749808"/>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US" sz="4000" kern="1200" baseline="0">
                <a:solidFill>
                  <a:srgbClr val="000000"/>
                </a:solidFill>
                <a:latin typeface="Arial Black" panose="020B0A04020102020204" pitchFamily="34" charset="0"/>
                <a:ea typeface="Verdana" panose="020B0604030504040204" pitchFamily="34" charset="0"/>
                <a:cs typeface="Verdana" panose="020B0604030504040204" pitchFamily="34" charset="0"/>
              </a:defRPr>
            </a:lvl1pPr>
          </a:lstStyle>
          <a:p>
            <a:r>
              <a:rPr lang="en-US" sz="3600" dirty="0">
                <a:solidFill>
                  <a:srgbClr val="FFC000"/>
                </a:solidFill>
              </a:rPr>
              <a:t>LESSON</a:t>
            </a:r>
            <a:r>
              <a:rPr lang="en-US" sz="3600" dirty="0">
                <a:solidFill>
                  <a:schemeClr val="tx1">
                    <a:lumMod val="75000"/>
                    <a:lumOff val="25000"/>
                  </a:schemeClr>
                </a:solidFill>
              </a:rPr>
              <a:t> </a:t>
            </a:r>
            <a:r>
              <a:rPr lang="en-US" sz="3600" dirty="0">
                <a:solidFill>
                  <a:srgbClr val="FFC000"/>
                </a:solidFill>
              </a:rPr>
              <a:t>2</a:t>
            </a:r>
          </a:p>
        </p:txBody>
      </p:sp>
      <p:sp>
        <p:nvSpPr>
          <p:cNvPr id="7" name="Text Placeholder 1"/>
          <p:cNvSpPr txBox="1">
            <a:spLocks/>
          </p:cNvSpPr>
          <p:nvPr/>
        </p:nvSpPr>
        <p:spPr>
          <a:xfrm>
            <a:off x="1813560" y="2915864"/>
            <a:ext cx="7239000" cy="109612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kern="1200">
                <a:solidFill>
                  <a:srgbClr val="000000"/>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9pPr>
          </a:lstStyle>
          <a:p>
            <a:r>
              <a:rPr lang="en-US" sz="4400" b="1" dirty="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rPr>
              <a:t>Direct Retro Funding Updates</a:t>
            </a:r>
          </a:p>
        </p:txBody>
      </p:sp>
      <p:sp>
        <p:nvSpPr>
          <p:cNvPr id="8" name="Curved Right Arrow 7"/>
          <p:cNvSpPr/>
          <p:nvPr/>
        </p:nvSpPr>
        <p:spPr>
          <a:xfrm>
            <a:off x="190500" y="2245435"/>
            <a:ext cx="1432560" cy="1416391"/>
          </a:xfrm>
          <a:prstGeom prst="curvedRightArrow">
            <a:avLst/>
          </a:prstGeom>
          <a:gradFill>
            <a:gsLst>
              <a:gs pos="0">
                <a:schemeClr val="accent5">
                  <a:lumMod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9" name="Picture 8">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b="10636"/>
          <a:stretch/>
        </p:blipFill>
        <p:spPr>
          <a:xfrm>
            <a:off x="8515030" y="77986"/>
            <a:ext cx="537530" cy="518160"/>
          </a:xfrm>
          <a:prstGeom prst="rect">
            <a:avLst/>
          </a:prstGeom>
        </p:spPr>
      </p:pic>
    </p:spTree>
    <p:custDataLst>
      <p:tags r:id="rId1"/>
    </p:custDataLst>
    <p:extLst>
      <p:ext uri="{BB962C8B-B14F-4D97-AF65-F5344CB8AC3E}">
        <p14:creationId xmlns:p14="http://schemas.microsoft.com/office/powerpoint/2010/main" val="38247314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462818" y="1126894"/>
            <a:ext cx="4294467" cy="4800600"/>
          </a:xfrm>
        </p:spPr>
        <p:txBody>
          <a:bodyPr>
            <a:normAutofit/>
          </a:bodyPr>
          <a:lstStyle/>
          <a:p>
            <a:pPr marL="0" indent="0">
              <a:buNone/>
            </a:pPr>
            <a:r>
              <a:rPr lang="en-US" sz="1400" b="1" i="1" dirty="0"/>
              <a:t>  </a:t>
            </a:r>
          </a:p>
          <a:p>
            <a:pPr marL="0" indent="0">
              <a:buNone/>
            </a:pPr>
            <a:r>
              <a:rPr lang="en-US" sz="2400" b="1" i="1" dirty="0"/>
              <a:t>In this lesson, we will:</a:t>
            </a:r>
            <a:br>
              <a:rPr lang="en-US" sz="2400" b="1" i="1" dirty="0"/>
            </a:br>
            <a:r>
              <a:rPr lang="en-US" sz="1000" b="1" i="1" dirty="0"/>
              <a:t> </a:t>
            </a:r>
          </a:p>
          <a:p>
            <a:r>
              <a:rPr lang="en-US" sz="2400" dirty="0"/>
              <a:t>Describe the direct retro funding update process.</a:t>
            </a:r>
          </a:p>
          <a:p>
            <a:r>
              <a:rPr lang="en-US" sz="2400" dirty="0"/>
              <a:t>Enter direct retro funding updates.</a:t>
            </a:r>
          </a:p>
          <a:p>
            <a:endParaRPr lang="en-US" sz="2800" dirty="0"/>
          </a:p>
        </p:txBody>
      </p:sp>
      <p:sp>
        <p:nvSpPr>
          <p:cNvPr id="4" name="Title 3"/>
          <p:cNvSpPr>
            <a:spLocks noGrp="1"/>
          </p:cNvSpPr>
          <p:nvPr>
            <p:ph type="title"/>
          </p:nvPr>
        </p:nvSpPr>
        <p:spPr/>
        <p:txBody>
          <a:bodyPr/>
          <a:lstStyle/>
          <a:p>
            <a:r>
              <a:rPr lang="en-US" dirty="0"/>
              <a:t>Lesson Objectives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2885" y="68263"/>
            <a:ext cx="914400" cy="914400"/>
          </a:xfrm>
          <a:prstGeom prst="rect">
            <a:avLst/>
          </a:prstGeom>
          <a:ln>
            <a:noFill/>
          </a:ln>
          <a:effectLst>
            <a:outerShdw blurRad="292100" dist="139700" dir="2700000" algn="tl" rotWithShape="0">
              <a:srgbClr val="333333">
                <a:alpha val="65000"/>
              </a:srgbClr>
            </a:outerShdw>
          </a:effectLst>
        </p:spPr>
      </p:pic>
      <p:graphicFrame>
        <p:nvGraphicFramePr>
          <p:cNvPr id="18" name="Diagram 17"/>
          <p:cNvGraphicFramePr/>
          <p:nvPr>
            <p:extLst>
              <p:ext uri="{D42A27DB-BD31-4B8C-83A1-F6EECF244321}">
                <p14:modId xmlns:p14="http://schemas.microsoft.com/office/powerpoint/2010/main" val="892317258"/>
              </p:ext>
            </p:extLst>
          </p:nvPr>
        </p:nvGraphicFramePr>
        <p:xfrm>
          <a:off x="279711" y="1310207"/>
          <a:ext cx="3302884" cy="35174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a:extLst>
              <a:ext uri="{FF2B5EF4-FFF2-40B4-BE49-F238E27FC236}">
                <a16:creationId xmlns:a16="http://schemas.microsoft.com/office/drawing/2014/main" id="{78CA97CA-45A3-4C9B-883B-B9CE9BA75B10}"/>
              </a:ext>
            </a:extLst>
          </p:cNvPr>
          <p:cNvSpPr txBox="1"/>
          <p:nvPr/>
        </p:nvSpPr>
        <p:spPr>
          <a:xfrm>
            <a:off x="830633" y="2472987"/>
            <a:ext cx="530942" cy="369332"/>
          </a:xfrm>
          <a:prstGeom prst="rect">
            <a:avLst/>
          </a:prstGeom>
          <a:noFill/>
        </p:spPr>
        <p:txBody>
          <a:bodyPr wrap="square" rtlCol="0">
            <a:spAutoFit/>
          </a:bodyPr>
          <a:lstStyle/>
          <a:p>
            <a:r>
              <a:rPr lang="en-US" dirty="0">
                <a:solidFill>
                  <a:srgbClr val="1D579B"/>
                </a:solidFill>
                <a:latin typeface="Arial Black" panose="020B0A04020102020204" pitchFamily="34" charset="0"/>
              </a:rPr>
              <a:t>2</a:t>
            </a:r>
          </a:p>
        </p:txBody>
      </p:sp>
    </p:spTree>
    <p:custDataLst>
      <p:tags r:id="rId1"/>
    </p:custDataLst>
    <p:extLst>
      <p:ext uri="{BB962C8B-B14F-4D97-AF65-F5344CB8AC3E}">
        <p14:creationId xmlns:p14="http://schemas.microsoft.com/office/powerpoint/2010/main" val="35452228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nvPr>
        </p:nvGraphicFramePr>
        <p:xfrm>
          <a:off x="457200" y="1371600"/>
          <a:ext cx="82296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p:cNvSpPr>
            <a:spLocks noGrp="1"/>
          </p:cNvSpPr>
          <p:nvPr>
            <p:ph type="title"/>
          </p:nvPr>
        </p:nvSpPr>
        <p:spPr>
          <a:xfrm>
            <a:off x="13649" y="40224"/>
            <a:ext cx="9075762" cy="850911"/>
          </a:xfrm>
        </p:spPr>
        <p:txBody>
          <a:bodyPr>
            <a:noAutofit/>
          </a:bodyPr>
          <a:lstStyle/>
          <a:p>
            <a:r>
              <a:rPr lang="en-US" sz="3800" dirty="0" smtClean="0"/>
              <a:t>Funding Update - System </a:t>
            </a:r>
            <a:r>
              <a:rPr lang="en-US" sz="3800" dirty="0"/>
              <a:t>Process</a:t>
            </a:r>
          </a:p>
        </p:txBody>
      </p:sp>
    </p:spTree>
    <p:custDataLst>
      <p:tags r:id="rId1"/>
    </p:custDataLst>
    <p:extLst>
      <p:ext uri="{BB962C8B-B14F-4D97-AF65-F5344CB8AC3E}">
        <p14:creationId xmlns:p14="http://schemas.microsoft.com/office/powerpoint/2010/main" val="28660726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300251" y="1139898"/>
            <a:ext cx="8794586" cy="860499"/>
          </a:xfrm>
        </p:spPr>
        <p:txBody>
          <a:bodyPr>
            <a:noAutofit/>
          </a:bodyPr>
          <a:lstStyle/>
          <a:p>
            <a:pPr>
              <a:lnSpc>
                <a:spcPct val="100000"/>
              </a:lnSpc>
              <a:spcBef>
                <a:spcPts val="0"/>
              </a:spcBef>
            </a:pPr>
            <a:r>
              <a:rPr lang="en-US" sz="2200" dirty="0"/>
              <a:t>Navigation: </a:t>
            </a:r>
            <a:r>
              <a:rPr lang="en-US" sz="2200" b="0" dirty="0"/>
              <a:t>PeopleSoft Menu </a:t>
            </a:r>
            <a:r>
              <a:rPr lang="en-US" sz="2200" b="0" dirty="0">
                <a:sym typeface="Wingdings" panose="05000000000000000000" pitchFamily="2" charset="2"/>
              </a:rPr>
              <a:t>&gt; </a:t>
            </a:r>
            <a:r>
              <a:rPr lang="en-US" sz="2200" b="0" dirty="0"/>
              <a:t>Payroll for North America </a:t>
            </a:r>
            <a:r>
              <a:rPr lang="en-US" sz="2200" b="0" dirty="0">
                <a:sym typeface="Wingdings" panose="05000000000000000000" pitchFamily="2" charset="2"/>
              </a:rPr>
              <a:t>&gt;</a:t>
            </a:r>
            <a:r>
              <a:rPr lang="en-US" sz="2200" b="0" dirty="0"/>
              <a:t> Payroll Distribution </a:t>
            </a:r>
            <a:r>
              <a:rPr lang="en-US" sz="2200" b="0" dirty="0">
                <a:sym typeface="Wingdings" panose="05000000000000000000" pitchFamily="2" charset="2"/>
              </a:rPr>
              <a:t>&gt;</a:t>
            </a:r>
            <a:r>
              <a:rPr lang="en-US" sz="2200" b="0" dirty="0"/>
              <a:t> UC Customizations </a:t>
            </a:r>
            <a:r>
              <a:rPr lang="en-US" sz="2200" b="0" dirty="0">
                <a:sym typeface="Wingdings" panose="05000000000000000000" pitchFamily="2" charset="2"/>
              </a:rPr>
              <a:t>&gt;</a:t>
            </a:r>
            <a:r>
              <a:rPr lang="en-US" sz="2200" b="0" dirty="0"/>
              <a:t> </a:t>
            </a:r>
            <a:r>
              <a:rPr lang="en-US" sz="2200" dirty="0"/>
              <a:t>Process Direct Retro</a:t>
            </a:r>
          </a:p>
        </p:txBody>
      </p:sp>
      <p:sp>
        <p:nvSpPr>
          <p:cNvPr id="4" name="Title 3"/>
          <p:cNvSpPr>
            <a:spLocks noGrp="1"/>
          </p:cNvSpPr>
          <p:nvPr>
            <p:ph type="title"/>
          </p:nvPr>
        </p:nvSpPr>
        <p:spPr>
          <a:xfrm>
            <a:off x="29496" y="26578"/>
            <a:ext cx="9065341" cy="850911"/>
          </a:xfrm>
        </p:spPr>
        <p:txBody>
          <a:bodyPr>
            <a:noAutofit/>
          </a:bodyPr>
          <a:lstStyle/>
          <a:p>
            <a:r>
              <a:rPr lang="en-US" dirty="0" smtClean="0"/>
              <a:t>Add </a:t>
            </a:r>
            <a:r>
              <a:rPr lang="en-US" dirty="0"/>
              <a:t>a New </a:t>
            </a:r>
            <a:r>
              <a:rPr lang="en-US" dirty="0" smtClean="0"/>
              <a:t>Value Tab</a:t>
            </a:r>
            <a:endParaRPr lang="en-US" dirty="0"/>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81523" y="2312904"/>
            <a:ext cx="6780953" cy="3123810"/>
          </a:xfrm>
          <a:prstGeom prst="rect">
            <a:avLst/>
          </a:prstGeom>
          <a:ln>
            <a:noFill/>
          </a:ln>
          <a:effectLst>
            <a:outerShdw blurRad="292100" dist="139700" dir="2700000" algn="tl" rotWithShape="0">
              <a:srgbClr val="333333">
                <a:alpha val="65000"/>
              </a:srgbClr>
            </a:outerShdw>
          </a:effectLst>
        </p:spPr>
      </p:pic>
      <p:sp>
        <p:nvSpPr>
          <p:cNvPr id="16" name="Line Callout 1 15"/>
          <p:cNvSpPr/>
          <p:nvPr/>
        </p:nvSpPr>
        <p:spPr>
          <a:xfrm flipH="1">
            <a:off x="4686642" y="2444740"/>
            <a:ext cx="2097615" cy="580846"/>
          </a:xfrm>
          <a:prstGeom prst="borderCallout1">
            <a:avLst>
              <a:gd name="adj1" fmla="val 60925"/>
              <a:gd name="adj2" fmla="val 101797"/>
              <a:gd name="adj3" fmla="val 84274"/>
              <a:gd name="adj4" fmla="val 136562"/>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Begin the steps for entering a direct retro transaction on the </a:t>
            </a:r>
            <a:r>
              <a:rPr lang="en-US" sz="1100" b="1" kern="0" dirty="0">
                <a:solidFill>
                  <a:srgbClr val="000000"/>
                </a:solidFill>
                <a:latin typeface="Arial" panose="020B0604020202020204" pitchFamily="34" charset="0"/>
                <a:cs typeface="Arial" panose="020B0604020202020204" pitchFamily="34" charset="0"/>
              </a:rPr>
              <a:t>Add a New Value </a:t>
            </a:r>
            <a:r>
              <a:rPr lang="en-US" sz="1100" kern="0" dirty="0">
                <a:solidFill>
                  <a:srgbClr val="000000"/>
                </a:solidFill>
                <a:latin typeface="Arial" panose="020B0604020202020204" pitchFamily="34" charset="0"/>
                <a:cs typeface="Arial" panose="020B0604020202020204" pitchFamily="34" charset="0"/>
              </a:rPr>
              <a:t>tab.</a:t>
            </a:r>
          </a:p>
        </p:txBody>
      </p:sp>
      <p:sp>
        <p:nvSpPr>
          <p:cNvPr id="17" name="Rectangle 16"/>
          <p:cNvSpPr>
            <a:spLocks noChangeArrowheads="1"/>
          </p:cNvSpPr>
          <p:nvPr/>
        </p:nvSpPr>
        <p:spPr bwMode="auto">
          <a:xfrm>
            <a:off x="1313267" y="3989388"/>
            <a:ext cx="803981" cy="274320"/>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18" name="Rectangle 17"/>
          <p:cNvSpPr>
            <a:spLocks noChangeArrowheads="1"/>
          </p:cNvSpPr>
          <p:nvPr/>
        </p:nvSpPr>
        <p:spPr bwMode="auto">
          <a:xfrm>
            <a:off x="2690167" y="2888426"/>
            <a:ext cx="1190070" cy="274320"/>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19" name="Line Callout 1 18"/>
          <p:cNvSpPr/>
          <p:nvPr/>
        </p:nvSpPr>
        <p:spPr>
          <a:xfrm flipH="1">
            <a:off x="2982500" y="3874809"/>
            <a:ext cx="1704141" cy="676656"/>
          </a:xfrm>
          <a:prstGeom prst="borderCallout1">
            <a:avLst>
              <a:gd name="adj1" fmla="val 46828"/>
              <a:gd name="adj2" fmla="val 100468"/>
              <a:gd name="adj3" fmla="val 41561"/>
              <a:gd name="adj4" fmla="val 148992"/>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Click </a:t>
            </a:r>
            <a:r>
              <a:rPr lang="en-US" sz="1100" b="1" kern="0" dirty="0">
                <a:solidFill>
                  <a:srgbClr val="000000"/>
                </a:solidFill>
                <a:latin typeface="Arial" panose="020B0604020202020204" pitchFamily="34" charset="0"/>
                <a:cs typeface="Arial" panose="020B0604020202020204" pitchFamily="34" charset="0"/>
              </a:rPr>
              <a:t>Add</a:t>
            </a:r>
            <a:r>
              <a:rPr lang="en-US" sz="1100" kern="0" dirty="0">
                <a:solidFill>
                  <a:srgbClr val="000000"/>
                </a:solidFill>
                <a:latin typeface="Arial" panose="020B0604020202020204" pitchFamily="34" charset="0"/>
                <a:cs typeface="Arial" panose="020B0604020202020204" pitchFamily="34" charset="0"/>
              </a:rPr>
              <a:t> to display the page on which you enter the new funding details.</a:t>
            </a:r>
          </a:p>
        </p:txBody>
      </p:sp>
      <p:sp>
        <p:nvSpPr>
          <p:cNvPr id="20" name="Line Callout 1 19"/>
          <p:cNvSpPr/>
          <p:nvPr/>
        </p:nvSpPr>
        <p:spPr>
          <a:xfrm flipH="1">
            <a:off x="4916127" y="3266804"/>
            <a:ext cx="2914606" cy="996904"/>
          </a:xfrm>
          <a:prstGeom prst="borderCallout1">
            <a:avLst>
              <a:gd name="adj1" fmla="val 33492"/>
              <a:gd name="adj2" fmla="val 100331"/>
              <a:gd name="adj3" fmla="val 31749"/>
              <a:gd name="adj4" fmla="val 119186"/>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Notice that the </a:t>
            </a:r>
            <a:r>
              <a:rPr lang="en-US" sz="1100" b="1" kern="0" dirty="0">
                <a:solidFill>
                  <a:srgbClr val="000000"/>
                </a:solidFill>
                <a:latin typeface="Arial" panose="020B0604020202020204" pitchFamily="34" charset="0"/>
                <a:cs typeface="Arial" panose="020B0604020202020204" pitchFamily="34" charset="0"/>
              </a:rPr>
              <a:t>Run Control ID </a:t>
            </a:r>
            <a:r>
              <a:rPr lang="en-US" sz="1100" kern="0" dirty="0">
                <a:solidFill>
                  <a:srgbClr val="000000"/>
                </a:solidFill>
                <a:latin typeface="Arial" panose="020B0604020202020204" pitchFamily="34" charset="0"/>
                <a:cs typeface="Arial" panose="020B0604020202020204" pitchFamily="34" charset="0"/>
              </a:rPr>
              <a:t>displays a default value of NEW. You cannot update this value; when you successfully submit the transaction, the system automatically assigns your request a Direct Retro ID number.</a:t>
            </a:r>
          </a:p>
        </p:txBody>
      </p:sp>
    </p:spTree>
    <p:custDataLst>
      <p:tags r:id="rId1"/>
    </p:custDataLst>
    <p:extLst>
      <p:ext uri="{BB962C8B-B14F-4D97-AF65-F5344CB8AC3E}">
        <p14:creationId xmlns:p14="http://schemas.microsoft.com/office/powerpoint/2010/main" val="273422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95593" y="1710782"/>
            <a:ext cx="7752815" cy="4297679"/>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a:xfrm>
            <a:off x="40501" y="118541"/>
            <a:ext cx="9143999" cy="679037"/>
          </a:xfrm>
        </p:spPr>
        <p:txBody>
          <a:bodyPr>
            <a:noAutofit/>
          </a:bodyPr>
          <a:lstStyle/>
          <a:p>
            <a:r>
              <a:rPr lang="en-US" dirty="0"/>
              <a:t>Process Direct Retro </a:t>
            </a:r>
            <a:r>
              <a:rPr lang="en-US" dirty="0" smtClean="0"/>
              <a:t>Search </a:t>
            </a:r>
            <a:endParaRPr lang="en-US" dirty="0"/>
          </a:p>
        </p:txBody>
      </p:sp>
      <p:sp>
        <p:nvSpPr>
          <p:cNvPr id="8" name="Text Box 348" descr="5%"/>
          <p:cNvSpPr txBox="1">
            <a:spLocks noChangeArrowheads="1"/>
          </p:cNvSpPr>
          <p:nvPr/>
        </p:nvSpPr>
        <p:spPr bwMode="auto">
          <a:xfrm>
            <a:off x="6186310" y="1399309"/>
            <a:ext cx="2717058" cy="2402688"/>
          </a:xfrm>
          <a:prstGeom prst="rect">
            <a:avLst/>
          </a:prstGeom>
          <a:solidFill>
            <a:schemeClr val="accent2">
              <a:lumMod val="40000"/>
              <a:lumOff val="60000"/>
            </a:schemeClr>
          </a:solidFill>
          <a:ln w="25400">
            <a:solidFill>
              <a:schemeClr val="tx1"/>
            </a:solidFill>
          </a:ln>
        </p:spPr>
        <p:txBody>
          <a:bodyPr rot="0" vert="horz" wrap="square" lIns="91440" tIns="91440" rIns="91440" bIns="45720" anchor="t" anchorCtr="0" upright="1">
            <a:noAutofit/>
          </a:bodyPr>
          <a:lstStyle>
            <a:defPPr>
              <a:defRPr lang="en-US"/>
            </a:defPPr>
            <a:lvl1pPr>
              <a:spcBef>
                <a:spcPts val="600"/>
              </a:spcBef>
              <a:defRPr sz="1200">
                <a:latin typeface="Arial" panose="020B0604020202020204" pitchFamily="34" charset="0"/>
                <a:ea typeface="Times New Roman"/>
                <a:cs typeface="Arial" panose="020B0604020202020204" pitchFamily="34" charset="0"/>
              </a:defRPr>
            </a:lvl1pPr>
          </a:lstStyle>
          <a:p>
            <a:r>
              <a:rPr lang="en-US" dirty="0"/>
              <a:t>Begin the system steps by entering the appropriate earnings date </a:t>
            </a:r>
            <a:r>
              <a:rPr lang="en-US" dirty="0" smtClean="0"/>
              <a:t>range, employee </a:t>
            </a:r>
            <a:r>
              <a:rPr lang="en-US" dirty="0"/>
              <a:t>ID, </a:t>
            </a:r>
            <a:r>
              <a:rPr lang="en-US" dirty="0" smtClean="0"/>
              <a:t>and </a:t>
            </a:r>
            <a:r>
              <a:rPr lang="en-US" dirty="0" smtClean="0"/>
              <a:t>employee record </a:t>
            </a:r>
            <a:r>
              <a:rPr lang="en-US" dirty="0" smtClean="0"/>
              <a:t>then </a:t>
            </a:r>
            <a:r>
              <a:rPr lang="en-US" dirty="0"/>
              <a:t>click Search. </a:t>
            </a:r>
          </a:p>
          <a:p>
            <a:r>
              <a:rPr lang="en-US" dirty="0"/>
              <a:t>Then, select the specific </a:t>
            </a:r>
            <a:r>
              <a:rPr lang="en-US" dirty="0" smtClean="0"/>
              <a:t>paycheck(s) </a:t>
            </a:r>
            <a:r>
              <a:rPr lang="en-US" dirty="0"/>
              <a:t>for which you want to update funding and click Save.</a:t>
            </a:r>
          </a:p>
          <a:p>
            <a:r>
              <a:rPr lang="en-US" dirty="0"/>
              <a:t>Next, click Run to display the Review Retro Distribution page on which you enter the necessary funding updates.</a:t>
            </a:r>
          </a:p>
        </p:txBody>
      </p:sp>
      <p:sp>
        <p:nvSpPr>
          <p:cNvPr id="9" name="Rectangle 8"/>
          <p:cNvSpPr>
            <a:spLocks noChangeArrowheads="1"/>
          </p:cNvSpPr>
          <p:nvPr/>
        </p:nvSpPr>
        <p:spPr bwMode="auto">
          <a:xfrm>
            <a:off x="5199653" y="2288184"/>
            <a:ext cx="760913" cy="237744"/>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11" name="Right Arrow 10"/>
          <p:cNvSpPr>
            <a:spLocks noChangeArrowheads="1"/>
          </p:cNvSpPr>
          <p:nvPr/>
        </p:nvSpPr>
        <p:spPr bwMode="auto">
          <a:xfrm rot="10800000" flipH="1">
            <a:off x="488094" y="3387369"/>
            <a:ext cx="457835" cy="221615"/>
          </a:xfrm>
          <a:prstGeom prst="rightArrow">
            <a:avLst>
              <a:gd name="adj1" fmla="val 50000"/>
              <a:gd name="adj2" fmla="val 55763"/>
            </a:avLst>
          </a:prstGeom>
          <a:solidFill>
            <a:srgbClr val="FF0000"/>
          </a:solidFill>
          <a:ln w="25400" algn="ctr">
            <a:solidFill>
              <a:srgbClr val="FF0000"/>
            </a:solidFill>
            <a:miter lim="800000"/>
            <a:headEnd/>
            <a:tailEnd/>
          </a:ln>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12" name="Right Arrow 11"/>
          <p:cNvSpPr>
            <a:spLocks noChangeArrowheads="1"/>
          </p:cNvSpPr>
          <p:nvPr/>
        </p:nvSpPr>
        <p:spPr bwMode="auto">
          <a:xfrm rot="11998980" flipH="1">
            <a:off x="488094" y="3873557"/>
            <a:ext cx="457835" cy="221615"/>
          </a:xfrm>
          <a:prstGeom prst="rightArrow">
            <a:avLst>
              <a:gd name="adj1" fmla="val 50000"/>
              <a:gd name="adj2" fmla="val 55763"/>
            </a:avLst>
          </a:prstGeom>
          <a:solidFill>
            <a:srgbClr val="FF0000"/>
          </a:solidFill>
          <a:ln w="25400" algn="ctr">
            <a:solidFill>
              <a:srgbClr val="FF0000"/>
            </a:solidFill>
            <a:miter lim="800000"/>
            <a:headEnd/>
            <a:tailEnd/>
          </a:ln>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13" name="Rectangle 12"/>
          <p:cNvSpPr>
            <a:spLocks noChangeArrowheads="1"/>
          </p:cNvSpPr>
          <p:nvPr/>
        </p:nvSpPr>
        <p:spPr bwMode="auto">
          <a:xfrm>
            <a:off x="894354" y="4363511"/>
            <a:ext cx="760913" cy="210312"/>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14" name="Right Arrow 13"/>
          <p:cNvSpPr>
            <a:spLocks noChangeArrowheads="1"/>
          </p:cNvSpPr>
          <p:nvPr/>
        </p:nvSpPr>
        <p:spPr bwMode="auto">
          <a:xfrm rot="12434748" flipH="1">
            <a:off x="573092" y="4847703"/>
            <a:ext cx="457835" cy="221615"/>
          </a:xfrm>
          <a:prstGeom prst="rightArrow">
            <a:avLst>
              <a:gd name="adj1" fmla="val 50000"/>
              <a:gd name="adj2" fmla="val 55763"/>
            </a:avLst>
          </a:prstGeom>
          <a:solidFill>
            <a:srgbClr val="FF0000"/>
          </a:solidFill>
          <a:ln w="25400" algn="ctr">
            <a:solidFill>
              <a:srgbClr val="FF0000"/>
            </a:solidFill>
            <a:miter lim="800000"/>
            <a:headEnd/>
            <a:tailEnd/>
          </a:ln>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15" name="Rectangle 14"/>
          <p:cNvSpPr>
            <a:spLocks noChangeArrowheads="1"/>
          </p:cNvSpPr>
          <p:nvPr/>
        </p:nvSpPr>
        <p:spPr bwMode="auto">
          <a:xfrm>
            <a:off x="894354" y="5582563"/>
            <a:ext cx="492414" cy="210312"/>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Tree>
    <p:custDataLst>
      <p:tags r:id="rId1"/>
    </p:custDataLst>
    <p:extLst>
      <p:ext uri="{BB962C8B-B14F-4D97-AF65-F5344CB8AC3E}">
        <p14:creationId xmlns:p14="http://schemas.microsoft.com/office/powerpoint/2010/main" val="244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704848" y="1399613"/>
            <a:ext cx="7753350" cy="4686300"/>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a:xfrm>
            <a:off x="97394" y="54615"/>
            <a:ext cx="9019309" cy="960120"/>
          </a:xfrm>
        </p:spPr>
        <p:txBody>
          <a:bodyPr>
            <a:noAutofit/>
          </a:bodyPr>
          <a:lstStyle/>
          <a:p>
            <a:r>
              <a:rPr lang="en-US" dirty="0" smtClean="0"/>
              <a:t>Distribute </a:t>
            </a:r>
            <a:r>
              <a:rPr lang="en-US" dirty="0"/>
              <a:t>Earnings </a:t>
            </a:r>
            <a:r>
              <a:rPr lang="en-US" dirty="0" smtClean="0"/>
              <a:t>Page</a:t>
            </a:r>
            <a:endParaRPr lang="en-US" dirty="0"/>
          </a:p>
        </p:txBody>
      </p:sp>
      <p:sp>
        <p:nvSpPr>
          <p:cNvPr id="14" name="Rectangle 13"/>
          <p:cNvSpPr>
            <a:spLocks noChangeArrowheads="1"/>
          </p:cNvSpPr>
          <p:nvPr/>
        </p:nvSpPr>
        <p:spPr bwMode="auto">
          <a:xfrm>
            <a:off x="3053696" y="5838336"/>
            <a:ext cx="671998" cy="168421"/>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16" name="Line Callout 1 15"/>
          <p:cNvSpPr/>
          <p:nvPr/>
        </p:nvSpPr>
        <p:spPr>
          <a:xfrm flipH="1">
            <a:off x="6107204" y="3847044"/>
            <a:ext cx="2228847" cy="532509"/>
          </a:xfrm>
          <a:prstGeom prst="borderCallout1">
            <a:avLst>
              <a:gd name="adj1" fmla="val 45441"/>
              <a:gd name="adj2" fmla="val 100306"/>
              <a:gd name="adj3" fmla="val 95041"/>
              <a:gd name="adj4" fmla="val 146260"/>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You have the option to enter comments and add one or more supporting documents.</a:t>
            </a:r>
          </a:p>
        </p:txBody>
      </p:sp>
      <p:sp>
        <p:nvSpPr>
          <p:cNvPr id="17" name="Line Callout 1 16"/>
          <p:cNvSpPr/>
          <p:nvPr/>
        </p:nvSpPr>
        <p:spPr>
          <a:xfrm flipH="1">
            <a:off x="4794433" y="5511240"/>
            <a:ext cx="3541617" cy="698436"/>
          </a:xfrm>
          <a:prstGeom prst="borderCallout1">
            <a:avLst>
              <a:gd name="adj1" fmla="val 49844"/>
              <a:gd name="adj2" fmla="val 99706"/>
              <a:gd name="adj3" fmla="val 50793"/>
              <a:gd name="adj4" fmla="val 128619"/>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To submit the transaction for review and approval, click </a:t>
            </a:r>
            <a:r>
              <a:rPr lang="en-US" sz="1100" b="1" kern="0" dirty="0">
                <a:solidFill>
                  <a:srgbClr val="000000"/>
                </a:solidFill>
                <a:latin typeface="Arial" panose="020B0604020202020204" pitchFamily="34" charset="0"/>
                <a:cs typeface="Arial" panose="020B0604020202020204" pitchFamily="34" charset="0"/>
              </a:rPr>
              <a:t>Submit</a:t>
            </a:r>
            <a:r>
              <a:rPr lang="en-US" sz="1100" kern="0" dirty="0">
                <a:solidFill>
                  <a:srgbClr val="000000"/>
                </a:solidFill>
                <a:latin typeface="Arial" panose="020B0604020202020204" pitchFamily="34" charset="0"/>
                <a:cs typeface="Arial" panose="020B0604020202020204" pitchFamily="34" charset="0"/>
              </a:rPr>
              <a:t>. After you submit it, the system displays the workflow routing details (not pictured here) below the Initiator Comment field.</a:t>
            </a:r>
          </a:p>
        </p:txBody>
      </p:sp>
      <p:sp>
        <p:nvSpPr>
          <p:cNvPr id="10" name="Line Callout 1 9"/>
          <p:cNvSpPr/>
          <p:nvPr/>
        </p:nvSpPr>
        <p:spPr>
          <a:xfrm flipH="1">
            <a:off x="3329167" y="4992499"/>
            <a:ext cx="1465266" cy="400050"/>
          </a:xfrm>
          <a:prstGeom prst="borderCallout1">
            <a:avLst>
              <a:gd name="adj1" fmla="val 51210"/>
              <a:gd name="adj2" fmla="val 100811"/>
              <a:gd name="adj3" fmla="val 138983"/>
              <a:gd name="adj4" fmla="val 152118"/>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Select the reason for the adjustment. </a:t>
            </a:r>
          </a:p>
        </p:txBody>
      </p:sp>
      <p:sp>
        <p:nvSpPr>
          <p:cNvPr id="12" name="Rectangle 11"/>
          <p:cNvSpPr>
            <a:spLocks noChangeArrowheads="1"/>
          </p:cNvSpPr>
          <p:nvPr/>
        </p:nvSpPr>
        <p:spPr bwMode="auto">
          <a:xfrm>
            <a:off x="712203" y="5838336"/>
            <a:ext cx="503754" cy="168421"/>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19" name="Rectangle 18"/>
          <p:cNvSpPr>
            <a:spLocks noChangeArrowheads="1"/>
          </p:cNvSpPr>
          <p:nvPr/>
        </p:nvSpPr>
        <p:spPr bwMode="auto">
          <a:xfrm>
            <a:off x="807948" y="3695866"/>
            <a:ext cx="1332137" cy="151178"/>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21" name="Rectangle 20"/>
          <p:cNvSpPr>
            <a:spLocks noChangeArrowheads="1"/>
          </p:cNvSpPr>
          <p:nvPr/>
        </p:nvSpPr>
        <p:spPr bwMode="auto">
          <a:xfrm>
            <a:off x="701157" y="4592491"/>
            <a:ext cx="1363752" cy="194414"/>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2" name="Rectangle 1"/>
          <p:cNvSpPr/>
          <p:nvPr/>
        </p:nvSpPr>
        <p:spPr>
          <a:xfrm>
            <a:off x="823416" y="2112380"/>
            <a:ext cx="7322064" cy="78135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12204" y="2878637"/>
            <a:ext cx="7745994" cy="173597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ine Callout 1 10"/>
          <p:cNvSpPr/>
          <p:nvPr/>
        </p:nvSpPr>
        <p:spPr>
          <a:xfrm flipH="1">
            <a:off x="5257246" y="1516506"/>
            <a:ext cx="2293928" cy="401684"/>
          </a:xfrm>
          <a:prstGeom prst="borderCallout1">
            <a:avLst>
              <a:gd name="adj1" fmla="val 99694"/>
              <a:gd name="adj2" fmla="val 99125"/>
              <a:gd name="adj3" fmla="val 139713"/>
              <a:gd name="adj4" fmla="val 128454"/>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The </a:t>
            </a:r>
            <a:r>
              <a:rPr lang="en-US" sz="1100" b="1" kern="0" dirty="0">
                <a:solidFill>
                  <a:srgbClr val="000000"/>
                </a:solidFill>
                <a:latin typeface="Arial" panose="020B0604020202020204" pitchFamily="34" charset="0"/>
                <a:cs typeface="Arial" panose="020B0604020202020204" pitchFamily="34" charset="0"/>
              </a:rPr>
              <a:t>Old Data </a:t>
            </a:r>
            <a:r>
              <a:rPr lang="en-US" sz="1100" kern="0" dirty="0">
                <a:solidFill>
                  <a:srgbClr val="000000"/>
                </a:solidFill>
                <a:latin typeface="Arial" panose="020B0604020202020204" pitchFamily="34" charset="0"/>
                <a:cs typeface="Arial" panose="020B0604020202020204" pitchFamily="34" charset="0"/>
              </a:rPr>
              <a:t>section displays the current funding detail.</a:t>
            </a:r>
          </a:p>
        </p:txBody>
      </p:sp>
      <p:sp>
        <p:nvSpPr>
          <p:cNvPr id="18" name="Line Callout 1 17"/>
          <p:cNvSpPr/>
          <p:nvPr/>
        </p:nvSpPr>
        <p:spPr>
          <a:xfrm flipH="1">
            <a:off x="1523000" y="4322405"/>
            <a:ext cx="1918289" cy="586964"/>
          </a:xfrm>
          <a:prstGeom prst="borderCallout1">
            <a:avLst>
              <a:gd name="adj1" fmla="val 103831"/>
              <a:gd name="adj2" fmla="val 90708"/>
              <a:gd name="adj3" fmla="val 234554"/>
              <a:gd name="adj4" fmla="val 117252"/>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When you are finished entering updates, click </a:t>
            </a:r>
            <a:r>
              <a:rPr lang="en-US" sz="1100" b="1" kern="0" dirty="0">
                <a:solidFill>
                  <a:srgbClr val="000000"/>
                </a:solidFill>
                <a:latin typeface="Arial" panose="020B0604020202020204" pitchFamily="34" charset="0"/>
                <a:cs typeface="Arial" panose="020B0604020202020204" pitchFamily="34" charset="0"/>
              </a:rPr>
              <a:t>Save</a:t>
            </a:r>
            <a:r>
              <a:rPr lang="en-US" sz="1100" kern="0" dirty="0">
                <a:solidFill>
                  <a:srgbClr val="000000"/>
                </a:solidFill>
                <a:latin typeface="Arial" panose="020B0604020202020204" pitchFamily="34" charset="0"/>
                <a:cs typeface="Arial" panose="020B0604020202020204" pitchFamily="34" charset="0"/>
              </a:rPr>
              <a:t> to check for errors.</a:t>
            </a:r>
          </a:p>
        </p:txBody>
      </p:sp>
      <p:sp>
        <p:nvSpPr>
          <p:cNvPr id="9" name="Line Callout 1 8"/>
          <p:cNvSpPr/>
          <p:nvPr/>
        </p:nvSpPr>
        <p:spPr>
          <a:xfrm flipH="1">
            <a:off x="5555226" y="4518843"/>
            <a:ext cx="2816176" cy="390526"/>
          </a:xfrm>
          <a:prstGeom prst="borderCallout1">
            <a:avLst>
              <a:gd name="adj1" fmla="val 49843"/>
              <a:gd name="adj2" fmla="val 99704"/>
              <a:gd name="adj3" fmla="val 45221"/>
              <a:gd name="adj4" fmla="val 158134"/>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Expand and complete the </a:t>
            </a:r>
            <a:r>
              <a:rPr lang="en-US" sz="1100" b="1" kern="0" dirty="0">
                <a:solidFill>
                  <a:srgbClr val="000000"/>
                </a:solidFill>
                <a:latin typeface="Arial" panose="020B0604020202020204" pitchFamily="34" charset="0"/>
                <a:cs typeface="Arial" panose="020B0604020202020204" pitchFamily="34" charset="0"/>
              </a:rPr>
              <a:t>Questionnaire</a:t>
            </a:r>
            <a:r>
              <a:rPr lang="en-US" sz="1100" kern="0" dirty="0">
                <a:solidFill>
                  <a:srgbClr val="000000"/>
                </a:solidFill>
                <a:latin typeface="Arial" panose="020B0604020202020204" pitchFamily="34" charset="0"/>
                <a:cs typeface="Arial" panose="020B0604020202020204" pitchFamily="34" charset="0"/>
              </a:rPr>
              <a:t> section, if applicable.</a:t>
            </a:r>
          </a:p>
        </p:txBody>
      </p:sp>
      <p:sp>
        <p:nvSpPr>
          <p:cNvPr id="20" name="Line Callout 1 19"/>
          <p:cNvSpPr/>
          <p:nvPr/>
        </p:nvSpPr>
        <p:spPr>
          <a:xfrm flipH="1">
            <a:off x="6204007" y="2051869"/>
            <a:ext cx="2894694" cy="624768"/>
          </a:xfrm>
          <a:prstGeom prst="borderCallout1">
            <a:avLst>
              <a:gd name="adj1" fmla="val 100768"/>
              <a:gd name="adj2" fmla="val 46723"/>
              <a:gd name="adj3" fmla="val 185520"/>
              <a:gd name="adj4" fmla="val 49290"/>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For transactions where work study split is required, select the appropriate option from </a:t>
            </a:r>
            <a:r>
              <a:rPr lang="en-US" sz="1100" b="1" kern="0" dirty="0">
                <a:solidFill>
                  <a:srgbClr val="000000"/>
                </a:solidFill>
                <a:latin typeface="Arial" panose="020B0604020202020204" pitchFamily="34" charset="0"/>
                <a:cs typeface="Arial" panose="020B0604020202020204" pitchFamily="34" charset="0"/>
              </a:rPr>
              <a:t>Apply/Remove Work Study </a:t>
            </a:r>
            <a:r>
              <a:rPr lang="en-US" sz="1100" kern="0" dirty="0">
                <a:solidFill>
                  <a:srgbClr val="000000"/>
                </a:solidFill>
                <a:latin typeface="Arial" panose="020B0604020202020204" pitchFamily="34" charset="0"/>
                <a:cs typeface="Arial" panose="020B0604020202020204" pitchFamily="34" charset="0"/>
              </a:rPr>
              <a:t>list. </a:t>
            </a:r>
          </a:p>
        </p:txBody>
      </p:sp>
      <p:sp>
        <p:nvSpPr>
          <p:cNvPr id="15" name="Line Callout 1 14"/>
          <p:cNvSpPr/>
          <p:nvPr/>
        </p:nvSpPr>
        <p:spPr>
          <a:xfrm flipH="1">
            <a:off x="3814915" y="2120191"/>
            <a:ext cx="2292287" cy="652218"/>
          </a:xfrm>
          <a:prstGeom prst="borderCallout1">
            <a:avLst>
              <a:gd name="adj1" fmla="val 97835"/>
              <a:gd name="adj2" fmla="val 100003"/>
              <a:gd name="adj3" fmla="val 146526"/>
              <a:gd name="adj4" fmla="val 126894"/>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In the </a:t>
            </a:r>
            <a:r>
              <a:rPr lang="en-US" sz="1100" b="1" kern="0" dirty="0">
                <a:solidFill>
                  <a:srgbClr val="000000"/>
                </a:solidFill>
                <a:latin typeface="Arial" panose="020B0604020202020204" pitchFamily="34" charset="0"/>
                <a:cs typeface="Arial" panose="020B0604020202020204" pitchFamily="34" charset="0"/>
              </a:rPr>
              <a:t>New Data </a:t>
            </a:r>
            <a:r>
              <a:rPr lang="en-US" sz="1100" kern="0" dirty="0">
                <a:solidFill>
                  <a:srgbClr val="000000"/>
                </a:solidFill>
                <a:latin typeface="Arial" panose="020B0604020202020204" pitchFamily="34" charset="0"/>
                <a:cs typeface="Arial" panose="020B0604020202020204" pitchFamily="34" charset="0"/>
              </a:rPr>
              <a:t>section, enter the funding update(s) and then click </a:t>
            </a:r>
            <a:r>
              <a:rPr lang="en-US" sz="1100" b="1" kern="0" dirty="0">
                <a:solidFill>
                  <a:srgbClr val="000000"/>
                </a:solidFill>
                <a:latin typeface="Arial" panose="020B0604020202020204" pitchFamily="34" charset="0"/>
                <a:cs typeface="Arial" panose="020B0604020202020204" pitchFamily="34" charset="0"/>
              </a:rPr>
              <a:t>Check Balance</a:t>
            </a:r>
            <a:r>
              <a:rPr lang="en-US" sz="1100" kern="0" dirty="0">
                <a:solidFill>
                  <a:srgbClr val="000000"/>
                </a:solidFill>
                <a:latin typeface="Arial" panose="020B0604020202020204" pitchFamily="34" charset="0"/>
                <a:cs typeface="Arial" panose="020B0604020202020204" pitchFamily="34" charset="0"/>
              </a:rPr>
              <a:t>.</a:t>
            </a:r>
          </a:p>
        </p:txBody>
      </p:sp>
      <p:cxnSp>
        <p:nvCxnSpPr>
          <p:cNvPr id="7" name="Straight Arrow Connector 6"/>
          <p:cNvCxnSpPr/>
          <p:nvPr/>
        </p:nvCxnSpPr>
        <p:spPr>
          <a:xfrm flipH="1">
            <a:off x="2438400" y="4379553"/>
            <a:ext cx="3668802" cy="822367"/>
          </a:xfrm>
          <a:prstGeom prst="straightConnector1">
            <a:avLst/>
          </a:prstGeom>
          <a:ln>
            <a:solidFill>
              <a:srgbClr val="0070C0"/>
            </a:solidFill>
            <a:tailEnd type="triangle" w="lg" len="lg"/>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0728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par>
                                <p:cTn id="15" presetID="10"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par>
                                <p:cTn id="18" presetID="1"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par>
                                <p:cTn id="30" presetID="1"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par>
                                <p:cTn id="40" presetID="10"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0" grpId="0" animBg="1"/>
      <p:bldP spid="12" grpId="0" animBg="1"/>
      <p:bldP spid="19" grpId="0" animBg="1"/>
      <p:bldP spid="21" grpId="0" animBg="1"/>
      <p:bldP spid="2" grpId="0" animBg="1"/>
      <p:bldP spid="3" grpId="0" animBg="1"/>
      <p:bldP spid="11" grpId="0" animBg="1"/>
      <p:bldP spid="18" grpId="0" animBg="1"/>
      <p:bldP spid="9" grpId="0" animBg="1"/>
      <p:bldP spid="20"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p:cNvSpPr>
            <a:spLocks noGrp="1" noChangeAspect="1"/>
          </p:cNvSpPr>
          <p:nvPr>
            <p:ph idx="1"/>
          </p:nvPr>
        </p:nvSpPr>
        <p:spPr>
          <a:xfrm>
            <a:off x="439996" y="1147034"/>
            <a:ext cx="8521124" cy="4800600"/>
          </a:xfrm>
        </p:spPr>
        <p:txBody>
          <a:bodyPr>
            <a:normAutofit/>
          </a:bodyPr>
          <a:lstStyle/>
          <a:p>
            <a:pPr marL="0" indent="0">
              <a:spcBef>
                <a:spcPts val="0"/>
              </a:spcBef>
              <a:buNone/>
            </a:pPr>
            <a:r>
              <a:rPr lang="en-US" sz="1800" b="0" dirty="0"/>
              <a:t>A high risk direct retro transaction requires an additional, higher-level approval from Contracts </a:t>
            </a:r>
            <a:r>
              <a:rPr lang="en-US" sz="1800" dirty="0"/>
              <a:t>and Grants Accounting </a:t>
            </a:r>
            <a:r>
              <a:rPr lang="en-US" sz="1800" b="0" dirty="0"/>
              <a:t>in UCPath. If the transaction is determined as high risk the Initiator must complete the Questionnaire available on the Direct Retro Page. </a:t>
            </a:r>
          </a:p>
        </p:txBody>
      </p:sp>
      <p:sp>
        <p:nvSpPr>
          <p:cNvPr id="3" name="Title 2"/>
          <p:cNvSpPr>
            <a:spLocks noGrp="1"/>
          </p:cNvSpPr>
          <p:nvPr>
            <p:ph type="title"/>
          </p:nvPr>
        </p:nvSpPr>
        <p:spPr>
          <a:xfrm>
            <a:off x="48132" y="40224"/>
            <a:ext cx="9153832" cy="850911"/>
          </a:xfrm>
        </p:spPr>
        <p:txBody>
          <a:bodyPr>
            <a:noAutofit/>
          </a:bodyPr>
          <a:lstStyle/>
          <a:p>
            <a:r>
              <a:rPr lang="en-US" dirty="0" smtClean="0"/>
              <a:t>High </a:t>
            </a:r>
            <a:r>
              <a:rPr lang="en-US" dirty="0"/>
              <a:t>Risk Transactions</a:t>
            </a:r>
          </a:p>
        </p:txBody>
      </p:sp>
      <p:sp>
        <p:nvSpPr>
          <p:cNvPr id="24" name="Freeform 23"/>
          <p:cNvSpPr>
            <a:spLocks noChangeAspect="1"/>
          </p:cNvSpPr>
          <p:nvPr/>
        </p:nvSpPr>
        <p:spPr>
          <a:xfrm>
            <a:off x="556537" y="3028131"/>
            <a:ext cx="1883444" cy="1920240"/>
          </a:xfrm>
          <a:custGeom>
            <a:avLst/>
            <a:gdLst>
              <a:gd name="connsiteX0" fmla="*/ 0 w 1932582"/>
              <a:gd name="connsiteY0" fmla="*/ 322103 h 1932582"/>
              <a:gd name="connsiteX1" fmla="*/ 322103 w 1932582"/>
              <a:gd name="connsiteY1" fmla="*/ 0 h 1932582"/>
              <a:gd name="connsiteX2" fmla="*/ 1610479 w 1932582"/>
              <a:gd name="connsiteY2" fmla="*/ 0 h 1932582"/>
              <a:gd name="connsiteX3" fmla="*/ 1932582 w 1932582"/>
              <a:gd name="connsiteY3" fmla="*/ 322103 h 1932582"/>
              <a:gd name="connsiteX4" fmla="*/ 1932582 w 1932582"/>
              <a:gd name="connsiteY4" fmla="*/ 1610479 h 1932582"/>
              <a:gd name="connsiteX5" fmla="*/ 1610479 w 1932582"/>
              <a:gd name="connsiteY5" fmla="*/ 1932582 h 1932582"/>
              <a:gd name="connsiteX6" fmla="*/ 322103 w 1932582"/>
              <a:gd name="connsiteY6" fmla="*/ 1932582 h 1932582"/>
              <a:gd name="connsiteX7" fmla="*/ 0 w 1932582"/>
              <a:gd name="connsiteY7" fmla="*/ 1610479 h 1932582"/>
              <a:gd name="connsiteX8" fmla="*/ 0 w 1932582"/>
              <a:gd name="connsiteY8" fmla="*/ 322103 h 193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2582" h="1932582">
                <a:moveTo>
                  <a:pt x="0" y="322103"/>
                </a:moveTo>
                <a:cubicBezTo>
                  <a:pt x="0" y="144210"/>
                  <a:pt x="144210" y="0"/>
                  <a:pt x="322103" y="0"/>
                </a:cubicBezTo>
                <a:lnTo>
                  <a:pt x="1610479" y="0"/>
                </a:lnTo>
                <a:cubicBezTo>
                  <a:pt x="1788372" y="0"/>
                  <a:pt x="1932582" y="144210"/>
                  <a:pt x="1932582" y="322103"/>
                </a:cubicBezTo>
                <a:lnTo>
                  <a:pt x="1932582" y="1610479"/>
                </a:lnTo>
                <a:cubicBezTo>
                  <a:pt x="1932582" y="1788372"/>
                  <a:pt x="1788372" y="1932582"/>
                  <a:pt x="1610479" y="1932582"/>
                </a:cubicBezTo>
                <a:lnTo>
                  <a:pt x="322103" y="1932582"/>
                </a:lnTo>
                <a:cubicBezTo>
                  <a:pt x="144210" y="1932582"/>
                  <a:pt x="0" y="1788372"/>
                  <a:pt x="0" y="1610479"/>
                </a:cubicBezTo>
                <a:lnTo>
                  <a:pt x="0" y="322103"/>
                </a:lnTo>
                <a:close/>
              </a:path>
            </a:pathLst>
          </a:custGeom>
          <a:solidFill>
            <a:schemeClr val="accent1">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9741" tIns="119741" rIns="119741" bIns="119741" numCol="1" spcCol="1270" anchor="ctr" anchorCtr="0">
            <a:noAutofit/>
          </a:bodyPr>
          <a:lstStyle/>
          <a:p>
            <a:pPr lvl="0" algn="ctr" defTabSz="889000">
              <a:lnSpc>
                <a:spcPct val="100000"/>
              </a:lnSpc>
              <a:spcBef>
                <a:spcPct val="0"/>
              </a:spcBef>
              <a:spcAft>
                <a:spcPts val="0"/>
              </a:spcAft>
            </a:pPr>
            <a:r>
              <a:rPr lang="en-US" kern="1200" dirty="0">
                <a:latin typeface="Arial" panose="020B0604020202020204" pitchFamily="34" charset="0"/>
                <a:cs typeface="Arial" panose="020B0604020202020204" pitchFamily="34" charset="0"/>
              </a:rPr>
              <a:t>Increases expenses on a Federal </a:t>
            </a:r>
            <a:br>
              <a:rPr lang="en-US" kern="1200" dirty="0">
                <a:latin typeface="Arial" panose="020B0604020202020204" pitchFamily="34" charset="0"/>
                <a:cs typeface="Arial" panose="020B0604020202020204" pitchFamily="34" charset="0"/>
              </a:rPr>
            </a:br>
            <a:r>
              <a:rPr lang="en-US" kern="1200" dirty="0">
                <a:latin typeface="Arial" panose="020B0604020202020204" pitchFamily="34" charset="0"/>
                <a:cs typeface="Arial" panose="020B0604020202020204" pitchFamily="34" charset="0"/>
              </a:rPr>
              <a:t>or </a:t>
            </a:r>
            <a:br>
              <a:rPr lang="en-US" kern="1200" dirty="0">
                <a:latin typeface="Arial" panose="020B0604020202020204" pitchFamily="34" charset="0"/>
                <a:cs typeface="Arial" panose="020B0604020202020204" pitchFamily="34" charset="0"/>
              </a:rPr>
            </a:br>
            <a:r>
              <a:rPr lang="en-US" kern="1200" dirty="0">
                <a:latin typeface="Arial" panose="020B0604020202020204" pitchFamily="34" charset="0"/>
                <a:cs typeface="Arial" panose="020B0604020202020204" pitchFamily="34" charset="0"/>
              </a:rPr>
              <a:t>Flow-through Fund (FFT)</a:t>
            </a:r>
          </a:p>
        </p:txBody>
      </p:sp>
      <p:sp>
        <p:nvSpPr>
          <p:cNvPr id="25" name="Freeform 24"/>
          <p:cNvSpPr>
            <a:spLocks noChangeAspect="1"/>
          </p:cNvSpPr>
          <p:nvPr/>
        </p:nvSpPr>
        <p:spPr>
          <a:xfrm>
            <a:off x="2628432" y="3675282"/>
            <a:ext cx="936936" cy="957470"/>
          </a:xfrm>
          <a:custGeom>
            <a:avLst/>
            <a:gdLst>
              <a:gd name="connsiteX0" fmla="*/ 124191 w 936936"/>
              <a:gd name="connsiteY0" fmla="*/ 368551 h 957470"/>
              <a:gd name="connsiteX1" fmla="*/ 358284 w 936936"/>
              <a:gd name="connsiteY1" fmla="*/ 368551 h 957470"/>
              <a:gd name="connsiteX2" fmla="*/ 358284 w 936936"/>
              <a:gd name="connsiteY2" fmla="*/ 126913 h 957470"/>
              <a:gd name="connsiteX3" fmla="*/ 578652 w 936936"/>
              <a:gd name="connsiteY3" fmla="*/ 126913 h 957470"/>
              <a:gd name="connsiteX4" fmla="*/ 578652 w 936936"/>
              <a:gd name="connsiteY4" fmla="*/ 368551 h 957470"/>
              <a:gd name="connsiteX5" fmla="*/ 812745 w 936936"/>
              <a:gd name="connsiteY5" fmla="*/ 368551 h 957470"/>
              <a:gd name="connsiteX6" fmla="*/ 812745 w 936936"/>
              <a:gd name="connsiteY6" fmla="*/ 588919 h 957470"/>
              <a:gd name="connsiteX7" fmla="*/ 578652 w 936936"/>
              <a:gd name="connsiteY7" fmla="*/ 588919 h 957470"/>
              <a:gd name="connsiteX8" fmla="*/ 578652 w 936936"/>
              <a:gd name="connsiteY8" fmla="*/ 830557 h 957470"/>
              <a:gd name="connsiteX9" fmla="*/ 358284 w 936936"/>
              <a:gd name="connsiteY9" fmla="*/ 830557 h 957470"/>
              <a:gd name="connsiteX10" fmla="*/ 358284 w 936936"/>
              <a:gd name="connsiteY10" fmla="*/ 588919 h 957470"/>
              <a:gd name="connsiteX11" fmla="*/ 124191 w 936936"/>
              <a:gd name="connsiteY11" fmla="*/ 588919 h 957470"/>
              <a:gd name="connsiteX12" fmla="*/ 124191 w 936936"/>
              <a:gd name="connsiteY12" fmla="*/ 368551 h 95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936" h="957470">
                <a:moveTo>
                  <a:pt x="124191" y="368551"/>
                </a:moveTo>
                <a:lnTo>
                  <a:pt x="358284" y="368551"/>
                </a:lnTo>
                <a:lnTo>
                  <a:pt x="358284" y="126913"/>
                </a:lnTo>
                <a:lnTo>
                  <a:pt x="578652" y="126913"/>
                </a:lnTo>
                <a:lnTo>
                  <a:pt x="578652" y="368551"/>
                </a:lnTo>
                <a:lnTo>
                  <a:pt x="812745" y="368551"/>
                </a:lnTo>
                <a:lnTo>
                  <a:pt x="812745" y="588919"/>
                </a:lnTo>
                <a:lnTo>
                  <a:pt x="578652" y="588919"/>
                </a:lnTo>
                <a:lnTo>
                  <a:pt x="578652" y="830557"/>
                </a:lnTo>
                <a:lnTo>
                  <a:pt x="358284" y="830557"/>
                </a:lnTo>
                <a:lnTo>
                  <a:pt x="358284" y="588919"/>
                </a:lnTo>
                <a:lnTo>
                  <a:pt x="124191" y="588919"/>
                </a:lnTo>
                <a:lnTo>
                  <a:pt x="124191" y="368551"/>
                </a:lnTo>
                <a:close/>
              </a:path>
            </a:pathLst>
          </a:custGeom>
          <a:solidFill>
            <a:schemeClr val="accent1">
              <a:lumMod val="40000"/>
              <a:lumOff val="60000"/>
            </a:schemeClr>
          </a:solidFill>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txBody>
          <a:bodyPr spcFirstLastPara="0" vert="horz" wrap="square" lIns="124191" tIns="368551" rIns="124191" bIns="368551" numCol="1" spcCol="1270" anchor="ctr" anchorCtr="0">
            <a:noAutofit/>
          </a:bodyPr>
          <a:lstStyle/>
          <a:p>
            <a:pPr lvl="0" algn="ctr" defTabSz="711200">
              <a:lnSpc>
                <a:spcPct val="90000"/>
              </a:lnSpc>
              <a:spcBef>
                <a:spcPct val="0"/>
              </a:spcBef>
              <a:spcAft>
                <a:spcPct val="35000"/>
              </a:spcAft>
            </a:pPr>
            <a:endParaRPr lang="en-US" sz="1600" kern="1200" dirty="0"/>
          </a:p>
        </p:txBody>
      </p:sp>
      <p:sp>
        <p:nvSpPr>
          <p:cNvPr id="26" name="Freeform 25"/>
          <p:cNvSpPr>
            <a:spLocks noChangeAspect="1"/>
          </p:cNvSpPr>
          <p:nvPr/>
        </p:nvSpPr>
        <p:spPr>
          <a:xfrm>
            <a:off x="3524842" y="2119486"/>
            <a:ext cx="2009553" cy="1920240"/>
          </a:xfrm>
          <a:custGeom>
            <a:avLst/>
            <a:gdLst>
              <a:gd name="connsiteX0" fmla="*/ 0 w 1932582"/>
              <a:gd name="connsiteY0" fmla="*/ 322103 h 1932582"/>
              <a:gd name="connsiteX1" fmla="*/ 322103 w 1932582"/>
              <a:gd name="connsiteY1" fmla="*/ 0 h 1932582"/>
              <a:gd name="connsiteX2" fmla="*/ 1610479 w 1932582"/>
              <a:gd name="connsiteY2" fmla="*/ 0 h 1932582"/>
              <a:gd name="connsiteX3" fmla="*/ 1932582 w 1932582"/>
              <a:gd name="connsiteY3" fmla="*/ 322103 h 1932582"/>
              <a:gd name="connsiteX4" fmla="*/ 1932582 w 1932582"/>
              <a:gd name="connsiteY4" fmla="*/ 1610479 h 1932582"/>
              <a:gd name="connsiteX5" fmla="*/ 1610479 w 1932582"/>
              <a:gd name="connsiteY5" fmla="*/ 1932582 h 1932582"/>
              <a:gd name="connsiteX6" fmla="*/ 322103 w 1932582"/>
              <a:gd name="connsiteY6" fmla="*/ 1932582 h 1932582"/>
              <a:gd name="connsiteX7" fmla="*/ 0 w 1932582"/>
              <a:gd name="connsiteY7" fmla="*/ 1610479 h 1932582"/>
              <a:gd name="connsiteX8" fmla="*/ 0 w 1932582"/>
              <a:gd name="connsiteY8" fmla="*/ 322103 h 193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2582" h="1932582">
                <a:moveTo>
                  <a:pt x="0" y="322103"/>
                </a:moveTo>
                <a:cubicBezTo>
                  <a:pt x="0" y="144210"/>
                  <a:pt x="144210" y="0"/>
                  <a:pt x="322103" y="0"/>
                </a:cubicBezTo>
                <a:lnTo>
                  <a:pt x="1610479" y="0"/>
                </a:lnTo>
                <a:cubicBezTo>
                  <a:pt x="1788372" y="0"/>
                  <a:pt x="1932582" y="144210"/>
                  <a:pt x="1932582" y="322103"/>
                </a:cubicBezTo>
                <a:lnTo>
                  <a:pt x="1932582" y="1610479"/>
                </a:lnTo>
                <a:cubicBezTo>
                  <a:pt x="1932582" y="1788372"/>
                  <a:pt x="1788372" y="1932582"/>
                  <a:pt x="1610479" y="1932582"/>
                </a:cubicBezTo>
                <a:lnTo>
                  <a:pt x="322103" y="1932582"/>
                </a:lnTo>
                <a:cubicBezTo>
                  <a:pt x="144210" y="1932582"/>
                  <a:pt x="0" y="1788372"/>
                  <a:pt x="0" y="1610479"/>
                </a:cubicBezTo>
                <a:lnTo>
                  <a:pt x="0" y="322103"/>
                </a:lnTo>
                <a:close/>
              </a:path>
            </a:pathLst>
          </a:custGeom>
          <a:solidFill>
            <a:schemeClr val="accent1">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9741" tIns="119741" rIns="119741" bIns="119741" numCol="1" spcCol="1270" anchor="ctr" anchorCtr="0">
            <a:noAutofit/>
          </a:bodyPr>
          <a:lstStyle/>
          <a:p>
            <a:pPr lvl="0" algn="ctr" defTabSz="889000">
              <a:lnSpc>
                <a:spcPct val="90000"/>
              </a:lnSpc>
              <a:spcBef>
                <a:spcPct val="0"/>
              </a:spcBef>
              <a:spcAft>
                <a:spcPts val="0"/>
              </a:spcAft>
            </a:pPr>
            <a:r>
              <a:rPr lang="en-US" kern="1200" dirty="0">
                <a:latin typeface="Arial" panose="020B0604020202020204" pitchFamily="34" charset="0"/>
                <a:cs typeface="Arial" panose="020B0604020202020204" pitchFamily="34" charset="0"/>
              </a:rPr>
              <a:t>More than </a:t>
            </a:r>
            <a:r>
              <a:rPr lang="en-US" b="1" kern="1200" dirty="0">
                <a:latin typeface="Arial" panose="020B0604020202020204" pitchFamily="34" charset="0"/>
                <a:cs typeface="Arial" panose="020B0604020202020204" pitchFamily="34" charset="0"/>
              </a:rPr>
              <a:t>120 days </a:t>
            </a:r>
            <a:r>
              <a:rPr lang="en-US" kern="1200" dirty="0">
                <a:latin typeface="Arial" panose="020B0604020202020204" pitchFamily="34" charset="0"/>
                <a:cs typeface="Arial" panose="020B0604020202020204" pitchFamily="34" charset="0"/>
              </a:rPr>
              <a:t>after original transaction pay period end date</a:t>
            </a:r>
          </a:p>
        </p:txBody>
      </p:sp>
      <p:sp>
        <p:nvSpPr>
          <p:cNvPr id="27" name="Freeform 26"/>
          <p:cNvSpPr>
            <a:spLocks noChangeAspect="1"/>
          </p:cNvSpPr>
          <p:nvPr/>
        </p:nvSpPr>
        <p:spPr>
          <a:xfrm>
            <a:off x="5572310" y="3685549"/>
            <a:ext cx="914394" cy="936936"/>
          </a:xfrm>
          <a:custGeom>
            <a:avLst/>
            <a:gdLst>
              <a:gd name="connsiteX0" fmla="*/ 121203 w 914394"/>
              <a:gd name="connsiteY0" fmla="*/ 193009 h 936936"/>
              <a:gd name="connsiteX1" fmla="*/ 793191 w 914394"/>
              <a:gd name="connsiteY1" fmla="*/ 193009 h 936936"/>
              <a:gd name="connsiteX2" fmla="*/ 793191 w 914394"/>
              <a:gd name="connsiteY2" fmla="*/ 413376 h 936936"/>
              <a:gd name="connsiteX3" fmla="*/ 121203 w 914394"/>
              <a:gd name="connsiteY3" fmla="*/ 413376 h 936936"/>
              <a:gd name="connsiteX4" fmla="*/ 121203 w 914394"/>
              <a:gd name="connsiteY4" fmla="*/ 193009 h 936936"/>
              <a:gd name="connsiteX5" fmla="*/ 121203 w 914394"/>
              <a:gd name="connsiteY5" fmla="*/ 523560 h 936936"/>
              <a:gd name="connsiteX6" fmla="*/ 793191 w 914394"/>
              <a:gd name="connsiteY6" fmla="*/ 523560 h 936936"/>
              <a:gd name="connsiteX7" fmla="*/ 793191 w 914394"/>
              <a:gd name="connsiteY7" fmla="*/ 743927 h 936936"/>
              <a:gd name="connsiteX8" fmla="*/ 121203 w 914394"/>
              <a:gd name="connsiteY8" fmla="*/ 743927 h 936936"/>
              <a:gd name="connsiteX9" fmla="*/ 121203 w 914394"/>
              <a:gd name="connsiteY9" fmla="*/ 523560 h 93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394" h="936936">
                <a:moveTo>
                  <a:pt x="121203" y="193009"/>
                </a:moveTo>
                <a:lnTo>
                  <a:pt x="793191" y="193009"/>
                </a:lnTo>
                <a:lnTo>
                  <a:pt x="793191" y="413376"/>
                </a:lnTo>
                <a:lnTo>
                  <a:pt x="121203" y="413376"/>
                </a:lnTo>
                <a:lnTo>
                  <a:pt x="121203" y="193009"/>
                </a:lnTo>
                <a:close/>
                <a:moveTo>
                  <a:pt x="121203" y="523560"/>
                </a:moveTo>
                <a:lnTo>
                  <a:pt x="793191" y="523560"/>
                </a:lnTo>
                <a:lnTo>
                  <a:pt x="793191" y="743927"/>
                </a:lnTo>
                <a:lnTo>
                  <a:pt x="121203" y="743927"/>
                </a:lnTo>
                <a:lnTo>
                  <a:pt x="121203" y="523560"/>
                </a:lnTo>
                <a:close/>
              </a:path>
            </a:pathLst>
          </a:custGeom>
          <a:solidFill>
            <a:schemeClr val="accent1">
              <a:lumMod val="40000"/>
              <a:lumOff val="60000"/>
            </a:schemeClr>
          </a:solidFill>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txBody>
          <a:bodyPr spcFirstLastPara="0" vert="horz" wrap="square" lIns="121203" tIns="193009" rIns="121203" bIns="193009" numCol="1" spcCol="1270" anchor="ctr" anchorCtr="0">
            <a:noAutofit/>
          </a:bodyPr>
          <a:lstStyle/>
          <a:p>
            <a:pPr lvl="0" algn="ctr" defTabSz="1822450">
              <a:lnSpc>
                <a:spcPct val="90000"/>
              </a:lnSpc>
              <a:spcBef>
                <a:spcPct val="0"/>
              </a:spcBef>
              <a:spcAft>
                <a:spcPct val="35000"/>
              </a:spcAft>
            </a:pPr>
            <a:endParaRPr lang="en-US" sz="4100" kern="1200" dirty="0"/>
          </a:p>
        </p:txBody>
      </p:sp>
      <p:sp>
        <p:nvSpPr>
          <p:cNvPr id="28" name="Freeform 27"/>
          <p:cNvSpPr>
            <a:spLocks noChangeAspect="1"/>
          </p:cNvSpPr>
          <p:nvPr/>
        </p:nvSpPr>
        <p:spPr>
          <a:xfrm>
            <a:off x="6621867" y="3139541"/>
            <a:ext cx="1920240" cy="1920240"/>
          </a:xfrm>
          <a:custGeom>
            <a:avLst/>
            <a:gdLst>
              <a:gd name="connsiteX0" fmla="*/ 0 w 1932582"/>
              <a:gd name="connsiteY0" fmla="*/ 966291 h 1932582"/>
              <a:gd name="connsiteX1" fmla="*/ 966291 w 1932582"/>
              <a:gd name="connsiteY1" fmla="*/ 0 h 1932582"/>
              <a:gd name="connsiteX2" fmla="*/ 1932582 w 1932582"/>
              <a:gd name="connsiteY2" fmla="*/ 966291 h 1932582"/>
              <a:gd name="connsiteX3" fmla="*/ 966291 w 1932582"/>
              <a:gd name="connsiteY3" fmla="*/ 1932582 h 1932582"/>
              <a:gd name="connsiteX4" fmla="*/ 0 w 1932582"/>
              <a:gd name="connsiteY4" fmla="*/ 966291 h 1932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582" h="1932582">
                <a:moveTo>
                  <a:pt x="0" y="966291"/>
                </a:moveTo>
                <a:cubicBezTo>
                  <a:pt x="0" y="432623"/>
                  <a:pt x="432623" y="0"/>
                  <a:pt x="966291" y="0"/>
                </a:cubicBezTo>
                <a:cubicBezTo>
                  <a:pt x="1499959" y="0"/>
                  <a:pt x="1932582" y="432623"/>
                  <a:pt x="1932582" y="966291"/>
                </a:cubicBezTo>
                <a:cubicBezTo>
                  <a:pt x="1932582" y="1499959"/>
                  <a:pt x="1499959" y="1932582"/>
                  <a:pt x="966291" y="1932582"/>
                </a:cubicBezTo>
                <a:cubicBezTo>
                  <a:pt x="432623" y="1932582"/>
                  <a:pt x="0" y="1499959"/>
                  <a:pt x="0" y="966291"/>
                </a:cubicBezTo>
                <a:close/>
              </a:path>
            </a:pathLst>
          </a:cu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01308" tIns="301308" rIns="301308" bIns="301308" numCol="1" spcCol="1270" anchor="ctr" anchorCtr="0">
            <a:noAutofit/>
          </a:bodyPr>
          <a:lstStyle/>
          <a:p>
            <a:pPr lvl="0" algn="ctr" defTabSz="889000">
              <a:lnSpc>
                <a:spcPct val="100000"/>
              </a:lnSpc>
              <a:spcBef>
                <a:spcPct val="0"/>
              </a:spcBef>
              <a:spcAft>
                <a:spcPts val="0"/>
              </a:spcAft>
            </a:pPr>
            <a:r>
              <a:rPr lang="en-US" kern="1200" dirty="0">
                <a:latin typeface="Arial" panose="020B0604020202020204" pitchFamily="34" charset="0"/>
                <a:cs typeface="Arial" panose="020B0604020202020204" pitchFamily="34" charset="0"/>
              </a:rPr>
              <a:t>High Risk Approval Routing</a:t>
            </a:r>
          </a:p>
        </p:txBody>
      </p:sp>
      <p:sp>
        <p:nvSpPr>
          <p:cNvPr id="32" name="Freeform 31"/>
          <p:cNvSpPr>
            <a:spLocks noChangeAspect="1"/>
          </p:cNvSpPr>
          <p:nvPr/>
        </p:nvSpPr>
        <p:spPr>
          <a:xfrm>
            <a:off x="3486927" y="4404169"/>
            <a:ext cx="2009553" cy="1920240"/>
          </a:xfrm>
          <a:custGeom>
            <a:avLst/>
            <a:gdLst>
              <a:gd name="connsiteX0" fmla="*/ 0 w 1933580"/>
              <a:gd name="connsiteY0" fmla="*/ 322270 h 1933580"/>
              <a:gd name="connsiteX1" fmla="*/ 322270 w 1933580"/>
              <a:gd name="connsiteY1" fmla="*/ 0 h 1933580"/>
              <a:gd name="connsiteX2" fmla="*/ 1611310 w 1933580"/>
              <a:gd name="connsiteY2" fmla="*/ 0 h 1933580"/>
              <a:gd name="connsiteX3" fmla="*/ 1933580 w 1933580"/>
              <a:gd name="connsiteY3" fmla="*/ 322270 h 1933580"/>
              <a:gd name="connsiteX4" fmla="*/ 1933580 w 1933580"/>
              <a:gd name="connsiteY4" fmla="*/ 1611310 h 1933580"/>
              <a:gd name="connsiteX5" fmla="*/ 1611310 w 1933580"/>
              <a:gd name="connsiteY5" fmla="*/ 1933580 h 1933580"/>
              <a:gd name="connsiteX6" fmla="*/ 322270 w 1933580"/>
              <a:gd name="connsiteY6" fmla="*/ 1933580 h 1933580"/>
              <a:gd name="connsiteX7" fmla="*/ 0 w 1933580"/>
              <a:gd name="connsiteY7" fmla="*/ 1611310 h 1933580"/>
              <a:gd name="connsiteX8" fmla="*/ 0 w 1933580"/>
              <a:gd name="connsiteY8" fmla="*/ 322270 h 193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580" h="1933580">
                <a:moveTo>
                  <a:pt x="0" y="322270"/>
                </a:moveTo>
                <a:cubicBezTo>
                  <a:pt x="0" y="144285"/>
                  <a:pt x="144285" y="0"/>
                  <a:pt x="322270" y="0"/>
                </a:cubicBezTo>
                <a:lnTo>
                  <a:pt x="1611310" y="0"/>
                </a:lnTo>
                <a:cubicBezTo>
                  <a:pt x="1789295" y="0"/>
                  <a:pt x="1933580" y="144285"/>
                  <a:pt x="1933580" y="322270"/>
                </a:cubicBezTo>
                <a:lnTo>
                  <a:pt x="1933580" y="1611310"/>
                </a:lnTo>
                <a:cubicBezTo>
                  <a:pt x="1933580" y="1789295"/>
                  <a:pt x="1789295" y="1933580"/>
                  <a:pt x="1611310" y="1933580"/>
                </a:cubicBezTo>
                <a:lnTo>
                  <a:pt x="322270" y="1933580"/>
                </a:lnTo>
                <a:cubicBezTo>
                  <a:pt x="144285" y="1933580"/>
                  <a:pt x="0" y="1789295"/>
                  <a:pt x="0" y="1611310"/>
                </a:cubicBezTo>
                <a:lnTo>
                  <a:pt x="0" y="322270"/>
                </a:lnTo>
                <a:close/>
              </a:path>
            </a:pathLst>
          </a:custGeom>
          <a:solidFill>
            <a:schemeClr val="accent1">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9790" tIns="119790" rIns="119790" bIns="119790" numCol="1" spcCol="1270" anchor="ctr" anchorCtr="0">
            <a:noAutofit/>
          </a:bodyPr>
          <a:lstStyle/>
          <a:p>
            <a:pPr lvl="0" algn="ctr" defTabSz="889000">
              <a:lnSpc>
                <a:spcPct val="100000"/>
              </a:lnSpc>
              <a:spcBef>
                <a:spcPct val="0"/>
              </a:spcBef>
              <a:spcAft>
                <a:spcPts val="0"/>
              </a:spcAft>
            </a:pPr>
            <a:r>
              <a:rPr lang="en-US" kern="1200" dirty="0">
                <a:latin typeface="Arial" panose="020B0604020202020204" pitchFamily="34" charset="0"/>
                <a:cs typeface="Arial" panose="020B0604020202020204" pitchFamily="34" charset="0"/>
              </a:rPr>
              <a:t>Where the grant or funding end date is more than </a:t>
            </a:r>
            <a:r>
              <a:rPr lang="en-US" b="1" kern="1200" dirty="0">
                <a:latin typeface="Arial" panose="020B0604020202020204" pitchFamily="34" charset="0"/>
                <a:cs typeface="Arial" panose="020B0604020202020204" pitchFamily="34" charset="0"/>
              </a:rPr>
              <a:t>90 days </a:t>
            </a:r>
            <a:r>
              <a:rPr lang="en-US" kern="1200" dirty="0">
                <a:latin typeface="Arial" panose="020B0604020202020204" pitchFamily="34" charset="0"/>
                <a:cs typeface="Arial" panose="020B0604020202020204" pitchFamily="34" charset="0"/>
              </a:rPr>
              <a:t>in the past</a:t>
            </a:r>
          </a:p>
        </p:txBody>
      </p:sp>
      <p:sp>
        <p:nvSpPr>
          <p:cNvPr id="36" name="TextBox 35"/>
          <p:cNvSpPr txBox="1">
            <a:spLocks noChangeAspect="1"/>
          </p:cNvSpPr>
          <p:nvPr/>
        </p:nvSpPr>
        <p:spPr>
          <a:xfrm>
            <a:off x="3567247" y="4002094"/>
            <a:ext cx="1893560" cy="369332"/>
          </a:xfrm>
          <a:prstGeom prst="rect">
            <a:avLst/>
          </a:prstGeom>
          <a:noFill/>
        </p:spPr>
        <p:txBody>
          <a:bodyPr wrap="square" rtlCol="0">
            <a:spAutoFit/>
          </a:bodyPr>
          <a:lstStyle/>
          <a:p>
            <a:pPr algn="ctr"/>
            <a:r>
              <a:rPr lang="en-US" i="1" dirty="0"/>
              <a:t>or</a:t>
            </a:r>
          </a:p>
        </p:txBody>
      </p:sp>
    </p:spTree>
    <p:custDataLst>
      <p:tags r:id="rId1"/>
    </p:custDataLst>
    <p:extLst>
      <p:ext uri="{BB962C8B-B14F-4D97-AF65-F5344CB8AC3E}">
        <p14:creationId xmlns:p14="http://schemas.microsoft.com/office/powerpoint/2010/main" val="41595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50" fill="hold"/>
                                        <p:tgtEl>
                                          <p:spTgt spid="24"/>
                                        </p:tgtEl>
                                        <p:attrNameLst>
                                          <p:attrName>ppt_x</p:attrName>
                                        </p:attrNameLst>
                                      </p:cBhvr>
                                      <p:tavLst>
                                        <p:tav tm="0">
                                          <p:val>
                                            <p:strVal val="0-#ppt_w/2"/>
                                          </p:val>
                                        </p:tav>
                                        <p:tav tm="100000">
                                          <p:val>
                                            <p:strVal val="#ppt_x"/>
                                          </p:val>
                                        </p:tav>
                                      </p:tavLst>
                                    </p:anim>
                                    <p:anim calcmode="lin" valueType="num">
                                      <p:cBhvr additive="base">
                                        <p:cTn id="8" dur="2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25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25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25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25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250"/>
                                        <p:tgtEl>
                                          <p:spTgt spid="27"/>
                                        </p:tgtEl>
                                      </p:cBhvr>
                                    </p:animEffect>
                                  </p:childTnLst>
                                </p:cTn>
                              </p:par>
                              <p:par>
                                <p:cTn id="28" presetID="2" presetClass="entr" presetSubtype="2"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250" fill="hold"/>
                                        <p:tgtEl>
                                          <p:spTgt spid="28"/>
                                        </p:tgtEl>
                                        <p:attrNameLst>
                                          <p:attrName>ppt_x</p:attrName>
                                        </p:attrNameLst>
                                      </p:cBhvr>
                                      <p:tavLst>
                                        <p:tav tm="0">
                                          <p:val>
                                            <p:strVal val="1+#ppt_w/2"/>
                                          </p:val>
                                        </p:tav>
                                        <p:tav tm="100000">
                                          <p:val>
                                            <p:strVal val="#ppt_x"/>
                                          </p:val>
                                        </p:tav>
                                      </p:tavLst>
                                    </p:anim>
                                    <p:anim calcmode="lin" valueType="num">
                                      <p:cBhvr additive="base">
                                        <p:cTn id="31" dur="2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5780" y="1879905"/>
            <a:ext cx="8229600" cy="4160520"/>
          </a:xfrm>
        </p:spPr>
        <p:txBody>
          <a:bodyPr>
            <a:normAutofit/>
          </a:bodyPr>
          <a:lstStyle/>
          <a:p>
            <a:pPr>
              <a:buClr>
                <a:srgbClr val="09548D"/>
              </a:buClr>
              <a:buFont typeface="Arial" panose="020B0604020202020204" pitchFamily="34" charset="0"/>
              <a:buChar char="•"/>
            </a:pPr>
            <a:r>
              <a:rPr lang="en-US" sz="2800" dirty="0"/>
              <a:t>Describe the use of direct retro at UC.</a:t>
            </a:r>
          </a:p>
          <a:p>
            <a:pPr>
              <a:buClr>
                <a:srgbClr val="09548D"/>
              </a:buClr>
              <a:buFont typeface="Arial" panose="020B0604020202020204" pitchFamily="34" charset="0"/>
              <a:buChar char="•"/>
            </a:pPr>
            <a:r>
              <a:rPr lang="en-US" sz="2800" dirty="0" smtClean="0"/>
              <a:t>Describe </a:t>
            </a:r>
            <a:r>
              <a:rPr lang="en-US" sz="2800" dirty="0"/>
              <a:t>the direct retro funding update process.</a:t>
            </a:r>
          </a:p>
          <a:p>
            <a:pPr>
              <a:buClr>
                <a:srgbClr val="09548D"/>
              </a:buClr>
              <a:buFont typeface="Arial" panose="020B0604020202020204" pitchFamily="34" charset="0"/>
              <a:buChar char="•"/>
            </a:pPr>
            <a:r>
              <a:rPr lang="en-US" sz="2800" dirty="0" smtClean="0"/>
              <a:t>Identify </a:t>
            </a:r>
            <a:r>
              <a:rPr lang="en-US" sz="2800" dirty="0"/>
              <a:t>the key information on the Review Retro Distribution page</a:t>
            </a:r>
            <a:r>
              <a:rPr lang="en-US" sz="2800" dirty="0" smtClean="0"/>
              <a:t>.</a:t>
            </a:r>
          </a:p>
          <a:p>
            <a:pPr>
              <a:buClr>
                <a:srgbClr val="09548D"/>
              </a:buClr>
              <a:buFont typeface="Arial" panose="020B0604020202020204" pitchFamily="34" charset="0"/>
              <a:buChar char="•"/>
            </a:pPr>
            <a:r>
              <a:rPr lang="en-US" sz="2800" dirty="0"/>
              <a:t>Enter direct retro funding updates.</a:t>
            </a:r>
          </a:p>
          <a:p>
            <a:pPr>
              <a:buClr>
                <a:srgbClr val="09548D"/>
              </a:buClr>
              <a:buFont typeface="Arial" panose="020B0604020202020204" pitchFamily="34" charset="0"/>
              <a:buChar char="•"/>
            </a:pPr>
            <a:r>
              <a:rPr lang="en-US" sz="2800" dirty="0" smtClean="0"/>
              <a:t>Describe </a:t>
            </a:r>
            <a:r>
              <a:rPr lang="en-US" sz="2800" dirty="0"/>
              <a:t>the benefit cost transfer process.</a:t>
            </a:r>
          </a:p>
          <a:p>
            <a:pPr>
              <a:buClr>
                <a:srgbClr val="09548D"/>
              </a:buClr>
              <a:buFont typeface="Arial" panose="020B0604020202020204" pitchFamily="34" charset="0"/>
              <a:buChar char="•"/>
            </a:pPr>
            <a:r>
              <a:rPr lang="en-US" sz="2800" dirty="0"/>
              <a:t>Enter a benefit cost transfer</a:t>
            </a:r>
            <a:r>
              <a:rPr lang="en-US" sz="2800" dirty="0" smtClean="0"/>
              <a:t>.</a:t>
            </a:r>
            <a:endParaRPr lang="en-US" sz="2800" dirty="0"/>
          </a:p>
        </p:txBody>
      </p:sp>
      <p:sp>
        <p:nvSpPr>
          <p:cNvPr id="3" name="Text Placeholder 2"/>
          <p:cNvSpPr>
            <a:spLocks noGrp="1"/>
          </p:cNvSpPr>
          <p:nvPr>
            <p:ph type="body" idx="10"/>
          </p:nvPr>
        </p:nvSpPr>
        <p:spPr>
          <a:xfrm>
            <a:off x="728134" y="1239826"/>
            <a:ext cx="8229600" cy="640080"/>
          </a:xfrm>
        </p:spPr>
        <p:txBody>
          <a:bodyPr>
            <a:normAutofit/>
          </a:bodyPr>
          <a:lstStyle/>
          <a:p>
            <a:r>
              <a:rPr lang="en-US" sz="2800" dirty="0"/>
              <a:t>Key Objectives:</a:t>
            </a:r>
          </a:p>
        </p:txBody>
      </p:sp>
      <p:sp>
        <p:nvSpPr>
          <p:cNvPr id="4" name="Title 3"/>
          <p:cNvSpPr>
            <a:spLocks noGrp="1"/>
          </p:cNvSpPr>
          <p:nvPr>
            <p:ph type="title"/>
          </p:nvPr>
        </p:nvSpPr>
        <p:spPr/>
        <p:txBody>
          <a:bodyPr/>
          <a:lstStyle/>
          <a:p>
            <a:r>
              <a:rPr lang="en-US" dirty="0"/>
              <a:t>Course Objectives</a:t>
            </a:r>
          </a:p>
        </p:txBody>
      </p:sp>
      <p:pic>
        <p:nvPicPr>
          <p:cNvPr id="6" name="Picture 5" descr="La Palabra de Fe: La Llave Que Abre Las Puertas Del Ciel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62665">
            <a:off x="79637" y="1377486"/>
            <a:ext cx="785910" cy="785910"/>
          </a:xfrm>
          <a:prstGeom prst="rect">
            <a:avLst/>
          </a:prstGeom>
        </p:spPr>
      </p:pic>
    </p:spTree>
    <p:custDataLst>
      <p:tags r:id="rId1"/>
    </p:custDataLst>
    <p:extLst>
      <p:ext uri="{BB962C8B-B14F-4D97-AF65-F5344CB8AC3E}">
        <p14:creationId xmlns:p14="http://schemas.microsoft.com/office/powerpoint/2010/main" val="26876308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04448" y="1142634"/>
            <a:ext cx="8229600" cy="2373923"/>
          </a:xfrm>
        </p:spPr>
        <p:txBody>
          <a:bodyPr>
            <a:normAutofit/>
          </a:bodyPr>
          <a:lstStyle/>
          <a:p>
            <a:pPr>
              <a:buClr>
                <a:srgbClr val="09548D"/>
              </a:buClr>
              <a:buFont typeface="Arial" panose="020B0604020202020204" pitchFamily="34" charset="0"/>
              <a:buChar char="•"/>
            </a:pPr>
            <a:r>
              <a:rPr lang="en-US" sz="2400" b="1" dirty="0"/>
              <a:t>Work Study Indicator </a:t>
            </a:r>
            <a:r>
              <a:rPr lang="en-US" sz="2400" dirty="0"/>
              <a:t>field</a:t>
            </a:r>
          </a:p>
          <a:p>
            <a:pPr>
              <a:buClr>
                <a:srgbClr val="09548D"/>
              </a:buClr>
              <a:buFont typeface="Arial" panose="020B0604020202020204" pitchFamily="34" charset="0"/>
              <a:buChar char="•"/>
            </a:pPr>
            <a:r>
              <a:rPr lang="en-US" sz="2400" b="1" dirty="0"/>
              <a:t>Apply/Remove Work Study </a:t>
            </a:r>
            <a:r>
              <a:rPr lang="en-US" sz="2400" dirty="0"/>
              <a:t>field is enabled</a:t>
            </a:r>
          </a:p>
        </p:txBody>
      </p:sp>
      <p:sp>
        <p:nvSpPr>
          <p:cNvPr id="6" name="Title 5"/>
          <p:cNvSpPr>
            <a:spLocks noGrp="1"/>
          </p:cNvSpPr>
          <p:nvPr>
            <p:ph type="title"/>
          </p:nvPr>
        </p:nvSpPr>
        <p:spPr>
          <a:xfrm>
            <a:off x="117987" y="40224"/>
            <a:ext cx="9026013" cy="850911"/>
          </a:xfrm>
        </p:spPr>
        <p:txBody>
          <a:bodyPr/>
          <a:lstStyle/>
          <a:p>
            <a:r>
              <a:rPr lang="en-US" dirty="0" smtClean="0"/>
              <a:t>Direct Retro </a:t>
            </a:r>
            <a:r>
              <a:rPr lang="en-US" dirty="0"/>
              <a:t>- Work Study </a:t>
            </a: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511587" y="2258732"/>
            <a:ext cx="8003763" cy="402336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7199405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493422" y="3391297"/>
            <a:ext cx="8181975" cy="1943100"/>
          </a:xfrm>
          <a:prstGeom prst="rect">
            <a:avLst/>
          </a:prstGeom>
          <a:ln>
            <a:noFill/>
          </a:ln>
          <a:effectLst>
            <a:outerShdw blurRad="292100" dist="139700" dir="2700000" algn="tl" rotWithShape="0">
              <a:srgbClr val="333333">
                <a:alpha val="65000"/>
              </a:srgbClr>
            </a:outerShdw>
          </a:effectLst>
        </p:spPr>
      </p:pic>
      <p:sp>
        <p:nvSpPr>
          <p:cNvPr id="2" name="Content Placeholder 1"/>
          <p:cNvSpPr>
            <a:spLocks noGrp="1"/>
          </p:cNvSpPr>
          <p:nvPr>
            <p:ph idx="1"/>
          </p:nvPr>
        </p:nvSpPr>
        <p:spPr>
          <a:xfrm>
            <a:off x="326571" y="1181440"/>
            <a:ext cx="8430713" cy="1745830"/>
          </a:xfrm>
        </p:spPr>
        <p:txBody>
          <a:bodyPr>
            <a:normAutofit/>
          </a:bodyPr>
          <a:lstStyle/>
          <a:p>
            <a:pPr marL="0" indent="0">
              <a:lnSpc>
                <a:spcPct val="100000"/>
              </a:lnSpc>
              <a:buNone/>
            </a:pPr>
            <a:r>
              <a:rPr lang="en-US" sz="2400" dirty="0"/>
              <a:t>If you enter a capped fund in the </a:t>
            </a:r>
            <a:r>
              <a:rPr lang="en-US" sz="2400" b="1" dirty="0"/>
              <a:t>New Data </a:t>
            </a:r>
            <a:r>
              <a:rPr lang="en-US" sz="2400" dirty="0"/>
              <a:t>section, and the employee's Total UC Salary exceeds the fund’s annual salary Cap, the </a:t>
            </a:r>
            <a:r>
              <a:rPr lang="en-US" sz="2400" b="1" dirty="0"/>
              <a:t>Process Direct Retro </a:t>
            </a:r>
            <a:r>
              <a:rPr lang="en-US" sz="2400" dirty="0"/>
              <a:t>page displays the </a:t>
            </a:r>
            <a:r>
              <a:rPr lang="en-US" sz="2400" b="1" dirty="0"/>
              <a:t>Salary Cap/Multiple Components of Pay (MCOP) Worksheet </a:t>
            </a:r>
            <a:r>
              <a:rPr lang="en-US" sz="2400" dirty="0"/>
              <a:t>link.</a:t>
            </a:r>
          </a:p>
        </p:txBody>
      </p:sp>
      <p:sp>
        <p:nvSpPr>
          <p:cNvPr id="3" name="Title 2"/>
          <p:cNvSpPr>
            <a:spLocks noGrp="1"/>
          </p:cNvSpPr>
          <p:nvPr>
            <p:ph type="title"/>
          </p:nvPr>
        </p:nvSpPr>
        <p:spPr>
          <a:xfrm>
            <a:off x="0" y="40224"/>
            <a:ext cx="9143999" cy="850911"/>
          </a:xfrm>
        </p:spPr>
        <p:txBody>
          <a:bodyPr>
            <a:noAutofit/>
          </a:bodyPr>
          <a:lstStyle/>
          <a:p>
            <a:r>
              <a:rPr lang="en-US" sz="3400" dirty="0"/>
              <a:t>Salary Cap/MCOP Funding Worksheet</a:t>
            </a:r>
          </a:p>
        </p:txBody>
      </p:sp>
      <p:sp>
        <p:nvSpPr>
          <p:cNvPr id="7" name="Rectangle 6"/>
          <p:cNvSpPr>
            <a:spLocks noChangeArrowheads="1"/>
          </p:cNvSpPr>
          <p:nvPr/>
        </p:nvSpPr>
        <p:spPr bwMode="auto">
          <a:xfrm>
            <a:off x="3061381" y="4917993"/>
            <a:ext cx="1829796" cy="210312"/>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8" name="Rectangle 7"/>
          <p:cNvSpPr>
            <a:spLocks noChangeArrowheads="1"/>
          </p:cNvSpPr>
          <p:nvPr/>
        </p:nvSpPr>
        <p:spPr bwMode="auto">
          <a:xfrm>
            <a:off x="523754" y="4266835"/>
            <a:ext cx="7885215" cy="192024"/>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Tree>
    <p:custDataLst>
      <p:tags r:id="rId1"/>
    </p:custDataLst>
    <p:extLst>
      <p:ext uri="{BB962C8B-B14F-4D97-AF65-F5344CB8AC3E}">
        <p14:creationId xmlns:p14="http://schemas.microsoft.com/office/powerpoint/2010/main" val="327355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466725" y="2095960"/>
            <a:ext cx="8210550" cy="3609975"/>
          </a:xfrm>
          <a:prstGeom prst="rect">
            <a:avLst/>
          </a:prstGeom>
          <a:ln>
            <a:noFill/>
          </a:ln>
          <a:effectLst>
            <a:outerShdw blurRad="292100" dist="139700" dir="2700000" algn="tl" rotWithShape="0">
              <a:srgbClr val="333333">
                <a:alpha val="65000"/>
              </a:srgbClr>
            </a:outerShdw>
          </a:effectLst>
        </p:spPr>
      </p:pic>
      <p:sp>
        <p:nvSpPr>
          <p:cNvPr id="2" name="Content Placeholder 1"/>
          <p:cNvSpPr>
            <a:spLocks noGrp="1"/>
          </p:cNvSpPr>
          <p:nvPr>
            <p:ph idx="1"/>
          </p:nvPr>
        </p:nvSpPr>
        <p:spPr>
          <a:xfrm>
            <a:off x="447675" y="1181285"/>
            <a:ext cx="8229600" cy="1319241"/>
          </a:xfrm>
        </p:spPr>
        <p:txBody>
          <a:bodyPr>
            <a:normAutofit/>
          </a:bodyPr>
          <a:lstStyle/>
          <a:p>
            <a:pPr marL="0" indent="0">
              <a:lnSpc>
                <a:spcPct val="100000"/>
              </a:lnSpc>
              <a:spcBef>
                <a:spcPts val="600"/>
              </a:spcBef>
              <a:buNone/>
            </a:pPr>
            <a:r>
              <a:rPr lang="en-US" sz="2400" dirty="0"/>
              <a:t>Use to enter and link funding to the </a:t>
            </a:r>
            <a:r>
              <a:rPr lang="en-US" sz="2400" b="1" dirty="0"/>
              <a:t>New Data </a:t>
            </a:r>
            <a:r>
              <a:rPr lang="en-US" sz="2400" dirty="0"/>
              <a:t>section of the </a:t>
            </a:r>
            <a:r>
              <a:rPr lang="en-US" sz="2400" b="1" dirty="0"/>
              <a:t>Direct Retro Update</a:t>
            </a:r>
            <a:r>
              <a:rPr lang="en-US" sz="2400" dirty="0"/>
              <a:t> page.</a:t>
            </a:r>
          </a:p>
        </p:txBody>
      </p:sp>
      <p:sp>
        <p:nvSpPr>
          <p:cNvPr id="3" name="Title 2"/>
          <p:cNvSpPr>
            <a:spLocks noGrp="1"/>
          </p:cNvSpPr>
          <p:nvPr>
            <p:ph type="title"/>
          </p:nvPr>
        </p:nvSpPr>
        <p:spPr>
          <a:xfrm>
            <a:off x="1" y="40224"/>
            <a:ext cx="9242322" cy="850911"/>
          </a:xfrm>
        </p:spPr>
        <p:txBody>
          <a:bodyPr>
            <a:noAutofit/>
          </a:bodyPr>
          <a:lstStyle/>
          <a:p>
            <a:r>
              <a:rPr lang="en-US" sz="2800" dirty="0"/>
              <a:t>Salary Cap/MCOP Funding Worksheet </a:t>
            </a:r>
            <a:r>
              <a:rPr lang="en-US" sz="2800" dirty="0" smtClean="0"/>
              <a:t>(Cont’d</a:t>
            </a:r>
            <a:r>
              <a:rPr lang="en-US" sz="2800" dirty="0"/>
              <a:t>)</a:t>
            </a:r>
          </a:p>
        </p:txBody>
      </p:sp>
      <p:sp>
        <p:nvSpPr>
          <p:cNvPr id="4" name="Line Callout 1 3"/>
          <p:cNvSpPr/>
          <p:nvPr/>
        </p:nvSpPr>
        <p:spPr>
          <a:xfrm flipH="1">
            <a:off x="5426185" y="5462090"/>
            <a:ext cx="2764085" cy="868234"/>
          </a:xfrm>
          <a:prstGeom prst="borderCallout1">
            <a:avLst>
              <a:gd name="adj1" fmla="val 53373"/>
              <a:gd name="adj2" fmla="val 100402"/>
              <a:gd name="adj3" fmla="val -8906"/>
              <a:gd name="adj4" fmla="val 139805"/>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After you make the necessary updates, click </a:t>
            </a:r>
            <a:r>
              <a:rPr lang="en-US" sz="1100" b="1" kern="0" dirty="0">
                <a:solidFill>
                  <a:srgbClr val="000000"/>
                </a:solidFill>
                <a:latin typeface="Arial" panose="020B0604020202020204" pitchFamily="34" charset="0"/>
                <a:cs typeface="Arial" panose="020B0604020202020204" pitchFamily="34" charset="0"/>
              </a:rPr>
              <a:t>Preview</a:t>
            </a:r>
            <a:r>
              <a:rPr lang="en-US" sz="1100" kern="0" dirty="0">
                <a:solidFill>
                  <a:srgbClr val="000000"/>
                </a:solidFill>
                <a:latin typeface="Arial" panose="020B0604020202020204" pitchFamily="34" charset="0"/>
                <a:cs typeface="Arial" panose="020B0604020202020204" pitchFamily="34" charset="0"/>
              </a:rPr>
              <a:t> to see how the system will allocate OTC amounts for new data. You can then adjust the </a:t>
            </a:r>
            <a:r>
              <a:rPr lang="en-US" sz="1100" b="1" kern="0" dirty="0">
                <a:solidFill>
                  <a:srgbClr val="000000"/>
                </a:solidFill>
                <a:latin typeface="Arial" panose="020B0604020202020204" pitchFamily="34" charset="0"/>
                <a:cs typeface="Arial" panose="020B0604020202020204" pitchFamily="34" charset="0"/>
              </a:rPr>
              <a:t>OTC FAUs </a:t>
            </a:r>
            <a:r>
              <a:rPr lang="en-US" sz="1100" kern="0" dirty="0">
                <a:solidFill>
                  <a:srgbClr val="000000"/>
                </a:solidFill>
                <a:latin typeface="Arial" panose="020B0604020202020204" pitchFamily="34" charset="0"/>
                <a:cs typeface="Arial" panose="020B0604020202020204" pitchFamily="34" charset="0"/>
              </a:rPr>
              <a:t>that are generated.</a:t>
            </a:r>
          </a:p>
        </p:txBody>
      </p:sp>
      <p:sp>
        <p:nvSpPr>
          <p:cNvPr id="6" name="Line Callout 1 5"/>
          <p:cNvSpPr/>
          <p:nvPr/>
        </p:nvSpPr>
        <p:spPr>
          <a:xfrm flipH="1">
            <a:off x="6599286" y="2905093"/>
            <a:ext cx="2346211" cy="1162461"/>
          </a:xfrm>
          <a:prstGeom prst="borderCallout1">
            <a:avLst>
              <a:gd name="adj1" fmla="val 63738"/>
              <a:gd name="adj2" fmla="val 100008"/>
              <a:gd name="adj3" fmla="val 118294"/>
              <a:gd name="adj4" fmla="val 142849"/>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When you navigate to the worksheet, the system defaults the new data to the same values as the old data, and you make the necessary updates to reflect how the expenses should be transferred.</a:t>
            </a:r>
          </a:p>
        </p:txBody>
      </p:sp>
      <p:sp>
        <p:nvSpPr>
          <p:cNvPr id="8" name="Rectangle 7"/>
          <p:cNvSpPr>
            <a:spLocks noChangeArrowheads="1"/>
          </p:cNvSpPr>
          <p:nvPr/>
        </p:nvSpPr>
        <p:spPr bwMode="auto">
          <a:xfrm>
            <a:off x="3332270" y="5143719"/>
            <a:ext cx="1358550" cy="210312"/>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Tree>
    <p:custDataLst>
      <p:tags r:id="rId1"/>
    </p:custDataLst>
    <p:extLst>
      <p:ext uri="{BB962C8B-B14F-4D97-AF65-F5344CB8AC3E}">
        <p14:creationId xmlns:p14="http://schemas.microsoft.com/office/powerpoint/2010/main" val="8524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457200" y="2596480"/>
            <a:ext cx="8229600" cy="2790825"/>
          </a:xfrm>
          <a:prstGeom prst="rect">
            <a:avLst/>
          </a:prstGeom>
          <a:ln>
            <a:noFill/>
          </a:ln>
          <a:effectLst>
            <a:outerShdw blurRad="292100" dist="139700" dir="2700000" algn="tl" rotWithShape="0">
              <a:srgbClr val="333333">
                <a:alpha val="65000"/>
              </a:srgbClr>
            </a:outerShdw>
          </a:effectLst>
        </p:spPr>
      </p:pic>
      <p:sp>
        <p:nvSpPr>
          <p:cNvPr id="2" name="Content Placeholder 1"/>
          <p:cNvSpPr>
            <a:spLocks noGrp="1"/>
          </p:cNvSpPr>
          <p:nvPr>
            <p:ph idx="1"/>
          </p:nvPr>
        </p:nvSpPr>
        <p:spPr>
          <a:xfrm>
            <a:off x="232012" y="1098493"/>
            <a:ext cx="8570794" cy="4800600"/>
          </a:xfrm>
        </p:spPr>
        <p:txBody>
          <a:bodyPr>
            <a:normAutofit/>
          </a:bodyPr>
          <a:lstStyle/>
          <a:p>
            <a:pPr marL="0" indent="0">
              <a:buNone/>
            </a:pPr>
            <a:r>
              <a:rPr lang="en-US" sz="2200" dirty="0"/>
              <a:t>The </a:t>
            </a:r>
            <a:r>
              <a:rPr lang="en-US" sz="2200" b="1" dirty="0"/>
              <a:t>Preview Direct Retro Distribution Worksheet </a:t>
            </a:r>
            <a:r>
              <a:rPr lang="en-US" sz="2200" dirty="0"/>
              <a:t>page displays a preview of all funding distributions, so you can verify whether the data is accurate and complete, and includes the necessary applied caps and calculated OTC amounts. </a:t>
            </a:r>
          </a:p>
        </p:txBody>
      </p:sp>
      <p:sp>
        <p:nvSpPr>
          <p:cNvPr id="3" name="Title 2"/>
          <p:cNvSpPr>
            <a:spLocks noGrp="1"/>
          </p:cNvSpPr>
          <p:nvPr>
            <p:ph type="title"/>
          </p:nvPr>
        </p:nvSpPr>
        <p:spPr>
          <a:xfrm>
            <a:off x="-4405" y="40224"/>
            <a:ext cx="9148405" cy="850911"/>
          </a:xfrm>
        </p:spPr>
        <p:txBody>
          <a:bodyPr>
            <a:noAutofit/>
          </a:bodyPr>
          <a:lstStyle/>
          <a:p>
            <a:r>
              <a:rPr lang="en-US" sz="3800" dirty="0"/>
              <a:t>Direct Retro Distribution Preview</a:t>
            </a:r>
          </a:p>
        </p:txBody>
      </p:sp>
      <p:sp>
        <p:nvSpPr>
          <p:cNvPr id="5" name="Line Callout 1 4"/>
          <p:cNvSpPr/>
          <p:nvPr/>
        </p:nvSpPr>
        <p:spPr>
          <a:xfrm flipH="1">
            <a:off x="4938063" y="2662314"/>
            <a:ext cx="4078118" cy="1333929"/>
          </a:xfrm>
          <a:prstGeom prst="borderCallout1">
            <a:avLst>
              <a:gd name="adj1" fmla="val 50220"/>
              <a:gd name="adj2" fmla="val 100236"/>
              <a:gd name="adj3" fmla="val 105787"/>
              <a:gd name="adj4" fmla="val 122117"/>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200" kern="0" dirty="0">
                <a:solidFill>
                  <a:srgbClr val="000000"/>
                </a:solidFill>
                <a:latin typeface="+mj-lt"/>
                <a:cs typeface="Arial" panose="020B0604020202020204" pitchFamily="34" charset="0"/>
              </a:rPr>
              <a:t>This page is view-only except for Location-specific charfields for OTC funding lines where the OTC Indicator begins with letter Y. These rows must be funded by uncapped funds. If a Y-OTC Default Funding Profile was defined in the Funding Entry definition, the system copies the FAU into the Direct Retro Preview Y-OTC row. You can override or enter (if blank) the FAU on the Y-OTC row.</a:t>
            </a:r>
          </a:p>
        </p:txBody>
      </p:sp>
      <p:sp>
        <p:nvSpPr>
          <p:cNvPr id="6" name="Line Callout 1 5"/>
          <p:cNvSpPr/>
          <p:nvPr/>
        </p:nvSpPr>
        <p:spPr>
          <a:xfrm flipH="1">
            <a:off x="6196176" y="5280890"/>
            <a:ext cx="2820003" cy="989619"/>
          </a:xfrm>
          <a:prstGeom prst="borderCallout1">
            <a:avLst>
              <a:gd name="adj1" fmla="val 17367"/>
              <a:gd name="adj2" fmla="val 101137"/>
              <a:gd name="adj3" fmla="val -207"/>
              <a:gd name="adj4" fmla="val 125724"/>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If you notice inaccuracies in the funding lines, return to the </a:t>
            </a:r>
            <a:r>
              <a:rPr lang="en-US" sz="1100" b="1" kern="0" dirty="0">
                <a:solidFill>
                  <a:srgbClr val="000000"/>
                </a:solidFill>
                <a:latin typeface="Arial" panose="020B0604020202020204" pitchFamily="34" charset="0"/>
                <a:cs typeface="Arial" panose="020B0604020202020204" pitchFamily="34" charset="0"/>
              </a:rPr>
              <a:t>Direct Retro Salary Cap/MCOP Funding Worksheet </a:t>
            </a:r>
            <a:r>
              <a:rPr lang="en-US" sz="1100" kern="0" dirty="0">
                <a:solidFill>
                  <a:srgbClr val="000000"/>
                </a:solidFill>
                <a:latin typeface="Arial" panose="020B0604020202020204" pitchFamily="34" charset="0"/>
                <a:cs typeface="Arial" panose="020B0604020202020204" pitchFamily="34" charset="0"/>
              </a:rPr>
              <a:t>to make necessary changes and regenerate the preview worksheet.</a:t>
            </a:r>
          </a:p>
        </p:txBody>
      </p:sp>
      <p:sp>
        <p:nvSpPr>
          <p:cNvPr id="7" name="Line Callout 1 6"/>
          <p:cNvSpPr/>
          <p:nvPr/>
        </p:nvSpPr>
        <p:spPr>
          <a:xfrm flipH="1">
            <a:off x="2011352" y="5539503"/>
            <a:ext cx="3855445" cy="768393"/>
          </a:xfrm>
          <a:prstGeom prst="borderCallout1">
            <a:avLst>
              <a:gd name="adj1" fmla="val 45452"/>
              <a:gd name="adj2" fmla="val 99830"/>
              <a:gd name="adj3" fmla="val -28185"/>
              <a:gd name="adj4" fmla="val 108148"/>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After all distributions rows are accurate, click </a:t>
            </a:r>
            <a:r>
              <a:rPr lang="en-US" sz="1100" b="1" kern="0" dirty="0">
                <a:solidFill>
                  <a:srgbClr val="000000"/>
                </a:solidFill>
                <a:latin typeface="Arial" panose="020B0604020202020204" pitchFamily="34" charset="0"/>
                <a:cs typeface="Arial" panose="020B0604020202020204" pitchFamily="34" charset="0"/>
              </a:rPr>
              <a:t>Submit</a:t>
            </a:r>
            <a:r>
              <a:rPr lang="en-US" sz="1100" kern="0" dirty="0">
                <a:solidFill>
                  <a:srgbClr val="000000"/>
                </a:solidFill>
                <a:latin typeface="Arial" panose="020B0604020202020204" pitchFamily="34" charset="0"/>
                <a:cs typeface="Arial" panose="020B0604020202020204" pitchFamily="34" charset="0"/>
              </a:rPr>
              <a:t> </a:t>
            </a:r>
            <a:r>
              <a:rPr lang="en-US" sz="1100" b="1" kern="0" dirty="0">
                <a:solidFill>
                  <a:srgbClr val="000000"/>
                </a:solidFill>
                <a:latin typeface="Arial" panose="020B0604020202020204" pitchFamily="34" charset="0"/>
                <a:cs typeface="Arial" panose="020B0604020202020204" pitchFamily="34" charset="0"/>
              </a:rPr>
              <a:t>to Direct Retro Page</a:t>
            </a:r>
            <a:r>
              <a:rPr lang="en-US" sz="1100" kern="0" dirty="0">
                <a:solidFill>
                  <a:srgbClr val="000000"/>
                </a:solidFill>
                <a:latin typeface="Arial" panose="020B0604020202020204" pitchFamily="34" charset="0"/>
                <a:cs typeface="Arial" panose="020B0604020202020204" pitchFamily="34" charset="0"/>
              </a:rPr>
              <a:t>. If the data passes the page funding edits, the system displays the transferred data on the Process Direct Retro page. </a:t>
            </a:r>
          </a:p>
        </p:txBody>
      </p:sp>
      <p:sp>
        <p:nvSpPr>
          <p:cNvPr id="8" name="Rectangle 7"/>
          <p:cNvSpPr>
            <a:spLocks noChangeArrowheads="1"/>
          </p:cNvSpPr>
          <p:nvPr/>
        </p:nvSpPr>
        <p:spPr bwMode="auto">
          <a:xfrm>
            <a:off x="683135" y="4367659"/>
            <a:ext cx="7956036" cy="202039"/>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Tree>
    <p:custDataLst>
      <p:tags r:id="rId1"/>
    </p:custDataLst>
    <p:extLst>
      <p:ext uri="{BB962C8B-B14F-4D97-AF65-F5344CB8AC3E}">
        <p14:creationId xmlns:p14="http://schemas.microsoft.com/office/powerpoint/2010/main" val="374575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idx="1"/>
          </p:nvPr>
        </p:nvSpPr>
        <p:spPr>
          <a:xfrm>
            <a:off x="459619" y="1121630"/>
            <a:ext cx="8227181" cy="4744652"/>
          </a:xfrm>
        </p:spPr>
        <p:txBody>
          <a:bodyPr>
            <a:noAutofit/>
          </a:bodyPr>
          <a:lstStyle/>
          <a:p>
            <a:pPr marL="0" indent="0">
              <a:lnSpc>
                <a:spcPct val="100000"/>
              </a:lnSpc>
              <a:buNone/>
            </a:pPr>
            <a:r>
              <a:rPr lang="en-US" sz="2400" dirty="0"/>
              <a:t>After final approval of a direct retro update, the system automatically sends an email notification to the Location Initiator, which indicates the transaction is approved.</a:t>
            </a:r>
          </a:p>
        </p:txBody>
      </p:sp>
      <p:sp>
        <p:nvSpPr>
          <p:cNvPr id="3" name="Title 2"/>
          <p:cNvSpPr>
            <a:spLocks noGrp="1"/>
          </p:cNvSpPr>
          <p:nvPr>
            <p:ph type="title"/>
          </p:nvPr>
        </p:nvSpPr>
        <p:spPr>
          <a:xfrm>
            <a:off x="54592" y="40224"/>
            <a:ext cx="8311487" cy="850911"/>
          </a:xfrm>
        </p:spPr>
        <p:txBody>
          <a:bodyPr/>
          <a:lstStyle/>
          <a:p>
            <a:r>
              <a:rPr lang="en-US" dirty="0" smtClean="0"/>
              <a:t>Approval </a:t>
            </a:r>
            <a:r>
              <a:rPr lang="en-US" dirty="0"/>
              <a:t>Email Notification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742563"/>
            <a:ext cx="8229600" cy="225894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1694122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Clr>
                <a:srgbClr val="09548D"/>
              </a:buClr>
              <a:buFont typeface="Arial" panose="020B0604020202020204" pitchFamily="34" charset="0"/>
              <a:buChar char="•"/>
            </a:pPr>
            <a:r>
              <a:rPr lang="en-US" sz="2400" dirty="0"/>
              <a:t>Watch as your instructor demonstrates how to enter a direct retro funding update in UCPath.</a:t>
            </a:r>
          </a:p>
          <a:p>
            <a:pPr>
              <a:buClr>
                <a:srgbClr val="09548D"/>
              </a:buClr>
              <a:buFont typeface="Arial" panose="020B0604020202020204" pitchFamily="34" charset="0"/>
              <a:buChar char="•"/>
            </a:pPr>
            <a:r>
              <a:rPr lang="en-US" sz="2400" dirty="0"/>
              <a:t>Follow along using the </a:t>
            </a:r>
            <a:r>
              <a:rPr lang="en-US" sz="2400" dirty="0">
                <a:hlinkClick r:id="rId4"/>
              </a:rPr>
              <a:t>UCPath Help</a:t>
            </a:r>
            <a:r>
              <a:rPr lang="en-US" sz="2400" dirty="0"/>
              <a:t> topic.</a:t>
            </a:r>
          </a:p>
          <a:p>
            <a:pPr lvl="1"/>
            <a:r>
              <a:rPr lang="en-US" sz="2400" dirty="0"/>
              <a:t>Open the UCPath Help site and refer to the </a:t>
            </a:r>
            <a:r>
              <a:rPr lang="en-US" sz="2400" i="1" dirty="0"/>
              <a:t>Enter Direct Retro Funding Update </a:t>
            </a:r>
            <a:r>
              <a:rPr lang="en-US" sz="2400" dirty="0"/>
              <a:t>topic.</a:t>
            </a:r>
          </a:p>
          <a:p>
            <a:pPr lvl="1"/>
            <a:r>
              <a:rPr lang="en-US" sz="2400" dirty="0"/>
              <a:t>Launch the </a:t>
            </a:r>
            <a:r>
              <a:rPr lang="en-US" sz="2400" b="1" dirty="0"/>
              <a:t>See It </a:t>
            </a:r>
            <a:r>
              <a:rPr lang="en-US" sz="2400" dirty="0"/>
              <a:t>version of the topic.</a:t>
            </a:r>
          </a:p>
          <a:p>
            <a:pPr>
              <a:buClr>
                <a:srgbClr val="09548D"/>
              </a:buClr>
              <a:buFont typeface="Arial" panose="020B0604020202020204" pitchFamily="34" charset="0"/>
              <a:buChar char="•"/>
            </a:pPr>
            <a:r>
              <a:rPr lang="en-US" sz="2400" dirty="0"/>
              <a:t>At the end of the demonstration, you will have the opportunity to practice this task.</a:t>
            </a:r>
          </a:p>
        </p:txBody>
      </p:sp>
      <p:sp>
        <p:nvSpPr>
          <p:cNvPr id="3" name="Text Placeholder 2"/>
          <p:cNvSpPr>
            <a:spLocks noGrp="1"/>
          </p:cNvSpPr>
          <p:nvPr>
            <p:ph type="body" idx="10"/>
          </p:nvPr>
        </p:nvSpPr>
        <p:spPr/>
        <p:txBody>
          <a:bodyPr>
            <a:normAutofit/>
          </a:bodyPr>
          <a:lstStyle/>
          <a:p>
            <a:r>
              <a:rPr lang="en-US" sz="2800" dirty="0"/>
              <a:t>Enter Direct Retro Funding Update</a:t>
            </a:r>
          </a:p>
        </p:txBody>
      </p:sp>
      <p:sp>
        <p:nvSpPr>
          <p:cNvPr id="4" name="Title 3"/>
          <p:cNvSpPr>
            <a:spLocks noGrp="1"/>
          </p:cNvSpPr>
          <p:nvPr>
            <p:ph type="title"/>
          </p:nvPr>
        </p:nvSpPr>
        <p:spPr/>
        <p:txBody>
          <a:bodyPr/>
          <a:lstStyle/>
          <a:p>
            <a:r>
              <a:rPr lang="en-US" dirty="0"/>
              <a:t>Instructor Demo</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9832" y="283464"/>
            <a:ext cx="914400" cy="9144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2166648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p:txBody>
          <a:bodyPr>
            <a:normAutofit/>
          </a:bodyPr>
          <a:lstStyle/>
          <a:p>
            <a:r>
              <a:rPr lang="en-US" sz="2800" dirty="0"/>
              <a:t>Enter Direct Retro Funding Update</a:t>
            </a:r>
          </a:p>
        </p:txBody>
      </p:sp>
      <p:sp>
        <p:nvSpPr>
          <p:cNvPr id="4" name="Title 3"/>
          <p:cNvSpPr>
            <a:spLocks noGrp="1"/>
          </p:cNvSpPr>
          <p:nvPr>
            <p:ph type="title"/>
          </p:nvPr>
        </p:nvSpPr>
        <p:spPr/>
        <p:txBody>
          <a:bodyPr/>
          <a:lstStyle/>
          <a:p>
            <a:r>
              <a:rPr lang="en-US" dirty="0"/>
              <a:t>Exercise #1</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6404" y="3994663"/>
            <a:ext cx="2390273" cy="2390273"/>
          </a:xfrm>
          <a:prstGeom prst="rect">
            <a:avLst/>
          </a:prstGeom>
          <a:ln>
            <a:noFill/>
          </a:ln>
          <a:effectLst>
            <a:outerShdw blurRad="292100" dist="139700" dir="2700000" algn="tl" rotWithShape="0">
              <a:srgbClr val="333333">
                <a:alpha val="65000"/>
              </a:srgbClr>
            </a:outerShdw>
          </a:effectLst>
        </p:spPr>
      </p:pic>
      <p:sp>
        <p:nvSpPr>
          <p:cNvPr id="9" name="Content Placeholder 1"/>
          <p:cNvSpPr txBox="1">
            <a:spLocks/>
          </p:cNvSpPr>
          <p:nvPr/>
        </p:nvSpPr>
        <p:spPr>
          <a:xfrm>
            <a:off x="788570" y="2354897"/>
            <a:ext cx="7368107" cy="251341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rgbClr val="0070C0"/>
                </a:solidFill>
                <a:effectLst>
                  <a:outerShdw blurRad="38100" dist="38100" dir="2700000" algn="tl">
                    <a:srgbClr val="000000">
                      <a:alpha val="43137"/>
                    </a:srgbClr>
                  </a:outerShdw>
                </a:effectLst>
              </a:rPr>
              <a:t>This is your opportunity to practice this task on your own.</a:t>
            </a:r>
          </a:p>
          <a:p>
            <a:r>
              <a:rPr lang="en-US" sz="2400" dirty="0">
                <a:solidFill>
                  <a:srgbClr val="0070C0"/>
                </a:solidFill>
                <a:effectLst>
                  <a:outerShdw blurRad="38100" dist="38100" dir="2700000" algn="tl">
                    <a:srgbClr val="000000">
                      <a:alpha val="43137"/>
                    </a:srgbClr>
                  </a:outerShdw>
                </a:effectLst>
              </a:rPr>
              <a:t>Complete exercise 1 in your workbook.</a:t>
            </a:r>
          </a:p>
          <a:p>
            <a:r>
              <a:rPr lang="en-US" sz="2400" dirty="0">
                <a:solidFill>
                  <a:srgbClr val="0070C0"/>
                </a:solidFill>
                <a:effectLst>
                  <a:outerShdw blurRad="38100" dist="38100" dir="2700000" algn="tl">
                    <a:srgbClr val="000000">
                      <a:alpha val="43137"/>
                    </a:srgbClr>
                  </a:outerShdw>
                </a:effectLst>
              </a:rPr>
              <a:t>Ask your instructor for assistance, if needed.</a:t>
            </a:r>
          </a:p>
        </p:txBody>
      </p:sp>
    </p:spTree>
    <p:custDataLst>
      <p:tags r:id="rId1"/>
    </p:custDataLst>
    <p:extLst>
      <p:ext uri="{BB962C8B-B14F-4D97-AF65-F5344CB8AC3E}">
        <p14:creationId xmlns:p14="http://schemas.microsoft.com/office/powerpoint/2010/main" val="3827922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Clr>
                <a:srgbClr val="09548D"/>
              </a:buClr>
              <a:buFont typeface="Arial" panose="020B0604020202020204" pitchFamily="34" charset="0"/>
              <a:buChar char="•"/>
            </a:pPr>
            <a:r>
              <a:rPr lang="en-US" sz="2400" dirty="0"/>
              <a:t>Watch as your instructor demonstrates how to enter a direct retro funding update in UCPath.</a:t>
            </a:r>
          </a:p>
          <a:p>
            <a:pPr>
              <a:buClr>
                <a:srgbClr val="09548D"/>
              </a:buClr>
              <a:buFont typeface="Arial" panose="020B0604020202020204" pitchFamily="34" charset="0"/>
              <a:buChar char="•"/>
            </a:pPr>
            <a:r>
              <a:rPr lang="en-US" sz="2400" dirty="0"/>
              <a:t>Follow along using the </a:t>
            </a:r>
            <a:r>
              <a:rPr lang="en-US" sz="2400" dirty="0">
                <a:hlinkClick r:id="rId4"/>
              </a:rPr>
              <a:t>UCPath Help</a:t>
            </a:r>
            <a:r>
              <a:rPr lang="en-US" sz="2400" dirty="0"/>
              <a:t> topic.</a:t>
            </a:r>
          </a:p>
          <a:p>
            <a:pPr lvl="1"/>
            <a:r>
              <a:rPr lang="en-US" sz="2400" dirty="0"/>
              <a:t>Open the UCPath Help site and refer to the </a:t>
            </a:r>
            <a:r>
              <a:rPr lang="en-US" sz="2400" i="1" dirty="0"/>
              <a:t>Enter Direct Retro Funding Update – MCOP </a:t>
            </a:r>
            <a:r>
              <a:rPr lang="en-US" sz="2400" dirty="0"/>
              <a:t>topic.</a:t>
            </a:r>
          </a:p>
          <a:p>
            <a:pPr lvl="1"/>
            <a:r>
              <a:rPr lang="en-US" sz="2400" dirty="0"/>
              <a:t>Launch the </a:t>
            </a:r>
            <a:r>
              <a:rPr lang="en-US" sz="2400" b="1" dirty="0"/>
              <a:t>See It </a:t>
            </a:r>
            <a:r>
              <a:rPr lang="en-US" sz="2400" dirty="0"/>
              <a:t>version of the topic.</a:t>
            </a:r>
          </a:p>
          <a:p>
            <a:pPr>
              <a:buClr>
                <a:srgbClr val="09548D"/>
              </a:buClr>
              <a:buFont typeface="Arial" panose="020B0604020202020204" pitchFamily="34" charset="0"/>
              <a:buChar char="•"/>
            </a:pPr>
            <a:r>
              <a:rPr lang="en-US" sz="2400" dirty="0"/>
              <a:t>At the end of the demonstration, you will have the opportunity to practice this task.</a:t>
            </a:r>
          </a:p>
        </p:txBody>
      </p:sp>
      <p:sp>
        <p:nvSpPr>
          <p:cNvPr id="3" name="Text Placeholder 2"/>
          <p:cNvSpPr>
            <a:spLocks noGrp="1"/>
          </p:cNvSpPr>
          <p:nvPr>
            <p:ph type="body" idx="10"/>
          </p:nvPr>
        </p:nvSpPr>
        <p:spPr/>
        <p:txBody>
          <a:bodyPr>
            <a:normAutofit/>
          </a:bodyPr>
          <a:lstStyle/>
          <a:p>
            <a:r>
              <a:rPr lang="en-US" sz="2800" dirty="0"/>
              <a:t>Enter Direct Retro Funding Update – MCOP</a:t>
            </a:r>
          </a:p>
        </p:txBody>
      </p:sp>
      <p:sp>
        <p:nvSpPr>
          <p:cNvPr id="4" name="Title 3"/>
          <p:cNvSpPr>
            <a:spLocks noGrp="1"/>
          </p:cNvSpPr>
          <p:nvPr>
            <p:ph type="title"/>
          </p:nvPr>
        </p:nvSpPr>
        <p:spPr/>
        <p:txBody>
          <a:bodyPr/>
          <a:lstStyle/>
          <a:p>
            <a:r>
              <a:rPr lang="en-US" dirty="0"/>
              <a:t>Instructor Demo</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9832" y="212344"/>
            <a:ext cx="914400" cy="9144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6954366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834967" y="1462871"/>
            <a:ext cx="8324088" cy="5029200"/>
          </a:xfrm>
        </p:spPr>
        <p:txBody>
          <a:bodyPr>
            <a:normAutofit/>
          </a:bodyPr>
          <a:lstStyle/>
          <a:p>
            <a:pPr marL="0" indent="0">
              <a:buNone/>
            </a:pPr>
            <a:r>
              <a:rPr lang="en-US" sz="2800" dirty="0"/>
              <a:t>Having completed this module, you should be able to:</a:t>
            </a:r>
          </a:p>
          <a:p>
            <a:pPr>
              <a:buClr>
                <a:srgbClr val="09548D"/>
              </a:buClr>
              <a:buFont typeface="Arial" panose="020B0604020202020204" pitchFamily="34" charset="0"/>
              <a:buChar char="•"/>
            </a:pPr>
            <a:r>
              <a:rPr lang="en-US" sz="2800" dirty="0"/>
              <a:t>Describe the direct retro funding update process.</a:t>
            </a:r>
          </a:p>
          <a:p>
            <a:pPr>
              <a:buClr>
                <a:srgbClr val="09548D"/>
              </a:buClr>
              <a:buFont typeface="Arial" panose="020B0604020202020204" pitchFamily="34" charset="0"/>
              <a:buChar char="•"/>
            </a:pPr>
            <a:r>
              <a:rPr lang="en-US" sz="2800" dirty="0"/>
              <a:t>Enter direct retro funding updates.</a:t>
            </a:r>
          </a:p>
        </p:txBody>
      </p:sp>
      <p:sp>
        <p:nvSpPr>
          <p:cNvPr id="4" name="Title 3"/>
          <p:cNvSpPr>
            <a:spLocks noGrp="1"/>
          </p:cNvSpPr>
          <p:nvPr>
            <p:ph type="title"/>
          </p:nvPr>
        </p:nvSpPr>
        <p:spPr/>
        <p:txBody>
          <a:bodyPr/>
          <a:lstStyle/>
          <a:p>
            <a:r>
              <a:rPr lang="en-US" dirty="0"/>
              <a:t>Objectives Review</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9832" y="283464"/>
            <a:ext cx="914400" cy="91440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BE0584C4-5565-4EFB-88BF-C4421E42E2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207" y="1487801"/>
            <a:ext cx="365760" cy="374538"/>
          </a:xfrm>
          <a:prstGeom prst="rect">
            <a:avLst/>
          </a:prstGeom>
        </p:spPr>
      </p:pic>
    </p:spTree>
    <p:custDataLst>
      <p:tags r:id="rId1"/>
    </p:custDataLst>
    <p:extLst>
      <p:ext uri="{BB962C8B-B14F-4D97-AF65-F5344CB8AC3E}">
        <p14:creationId xmlns:p14="http://schemas.microsoft.com/office/powerpoint/2010/main" val="308393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22120" y="2123266"/>
            <a:ext cx="8366760" cy="749808"/>
          </a:xfrm>
        </p:spPr>
        <p:txBody>
          <a:bodyPr>
            <a:normAutofit/>
          </a:bodyPr>
          <a:lstStyle/>
          <a:p>
            <a:r>
              <a:rPr lang="en-US" sz="3600" dirty="0">
                <a:solidFill>
                  <a:srgbClr val="FFC000"/>
                </a:solidFill>
              </a:rPr>
              <a:t>LESSON</a:t>
            </a:r>
            <a:r>
              <a:rPr lang="en-US" sz="3600" dirty="0">
                <a:solidFill>
                  <a:schemeClr val="tx1">
                    <a:lumMod val="75000"/>
                    <a:lumOff val="25000"/>
                  </a:schemeClr>
                </a:solidFill>
              </a:rPr>
              <a:t> </a:t>
            </a:r>
            <a:r>
              <a:rPr lang="en-US" sz="3600" dirty="0">
                <a:solidFill>
                  <a:srgbClr val="FFC000"/>
                </a:solidFill>
              </a:rPr>
              <a:t>3</a:t>
            </a:r>
          </a:p>
        </p:txBody>
      </p:sp>
      <p:sp>
        <p:nvSpPr>
          <p:cNvPr id="5" name="Rectangle 4"/>
          <p:cNvSpPr/>
          <p:nvPr/>
        </p:nvSpPr>
        <p:spPr>
          <a:xfrm>
            <a:off x="0" y="784982"/>
            <a:ext cx="9144000" cy="442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idx="1"/>
          </p:nvPr>
        </p:nvSpPr>
        <p:spPr>
          <a:xfrm>
            <a:off x="1912620" y="2957357"/>
            <a:ext cx="6944777" cy="1096124"/>
          </a:xfrm>
        </p:spPr>
        <p:txBody>
          <a:bodyPr/>
          <a:lstStyle/>
          <a:p>
            <a:r>
              <a:rPr lang="en-US" sz="4000" b="1" dirty="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rPr>
              <a:t>Benefit Cost Transfer Overview</a:t>
            </a:r>
            <a:endParaRPr lang="en-US" sz="4400" b="1" dirty="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endParaRPr>
          </a:p>
        </p:txBody>
      </p:sp>
      <p:sp>
        <p:nvSpPr>
          <p:cNvPr id="24" name="Curved Right Arrow 23"/>
          <p:cNvSpPr/>
          <p:nvPr/>
        </p:nvSpPr>
        <p:spPr>
          <a:xfrm>
            <a:off x="289560" y="2286928"/>
            <a:ext cx="1432560" cy="1416391"/>
          </a:xfrm>
          <a:prstGeom prst="curvedRightArrow">
            <a:avLst/>
          </a:prstGeom>
          <a:gradFill>
            <a:gsLst>
              <a:gs pos="0">
                <a:schemeClr val="accent5">
                  <a:lumMod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6" name="Picture 5">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b="10636"/>
          <a:stretch/>
        </p:blipFill>
        <p:spPr>
          <a:xfrm>
            <a:off x="8515030" y="77986"/>
            <a:ext cx="537530" cy="518160"/>
          </a:xfrm>
          <a:prstGeom prst="rect">
            <a:avLst/>
          </a:prstGeom>
        </p:spPr>
      </p:pic>
    </p:spTree>
    <p:custDataLst>
      <p:tags r:id="rId1"/>
    </p:custDataLst>
    <p:extLst>
      <p:ext uri="{BB962C8B-B14F-4D97-AF65-F5344CB8AC3E}">
        <p14:creationId xmlns:p14="http://schemas.microsoft.com/office/powerpoint/2010/main" val="3763779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22120" y="2123266"/>
            <a:ext cx="8366760" cy="749808"/>
          </a:xfrm>
        </p:spPr>
        <p:txBody>
          <a:bodyPr>
            <a:normAutofit/>
          </a:bodyPr>
          <a:lstStyle/>
          <a:p>
            <a:r>
              <a:rPr lang="en-US" sz="3600" dirty="0">
                <a:solidFill>
                  <a:srgbClr val="FFC000"/>
                </a:solidFill>
              </a:rPr>
              <a:t>LESSON</a:t>
            </a:r>
            <a:r>
              <a:rPr lang="en-US" sz="3600" dirty="0">
                <a:solidFill>
                  <a:schemeClr val="tx1">
                    <a:lumMod val="75000"/>
                    <a:lumOff val="25000"/>
                  </a:schemeClr>
                </a:solidFill>
              </a:rPr>
              <a:t> </a:t>
            </a:r>
            <a:r>
              <a:rPr lang="en-US" sz="3600" dirty="0">
                <a:solidFill>
                  <a:srgbClr val="FFC000"/>
                </a:solidFill>
              </a:rPr>
              <a:t>1</a:t>
            </a:r>
          </a:p>
        </p:txBody>
      </p:sp>
      <p:sp>
        <p:nvSpPr>
          <p:cNvPr id="5" name="Rectangle 4"/>
          <p:cNvSpPr/>
          <p:nvPr/>
        </p:nvSpPr>
        <p:spPr>
          <a:xfrm>
            <a:off x="0" y="784982"/>
            <a:ext cx="9144000" cy="442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idx="1"/>
          </p:nvPr>
        </p:nvSpPr>
        <p:spPr>
          <a:xfrm>
            <a:off x="1912620" y="2957357"/>
            <a:ext cx="7139940" cy="1096124"/>
          </a:xfrm>
        </p:spPr>
        <p:txBody>
          <a:bodyPr/>
          <a:lstStyle/>
          <a:p>
            <a:r>
              <a:rPr lang="en-US" sz="4000" b="1" dirty="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rPr>
              <a:t>Direct Retro </a:t>
            </a:r>
            <a:r>
              <a:rPr lang="en-US" sz="4000" b="1" dirty="0" smtClean="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rPr>
              <a:t>Overview</a:t>
            </a:r>
            <a:endParaRPr lang="en-US" sz="4400" b="1" dirty="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endParaRPr>
          </a:p>
        </p:txBody>
      </p:sp>
      <p:sp>
        <p:nvSpPr>
          <p:cNvPr id="24" name="Curved Right Arrow 23"/>
          <p:cNvSpPr/>
          <p:nvPr/>
        </p:nvSpPr>
        <p:spPr>
          <a:xfrm>
            <a:off x="289560" y="2286928"/>
            <a:ext cx="1432560" cy="1416391"/>
          </a:xfrm>
          <a:prstGeom prst="curvedRightArrow">
            <a:avLst/>
          </a:prstGeom>
          <a:gradFill>
            <a:gsLst>
              <a:gs pos="0">
                <a:schemeClr val="accent5">
                  <a:lumMod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6" name="Picture 5">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b="10636"/>
          <a:stretch/>
        </p:blipFill>
        <p:spPr>
          <a:xfrm>
            <a:off x="8515030" y="77986"/>
            <a:ext cx="537530" cy="518160"/>
          </a:xfrm>
          <a:prstGeom prst="rect">
            <a:avLst/>
          </a:prstGeom>
        </p:spPr>
      </p:pic>
    </p:spTree>
    <p:custDataLst>
      <p:tags r:id="rId1"/>
    </p:custDataLst>
    <p:extLst>
      <p:ext uri="{BB962C8B-B14F-4D97-AF65-F5344CB8AC3E}">
        <p14:creationId xmlns:p14="http://schemas.microsoft.com/office/powerpoint/2010/main" val="37033730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462818" y="1126894"/>
            <a:ext cx="4294467" cy="4800600"/>
          </a:xfrm>
        </p:spPr>
        <p:txBody>
          <a:bodyPr>
            <a:normAutofit/>
          </a:bodyPr>
          <a:lstStyle/>
          <a:p>
            <a:pPr marL="0" indent="0">
              <a:buNone/>
            </a:pPr>
            <a:r>
              <a:rPr lang="en-US" sz="1400" b="1" i="1" dirty="0"/>
              <a:t>  </a:t>
            </a:r>
          </a:p>
          <a:p>
            <a:pPr marL="0" indent="0">
              <a:buNone/>
            </a:pPr>
            <a:r>
              <a:rPr lang="en-US" sz="2400" b="1" i="1" dirty="0"/>
              <a:t>In this lesson, we will:</a:t>
            </a:r>
            <a:br>
              <a:rPr lang="en-US" sz="2400" b="1" i="1" dirty="0"/>
            </a:br>
            <a:r>
              <a:rPr lang="en-US" sz="1000" b="1" i="1" dirty="0"/>
              <a:t> </a:t>
            </a:r>
          </a:p>
          <a:p>
            <a:pPr>
              <a:buClr>
                <a:srgbClr val="09548D"/>
              </a:buClr>
              <a:buFont typeface="Arial" panose="020B0604020202020204" pitchFamily="34" charset="0"/>
              <a:buChar char="•"/>
            </a:pPr>
            <a:r>
              <a:rPr lang="en-US" sz="2400" dirty="0"/>
              <a:t>Describe the benefit cost transfer process.</a:t>
            </a:r>
          </a:p>
          <a:p>
            <a:endParaRPr lang="en-US" sz="2800" dirty="0"/>
          </a:p>
        </p:txBody>
      </p:sp>
      <p:sp>
        <p:nvSpPr>
          <p:cNvPr id="4" name="Title 3"/>
          <p:cNvSpPr>
            <a:spLocks noGrp="1"/>
          </p:cNvSpPr>
          <p:nvPr>
            <p:ph type="title"/>
          </p:nvPr>
        </p:nvSpPr>
        <p:spPr/>
        <p:txBody>
          <a:bodyPr/>
          <a:lstStyle/>
          <a:p>
            <a:r>
              <a:rPr lang="en-US" dirty="0"/>
              <a:t>Lesson Objectives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2885" y="68263"/>
            <a:ext cx="914400" cy="914400"/>
          </a:xfrm>
          <a:prstGeom prst="rect">
            <a:avLst/>
          </a:prstGeom>
          <a:ln>
            <a:noFill/>
          </a:ln>
          <a:effectLst>
            <a:outerShdw blurRad="292100" dist="139700" dir="2700000" algn="tl" rotWithShape="0">
              <a:srgbClr val="333333">
                <a:alpha val="65000"/>
              </a:srgbClr>
            </a:outerShdw>
          </a:effectLst>
        </p:spPr>
      </p:pic>
      <p:graphicFrame>
        <p:nvGraphicFramePr>
          <p:cNvPr id="18" name="Diagram 17"/>
          <p:cNvGraphicFramePr/>
          <p:nvPr>
            <p:extLst>
              <p:ext uri="{D42A27DB-BD31-4B8C-83A1-F6EECF244321}">
                <p14:modId xmlns:p14="http://schemas.microsoft.com/office/powerpoint/2010/main" val="1881348708"/>
              </p:ext>
            </p:extLst>
          </p:nvPr>
        </p:nvGraphicFramePr>
        <p:xfrm>
          <a:off x="279711" y="1310207"/>
          <a:ext cx="3302884" cy="35174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a:extLst>
              <a:ext uri="{FF2B5EF4-FFF2-40B4-BE49-F238E27FC236}">
                <a16:creationId xmlns:a16="http://schemas.microsoft.com/office/drawing/2014/main" id="{78CA97CA-45A3-4C9B-883B-B9CE9BA75B10}"/>
              </a:ext>
            </a:extLst>
          </p:cNvPr>
          <p:cNvSpPr txBox="1"/>
          <p:nvPr/>
        </p:nvSpPr>
        <p:spPr>
          <a:xfrm>
            <a:off x="832035" y="3295134"/>
            <a:ext cx="530942" cy="369332"/>
          </a:xfrm>
          <a:prstGeom prst="rect">
            <a:avLst/>
          </a:prstGeom>
          <a:noFill/>
        </p:spPr>
        <p:txBody>
          <a:bodyPr wrap="square" rtlCol="0">
            <a:spAutoFit/>
          </a:bodyPr>
          <a:lstStyle/>
          <a:p>
            <a:r>
              <a:rPr lang="en-US" dirty="0">
                <a:solidFill>
                  <a:srgbClr val="1D579B"/>
                </a:solidFill>
                <a:latin typeface="Arial Black" panose="020B0A04020102020204" pitchFamily="34" charset="0"/>
              </a:rPr>
              <a:t>3</a:t>
            </a:r>
          </a:p>
        </p:txBody>
      </p:sp>
    </p:spTree>
    <p:custDataLst>
      <p:tags r:id="rId1"/>
    </p:custDataLst>
    <p:extLst>
      <p:ext uri="{BB962C8B-B14F-4D97-AF65-F5344CB8AC3E}">
        <p14:creationId xmlns:p14="http://schemas.microsoft.com/office/powerpoint/2010/main" val="294731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4770" y="1257300"/>
            <a:ext cx="5987154" cy="4800600"/>
          </a:xfrm>
        </p:spPr>
        <p:txBody>
          <a:bodyPr>
            <a:noAutofit/>
          </a:bodyPr>
          <a:lstStyle/>
          <a:p>
            <a:pPr>
              <a:lnSpc>
                <a:spcPct val="100000"/>
              </a:lnSpc>
              <a:spcBef>
                <a:spcPts val="300"/>
              </a:spcBef>
              <a:spcAft>
                <a:spcPts val="300"/>
              </a:spcAft>
              <a:buClr>
                <a:srgbClr val="09548D"/>
              </a:buClr>
              <a:buFont typeface="Arial" panose="020B0604020202020204" pitchFamily="34" charset="0"/>
              <a:buChar char="•"/>
            </a:pPr>
            <a:r>
              <a:rPr lang="en-US" sz="2200" dirty="0"/>
              <a:t>During the direct retro process (salary cost transfers), fringe expenses – including composite benefit rate (CBR) and non-CBR benefit actuals – are automatically redistributed and prorated to follow user-specified salary expense redistribution.</a:t>
            </a:r>
          </a:p>
          <a:p>
            <a:pPr>
              <a:lnSpc>
                <a:spcPct val="100000"/>
              </a:lnSpc>
              <a:spcBef>
                <a:spcPts val="1200"/>
              </a:spcBef>
              <a:spcAft>
                <a:spcPts val="300"/>
              </a:spcAft>
              <a:buClr>
                <a:srgbClr val="09548D"/>
              </a:buClr>
              <a:buFont typeface="Arial" panose="020B0604020202020204" pitchFamily="34" charset="0"/>
              <a:buChar char="•"/>
            </a:pPr>
            <a:r>
              <a:rPr lang="en-US" sz="2200" dirty="0"/>
              <a:t>The </a:t>
            </a:r>
            <a:r>
              <a:rPr lang="en-US" sz="2200" dirty="0" smtClean="0"/>
              <a:t>Benefit </a:t>
            </a:r>
            <a:r>
              <a:rPr lang="en-US" sz="2200" dirty="0"/>
              <a:t>C</a:t>
            </a:r>
            <a:r>
              <a:rPr lang="en-US" sz="2200" dirty="0" smtClean="0"/>
              <a:t>ost </a:t>
            </a:r>
            <a:r>
              <a:rPr lang="en-US" sz="2200" dirty="0"/>
              <a:t>T</a:t>
            </a:r>
            <a:r>
              <a:rPr lang="en-US" sz="2200" dirty="0" smtClean="0"/>
              <a:t>ransfer </a:t>
            </a:r>
            <a:r>
              <a:rPr lang="en-US" sz="2200" dirty="0"/>
              <a:t>(BCT) process allows Locations to move benefit costs from one account or fund to another.</a:t>
            </a:r>
          </a:p>
          <a:p>
            <a:pPr>
              <a:lnSpc>
                <a:spcPct val="100000"/>
              </a:lnSpc>
              <a:spcBef>
                <a:spcPts val="1200"/>
              </a:spcBef>
              <a:spcAft>
                <a:spcPts val="300"/>
              </a:spcAft>
              <a:buClr>
                <a:srgbClr val="09548D"/>
              </a:buClr>
              <a:buFont typeface="Arial" panose="020B0604020202020204" pitchFamily="34" charset="0"/>
              <a:buChar char="•"/>
            </a:pPr>
            <a:r>
              <a:rPr lang="en-US" sz="2200" dirty="0"/>
              <a:t>It does </a:t>
            </a:r>
            <a:r>
              <a:rPr lang="en-US" sz="2200" u="sng" dirty="0"/>
              <a:t>not</a:t>
            </a:r>
            <a:r>
              <a:rPr lang="en-US" sz="2200" dirty="0"/>
              <a:t> allow the movement of dollars from one deduction code to another; redistribution of dollars is restricted to the same deduction code.</a:t>
            </a:r>
          </a:p>
        </p:txBody>
      </p:sp>
      <p:sp>
        <p:nvSpPr>
          <p:cNvPr id="3" name="Title 2"/>
          <p:cNvSpPr>
            <a:spLocks noGrp="1"/>
          </p:cNvSpPr>
          <p:nvPr>
            <p:ph type="title"/>
          </p:nvPr>
        </p:nvSpPr>
        <p:spPr>
          <a:xfrm>
            <a:off x="10234" y="56800"/>
            <a:ext cx="9038232" cy="850911"/>
          </a:xfrm>
        </p:spPr>
        <p:txBody>
          <a:bodyPr>
            <a:noAutofit/>
          </a:bodyPr>
          <a:lstStyle/>
          <a:p>
            <a:r>
              <a:rPr lang="en-US" dirty="0"/>
              <a:t>Benefit Cost Transfer </a:t>
            </a:r>
            <a:r>
              <a:rPr lang="en-US" dirty="0" smtClean="0"/>
              <a:t>Overview</a:t>
            </a:r>
            <a:endParaRPr lang="en-US" dirty="0"/>
          </a:p>
        </p:txBody>
      </p:sp>
      <p:sp>
        <p:nvSpPr>
          <p:cNvPr id="9" name="Rounded Rectangle 8"/>
          <p:cNvSpPr/>
          <p:nvPr/>
        </p:nvSpPr>
        <p:spPr>
          <a:xfrm>
            <a:off x="6665755" y="1143000"/>
            <a:ext cx="2057400" cy="5029200"/>
          </a:xfrm>
          <a:prstGeom prst="roundRect">
            <a:avLst>
              <a:gd name="adj" fmla="val 10000"/>
            </a:avLst>
          </a:prstGeom>
          <a:solidFill>
            <a:schemeClr val="accent3"/>
          </a:solidFill>
          <a:ln>
            <a:solidFill>
              <a:schemeClr val="accent3"/>
            </a:solidFill>
          </a:ln>
        </p:spPr>
        <p:style>
          <a:lnRef idx="2">
            <a:scrgbClr r="0" g="0" b="0"/>
          </a:lnRef>
          <a:fillRef idx="1">
            <a:scrgbClr r="0" g="0" b="0"/>
          </a:fillRef>
          <a:effectRef idx="0">
            <a:schemeClr val="accent6">
              <a:hueOff val="0"/>
              <a:satOff val="0"/>
              <a:lumOff val="0"/>
              <a:alphaOff val="0"/>
            </a:schemeClr>
          </a:effectRef>
          <a:fontRef idx="minor">
            <a:schemeClr val="lt1"/>
          </a:fontRef>
        </p:style>
      </p:sp>
      <p:sp>
        <p:nvSpPr>
          <p:cNvPr id="10" name="Rounded Rectangle 4"/>
          <p:cNvSpPr/>
          <p:nvPr/>
        </p:nvSpPr>
        <p:spPr>
          <a:xfrm>
            <a:off x="6613528" y="3247900"/>
            <a:ext cx="2109627" cy="25801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marL="0" marR="0" lvl="0" indent="0" algn="ctr" defTabSz="9779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rial"/>
                <a:ea typeface="+mn-ea"/>
                <a:cs typeface="+mn-cs"/>
              </a:rPr>
              <a:t>Allows transferring</a:t>
            </a:r>
            <a:r>
              <a:rPr kumimoji="0" lang="en-US" sz="2200" b="0" i="0" u="none" strike="noStrike" kern="1200" cap="none" spc="0" normalizeH="0" noProof="0" dirty="0">
                <a:ln>
                  <a:noFill/>
                </a:ln>
                <a:solidFill>
                  <a:prstClr val="white"/>
                </a:solidFill>
                <a:effectLst/>
                <a:uLnTx/>
                <a:uFillTx/>
                <a:latin typeface="Arial"/>
                <a:ea typeface="+mn-ea"/>
                <a:cs typeface="+mn-cs"/>
              </a:rPr>
              <a:t> of</a:t>
            </a:r>
            <a:r>
              <a:rPr kumimoji="0" lang="en-US" sz="2200" b="0" i="0" u="none" strike="noStrike" kern="1200" cap="none" spc="0" normalizeH="0" baseline="0" noProof="0" dirty="0">
                <a:ln>
                  <a:noFill/>
                </a:ln>
                <a:solidFill>
                  <a:prstClr val="white"/>
                </a:solidFill>
                <a:effectLst/>
                <a:uLnTx/>
                <a:uFillTx/>
                <a:latin typeface="Arial"/>
                <a:ea typeface="+mn-ea"/>
                <a:cs typeface="+mn-cs"/>
              </a:rPr>
              <a:t> benefit </a:t>
            </a:r>
            <a:r>
              <a:rPr kumimoji="0" lang="en-US" sz="2200" b="0" i="0" u="none" strike="noStrike" kern="1200" cap="none" spc="0" normalizeH="0" noProof="0" dirty="0">
                <a:ln>
                  <a:noFill/>
                </a:ln>
                <a:solidFill>
                  <a:prstClr val="white"/>
                </a:solidFill>
                <a:effectLst/>
                <a:uLnTx/>
                <a:uFillTx/>
                <a:latin typeface="Arial"/>
                <a:ea typeface="+mn-ea"/>
                <a:cs typeface="+mn-cs"/>
              </a:rPr>
              <a:t>expenses </a:t>
            </a:r>
            <a:r>
              <a:rPr kumimoji="0" lang="en-US" sz="2200" b="0" i="0" u="sng" strike="noStrike" kern="1200" cap="none" spc="0" normalizeH="0" noProof="0" dirty="0">
                <a:ln>
                  <a:noFill/>
                </a:ln>
                <a:solidFill>
                  <a:prstClr val="white"/>
                </a:solidFill>
                <a:effectLst/>
                <a:uLnTx/>
                <a:uFillTx/>
                <a:latin typeface="Arial"/>
                <a:ea typeface="+mn-ea"/>
                <a:cs typeface="+mn-cs"/>
              </a:rPr>
              <a:t>without</a:t>
            </a:r>
            <a:r>
              <a:rPr kumimoji="0" lang="en-US" sz="2200" b="0" i="0" u="none" strike="noStrike" kern="1200" cap="none" spc="0" normalizeH="0" noProof="0" dirty="0">
                <a:ln>
                  <a:noFill/>
                </a:ln>
                <a:solidFill>
                  <a:prstClr val="white"/>
                </a:solidFill>
                <a:effectLst/>
                <a:uLnTx/>
                <a:uFillTx/>
                <a:latin typeface="Arial"/>
                <a:ea typeface="+mn-ea"/>
                <a:cs typeface="+mn-cs"/>
              </a:rPr>
              <a:t> moving salary expenses</a:t>
            </a:r>
            <a:endParaRPr kumimoji="0" lang="en-US" sz="22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0144" y="1460300"/>
            <a:ext cx="1371600" cy="1366870"/>
          </a:xfrm>
          <a:prstGeom prst="roundRect">
            <a:avLst/>
          </a:prstGeom>
        </p:spPr>
      </p:pic>
    </p:spTree>
    <p:custDataLst>
      <p:tags r:id="rId1"/>
    </p:custDataLst>
    <p:extLst>
      <p:ext uri="{BB962C8B-B14F-4D97-AF65-F5344CB8AC3E}">
        <p14:creationId xmlns:p14="http://schemas.microsoft.com/office/powerpoint/2010/main" val="35802270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789" y="1182742"/>
            <a:ext cx="8993612" cy="5179557"/>
          </a:xfrm>
        </p:spPr>
        <p:txBody>
          <a:bodyPr>
            <a:normAutofit fontScale="77500" lnSpcReduction="20000"/>
          </a:bodyPr>
          <a:lstStyle/>
          <a:p>
            <a:pPr>
              <a:buClr>
                <a:srgbClr val="09548D"/>
              </a:buClr>
              <a:buFont typeface="Arial" panose="020B0604020202020204" pitchFamily="34" charset="0"/>
              <a:buChar char="•"/>
            </a:pPr>
            <a:r>
              <a:rPr lang="en-US" sz="3100" dirty="0"/>
              <a:t>Employee is paid on a funding source for which the sponsor:</a:t>
            </a:r>
          </a:p>
          <a:p>
            <a:pPr lvl="1">
              <a:spcBef>
                <a:spcPts val="1200"/>
              </a:spcBef>
              <a:buSzPct val="85000"/>
              <a:buFont typeface="Courier New" panose="02070309020205020404" pitchFamily="49" charset="0"/>
              <a:buChar char="o"/>
            </a:pPr>
            <a:r>
              <a:rPr lang="en-US" sz="2600" dirty="0"/>
              <a:t>Prohibits </a:t>
            </a:r>
            <a:r>
              <a:rPr lang="en-US" sz="2600" u="sng" dirty="0"/>
              <a:t>some</a:t>
            </a:r>
            <a:r>
              <a:rPr lang="en-US" sz="2600" dirty="0"/>
              <a:t>, but not all, of the benefit expense components of the CBR from being charged to a specific funding source.</a:t>
            </a:r>
          </a:p>
          <a:p>
            <a:pPr lvl="1">
              <a:spcBef>
                <a:spcPts val="1200"/>
              </a:spcBef>
              <a:buSzPct val="85000"/>
              <a:buFont typeface="Courier New" panose="02070309020205020404" pitchFamily="49" charset="0"/>
              <a:buChar char="o"/>
            </a:pPr>
            <a:r>
              <a:rPr lang="en-US" sz="2600" dirty="0"/>
              <a:t>Requires a lower fringe rate than the configured CBR.</a:t>
            </a:r>
          </a:p>
          <a:p>
            <a:pPr lvl="1">
              <a:spcBef>
                <a:spcPts val="1200"/>
              </a:spcBef>
              <a:buSzPct val="85000"/>
              <a:buFont typeface="Courier New" panose="02070309020205020404" pitchFamily="49" charset="0"/>
              <a:buChar char="o"/>
            </a:pPr>
            <a:r>
              <a:rPr lang="en-US" sz="2600" dirty="0"/>
              <a:t>Prohibits </a:t>
            </a:r>
            <a:r>
              <a:rPr lang="en-US" sz="2600" u="sng" dirty="0"/>
              <a:t>all</a:t>
            </a:r>
            <a:r>
              <a:rPr lang="en-US" sz="2600" dirty="0"/>
              <a:t> fringe expense (CBR and non-CBR) from being charged to a specific funding source.</a:t>
            </a:r>
          </a:p>
          <a:p>
            <a:pPr lvl="1">
              <a:spcBef>
                <a:spcPts val="1200"/>
              </a:spcBef>
              <a:buSzPct val="85000"/>
              <a:buFont typeface="Courier New" panose="02070309020205020404" pitchFamily="49" charset="0"/>
              <a:buChar char="o"/>
            </a:pPr>
            <a:r>
              <a:rPr lang="en-US" sz="2600" dirty="0"/>
              <a:t>Prohibits a benefit expense not included in the CBR (such as Tuition and Fee Remission, GAEL or Leave) from being charged to a specific funding source.</a:t>
            </a:r>
          </a:p>
          <a:p>
            <a:pPr>
              <a:spcBef>
                <a:spcPts val="1200"/>
              </a:spcBef>
              <a:buClr>
                <a:srgbClr val="09548D"/>
              </a:buClr>
              <a:buFont typeface="Arial" panose="020B0604020202020204" pitchFamily="34" charset="0"/>
              <a:buChar char="•"/>
            </a:pPr>
            <a:r>
              <a:rPr lang="en-US" sz="3100" dirty="0"/>
              <a:t>Miscellaneous benefit expense adjustments are required due to sponsor audit findings or award closeouts.</a:t>
            </a:r>
          </a:p>
          <a:p>
            <a:pPr>
              <a:spcBef>
                <a:spcPts val="1200"/>
              </a:spcBef>
              <a:buClr>
                <a:srgbClr val="09548D"/>
              </a:buClr>
              <a:buFont typeface="Arial" panose="020B0604020202020204" pitchFamily="34" charset="0"/>
              <a:buChar char="•"/>
            </a:pPr>
            <a:r>
              <a:rPr lang="en-US" sz="3100" dirty="0"/>
              <a:t>Fee remission: GSRs where appointment goes below 25%, or when an employee transfers from GSR to Reader or TA appointment.</a:t>
            </a:r>
          </a:p>
          <a:p>
            <a:pPr>
              <a:spcBef>
                <a:spcPts val="1200"/>
              </a:spcBef>
              <a:buClr>
                <a:srgbClr val="09548D"/>
              </a:buClr>
              <a:buFont typeface="Arial" panose="020B0604020202020204" pitchFamily="34" charset="0"/>
              <a:buChar char="•"/>
            </a:pPr>
            <a:r>
              <a:rPr lang="en-US" sz="3100" dirty="0"/>
              <a:t>Fee remission: For student employees on work study.</a:t>
            </a:r>
          </a:p>
          <a:p>
            <a:pPr>
              <a:spcBef>
                <a:spcPts val="1200"/>
              </a:spcBef>
              <a:buClr>
                <a:srgbClr val="09548D"/>
              </a:buClr>
              <a:buFont typeface="Arial" panose="020B0604020202020204" pitchFamily="34" charset="0"/>
              <a:buChar char="•"/>
            </a:pPr>
            <a:r>
              <a:rPr lang="en-US" sz="3100" dirty="0"/>
              <a:t>Transition from Location CBR (for example, UC Davis) to UCPath CBR.</a:t>
            </a:r>
          </a:p>
        </p:txBody>
      </p:sp>
      <p:sp>
        <p:nvSpPr>
          <p:cNvPr id="3" name="Title 2"/>
          <p:cNvSpPr>
            <a:spLocks noGrp="1"/>
          </p:cNvSpPr>
          <p:nvPr>
            <p:ph type="title"/>
          </p:nvPr>
        </p:nvSpPr>
        <p:spPr>
          <a:xfrm>
            <a:off x="228600" y="40224"/>
            <a:ext cx="9105899" cy="850911"/>
          </a:xfrm>
        </p:spPr>
        <p:txBody>
          <a:bodyPr/>
          <a:lstStyle/>
          <a:p>
            <a:r>
              <a:rPr lang="en-US" sz="3600" dirty="0"/>
              <a:t>Benefit Cost Transfer – Scenarios</a:t>
            </a:r>
          </a:p>
        </p:txBody>
      </p:sp>
    </p:spTree>
    <p:custDataLst>
      <p:tags r:id="rId1"/>
    </p:custDataLst>
    <p:extLst>
      <p:ext uri="{BB962C8B-B14F-4D97-AF65-F5344CB8AC3E}">
        <p14:creationId xmlns:p14="http://schemas.microsoft.com/office/powerpoint/2010/main" val="42783953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646948" y="1155700"/>
            <a:ext cx="6039852" cy="4800600"/>
          </a:xfrm>
        </p:spPr>
        <p:txBody>
          <a:bodyPr>
            <a:normAutofit/>
          </a:bodyPr>
          <a:lstStyle/>
          <a:p>
            <a:pPr>
              <a:spcAft>
                <a:spcPts val="1200"/>
              </a:spcAft>
              <a:buClr>
                <a:srgbClr val="09548D"/>
              </a:buClr>
              <a:buFont typeface="Arial" panose="020B0604020202020204" pitchFamily="34" charset="0"/>
              <a:buChar char="•"/>
            </a:pPr>
            <a:r>
              <a:rPr lang="en-US" sz="2400" dirty="0"/>
              <a:t>Do not process a direct retro transaction (salary cost transfer) after you process a BCT transaction for the same paycheck/payroll transaction(s); it will cause benefit expenses to be out of sync between the direct retro and BCT.</a:t>
            </a:r>
          </a:p>
          <a:p>
            <a:pPr>
              <a:spcBef>
                <a:spcPts val="1200"/>
              </a:spcBef>
              <a:buClr>
                <a:srgbClr val="09548D"/>
              </a:buClr>
              <a:buFont typeface="Arial" panose="020B0604020202020204" pitchFamily="34" charset="0"/>
              <a:buChar char="•"/>
            </a:pPr>
            <a:r>
              <a:rPr lang="en-US" sz="2400" dirty="0"/>
              <a:t>If business need requires this, Locations are responsible for processing a subsequent BCT to move the benefit expense(s) back to the original full accounting unit or units (FAUs) before proceeding with a direct retro. </a:t>
            </a:r>
          </a:p>
        </p:txBody>
      </p:sp>
      <p:sp>
        <p:nvSpPr>
          <p:cNvPr id="6" name="Title 5"/>
          <p:cNvSpPr>
            <a:spLocks noGrp="1"/>
          </p:cNvSpPr>
          <p:nvPr>
            <p:ph type="title"/>
          </p:nvPr>
        </p:nvSpPr>
        <p:spPr>
          <a:xfrm>
            <a:off x="459619" y="40224"/>
            <a:ext cx="8684381" cy="850911"/>
          </a:xfrm>
        </p:spPr>
        <p:txBody>
          <a:bodyPr/>
          <a:lstStyle/>
          <a:p>
            <a:r>
              <a:rPr lang="en-US" sz="3600" dirty="0"/>
              <a:t>Benefit Cost Transfer – Reminder</a:t>
            </a:r>
          </a:p>
        </p:txBody>
      </p:sp>
      <p:sp>
        <p:nvSpPr>
          <p:cNvPr id="8" name="Rounded Rectangle 7"/>
          <p:cNvSpPr/>
          <p:nvPr/>
        </p:nvSpPr>
        <p:spPr>
          <a:xfrm>
            <a:off x="445419" y="1188237"/>
            <a:ext cx="2057400" cy="5029200"/>
          </a:xfrm>
          <a:prstGeom prst="roundRect">
            <a:avLst>
              <a:gd name="adj" fmla="val 10000"/>
            </a:avLst>
          </a:prstGeom>
          <a:solidFill>
            <a:schemeClr val="accent2"/>
          </a:solidFill>
          <a:ln>
            <a:solidFill>
              <a:schemeClr val="accent2"/>
            </a:solidFill>
          </a:ln>
        </p:spPr>
        <p:style>
          <a:lnRef idx="2">
            <a:scrgbClr r="0" g="0" b="0"/>
          </a:lnRef>
          <a:fillRef idx="1">
            <a:scrgbClr r="0" g="0" b="0"/>
          </a:fillRef>
          <a:effectRef idx="0">
            <a:schemeClr val="accent6">
              <a:hueOff val="0"/>
              <a:satOff val="0"/>
              <a:lumOff val="0"/>
              <a:alphaOff val="0"/>
            </a:schemeClr>
          </a:effectRef>
          <a:fontRef idx="minor">
            <a:schemeClr val="lt1"/>
          </a:fontRef>
        </p:style>
      </p:sp>
      <p:sp>
        <p:nvSpPr>
          <p:cNvPr id="9" name="Rounded Rectangle 4"/>
          <p:cNvSpPr/>
          <p:nvPr/>
        </p:nvSpPr>
        <p:spPr>
          <a:xfrm>
            <a:off x="393192" y="3032000"/>
            <a:ext cx="2109627" cy="22385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marL="0" marR="0" lvl="0" indent="0" algn="ctr" defTabSz="9779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a:ea typeface="+mn-ea"/>
                <a:cs typeface="+mn-cs"/>
              </a:rPr>
              <a:t>IMPORTANT REMINDER!</a:t>
            </a:r>
            <a:r>
              <a:rPr kumimoji="0" lang="en-US" sz="2200" b="0" i="0" u="none" strike="noStrike" kern="1200" cap="none" spc="0" normalizeH="0" baseline="0" noProof="0" dirty="0">
                <a:ln>
                  <a:noFill/>
                </a:ln>
                <a:solidFill>
                  <a:prstClr val="white"/>
                </a:solidFill>
                <a:effectLst/>
                <a:uLnTx/>
                <a:uFillTx/>
                <a:latin typeface="Arial"/>
                <a:ea typeface="+mn-ea"/>
                <a:cs typeface="+mn-cs"/>
              </a:rPr>
              <a:t> </a:t>
            </a:r>
          </a:p>
          <a:p>
            <a:pPr marL="0" marR="0" lvl="0" indent="0" algn="ctr" defTabSz="9779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779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rial"/>
                <a:ea typeface="+mn-ea"/>
                <a:cs typeface="+mn-cs"/>
              </a:rPr>
              <a:t>Benefit</a:t>
            </a:r>
            <a:r>
              <a:rPr lang="en-US" sz="2200" dirty="0">
                <a:solidFill>
                  <a:prstClr val="white"/>
                </a:solidFill>
                <a:latin typeface="Arial"/>
              </a:rPr>
              <a:t> cost transfers should be final</a:t>
            </a:r>
            <a:endParaRPr kumimoji="0" lang="en-US" sz="22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602" y="1587165"/>
            <a:ext cx="1563035" cy="1371600"/>
          </a:xfrm>
          <a:prstGeom prst="roundRect">
            <a:avLst/>
          </a:prstGeom>
        </p:spPr>
      </p:pic>
    </p:spTree>
    <p:custDataLst>
      <p:tags r:id="rId1"/>
    </p:custDataLst>
    <p:extLst>
      <p:ext uri="{BB962C8B-B14F-4D97-AF65-F5344CB8AC3E}">
        <p14:creationId xmlns:p14="http://schemas.microsoft.com/office/powerpoint/2010/main" val="35289457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nvPr>
        </p:nvGraphicFramePr>
        <p:xfrm>
          <a:off x="457200" y="1371600"/>
          <a:ext cx="82296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p:cNvSpPr>
            <a:spLocks noGrp="1"/>
          </p:cNvSpPr>
          <p:nvPr>
            <p:ph type="title"/>
          </p:nvPr>
        </p:nvSpPr>
        <p:spPr>
          <a:xfrm>
            <a:off x="165100" y="40224"/>
            <a:ext cx="9080499" cy="850911"/>
          </a:xfrm>
        </p:spPr>
        <p:txBody>
          <a:bodyPr>
            <a:noAutofit/>
          </a:bodyPr>
          <a:lstStyle/>
          <a:p>
            <a:r>
              <a:rPr lang="en-US" sz="3200" dirty="0"/>
              <a:t>Benefit Cost Transfer – System Process</a:t>
            </a:r>
          </a:p>
        </p:txBody>
      </p:sp>
    </p:spTree>
    <p:custDataLst>
      <p:tags r:id="rId1"/>
    </p:custDataLst>
    <p:extLst>
      <p:ext uri="{BB962C8B-B14F-4D97-AF65-F5344CB8AC3E}">
        <p14:creationId xmlns:p14="http://schemas.microsoft.com/office/powerpoint/2010/main" val="37243847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p:cNvSpPr>
            <a:spLocks noGrp="1"/>
          </p:cNvSpPr>
          <p:nvPr>
            <p:ph idx="1"/>
          </p:nvPr>
        </p:nvSpPr>
        <p:spPr>
          <a:xfrm>
            <a:off x="358226" y="1162107"/>
            <a:ext cx="8675803" cy="884059"/>
          </a:xfrm>
        </p:spPr>
        <p:txBody>
          <a:bodyPr>
            <a:normAutofit/>
          </a:bodyPr>
          <a:lstStyle/>
          <a:p>
            <a:pPr marL="0" indent="0">
              <a:spcBef>
                <a:spcPts val="0"/>
              </a:spcBef>
              <a:buNone/>
            </a:pPr>
            <a:r>
              <a:rPr lang="en-US" sz="2400" b="0" dirty="0"/>
              <a:t>A </a:t>
            </a:r>
            <a:r>
              <a:rPr lang="en-US" sz="2400" dirty="0"/>
              <a:t>high risk </a:t>
            </a:r>
            <a:r>
              <a:rPr lang="en-US" sz="2400" b="0" dirty="0"/>
              <a:t>benefit cost transfer transaction requires an additional, higher-level approval in UCPath</a:t>
            </a:r>
            <a:r>
              <a:rPr lang="en-US" sz="2400" dirty="0"/>
              <a:t>. </a:t>
            </a:r>
            <a:endParaRPr lang="en-US" sz="2400" b="0" dirty="0"/>
          </a:p>
        </p:txBody>
      </p:sp>
      <p:sp>
        <p:nvSpPr>
          <p:cNvPr id="3" name="Title 2"/>
          <p:cNvSpPr>
            <a:spLocks noGrp="1"/>
          </p:cNvSpPr>
          <p:nvPr>
            <p:ph type="title"/>
          </p:nvPr>
        </p:nvSpPr>
        <p:spPr>
          <a:xfrm>
            <a:off x="81481" y="40967"/>
            <a:ext cx="8675804" cy="960120"/>
          </a:xfrm>
        </p:spPr>
        <p:txBody>
          <a:bodyPr>
            <a:noAutofit/>
          </a:bodyPr>
          <a:lstStyle/>
          <a:p>
            <a:r>
              <a:rPr lang="en-US" dirty="0" smtClean="0"/>
              <a:t>High </a:t>
            </a:r>
            <a:r>
              <a:rPr lang="en-US" dirty="0"/>
              <a:t>Risk Transactions</a:t>
            </a:r>
          </a:p>
        </p:txBody>
      </p:sp>
      <p:sp>
        <p:nvSpPr>
          <p:cNvPr id="24" name="Freeform 23"/>
          <p:cNvSpPr/>
          <p:nvPr/>
        </p:nvSpPr>
        <p:spPr>
          <a:xfrm>
            <a:off x="556537" y="3186901"/>
            <a:ext cx="1948801" cy="1986873"/>
          </a:xfrm>
          <a:custGeom>
            <a:avLst/>
            <a:gdLst>
              <a:gd name="connsiteX0" fmla="*/ 0 w 1932582"/>
              <a:gd name="connsiteY0" fmla="*/ 322103 h 1932582"/>
              <a:gd name="connsiteX1" fmla="*/ 322103 w 1932582"/>
              <a:gd name="connsiteY1" fmla="*/ 0 h 1932582"/>
              <a:gd name="connsiteX2" fmla="*/ 1610479 w 1932582"/>
              <a:gd name="connsiteY2" fmla="*/ 0 h 1932582"/>
              <a:gd name="connsiteX3" fmla="*/ 1932582 w 1932582"/>
              <a:gd name="connsiteY3" fmla="*/ 322103 h 1932582"/>
              <a:gd name="connsiteX4" fmla="*/ 1932582 w 1932582"/>
              <a:gd name="connsiteY4" fmla="*/ 1610479 h 1932582"/>
              <a:gd name="connsiteX5" fmla="*/ 1610479 w 1932582"/>
              <a:gd name="connsiteY5" fmla="*/ 1932582 h 1932582"/>
              <a:gd name="connsiteX6" fmla="*/ 322103 w 1932582"/>
              <a:gd name="connsiteY6" fmla="*/ 1932582 h 1932582"/>
              <a:gd name="connsiteX7" fmla="*/ 0 w 1932582"/>
              <a:gd name="connsiteY7" fmla="*/ 1610479 h 1932582"/>
              <a:gd name="connsiteX8" fmla="*/ 0 w 1932582"/>
              <a:gd name="connsiteY8" fmla="*/ 322103 h 193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2582" h="1932582">
                <a:moveTo>
                  <a:pt x="0" y="322103"/>
                </a:moveTo>
                <a:cubicBezTo>
                  <a:pt x="0" y="144210"/>
                  <a:pt x="144210" y="0"/>
                  <a:pt x="322103" y="0"/>
                </a:cubicBezTo>
                <a:lnTo>
                  <a:pt x="1610479" y="0"/>
                </a:lnTo>
                <a:cubicBezTo>
                  <a:pt x="1788372" y="0"/>
                  <a:pt x="1932582" y="144210"/>
                  <a:pt x="1932582" y="322103"/>
                </a:cubicBezTo>
                <a:lnTo>
                  <a:pt x="1932582" y="1610479"/>
                </a:lnTo>
                <a:cubicBezTo>
                  <a:pt x="1932582" y="1788372"/>
                  <a:pt x="1788372" y="1932582"/>
                  <a:pt x="1610479" y="1932582"/>
                </a:cubicBezTo>
                <a:lnTo>
                  <a:pt x="322103" y="1932582"/>
                </a:lnTo>
                <a:cubicBezTo>
                  <a:pt x="144210" y="1932582"/>
                  <a:pt x="0" y="1788372"/>
                  <a:pt x="0" y="1610479"/>
                </a:cubicBezTo>
                <a:lnTo>
                  <a:pt x="0" y="322103"/>
                </a:lnTo>
                <a:close/>
              </a:path>
            </a:pathLst>
          </a:custGeom>
          <a:solidFill>
            <a:schemeClr val="accent1">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9741" tIns="119741" rIns="119741" bIns="119741" numCol="1" spcCol="1270" anchor="ctr" anchorCtr="0">
            <a:noAutofit/>
          </a:bodyPr>
          <a:lstStyle/>
          <a:p>
            <a:pPr lvl="0" algn="ctr" defTabSz="889000">
              <a:lnSpc>
                <a:spcPct val="100000"/>
              </a:lnSpc>
              <a:spcBef>
                <a:spcPct val="0"/>
              </a:spcBef>
              <a:spcAft>
                <a:spcPts val="0"/>
              </a:spcAft>
            </a:pPr>
            <a:r>
              <a:rPr lang="en-US" sz="2000" kern="1200" dirty="0">
                <a:latin typeface="Arial" panose="020B0604020202020204" pitchFamily="34" charset="0"/>
                <a:cs typeface="Arial" panose="020B0604020202020204" pitchFamily="34" charset="0"/>
              </a:rPr>
              <a:t>Increases expenses on a Federal </a:t>
            </a:r>
            <a:br>
              <a:rPr lang="en-US" sz="2000" kern="1200" dirty="0">
                <a:latin typeface="Arial" panose="020B0604020202020204" pitchFamily="34" charset="0"/>
                <a:cs typeface="Arial" panose="020B0604020202020204" pitchFamily="34" charset="0"/>
              </a:rPr>
            </a:br>
            <a:r>
              <a:rPr lang="en-US" sz="2000" kern="1200" dirty="0">
                <a:latin typeface="Arial" panose="020B0604020202020204" pitchFamily="34" charset="0"/>
                <a:cs typeface="Arial" panose="020B0604020202020204" pitchFamily="34" charset="0"/>
              </a:rPr>
              <a:t>or </a:t>
            </a:r>
            <a:br>
              <a:rPr lang="en-US" sz="2000" kern="1200" dirty="0">
                <a:latin typeface="Arial" panose="020B0604020202020204" pitchFamily="34" charset="0"/>
                <a:cs typeface="Arial" panose="020B0604020202020204" pitchFamily="34" charset="0"/>
              </a:rPr>
            </a:br>
            <a:r>
              <a:rPr lang="en-US" sz="2000" kern="1200" dirty="0">
                <a:latin typeface="Arial" panose="020B0604020202020204" pitchFamily="34" charset="0"/>
                <a:cs typeface="Arial" panose="020B0604020202020204" pitchFamily="34" charset="0"/>
              </a:rPr>
              <a:t>Flow-through Fund (FFT)</a:t>
            </a:r>
          </a:p>
        </p:txBody>
      </p:sp>
      <p:sp>
        <p:nvSpPr>
          <p:cNvPr id="25" name="Freeform 24"/>
          <p:cNvSpPr/>
          <p:nvPr/>
        </p:nvSpPr>
        <p:spPr>
          <a:xfrm>
            <a:off x="2628432" y="3756963"/>
            <a:ext cx="887480" cy="906930"/>
          </a:xfrm>
          <a:custGeom>
            <a:avLst/>
            <a:gdLst>
              <a:gd name="connsiteX0" fmla="*/ 124191 w 936936"/>
              <a:gd name="connsiteY0" fmla="*/ 368551 h 957470"/>
              <a:gd name="connsiteX1" fmla="*/ 358284 w 936936"/>
              <a:gd name="connsiteY1" fmla="*/ 368551 h 957470"/>
              <a:gd name="connsiteX2" fmla="*/ 358284 w 936936"/>
              <a:gd name="connsiteY2" fmla="*/ 126913 h 957470"/>
              <a:gd name="connsiteX3" fmla="*/ 578652 w 936936"/>
              <a:gd name="connsiteY3" fmla="*/ 126913 h 957470"/>
              <a:gd name="connsiteX4" fmla="*/ 578652 w 936936"/>
              <a:gd name="connsiteY4" fmla="*/ 368551 h 957470"/>
              <a:gd name="connsiteX5" fmla="*/ 812745 w 936936"/>
              <a:gd name="connsiteY5" fmla="*/ 368551 h 957470"/>
              <a:gd name="connsiteX6" fmla="*/ 812745 w 936936"/>
              <a:gd name="connsiteY6" fmla="*/ 588919 h 957470"/>
              <a:gd name="connsiteX7" fmla="*/ 578652 w 936936"/>
              <a:gd name="connsiteY7" fmla="*/ 588919 h 957470"/>
              <a:gd name="connsiteX8" fmla="*/ 578652 w 936936"/>
              <a:gd name="connsiteY8" fmla="*/ 830557 h 957470"/>
              <a:gd name="connsiteX9" fmla="*/ 358284 w 936936"/>
              <a:gd name="connsiteY9" fmla="*/ 830557 h 957470"/>
              <a:gd name="connsiteX10" fmla="*/ 358284 w 936936"/>
              <a:gd name="connsiteY10" fmla="*/ 588919 h 957470"/>
              <a:gd name="connsiteX11" fmla="*/ 124191 w 936936"/>
              <a:gd name="connsiteY11" fmla="*/ 588919 h 957470"/>
              <a:gd name="connsiteX12" fmla="*/ 124191 w 936936"/>
              <a:gd name="connsiteY12" fmla="*/ 368551 h 95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936" h="957470">
                <a:moveTo>
                  <a:pt x="124191" y="368551"/>
                </a:moveTo>
                <a:lnTo>
                  <a:pt x="358284" y="368551"/>
                </a:lnTo>
                <a:lnTo>
                  <a:pt x="358284" y="126913"/>
                </a:lnTo>
                <a:lnTo>
                  <a:pt x="578652" y="126913"/>
                </a:lnTo>
                <a:lnTo>
                  <a:pt x="578652" y="368551"/>
                </a:lnTo>
                <a:lnTo>
                  <a:pt x="812745" y="368551"/>
                </a:lnTo>
                <a:lnTo>
                  <a:pt x="812745" y="588919"/>
                </a:lnTo>
                <a:lnTo>
                  <a:pt x="578652" y="588919"/>
                </a:lnTo>
                <a:lnTo>
                  <a:pt x="578652" y="830557"/>
                </a:lnTo>
                <a:lnTo>
                  <a:pt x="358284" y="830557"/>
                </a:lnTo>
                <a:lnTo>
                  <a:pt x="358284" y="588919"/>
                </a:lnTo>
                <a:lnTo>
                  <a:pt x="124191" y="588919"/>
                </a:lnTo>
                <a:lnTo>
                  <a:pt x="124191" y="368551"/>
                </a:lnTo>
                <a:close/>
              </a:path>
            </a:pathLst>
          </a:custGeom>
          <a:solidFill>
            <a:schemeClr val="accent1">
              <a:lumMod val="40000"/>
              <a:lumOff val="60000"/>
            </a:schemeClr>
          </a:solidFill>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txBody>
          <a:bodyPr spcFirstLastPara="0" vert="horz" wrap="square" lIns="124191" tIns="368551" rIns="124191" bIns="368551" numCol="1" spcCol="1270" anchor="ctr" anchorCtr="0">
            <a:noAutofit/>
          </a:bodyPr>
          <a:lstStyle/>
          <a:p>
            <a:pPr lvl="0" algn="ctr" defTabSz="711200">
              <a:lnSpc>
                <a:spcPct val="90000"/>
              </a:lnSpc>
              <a:spcBef>
                <a:spcPct val="0"/>
              </a:spcBef>
              <a:spcAft>
                <a:spcPct val="35000"/>
              </a:spcAft>
            </a:pPr>
            <a:endParaRPr lang="en-US" sz="1600" kern="1200" dirty="0"/>
          </a:p>
        </p:txBody>
      </p:sp>
      <p:sp>
        <p:nvSpPr>
          <p:cNvPr id="27" name="Freeform 26"/>
          <p:cNvSpPr/>
          <p:nvPr/>
        </p:nvSpPr>
        <p:spPr>
          <a:xfrm>
            <a:off x="5572310" y="3767230"/>
            <a:ext cx="866128" cy="887480"/>
          </a:xfrm>
          <a:custGeom>
            <a:avLst/>
            <a:gdLst>
              <a:gd name="connsiteX0" fmla="*/ 121203 w 914394"/>
              <a:gd name="connsiteY0" fmla="*/ 193009 h 936936"/>
              <a:gd name="connsiteX1" fmla="*/ 793191 w 914394"/>
              <a:gd name="connsiteY1" fmla="*/ 193009 h 936936"/>
              <a:gd name="connsiteX2" fmla="*/ 793191 w 914394"/>
              <a:gd name="connsiteY2" fmla="*/ 413376 h 936936"/>
              <a:gd name="connsiteX3" fmla="*/ 121203 w 914394"/>
              <a:gd name="connsiteY3" fmla="*/ 413376 h 936936"/>
              <a:gd name="connsiteX4" fmla="*/ 121203 w 914394"/>
              <a:gd name="connsiteY4" fmla="*/ 193009 h 936936"/>
              <a:gd name="connsiteX5" fmla="*/ 121203 w 914394"/>
              <a:gd name="connsiteY5" fmla="*/ 523560 h 936936"/>
              <a:gd name="connsiteX6" fmla="*/ 793191 w 914394"/>
              <a:gd name="connsiteY6" fmla="*/ 523560 h 936936"/>
              <a:gd name="connsiteX7" fmla="*/ 793191 w 914394"/>
              <a:gd name="connsiteY7" fmla="*/ 743927 h 936936"/>
              <a:gd name="connsiteX8" fmla="*/ 121203 w 914394"/>
              <a:gd name="connsiteY8" fmla="*/ 743927 h 936936"/>
              <a:gd name="connsiteX9" fmla="*/ 121203 w 914394"/>
              <a:gd name="connsiteY9" fmla="*/ 523560 h 93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394" h="936936">
                <a:moveTo>
                  <a:pt x="121203" y="193009"/>
                </a:moveTo>
                <a:lnTo>
                  <a:pt x="793191" y="193009"/>
                </a:lnTo>
                <a:lnTo>
                  <a:pt x="793191" y="413376"/>
                </a:lnTo>
                <a:lnTo>
                  <a:pt x="121203" y="413376"/>
                </a:lnTo>
                <a:lnTo>
                  <a:pt x="121203" y="193009"/>
                </a:lnTo>
                <a:close/>
                <a:moveTo>
                  <a:pt x="121203" y="523560"/>
                </a:moveTo>
                <a:lnTo>
                  <a:pt x="793191" y="523560"/>
                </a:lnTo>
                <a:lnTo>
                  <a:pt x="793191" y="743927"/>
                </a:lnTo>
                <a:lnTo>
                  <a:pt x="121203" y="743927"/>
                </a:lnTo>
                <a:lnTo>
                  <a:pt x="121203" y="523560"/>
                </a:lnTo>
                <a:close/>
              </a:path>
            </a:pathLst>
          </a:custGeom>
          <a:solidFill>
            <a:schemeClr val="accent1">
              <a:lumMod val="40000"/>
              <a:lumOff val="60000"/>
            </a:schemeClr>
          </a:solidFill>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txBody>
          <a:bodyPr spcFirstLastPara="0" vert="horz" wrap="square" lIns="121203" tIns="193009" rIns="121203" bIns="193009" numCol="1" spcCol="1270" anchor="ctr" anchorCtr="0">
            <a:noAutofit/>
          </a:bodyPr>
          <a:lstStyle/>
          <a:p>
            <a:pPr lvl="0" algn="ctr" defTabSz="1822450">
              <a:lnSpc>
                <a:spcPct val="90000"/>
              </a:lnSpc>
              <a:spcBef>
                <a:spcPct val="0"/>
              </a:spcBef>
              <a:spcAft>
                <a:spcPct val="35000"/>
              </a:spcAft>
            </a:pPr>
            <a:endParaRPr lang="en-US" sz="4100" kern="1200" dirty="0"/>
          </a:p>
        </p:txBody>
      </p:sp>
      <p:sp>
        <p:nvSpPr>
          <p:cNvPr id="28" name="Freeform 27"/>
          <p:cNvSpPr/>
          <p:nvPr/>
        </p:nvSpPr>
        <p:spPr>
          <a:xfrm>
            <a:off x="6621867" y="3252718"/>
            <a:ext cx="1862188" cy="1862188"/>
          </a:xfrm>
          <a:custGeom>
            <a:avLst/>
            <a:gdLst>
              <a:gd name="connsiteX0" fmla="*/ 0 w 1932582"/>
              <a:gd name="connsiteY0" fmla="*/ 966291 h 1932582"/>
              <a:gd name="connsiteX1" fmla="*/ 966291 w 1932582"/>
              <a:gd name="connsiteY1" fmla="*/ 0 h 1932582"/>
              <a:gd name="connsiteX2" fmla="*/ 1932582 w 1932582"/>
              <a:gd name="connsiteY2" fmla="*/ 966291 h 1932582"/>
              <a:gd name="connsiteX3" fmla="*/ 966291 w 1932582"/>
              <a:gd name="connsiteY3" fmla="*/ 1932582 h 1932582"/>
              <a:gd name="connsiteX4" fmla="*/ 0 w 1932582"/>
              <a:gd name="connsiteY4" fmla="*/ 966291 h 1932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582" h="1932582">
                <a:moveTo>
                  <a:pt x="0" y="966291"/>
                </a:moveTo>
                <a:cubicBezTo>
                  <a:pt x="0" y="432623"/>
                  <a:pt x="432623" y="0"/>
                  <a:pt x="966291" y="0"/>
                </a:cubicBezTo>
                <a:cubicBezTo>
                  <a:pt x="1499959" y="0"/>
                  <a:pt x="1932582" y="432623"/>
                  <a:pt x="1932582" y="966291"/>
                </a:cubicBezTo>
                <a:cubicBezTo>
                  <a:pt x="1932582" y="1499959"/>
                  <a:pt x="1499959" y="1932582"/>
                  <a:pt x="966291" y="1932582"/>
                </a:cubicBezTo>
                <a:cubicBezTo>
                  <a:pt x="432623" y="1932582"/>
                  <a:pt x="0" y="1499959"/>
                  <a:pt x="0" y="966291"/>
                </a:cubicBezTo>
                <a:close/>
              </a:path>
            </a:pathLst>
          </a:cu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01308" tIns="301308" rIns="301308" bIns="301308" numCol="1" spcCol="1270" anchor="ctr" anchorCtr="0">
            <a:noAutofit/>
          </a:bodyPr>
          <a:lstStyle/>
          <a:p>
            <a:pPr lvl="0" algn="ctr" defTabSz="889000">
              <a:lnSpc>
                <a:spcPct val="100000"/>
              </a:lnSpc>
              <a:spcBef>
                <a:spcPct val="0"/>
              </a:spcBef>
              <a:spcAft>
                <a:spcPts val="0"/>
              </a:spcAft>
            </a:pPr>
            <a:r>
              <a:rPr lang="en-US" sz="2000" kern="1200" dirty="0">
                <a:latin typeface="Arial" panose="020B0604020202020204" pitchFamily="34" charset="0"/>
                <a:cs typeface="Arial" panose="020B0604020202020204" pitchFamily="34" charset="0"/>
              </a:rPr>
              <a:t>High Risk Approval Routing</a:t>
            </a:r>
          </a:p>
        </p:txBody>
      </p:sp>
      <p:grpSp>
        <p:nvGrpSpPr>
          <p:cNvPr id="2" name="Group 1"/>
          <p:cNvGrpSpPr/>
          <p:nvPr/>
        </p:nvGrpSpPr>
        <p:grpSpPr>
          <a:xfrm>
            <a:off x="3526096" y="2056435"/>
            <a:ext cx="1948801" cy="4128466"/>
            <a:chOff x="3526096" y="2056434"/>
            <a:chExt cx="2057400" cy="4358529"/>
          </a:xfrm>
        </p:grpSpPr>
        <p:sp>
          <p:nvSpPr>
            <p:cNvPr id="26" name="Freeform 25"/>
            <p:cNvSpPr/>
            <p:nvPr/>
          </p:nvSpPr>
          <p:spPr>
            <a:xfrm>
              <a:off x="3526096" y="2056434"/>
              <a:ext cx="2057400" cy="1965960"/>
            </a:xfrm>
            <a:custGeom>
              <a:avLst/>
              <a:gdLst>
                <a:gd name="connsiteX0" fmla="*/ 0 w 1932582"/>
                <a:gd name="connsiteY0" fmla="*/ 322103 h 1932582"/>
                <a:gd name="connsiteX1" fmla="*/ 322103 w 1932582"/>
                <a:gd name="connsiteY1" fmla="*/ 0 h 1932582"/>
                <a:gd name="connsiteX2" fmla="*/ 1610479 w 1932582"/>
                <a:gd name="connsiteY2" fmla="*/ 0 h 1932582"/>
                <a:gd name="connsiteX3" fmla="*/ 1932582 w 1932582"/>
                <a:gd name="connsiteY3" fmla="*/ 322103 h 1932582"/>
                <a:gd name="connsiteX4" fmla="*/ 1932582 w 1932582"/>
                <a:gd name="connsiteY4" fmla="*/ 1610479 h 1932582"/>
                <a:gd name="connsiteX5" fmla="*/ 1610479 w 1932582"/>
                <a:gd name="connsiteY5" fmla="*/ 1932582 h 1932582"/>
                <a:gd name="connsiteX6" fmla="*/ 322103 w 1932582"/>
                <a:gd name="connsiteY6" fmla="*/ 1932582 h 1932582"/>
                <a:gd name="connsiteX7" fmla="*/ 0 w 1932582"/>
                <a:gd name="connsiteY7" fmla="*/ 1610479 h 1932582"/>
                <a:gd name="connsiteX8" fmla="*/ 0 w 1932582"/>
                <a:gd name="connsiteY8" fmla="*/ 322103 h 193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2582" h="1932582">
                  <a:moveTo>
                    <a:pt x="0" y="322103"/>
                  </a:moveTo>
                  <a:cubicBezTo>
                    <a:pt x="0" y="144210"/>
                    <a:pt x="144210" y="0"/>
                    <a:pt x="322103" y="0"/>
                  </a:cubicBezTo>
                  <a:lnTo>
                    <a:pt x="1610479" y="0"/>
                  </a:lnTo>
                  <a:cubicBezTo>
                    <a:pt x="1788372" y="0"/>
                    <a:pt x="1932582" y="144210"/>
                    <a:pt x="1932582" y="322103"/>
                  </a:cubicBezTo>
                  <a:lnTo>
                    <a:pt x="1932582" y="1610479"/>
                  </a:lnTo>
                  <a:cubicBezTo>
                    <a:pt x="1932582" y="1788372"/>
                    <a:pt x="1788372" y="1932582"/>
                    <a:pt x="1610479" y="1932582"/>
                  </a:cubicBezTo>
                  <a:lnTo>
                    <a:pt x="322103" y="1932582"/>
                  </a:lnTo>
                  <a:cubicBezTo>
                    <a:pt x="144210" y="1932582"/>
                    <a:pt x="0" y="1788372"/>
                    <a:pt x="0" y="1610479"/>
                  </a:cubicBezTo>
                  <a:lnTo>
                    <a:pt x="0" y="322103"/>
                  </a:lnTo>
                  <a:close/>
                </a:path>
              </a:pathLst>
            </a:custGeom>
            <a:solidFill>
              <a:schemeClr val="accent1">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9741" tIns="119741" rIns="119741" bIns="119741" numCol="1" spcCol="1270" anchor="ctr" anchorCtr="0">
              <a:noAutofit/>
            </a:bodyPr>
            <a:lstStyle/>
            <a:p>
              <a:pPr lvl="0" algn="ctr" defTabSz="889000">
                <a:lnSpc>
                  <a:spcPct val="90000"/>
                </a:lnSpc>
                <a:spcBef>
                  <a:spcPct val="0"/>
                </a:spcBef>
                <a:spcAft>
                  <a:spcPts val="0"/>
                </a:spcAft>
              </a:pPr>
              <a:r>
                <a:rPr lang="en-US" sz="2000" kern="1200" dirty="0">
                  <a:latin typeface="Arial" panose="020B0604020202020204" pitchFamily="34" charset="0"/>
                  <a:cs typeface="Arial" panose="020B0604020202020204" pitchFamily="34" charset="0"/>
                </a:rPr>
                <a:t>More than </a:t>
              </a:r>
              <a:r>
                <a:rPr lang="en-US" sz="2000" b="1" kern="1200" dirty="0">
                  <a:latin typeface="Arial" panose="020B0604020202020204" pitchFamily="34" charset="0"/>
                  <a:cs typeface="Arial" panose="020B0604020202020204" pitchFamily="34" charset="0"/>
                </a:rPr>
                <a:t>120 days </a:t>
              </a:r>
              <a:r>
                <a:rPr lang="en-US" sz="2000" kern="1200" dirty="0">
                  <a:latin typeface="Arial" panose="020B0604020202020204" pitchFamily="34" charset="0"/>
                  <a:cs typeface="Arial" panose="020B0604020202020204" pitchFamily="34" charset="0"/>
                </a:rPr>
                <a:t>after original transaction pay period end date</a:t>
              </a:r>
            </a:p>
          </p:txBody>
        </p:sp>
        <p:sp>
          <p:nvSpPr>
            <p:cNvPr id="32" name="Freeform 31"/>
            <p:cNvSpPr/>
            <p:nvPr/>
          </p:nvSpPr>
          <p:spPr>
            <a:xfrm>
              <a:off x="3526096" y="4449003"/>
              <a:ext cx="2057400" cy="1965960"/>
            </a:xfrm>
            <a:custGeom>
              <a:avLst/>
              <a:gdLst>
                <a:gd name="connsiteX0" fmla="*/ 0 w 1933580"/>
                <a:gd name="connsiteY0" fmla="*/ 322270 h 1933580"/>
                <a:gd name="connsiteX1" fmla="*/ 322270 w 1933580"/>
                <a:gd name="connsiteY1" fmla="*/ 0 h 1933580"/>
                <a:gd name="connsiteX2" fmla="*/ 1611310 w 1933580"/>
                <a:gd name="connsiteY2" fmla="*/ 0 h 1933580"/>
                <a:gd name="connsiteX3" fmla="*/ 1933580 w 1933580"/>
                <a:gd name="connsiteY3" fmla="*/ 322270 h 1933580"/>
                <a:gd name="connsiteX4" fmla="*/ 1933580 w 1933580"/>
                <a:gd name="connsiteY4" fmla="*/ 1611310 h 1933580"/>
                <a:gd name="connsiteX5" fmla="*/ 1611310 w 1933580"/>
                <a:gd name="connsiteY5" fmla="*/ 1933580 h 1933580"/>
                <a:gd name="connsiteX6" fmla="*/ 322270 w 1933580"/>
                <a:gd name="connsiteY6" fmla="*/ 1933580 h 1933580"/>
                <a:gd name="connsiteX7" fmla="*/ 0 w 1933580"/>
                <a:gd name="connsiteY7" fmla="*/ 1611310 h 1933580"/>
                <a:gd name="connsiteX8" fmla="*/ 0 w 1933580"/>
                <a:gd name="connsiteY8" fmla="*/ 322270 h 193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580" h="1933580">
                  <a:moveTo>
                    <a:pt x="0" y="322270"/>
                  </a:moveTo>
                  <a:cubicBezTo>
                    <a:pt x="0" y="144285"/>
                    <a:pt x="144285" y="0"/>
                    <a:pt x="322270" y="0"/>
                  </a:cubicBezTo>
                  <a:lnTo>
                    <a:pt x="1611310" y="0"/>
                  </a:lnTo>
                  <a:cubicBezTo>
                    <a:pt x="1789295" y="0"/>
                    <a:pt x="1933580" y="144285"/>
                    <a:pt x="1933580" y="322270"/>
                  </a:cubicBezTo>
                  <a:lnTo>
                    <a:pt x="1933580" y="1611310"/>
                  </a:lnTo>
                  <a:cubicBezTo>
                    <a:pt x="1933580" y="1789295"/>
                    <a:pt x="1789295" y="1933580"/>
                    <a:pt x="1611310" y="1933580"/>
                  </a:cubicBezTo>
                  <a:lnTo>
                    <a:pt x="322270" y="1933580"/>
                  </a:lnTo>
                  <a:cubicBezTo>
                    <a:pt x="144285" y="1933580"/>
                    <a:pt x="0" y="1789295"/>
                    <a:pt x="0" y="1611310"/>
                  </a:cubicBezTo>
                  <a:lnTo>
                    <a:pt x="0" y="322270"/>
                  </a:lnTo>
                  <a:close/>
                </a:path>
              </a:pathLst>
            </a:custGeom>
            <a:solidFill>
              <a:schemeClr val="accent1">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9790" tIns="119790" rIns="119790" bIns="119790" numCol="1" spcCol="1270" anchor="ctr" anchorCtr="0">
              <a:noAutofit/>
            </a:bodyPr>
            <a:lstStyle/>
            <a:p>
              <a:pPr lvl="0" algn="ctr" defTabSz="889000">
                <a:lnSpc>
                  <a:spcPct val="100000"/>
                </a:lnSpc>
                <a:spcBef>
                  <a:spcPct val="0"/>
                </a:spcBef>
                <a:spcAft>
                  <a:spcPts val="0"/>
                </a:spcAft>
              </a:pPr>
              <a:r>
                <a:rPr lang="en-US" sz="2000" kern="1200" dirty="0">
                  <a:latin typeface="Arial" panose="020B0604020202020204" pitchFamily="34" charset="0"/>
                  <a:cs typeface="Arial" panose="020B0604020202020204" pitchFamily="34" charset="0"/>
                </a:rPr>
                <a:t>Where the grant or funding end date is more than </a:t>
              </a:r>
              <a:r>
                <a:rPr lang="en-US" sz="2000" b="1" kern="1200" dirty="0">
                  <a:latin typeface="Arial" panose="020B0604020202020204" pitchFamily="34" charset="0"/>
                  <a:cs typeface="Arial" panose="020B0604020202020204" pitchFamily="34" charset="0"/>
                </a:rPr>
                <a:t>90 days </a:t>
              </a:r>
              <a:r>
                <a:rPr lang="en-US" sz="2000" kern="1200" dirty="0">
                  <a:latin typeface="Arial" panose="020B0604020202020204" pitchFamily="34" charset="0"/>
                  <a:cs typeface="Arial" panose="020B0604020202020204" pitchFamily="34" charset="0"/>
                </a:rPr>
                <a:t>in the past</a:t>
              </a:r>
            </a:p>
          </p:txBody>
        </p:sp>
        <p:sp>
          <p:nvSpPr>
            <p:cNvPr id="36" name="TextBox 35"/>
            <p:cNvSpPr txBox="1"/>
            <p:nvPr/>
          </p:nvSpPr>
          <p:spPr>
            <a:xfrm>
              <a:off x="3608016" y="4004866"/>
              <a:ext cx="1893560" cy="461665"/>
            </a:xfrm>
            <a:prstGeom prst="rect">
              <a:avLst/>
            </a:prstGeom>
            <a:noFill/>
          </p:spPr>
          <p:txBody>
            <a:bodyPr wrap="square" rtlCol="0">
              <a:spAutoFit/>
            </a:bodyPr>
            <a:lstStyle/>
            <a:p>
              <a:pPr algn="ctr"/>
              <a:r>
                <a:rPr lang="en-US" sz="2400" i="1" dirty="0">
                  <a:solidFill>
                    <a:schemeClr val="accent1">
                      <a:lumMod val="75000"/>
                    </a:schemeClr>
                  </a:solidFill>
                </a:rPr>
                <a:t>or</a:t>
              </a:r>
            </a:p>
          </p:txBody>
        </p:sp>
      </p:grpSp>
    </p:spTree>
    <p:custDataLst>
      <p:tags r:id="rId1"/>
    </p:custDataLst>
    <p:extLst>
      <p:ext uri="{BB962C8B-B14F-4D97-AF65-F5344CB8AC3E}">
        <p14:creationId xmlns:p14="http://schemas.microsoft.com/office/powerpoint/2010/main" val="402883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50" fill="hold"/>
                                        <p:tgtEl>
                                          <p:spTgt spid="24"/>
                                        </p:tgtEl>
                                        <p:attrNameLst>
                                          <p:attrName>ppt_x</p:attrName>
                                        </p:attrNameLst>
                                      </p:cBhvr>
                                      <p:tavLst>
                                        <p:tav tm="0">
                                          <p:val>
                                            <p:strVal val="0-#ppt_w/2"/>
                                          </p:val>
                                        </p:tav>
                                        <p:tav tm="100000">
                                          <p:val>
                                            <p:strVal val="#ppt_x"/>
                                          </p:val>
                                        </p:tav>
                                      </p:tavLst>
                                    </p:anim>
                                    <p:anim calcmode="lin" valueType="num">
                                      <p:cBhvr additive="base">
                                        <p:cTn id="8" dur="2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25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250" fill="hold"/>
                                        <p:tgtEl>
                                          <p:spTgt spid="28"/>
                                        </p:tgtEl>
                                        <p:attrNameLst>
                                          <p:attrName>ppt_x</p:attrName>
                                        </p:attrNameLst>
                                      </p:cBhvr>
                                      <p:tavLst>
                                        <p:tav tm="0">
                                          <p:val>
                                            <p:strVal val="1+#ppt_w/2"/>
                                          </p:val>
                                        </p:tav>
                                        <p:tav tm="100000">
                                          <p:val>
                                            <p:strVal val="#ppt_x"/>
                                          </p:val>
                                        </p:tav>
                                      </p:tavLst>
                                    </p:anim>
                                    <p:anim calcmode="lin" valueType="num">
                                      <p:cBhvr additive="base">
                                        <p:cTn id="29" dur="2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7" grpId="0" animBg="1"/>
      <p:bldP spid="2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923473" y="1441100"/>
            <a:ext cx="8031988" cy="5029200"/>
          </a:xfrm>
        </p:spPr>
        <p:txBody>
          <a:bodyPr>
            <a:normAutofit/>
          </a:bodyPr>
          <a:lstStyle/>
          <a:p>
            <a:pPr marL="0" indent="0">
              <a:buNone/>
            </a:pPr>
            <a:r>
              <a:rPr lang="en-US" sz="2800" dirty="0"/>
              <a:t>Having completed this module, you should be able to:</a:t>
            </a:r>
          </a:p>
          <a:p>
            <a:pPr>
              <a:buClr>
                <a:srgbClr val="09548D"/>
              </a:buClr>
              <a:buFont typeface="Arial" panose="020B0604020202020204" pitchFamily="34" charset="0"/>
              <a:buChar char="•"/>
            </a:pPr>
            <a:r>
              <a:rPr lang="en-US" sz="2800" dirty="0"/>
              <a:t>Describe the benefit cost transfer process.</a:t>
            </a:r>
          </a:p>
        </p:txBody>
      </p:sp>
      <p:sp>
        <p:nvSpPr>
          <p:cNvPr id="4" name="Title 3"/>
          <p:cNvSpPr>
            <a:spLocks noGrp="1"/>
          </p:cNvSpPr>
          <p:nvPr>
            <p:ph type="title"/>
          </p:nvPr>
        </p:nvSpPr>
        <p:spPr/>
        <p:txBody>
          <a:bodyPr/>
          <a:lstStyle/>
          <a:p>
            <a:r>
              <a:rPr lang="en-US" dirty="0"/>
              <a:t>Module Objectives Review</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9832" y="283464"/>
            <a:ext cx="914400" cy="91440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2382D851-1534-45C2-A11A-7F6E7D9123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207" y="1487801"/>
            <a:ext cx="365760" cy="374538"/>
          </a:xfrm>
          <a:prstGeom prst="rect">
            <a:avLst/>
          </a:prstGeom>
        </p:spPr>
      </p:pic>
    </p:spTree>
    <p:custDataLst>
      <p:tags r:id="rId1"/>
    </p:custDataLst>
    <p:extLst>
      <p:ext uri="{BB962C8B-B14F-4D97-AF65-F5344CB8AC3E}">
        <p14:creationId xmlns:p14="http://schemas.microsoft.com/office/powerpoint/2010/main" val="306537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22120" y="2123266"/>
            <a:ext cx="8366760" cy="749808"/>
          </a:xfrm>
        </p:spPr>
        <p:txBody>
          <a:bodyPr>
            <a:normAutofit/>
          </a:bodyPr>
          <a:lstStyle/>
          <a:p>
            <a:r>
              <a:rPr lang="en-US" sz="3600" dirty="0">
                <a:solidFill>
                  <a:srgbClr val="FFC000"/>
                </a:solidFill>
              </a:rPr>
              <a:t>LESSON</a:t>
            </a:r>
            <a:r>
              <a:rPr lang="en-US" sz="3600" dirty="0">
                <a:solidFill>
                  <a:schemeClr val="tx1">
                    <a:lumMod val="75000"/>
                    <a:lumOff val="25000"/>
                  </a:schemeClr>
                </a:solidFill>
              </a:rPr>
              <a:t> </a:t>
            </a:r>
            <a:r>
              <a:rPr lang="en-US" sz="3600" dirty="0">
                <a:solidFill>
                  <a:srgbClr val="FFC000"/>
                </a:solidFill>
              </a:rPr>
              <a:t>4</a:t>
            </a:r>
          </a:p>
        </p:txBody>
      </p:sp>
      <p:sp>
        <p:nvSpPr>
          <p:cNvPr id="5" name="Rectangle 4"/>
          <p:cNvSpPr/>
          <p:nvPr/>
        </p:nvSpPr>
        <p:spPr>
          <a:xfrm>
            <a:off x="0" y="784982"/>
            <a:ext cx="9144000" cy="442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idx="1"/>
          </p:nvPr>
        </p:nvSpPr>
        <p:spPr>
          <a:xfrm>
            <a:off x="1912620" y="2957357"/>
            <a:ext cx="6602410" cy="1096124"/>
          </a:xfrm>
        </p:spPr>
        <p:txBody>
          <a:bodyPr/>
          <a:lstStyle/>
          <a:p>
            <a:r>
              <a:rPr lang="en-US" sz="4000" b="1" dirty="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rPr>
              <a:t>Enter Benefit Cost Transfers</a:t>
            </a:r>
            <a:endParaRPr lang="en-US" sz="4400" b="1" dirty="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endParaRPr>
          </a:p>
        </p:txBody>
      </p:sp>
      <p:sp>
        <p:nvSpPr>
          <p:cNvPr id="24" name="Curved Right Arrow 23"/>
          <p:cNvSpPr/>
          <p:nvPr/>
        </p:nvSpPr>
        <p:spPr>
          <a:xfrm>
            <a:off x="289560" y="2286928"/>
            <a:ext cx="1432560" cy="1416391"/>
          </a:xfrm>
          <a:prstGeom prst="curvedRightArrow">
            <a:avLst/>
          </a:prstGeom>
          <a:gradFill>
            <a:gsLst>
              <a:gs pos="0">
                <a:schemeClr val="accent5">
                  <a:lumMod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6" name="Picture 5">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b="10636"/>
          <a:stretch/>
        </p:blipFill>
        <p:spPr>
          <a:xfrm>
            <a:off x="8515030" y="77986"/>
            <a:ext cx="537530" cy="518160"/>
          </a:xfrm>
          <a:prstGeom prst="rect">
            <a:avLst/>
          </a:prstGeom>
        </p:spPr>
      </p:pic>
    </p:spTree>
    <p:custDataLst>
      <p:tags r:id="rId1"/>
    </p:custDataLst>
    <p:extLst>
      <p:ext uri="{BB962C8B-B14F-4D97-AF65-F5344CB8AC3E}">
        <p14:creationId xmlns:p14="http://schemas.microsoft.com/office/powerpoint/2010/main" val="15772792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462818" y="1126894"/>
            <a:ext cx="4294467" cy="4800600"/>
          </a:xfrm>
        </p:spPr>
        <p:txBody>
          <a:bodyPr>
            <a:normAutofit/>
          </a:bodyPr>
          <a:lstStyle/>
          <a:p>
            <a:pPr marL="0" indent="0">
              <a:buNone/>
            </a:pPr>
            <a:r>
              <a:rPr lang="en-US" sz="1400" b="1" i="1" dirty="0"/>
              <a:t>  </a:t>
            </a:r>
          </a:p>
          <a:p>
            <a:pPr marL="0" indent="0">
              <a:buNone/>
            </a:pPr>
            <a:r>
              <a:rPr lang="en-US" sz="2400" b="1" i="1" dirty="0"/>
              <a:t>In this lesson, we will:</a:t>
            </a:r>
            <a:br>
              <a:rPr lang="en-US" sz="2400" b="1" i="1" dirty="0"/>
            </a:br>
            <a:r>
              <a:rPr lang="en-US" sz="1000" b="1" i="1" dirty="0"/>
              <a:t> </a:t>
            </a:r>
          </a:p>
          <a:p>
            <a:pPr>
              <a:buClr>
                <a:srgbClr val="09548D"/>
              </a:buClr>
              <a:buFont typeface="Arial" panose="020B0604020202020204" pitchFamily="34" charset="0"/>
              <a:buChar char="•"/>
            </a:pPr>
            <a:r>
              <a:rPr lang="en-US" sz="2400" dirty="0"/>
              <a:t>Enter a benefit cost transfer.</a:t>
            </a:r>
          </a:p>
          <a:p>
            <a:pPr>
              <a:buClr>
                <a:srgbClr val="09548D"/>
              </a:buClr>
              <a:buFont typeface="Arial" panose="020B0604020202020204" pitchFamily="34" charset="0"/>
              <a:buChar char="•"/>
            </a:pPr>
            <a:r>
              <a:rPr lang="en-US" sz="2400" dirty="0"/>
              <a:t>Review an existing benefit cost transfer transaction.</a:t>
            </a:r>
          </a:p>
          <a:p>
            <a:pPr>
              <a:buClr>
                <a:srgbClr val="09548D"/>
              </a:buClr>
              <a:buFont typeface="Arial" panose="020B0604020202020204" pitchFamily="34" charset="0"/>
              <a:buChar char="♦"/>
            </a:pPr>
            <a:endParaRPr lang="en-US" sz="2800" dirty="0"/>
          </a:p>
        </p:txBody>
      </p:sp>
      <p:sp>
        <p:nvSpPr>
          <p:cNvPr id="4" name="Title 3"/>
          <p:cNvSpPr>
            <a:spLocks noGrp="1"/>
          </p:cNvSpPr>
          <p:nvPr>
            <p:ph type="title"/>
          </p:nvPr>
        </p:nvSpPr>
        <p:spPr/>
        <p:txBody>
          <a:bodyPr/>
          <a:lstStyle/>
          <a:p>
            <a:r>
              <a:rPr lang="en-US" dirty="0"/>
              <a:t>Lesson Objectives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2885" y="68263"/>
            <a:ext cx="914400" cy="914400"/>
          </a:xfrm>
          <a:prstGeom prst="rect">
            <a:avLst/>
          </a:prstGeom>
          <a:ln>
            <a:noFill/>
          </a:ln>
          <a:effectLst>
            <a:outerShdw blurRad="292100" dist="139700" dir="2700000" algn="tl" rotWithShape="0">
              <a:srgbClr val="333333">
                <a:alpha val="65000"/>
              </a:srgbClr>
            </a:outerShdw>
          </a:effectLst>
        </p:spPr>
      </p:pic>
      <p:graphicFrame>
        <p:nvGraphicFramePr>
          <p:cNvPr id="18" name="Diagram 17"/>
          <p:cNvGraphicFramePr/>
          <p:nvPr>
            <p:extLst>
              <p:ext uri="{D42A27DB-BD31-4B8C-83A1-F6EECF244321}">
                <p14:modId xmlns:p14="http://schemas.microsoft.com/office/powerpoint/2010/main" val="300569352"/>
              </p:ext>
            </p:extLst>
          </p:nvPr>
        </p:nvGraphicFramePr>
        <p:xfrm>
          <a:off x="279711" y="1310207"/>
          <a:ext cx="3302884" cy="35174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a:extLst>
              <a:ext uri="{FF2B5EF4-FFF2-40B4-BE49-F238E27FC236}">
                <a16:creationId xmlns:a16="http://schemas.microsoft.com/office/drawing/2014/main" id="{78CA97CA-45A3-4C9B-883B-B9CE9BA75B10}"/>
              </a:ext>
            </a:extLst>
          </p:cNvPr>
          <p:cNvSpPr txBox="1"/>
          <p:nvPr/>
        </p:nvSpPr>
        <p:spPr>
          <a:xfrm>
            <a:off x="510419" y="4107934"/>
            <a:ext cx="530942" cy="369332"/>
          </a:xfrm>
          <a:prstGeom prst="rect">
            <a:avLst/>
          </a:prstGeom>
          <a:noFill/>
        </p:spPr>
        <p:txBody>
          <a:bodyPr wrap="square" rtlCol="0">
            <a:spAutoFit/>
          </a:bodyPr>
          <a:lstStyle/>
          <a:p>
            <a:r>
              <a:rPr lang="en-US" dirty="0">
                <a:solidFill>
                  <a:srgbClr val="1D579B"/>
                </a:solidFill>
                <a:latin typeface="Arial Black" panose="020B0A04020102020204" pitchFamily="34" charset="0"/>
              </a:rPr>
              <a:t>4</a:t>
            </a:r>
          </a:p>
        </p:txBody>
      </p:sp>
    </p:spTree>
    <p:custDataLst>
      <p:tags r:id="rId1"/>
    </p:custDataLst>
    <p:extLst>
      <p:ext uri="{BB962C8B-B14F-4D97-AF65-F5344CB8AC3E}">
        <p14:creationId xmlns:p14="http://schemas.microsoft.com/office/powerpoint/2010/main" val="3827423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384735" y="1270436"/>
            <a:ext cx="8454711" cy="1137627"/>
          </a:xfrm>
        </p:spPr>
        <p:txBody>
          <a:bodyPr>
            <a:noAutofit/>
          </a:bodyPr>
          <a:lstStyle/>
          <a:p>
            <a:pPr>
              <a:lnSpc>
                <a:spcPct val="100000"/>
              </a:lnSpc>
              <a:spcBef>
                <a:spcPts val="0"/>
              </a:spcBef>
            </a:pPr>
            <a:r>
              <a:rPr lang="en-US" sz="2600" dirty="0"/>
              <a:t>Navigation: </a:t>
            </a:r>
            <a:r>
              <a:rPr lang="en-US" sz="2600" b="0" dirty="0"/>
              <a:t>PeopleSoft Menu </a:t>
            </a:r>
            <a:r>
              <a:rPr lang="en-US" sz="2600" b="0" dirty="0">
                <a:sym typeface="Wingdings" panose="05000000000000000000" pitchFamily="2" charset="2"/>
              </a:rPr>
              <a:t>&gt; </a:t>
            </a:r>
            <a:r>
              <a:rPr lang="en-US" sz="2600" b="0" dirty="0"/>
              <a:t>Payroll for North America </a:t>
            </a:r>
            <a:r>
              <a:rPr lang="en-US" sz="2600" b="0" dirty="0">
                <a:sym typeface="Wingdings" panose="05000000000000000000" pitchFamily="2" charset="2"/>
              </a:rPr>
              <a:t>&gt;</a:t>
            </a:r>
            <a:r>
              <a:rPr lang="en-US" sz="2600" b="0" dirty="0"/>
              <a:t> Payroll Distribution </a:t>
            </a:r>
            <a:r>
              <a:rPr lang="en-US" sz="2600" b="0" dirty="0">
                <a:sym typeface="Wingdings" panose="05000000000000000000" pitchFamily="2" charset="2"/>
              </a:rPr>
              <a:t>&gt;</a:t>
            </a:r>
            <a:r>
              <a:rPr lang="en-US" sz="2600" b="0" dirty="0"/>
              <a:t> UC Customizations </a:t>
            </a:r>
            <a:r>
              <a:rPr lang="en-US" sz="2600" b="0" dirty="0">
                <a:sym typeface="Wingdings" panose="05000000000000000000" pitchFamily="2" charset="2"/>
              </a:rPr>
              <a:t>&gt;</a:t>
            </a:r>
            <a:r>
              <a:rPr lang="en-US" sz="2600" b="0" dirty="0"/>
              <a:t> </a:t>
            </a:r>
            <a:r>
              <a:rPr lang="en-US" sz="2600" dirty="0"/>
              <a:t>Process Benefit Cost Transfer</a:t>
            </a:r>
          </a:p>
        </p:txBody>
      </p:sp>
      <p:sp>
        <p:nvSpPr>
          <p:cNvPr id="4" name="Title 3"/>
          <p:cNvSpPr>
            <a:spLocks noGrp="1"/>
          </p:cNvSpPr>
          <p:nvPr>
            <p:ph type="title"/>
          </p:nvPr>
        </p:nvSpPr>
        <p:spPr>
          <a:xfrm>
            <a:off x="232089" y="26578"/>
            <a:ext cx="8911911" cy="850911"/>
          </a:xfrm>
        </p:spPr>
        <p:txBody>
          <a:bodyPr>
            <a:noAutofit/>
          </a:bodyPr>
          <a:lstStyle/>
          <a:p>
            <a:r>
              <a:rPr lang="en-US" sz="3000" dirty="0"/>
              <a:t>Benefit Cost Transfer – Add a New Value</a:t>
            </a:r>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81523" y="2807544"/>
            <a:ext cx="6780953" cy="3076095"/>
          </a:xfrm>
          <a:prstGeom prst="rect">
            <a:avLst/>
          </a:prstGeom>
          <a:ln>
            <a:noFill/>
          </a:ln>
          <a:effectLst>
            <a:outerShdw blurRad="292100" dist="139700" dir="2700000" algn="tl" rotWithShape="0">
              <a:srgbClr val="333333">
                <a:alpha val="65000"/>
              </a:srgbClr>
            </a:outerShdw>
          </a:effectLst>
        </p:spPr>
      </p:pic>
      <p:sp>
        <p:nvSpPr>
          <p:cNvPr id="16" name="Line Callout 1 15"/>
          <p:cNvSpPr/>
          <p:nvPr/>
        </p:nvSpPr>
        <p:spPr>
          <a:xfrm flipH="1">
            <a:off x="4571996" y="3007195"/>
            <a:ext cx="2419354" cy="580846"/>
          </a:xfrm>
          <a:prstGeom prst="borderCallout1">
            <a:avLst>
              <a:gd name="adj1" fmla="val 50361"/>
              <a:gd name="adj2" fmla="val 100974"/>
              <a:gd name="adj3" fmla="val 84816"/>
              <a:gd name="adj4" fmla="val 127192"/>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Begin the steps for entering a benefit cost transfer transaction on the </a:t>
            </a:r>
            <a:r>
              <a:rPr lang="en-US" sz="1100" b="1" kern="0" dirty="0">
                <a:solidFill>
                  <a:srgbClr val="000000"/>
                </a:solidFill>
                <a:latin typeface="Arial" panose="020B0604020202020204" pitchFamily="34" charset="0"/>
                <a:cs typeface="Arial" panose="020B0604020202020204" pitchFamily="34" charset="0"/>
              </a:rPr>
              <a:t>Add a New Value </a:t>
            </a:r>
            <a:r>
              <a:rPr lang="en-US" sz="1100" kern="0" dirty="0">
                <a:solidFill>
                  <a:srgbClr val="000000"/>
                </a:solidFill>
                <a:latin typeface="Arial" panose="020B0604020202020204" pitchFamily="34" charset="0"/>
                <a:cs typeface="Arial" panose="020B0604020202020204" pitchFamily="34" charset="0"/>
              </a:rPr>
              <a:t>tab.</a:t>
            </a:r>
          </a:p>
        </p:txBody>
      </p:sp>
      <p:sp>
        <p:nvSpPr>
          <p:cNvPr id="17" name="Rectangle 16"/>
          <p:cNvSpPr>
            <a:spLocks noChangeArrowheads="1"/>
          </p:cNvSpPr>
          <p:nvPr/>
        </p:nvSpPr>
        <p:spPr bwMode="auto">
          <a:xfrm>
            <a:off x="1281368" y="4566501"/>
            <a:ext cx="803981" cy="274320"/>
          </a:xfrm>
          <a:prstGeom prst="rect">
            <a:avLst/>
          </a:prstGeom>
          <a:noFill/>
          <a:ln w="19050" algn="ctr">
            <a:solidFill>
              <a:srgbClr val="FF6E1B"/>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18" name="Rectangle 17"/>
          <p:cNvSpPr>
            <a:spLocks noChangeArrowheads="1"/>
          </p:cNvSpPr>
          <p:nvPr/>
        </p:nvSpPr>
        <p:spPr bwMode="auto">
          <a:xfrm>
            <a:off x="2668901" y="3450881"/>
            <a:ext cx="1233247" cy="274320"/>
          </a:xfrm>
          <a:prstGeom prst="rect">
            <a:avLst/>
          </a:prstGeom>
          <a:noFill/>
          <a:ln w="19050" algn="ctr">
            <a:solidFill>
              <a:srgbClr val="FF6E1B"/>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19" name="Line Callout 1 18"/>
          <p:cNvSpPr/>
          <p:nvPr/>
        </p:nvSpPr>
        <p:spPr>
          <a:xfrm flipH="1">
            <a:off x="2759429" y="4466092"/>
            <a:ext cx="1589498" cy="676656"/>
          </a:xfrm>
          <a:prstGeom prst="borderCallout1">
            <a:avLst>
              <a:gd name="adj1" fmla="val 34118"/>
              <a:gd name="adj2" fmla="val 100801"/>
              <a:gd name="adj3" fmla="val 33050"/>
              <a:gd name="adj4" fmla="val 137749"/>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Click </a:t>
            </a:r>
            <a:r>
              <a:rPr lang="en-US" sz="1100" b="1" kern="0" dirty="0">
                <a:solidFill>
                  <a:srgbClr val="000000"/>
                </a:solidFill>
                <a:latin typeface="Arial" panose="020B0604020202020204" pitchFamily="34" charset="0"/>
                <a:cs typeface="Arial" panose="020B0604020202020204" pitchFamily="34" charset="0"/>
              </a:rPr>
              <a:t>Add</a:t>
            </a:r>
            <a:r>
              <a:rPr lang="en-US" sz="1100" kern="0" dirty="0">
                <a:solidFill>
                  <a:srgbClr val="000000"/>
                </a:solidFill>
                <a:latin typeface="Arial" panose="020B0604020202020204" pitchFamily="34" charset="0"/>
                <a:cs typeface="Arial" panose="020B0604020202020204" pitchFamily="34" charset="0"/>
              </a:rPr>
              <a:t> to display the page on which you enter the new funding details.</a:t>
            </a:r>
          </a:p>
        </p:txBody>
      </p:sp>
      <p:sp>
        <p:nvSpPr>
          <p:cNvPr id="20" name="Line Callout 1 19"/>
          <p:cNvSpPr/>
          <p:nvPr/>
        </p:nvSpPr>
        <p:spPr>
          <a:xfrm flipH="1">
            <a:off x="5044274" y="3810263"/>
            <a:ext cx="2785276" cy="944712"/>
          </a:xfrm>
          <a:prstGeom prst="borderCallout1">
            <a:avLst>
              <a:gd name="adj1" fmla="val 31594"/>
              <a:gd name="adj2" fmla="val 100089"/>
              <a:gd name="adj3" fmla="val 33027"/>
              <a:gd name="adj4" fmla="val 124380"/>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Notice that the </a:t>
            </a:r>
            <a:r>
              <a:rPr lang="en-US" sz="1100" b="1" kern="0" dirty="0">
                <a:solidFill>
                  <a:srgbClr val="000000"/>
                </a:solidFill>
                <a:latin typeface="Arial" panose="020B0604020202020204" pitchFamily="34" charset="0"/>
                <a:cs typeface="Arial" panose="020B0604020202020204" pitchFamily="34" charset="0"/>
              </a:rPr>
              <a:t>Run Control ID </a:t>
            </a:r>
            <a:r>
              <a:rPr lang="en-US" sz="1100" kern="0" dirty="0">
                <a:solidFill>
                  <a:srgbClr val="000000"/>
                </a:solidFill>
                <a:latin typeface="Arial" panose="020B0604020202020204" pitchFamily="34" charset="0"/>
                <a:cs typeface="Arial" panose="020B0604020202020204" pitchFamily="34" charset="0"/>
              </a:rPr>
              <a:t>displays a default value of NEW. You cannot update this value; when you successfully submit the transaction, the system automatically assigns a Direct Retro ID number.</a:t>
            </a:r>
          </a:p>
        </p:txBody>
      </p:sp>
    </p:spTree>
    <p:custDataLst>
      <p:tags r:id="rId1"/>
    </p:custDataLst>
    <p:extLst>
      <p:ext uri="{BB962C8B-B14F-4D97-AF65-F5344CB8AC3E}">
        <p14:creationId xmlns:p14="http://schemas.microsoft.com/office/powerpoint/2010/main" val="354445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228035" y="1126894"/>
            <a:ext cx="4631758" cy="4800600"/>
          </a:xfrm>
        </p:spPr>
        <p:txBody>
          <a:bodyPr>
            <a:normAutofit/>
          </a:bodyPr>
          <a:lstStyle/>
          <a:p>
            <a:pPr marL="0" indent="0">
              <a:buNone/>
            </a:pPr>
            <a:r>
              <a:rPr lang="en-US" sz="1400" b="1" i="1" dirty="0"/>
              <a:t>  </a:t>
            </a:r>
          </a:p>
          <a:p>
            <a:pPr marL="0" indent="0">
              <a:buNone/>
            </a:pPr>
            <a:r>
              <a:rPr lang="en-US" sz="2400" b="1" i="1" dirty="0"/>
              <a:t>In this lesson, we will:</a:t>
            </a:r>
            <a:br>
              <a:rPr lang="en-US" sz="2400" b="1" i="1" dirty="0"/>
            </a:br>
            <a:r>
              <a:rPr lang="en-US" sz="1000" b="1" i="1" dirty="0"/>
              <a:t> </a:t>
            </a:r>
          </a:p>
          <a:p>
            <a:pPr>
              <a:buClr>
                <a:srgbClr val="09548D"/>
              </a:buClr>
              <a:buFont typeface="Arial" panose="020B0604020202020204" pitchFamily="34" charset="0"/>
              <a:buChar char="•"/>
            </a:pPr>
            <a:r>
              <a:rPr lang="en-US" sz="2400" dirty="0"/>
              <a:t>Summarize the direct retro process.</a:t>
            </a:r>
          </a:p>
          <a:p>
            <a:pPr>
              <a:buClr>
                <a:srgbClr val="09548D"/>
              </a:buClr>
              <a:buFont typeface="Arial" panose="020B0604020202020204" pitchFamily="34" charset="0"/>
              <a:buChar char="•"/>
            </a:pPr>
            <a:r>
              <a:rPr lang="en-US" sz="2400" dirty="0"/>
              <a:t>Identify the three sections of the </a:t>
            </a:r>
            <a:r>
              <a:rPr lang="en-US" sz="2400" b="1" dirty="0"/>
              <a:t>Review Retro Distribution</a:t>
            </a:r>
            <a:r>
              <a:rPr lang="en-US" sz="2400" dirty="0"/>
              <a:t> page.</a:t>
            </a:r>
          </a:p>
          <a:p>
            <a:pPr>
              <a:buClr>
                <a:srgbClr val="09548D"/>
              </a:buClr>
              <a:buFont typeface="Arial" panose="020B0604020202020204" pitchFamily="34" charset="0"/>
              <a:buChar char="•"/>
            </a:pPr>
            <a:r>
              <a:rPr lang="en-US" sz="2400" dirty="0"/>
              <a:t>Recognize the primary information provided on the </a:t>
            </a:r>
            <a:r>
              <a:rPr lang="en-US" sz="2400" b="1" dirty="0"/>
              <a:t>Review Retro Distribution </a:t>
            </a:r>
            <a:r>
              <a:rPr lang="en-US" sz="2400" dirty="0"/>
              <a:t>page.</a:t>
            </a:r>
          </a:p>
          <a:p>
            <a:pPr>
              <a:buClr>
                <a:srgbClr val="09548D"/>
              </a:buClr>
              <a:buFont typeface="Arial" panose="020B0604020202020204" pitchFamily="34" charset="0"/>
              <a:buChar char="•"/>
            </a:pPr>
            <a:r>
              <a:rPr lang="en-US" sz="2400" dirty="0"/>
              <a:t>Describe the use of the direct retro questionnaire.</a:t>
            </a:r>
          </a:p>
        </p:txBody>
      </p:sp>
      <p:sp>
        <p:nvSpPr>
          <p:cNvPr id="4" name="Title 3"/>
          <p:cNvSpPr>
            <a:spLocks noGrp="1"/>
          </p:cNvSpPr>
          <p:nvPr>
            <p:ph type="title"/>
          </p:nvPr>
        </p:nvSpPr>
        <p:spPr/>
        <p:txBody>
          <a:bodyPr/>
          <a:lstStyle/>
          <a:p>
            <a:r>
              <a:rPr lang="en-US" dirty="0"/>
              <a:t>Lesson Objectives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2885" y="68263"/>
            <a:ext cx="914400" cy="914400"/>
          </a:xfrm>
          <a:prstGeom prst="rect">
            <a:avLst/>
          </a:prstGeom>
          <a:ln>
            <a:noFill/>
          </a:ln>
          <a:effectLst>
            <a:outerShdw blurRad="292100" dist="139700" dir="2700000" algn="tl" rotWithShape="0">
              <a:srgbClr val="333333">
                <a:alpha val="65000"/>
              </a:srgbClr>
            </a:outerShdw>
          </a:effectLst>
        </p:spPr>
      </p:pic>
      <p:graphicFrame>
        <p:nvGraphicFramePr>
          <p:cNvPr id="18" name="Diagram 17"/>
          <p:cNvGraphicFramePr/>
          <p:nvPr>
            <p:extLst>
              <p:ext uri="{D42A27DB-BD31-4B8C-83A1-F6EECF244321}">
                <p14:modId xmlns:p14="http://schemas.microsoft.com/office/powerpoint/2010/main" val="1379931052"/>
              </p:ext>
            </p:extLst>
          </p:nvPr>
        </p:nvGraphicFramePr>
        <p:xfrm>
          <a:off x="279711" y="1310207"/>
          <a:ext cx="3302884" cy="35174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a:extLst>
              <a:ext uri="{FF2B5EF4-FFF2-40B4-BE49-F238E27FC236}">
                <a16:creationId xmlns:a16="http://schemas.microsoft.com/office/drawing/2014/main" id="{78CA97CA-45A3-4C9B-883B-B9CE9BA75B10}"/>
              </a:ext>
            </a:extLst>
          </p:cNvPr>
          <p:cNvSpPr txBox="1"/>
          <p:nvPr/>
        </p:nvSpPr>
        <p:spPr>
          <a:xfrm>
            <a:off x="514535" y="1667769"/>
            <a:ext cx="530942" cy="369332"/>
          </a:xfrm>
          <a:prstGeom prst="rect">
            <a:avLst/>
          </a:prstGeom>
          <a:noFill/>
        </p:spPr>
        <p:txBody>
          <a:bodyPr wrap="square" rtlCol="0">
            <a:spAutoFit/>
          </a:bodyPr>
          <a:lstStyle/>
          <a:p>
            <a:r>
              <a:rPr lang="en-US" dirty="0">
                <a:solidFill>
                  <a:srgbClr val="1D579B"/>
                </a:solidFill>
                <a:latin typeface="Arial Black" panose="020B0A04020102020204" pitchFamily="34" charset="0"/>
              </a:rPr>
              <a:t>1</a:t>
            </a:r>
          </a:p>
        </p:txBody>
      </p:sp>
    </p:spTree>
    <p:custDataLst>
      <p:tags r:id="rId1"/>
    </p:custDataLst>
    <p:extLst>
      <p:ext uri="{BB962C8B-B14F-4D97-AF65-F5344CB8AC3E}">
        <p14:creationId xmlns:p14="http://schemas.microsoft.com/office/powerpoint/2010/main" val="21378840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87552" y="2244806"/>
            <a:ext cx="7772400" cy="3708934"/>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a:xfrm>
            <a:off x="12566" y="-26947"/>
            <a:ext cx="9117783" cy="960120"/>
          </a:xfrm>
        </p:spPr>
        <p:txBody>
          <a:bodyPr>
            <a:normAutofit/>
          </a:bodyPr>
          <a:lstStyle/>
          <a:p>
            <a:r>
              <a:rPr lang="en-US" sz="3600" dirty="0"/>
              <a:t>Process Benefit Cost Transfer Page</a:t>
            </a:r>
          </a:p>
        </p:txBody>
      </p:sp>
      <p:sp>
        <p:nvSpPr>
          <p:cNvPr id="8" name="Text Box 348" descr="5%"/>
          <p:cNvSpPr txBox="1">
            <a:spLocks noChangeArrowheads="1"/>
          </p:cNvSpPr>
          <p:nvPr/>
        </p:nvSpPr>
        <p:spPr bwMode="auto">
          <a:xfrm>
            <a:off x="6141307" y="1770487"/>
            <a:ext cx="2761513" cy="2424904"/>
          </a:xfrm>
          <a:prstGeom prst="rect">
            <a:avLst/>
          </a:prstGeom>
          <a:solidFill>
            <a:schemeClr val="accent2">
              <a:lumMod val="40000"/>
              <a:lumOff val="60000"/>
            </a:schemeClr>
          </a:solidFill>
          <a:ln w="25400">
            <a:solidFill>
              <a:schemeClr val="tx1"/>
            </a:solidFill>
          </a:ln>
        </p:spPr>
        <p:txBody>
          <a:bodyPr rot="0" vert="horz" wrap="square" lIns="91440" tIns="91440" rIns="91440" bIns="45720" anchor="t" anchorCtr="0" upright="1">
            <a:noAutofit/>
          </a:bodyPr>
          <a:lstStyle>
            <a:defPPr>
              <a:defRPr lang="en-US"/>
            </a:defPPr>
            <a:lvl1pPr>
              <a:spcBef>
                <a:spcPts val="600"/>
              </a:spcBef>
              <a:defRPr sz="1200">
                <a:latin typeface="Arial" panose="020B0604020202020204" pitchFamily="34" charset="0"/>
                <a:ea typeface="Times New Roman"/>
                <a:cs typeface="Arial" panose="020B0604020202020204" pitchFamily="34" charset="0"/>
              </a:defRPr>
            </a:lvl1pPr>
          </a:lstStyle>
          <a:p>
            <a:r>
              <a:rPr lang="en-US" dirty="0"/>
              <a:t>Begin the system steps by entering the appropriate </a:t>
            </a:r>
            <a:r>
              <a:rPr lang="en-US" b="1" dirty="0"/>
              <a:t>earnings date </a:t>
            </a:r>
            <a:r>
              <a:rPr lang="en-US" b="1" dirty="0" smtClean="0"/>
              <a:t>range,</a:t>
            </a:r>
            <a:r>
              <a:rPr lang="en-US" dirty="0" smtClean="0"/>
              <a:t> </a:t>
            </a:r>
            <a:r>
              <a:rPr lang="en-US" b="1" dirty="0" smtClean="0"/>
              <a:t>employee ID</a:t>
            </a:r>
            <a:r>
              <a:rPr lang="en-US" dirty="0"/>
              <a:t> </a:t>
            </a:r>
            <a:r>
              <a:rPr lang="en-US" dirty="0" smtClean="0"/>
              <a:t>and employee record</a:t>
            </a:r>
            <a:r>
              <a:rPr lang="en-US" dirty="0" smtClean="0"/>
              <a:t> </a:t>
            </a:r>
            <a:r>
              <a:rPr lang="en-US" dirty="0"/>
              <a:t>then click </a:t>
            </a:r>
            <a:r>
              <a:rPr lang="en-US" b="1" dirty="0"/>
              <a:t>Search</a:t>
            </a:r>
            <a:r>
              <a:rPr lang="en-US" dirty="0"/>
              <a:t>.</a:t>
            </a:r>
          </a:p>
          <a:p>
            <a:r>
              <a:rPr lang="en-US" dirty="0"/>
              <a:t>Select the specific </a:t>
            </a:r>
            <a:r>
              <a:rPr lang="en-US" b="1" dirty="0"/>
              <a:t>payroll date(s) </a:t>
            </a:r>
            <a:r>
              <a:rPr lang="en-US" dirty="0"/>
              <a:t>for which you want to update funding and click Save.</a:t>
            </a:r>
          </a:p>
          <a:p>
            <a:r>
              <a:rPr lang="en-US" dirty="0"/>
              <a:t>Click </a:t>
            </a:r>
            <a:r>
              <a:rPr lang="en-US" b="1" dirty="0"/>
              <a:t>Run</a:t>
            </a:r>
            <a:r>
              <a:rPr lang="en-US" dirty="0"/>
              <a:t> to display the Review Cost Benefit Transfer page on which you enter the necessary benefit cost updates.</a:t>
            </a:r>
          </a:p>
        </p:txBody>
      </p:sp>
      <p:sp>
        <p:nvSpPr>
          <p:cNvPr id="9" name="Rectangle 8"/>
          <p:cNvSpPr>
            <a:spLocks noChangeArrowheads="1"/>
          </p:cNvSpPr>
          <p:nvPr/>
        </p:nvSpPr>
        <p:spPr bwMode="auto">
          <a:xfrm>
            <a:off x="5210274" y="2827245"/>
            <a:ext cx="723995" cy="237744"/>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11" name="Right Arrow 10"/>
          <p:cNvSpPr>
            <a:spLocks noChangeArrowheads="1"/>
          </p:cNvSpPr>
          <p:nvPr/>
        </p:nvSpPr>
        <p:spPr bwMode="auto">
          <a:xfrm rot="10800000" flipH="1">
            <a:off x="648734" y="3610266"/>
            <a:ext cx="457835" cy="221615"/>
          </a:xfrm>
          <a:prstGeom prst="rightArrow">
            <a:avLst>
              <a:gd name="adj1" fmla="val 50000"/>
              <a:gd name="adj2" fmla="val 55763"/>
            </a:avLst>
          </a:prstGeom>
          <a:solidFill>
            <a:srgbClr val="FF0000"/>
          </a:solidFill>
          <a:ln w="25400" algn="ctr">
            <a:solidFill>
              <a:srgbClr val="FF0000"/>
            </a:solidFill>
            <a:miter lim="800000"/>
            <a:headEnd/>
            <a:tailEnd/>
          </a:ln>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12" name="Right Arrow 11"/>
          <p:cNvSpPr>
            <a:spLocks noChangeArrowheads="1"/>
          </p:cNvSpPr>
          <p:nvPr/>
        </p:nvSpPr>
        <p:spPr bwMode="auto">
          <a:xfrm rot="10800000" flipH="1">
            <a:off x="648733" y="4195391"/>
            <a:ext cx="457835" cy="221615"/>
          </a:xfrm>
          <a:prstGeom prst="rightArrow">
            <a:avLst>
              <a:gd name="adj1" fmla="val 50000"/>
              <a:gd name="adj2" fmla="val 55763"/>
            </a:avLst>
          </a:prstGeom>
          <a:solidFill>
            <a:srgbClr val="FF0000"/>
          </a:solidFill>
          <a:ln w="25400" algn="ctr">
            <a:solidFill>
              <a:srgbClr val="FF0000"/>
            </a:solidFill>
            <a:miter lim="800000"/>
            <a:headEnd/>
            <a:tailEnd/>
          </a:ln>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13" name="Rectangle 12"/>
          <p:cNvSpPr>
            <a:spLocks noChangeArrowheads="1"/>
          </p:cNvSpPr>
          <p:nvPr/>
        </p:nvSpPr>
        <p:spPr bwMode="auto">
          <a:xfrm>
            <a:off x="1063077" y="4543816"/>
            <a:ext cx="728402" cy="210312"/>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14" name="Right Arrow 13"/>
          <p:cNvSpPr>
            <a:spLocks noChangeArrowheads="1"/>
          </p:cNvSpPr>
          <p:nvPr/>
        </p:nvSpPr>
        <p:spPr bwMode="auto">
          <a:xfrm rot="12434748" flipH="1">
            <a:off x="712608" y="5164382"/>
            <a:ext cx="457835" cy="221615"/>
          </a:xfrm>
          <a:prstGeom prst="rightArrow">
            <a:avLst>
              <a:gd name="adj1" fmla="val 50000"/>
              <a:gd name="adj2" fmla="val 55763"/>
            </a:avLst>
          </a:prstGeom>
          <a:solidFill>
            <a:srgbClr val="FF0000"/>
          </a:solidFill>
          <a:ln w="25400" algn="ctr">
            <a:solidFill>
              <a:srgbClr val="FF0000"/>
            </a:solidFill>
            <a:miter lim="800000"/>
            <a:headEnd/>
            <a:tailEnd/>
          </a:ln>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15" name="Rectangle 14"/>
          <p:cNvSpPr>
            <a:spLocks noChangeArrowheads="1"/>
          </p:cNvSpPr>
          <p:nvPr/>
        </p:nvSpPr>
        <p:spPr bwMode="auto">
          <a:xfrm>
            <a:off x="1056242" y="5604746"/>
            <a:ext cx="467758" cy="210312"/>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16" name="Text Placeholder 2"/>
          <p:cNvSpPr>
            <a:spLocks noGrp="1"/>
          </p:cNvSpPr>
          <p:nvPr>
            <p:ph type="body" idx="10"/>
          </p:nvPr>
        </p:nvSpPr>
        <p:spPr>
          <a:xfrm>
            <a:off x="448109" y="1215376"/>
            <a:ext cx="8454711" cy="407443"/>
          </a:xfrm>
        </p:spPr>
        <p:txBody>
          <a:bodyPr>
            <a:noAutofit/>
          </a:bodyPr>
          <a:lstStyle/>
          <a:p>
            <a:pPr>
              <a:lnSpc>
                <a:spcPct val="100000"/>
              </a:lnSpc>
              <a:spcBef>
                <a:spcPts val="0"/>
              </a:spcBef>
            </a:pPr>
            <a:r>
              <a:rPr lang="en-US" dirty="0"/>
              <a:t>Use this page to search for the employee and the paychecks </a:t>
            </a:r>
          </a:p>
        </p:txBody>
      </p:sp>
    </p:spTree>
    <p:custDataLst>
      <p:tags r:id="rId1"/>
    </p:custDataLst>
    <p:extLst>
      <p:ext uri="{BB962C8B-B14F-4D97-AF65-F5344CB8AC3E}">
        <p14:creationId xmlns:p14="http://schemas.microsoft.com/office/powerpoint/2010/main" val="403170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518" y="1373966"/>
            <a:ext cx="7772400" cy="4932995"/>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a:xfrm>
            <a:off x="71791" y="108900"/>
            <a:ext cx="8949379" cy="720540"/>
          </a:xfrm>
        </p:spPr>
        <p:txBody>
          <a:bodyPr>
            <a:normAutofit fontScale="90000"/>
          </a:bodyPr>
          <a:lstStyle/>
          <a:p>
            <a:r>
              <a:rPr lang="en-US" dirty="0"/>
              <a:t>Review Benefit Cost Transfer Page</a:t>
            </a:r>
          </a:p>
        </p:txBody>
      </p:sp>
      <p:sp>
        <p:nvSpPr>
          <p:cNvPr id="14" name="Rectangle 13"/>
          <p:cNvSpPr>
            <a:spLocks noChangeArrowheads="1"/>
          </p:cNvSpPr>
          <p:nvPr/>
        </p:nvSpPr>
        <p:spPr bwMode="auto">
          <a:xfrm>
            <a:off x="2279251" y="5797479"/>
            <a:ext cx="640080" cy="228600"/>
          </a:xfrm>
          <a:prstGeom prst="rect">
            <a:avLst/>
          </a:prstGeom>
          <a:noFill/>
          <a:ln w="19050" algn="ctr">
            <a:solidFill>
              <a:srgbClr val="FF6E1B"/>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15" name="Line Callout 1 14"/>
          <p:cNvSpPr/>
          <p:nvPr/>
        </p:nvSpPr>
        <p:spPr>
          <a:xfrm flipH="1">
            <a:off x="4110938" y="2802748"/>
            <a:ext cx="2136427" cy="504697"/>
          </a:xfrm>
          <a:prstGeom prst="borderCallout1">
            <a:avLst>
              <a:gd name="adj1" fmla="val 100321"/>
              <a:gd name="adj2" fmla="val 101025"/>
              <a:gd name="adj3" fmla="val 139713"/>
              <a:gd name="adj4" fmla="val 128454"/>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In the </a:t>
            </a:r>
            <a:r>
              <a:rPr lang="en-US" sz="1100" b="1" kern="0" dirty="0">
                <a:solidFill>
                  <a:srgbClr val="000000"/>
                </a:solidFill>
                <a:latin typeface="Arial" panose="020B0604020202020204" pitchFamily="34" charset="0"/>
                <a:cs typeface="Arial" panose="020B0604020202020204" pitchFamily="34" charset="0"/>
              </a:rPr>
              <a:t>New Data </a:t>
            </a:r>
            <a:r>
              <a:rPr lang="en-US" sz="1100" kern="0" dirty="0">
                <a:solidFill>
                  <a:srgbClr val="000000"/>
                </a:solidFill>
                <a:latin typeface="Arial" panose="020B0604020202020204" pitchFamily="34" charset="0"/>
                <a:cs typeface="Arial" panose="020B0604020202020204" pitchFamily="34" charset="0"/>
              </a:rPr>
              <a:t>section, enter the necessary update(s) and then click </a:t>
            </a:r>
            <a:r>
              <a:rPr lang="en-US" sz="1100" b="1" kern="0" dirty="0">
                <a:solidFill>
                  <a:srgbClr val="000000"/>
                </a:solidFill>
                <a:latin typeface="Arial" panose="020B0604020202020204" pitchFamily="34" charset="0"/>
                <a:cs typeface="Arial" panose="020B0604020202020204" pitchFamily="34" charset="0"/>
              </a:rPr>
              <a:t>Check Balance</a:t>
            </a:r>
            <a:r>
              <a:rPr lang="en-US" sz="1100" kern="0" dirty="0">
                <a:solidFill>
                  <a:srgbClr val="000000"/>
                </a:solidFill>
                <a:latin typeface="Arial" panose="020B0604020202020204" pitchFamily="34" charset="0"/>
                <a:cs typeface="Arial" panose="020B0604020202020204" pitchFamily="34" charset="0"/>
              </a:rPr>
              <a:t>.</a:t>
            </a:r>
          </a:p>
        </p:txBody>
      </p:sp>
      <p:sp>
        <p:nvSpPr>
          <p:cNvPr id="16" name="Line Callout 1 15"/>
          <p:cNvSpPr/>
          <p:nvPr/>
        </p:nvSpPr>
        <p:spPr>
          <a:xfrm flipH="1">
            <a:off x="6333530" y="3973155"/>
            <a:ext cx="2058387" cy="532509"/>
          </a:xfrm>
          <a:prstGeom prst="borderCallout1">
            <a:avLst>
              <a:gd name="adj1" fmla="val 45441"/>
              <a:gd name="adj2" fmla="val 100306"/>
              <a:gd name="adj3" fmla="val 95041"/>
              <a:gd name="adj4" fmla="val 146260"/>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You have the option to enter comments and add one or more supporting documents.</a:t>
            </a:r>
          </a:p>
        </p:txBody>
      </p:sp>
      <p:sp>
        <p:nvSpPr>
          <p:cNvPr id="17" name="Line Callout 1 16"/>
          <p:cNvSpPr/>
          <p:nvPr/>
        </p:nvSpPr>
        <p:spPr>
          <a:xfrm flipH="1">
            <a:off x="4031079" y="5572086"/>
            <a:ext cx="3786672" cy="644494"/>
          </a:xfrm>
          <a:prstGeom prst="borderCallout1">
            <a:avLst>
              <a:gd name="adj1" fmla="val 51091"/>
              <a:gd name="adj2" fmla="val 100439"/>
              <a:gd name="adj3" fmla="val 50793"/>
              <a:gd name="adj4" fmla="val 128619"/>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To submit the transaction for review and approval, click </a:t>
            </a:r>
            <a:r>
              <a:rPr lang="en-US" sz="1100" b="1" kern="0" dirty="0">
                <a:solidFill>
                  <a:srgbClr val="000000"/>
                </a:solidFill>
                <a:latin typeface="Arial" panose="020B0604020202020204" pitchFamily="34" charset="0"/>
                <a:cs typeface="Arial" panose="020B0604020202020204" pitchFamily="34" charset="0"/>
              </a:rPr>
              <a:t>Submit</a:t>
            </a:r>
            <a:r>
              <a:rPr lang="en-US" sz="1100" kern="0" dirty="0">
                <a:solidFill>
                  <a:srgbClr val="000000"/>
                </a:solidFill>
                <a:latin typeface="Arial" panose="020B0604020202020204" pitchFamily="34" charset="0"/>
                <a:cs typeface="Arial" panose="020B0604020202020204" pitchFamily="34" charset="0"/>
              </a:rPr>
              <a:t>. After you submit it, the system displays the workflow routing details (not pictured here) below the Reason Code field.</a:t>
            </a:r>
          </a:p>
        </p:txBody>
      </p:sp>
      <p:sp>
        <p:nvSpPr>
          <p:cNvPr id="9" name="Line Callout 1 8"/>
          <p:cNvSpPr/>
          <p:nvPr/>
        </p:nvSpPr>
        <p:spPr>
          <a:xfrm flipH="1">
            <a:off x="5581859" y="4756183"/>
            <a:ext cx="1647235" cy="505961"/>
          </a:xfrm>
          <a:prstGeom prst="borderCallout1">
            <a:avLst>
              <a:gd name="adj1" fmla="val 34137"/>
              <a:gd name="adj2" fmla="val 100306"/>
              <a:gd name="adj3" fmla="val 34280"/>
              <a:gd name="adj4" fmla="val 141691"/>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Expand and complete the </a:t>
            </a:r>
            <a:r>
              <a:rPr lang="en-US" sz="1100" b="1" kern="0" dirty="0">
                <a:solidFill>
                  <a:srgbClr val="000000"/>
                </a:solidFill>
                <a:latin typeface="Arial" panose="020B0604020202020204" pitchFamily="34" charset="0"/>
                <a:cs typeface="Arial" panose="020B0604020202020204" pitchFamily="34" charset="0"/>
              </a:rPr>
              <a:t>Questionnaire section</a:t>
            </a:r>
            <a:r>
              <a:rPr lang="en-US" sz="1100" kern="0" dirty="0">
                <a:solidFill>
                  <a:srgbClr val="000000"/>
                </a:solidFill>
                <a:latin typeface="Arial" panose="020B0604020202020204" pitchFamily="34" charset="0"/>
                <a:cs typeface="Arial" panose="020B0604020202020204" pitchFamily="34" charset="0"/>
              </a:rPr>
              <a:t>, if applicable.</a:t>
            </a:r>
          </a:p>
        </p:txBody>
      </p:sp>
      <p:sp>
        <p:nvSpPr>
          <p:cNvPr id="10" name="Line Callout 1 9"/>
          <p:cNvSpPr/>
          <p:nvPr/>
        </p:nvSpPr>
        <p:spPr>
          <a:xfrm flipH="1">
            <a:off x="2963145" y="5035481"/>
            <a:ext cx="1455889" cy="400050"/>
          </a:xfrm>
          <a:prstGeom prst="borderCallout1">
            <a:avLst>
              <a:gd name="adj1" fmla="val 57933"/>
              <a:gd name="adj2" fmla="val 101544"/>
              <a:gd name="adj3" fmla="val 138983"/>
              <a:gd name="adj4" fmla="val 152118"/>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Select the </a:t>
            </a:r>
            <a:r>
              <a:rPr lang="en-US" sz="1100" b="1" kern="0" dirty="0">
                <a:solidFill>
                  <a:srgbClr val="000000"/>
                </a:solidFill>
                <a:latin typeface="Arial" panose="020B0604020202020204" pitchFamily="34" charset="0"/>
                <a:cs typeface="Arial" panose="020B0604020202020204" pitchFamily="34" charset="0"/>
              </a:rPr>
              <a:t>reason for the adjustment</a:t>
            </a:r>
            <a:r>
              <a:rPr lang="en-US" sz="1100" kern="0" dirty="0">
                <a:solidFill>
                  <a:srgbClr val="000000"/>
                </a:solidFill>
                <a:latin typeface="Arial" panose="020B0604020202020204" pitchFamily="34" charset="0"/>
                <a:cs typeface="Arial" panose="020B0604020202020204" pitchFamily="34" charset="0"/>
              </a:rPr>
              <a:t>. </a:t>
            </a:r>
          </a:p>
        </p:txBody>
      </p:sp>
      <p:sp>
        <p:nvSpPr>
          <p:cNvPr id="11" name="Line Callout 1 10"/>
          <p:cNvSpPr/>
          <p:nvPr/>
        </p:nvSpPr>
        <p:spPr>
          <a:xfrm flipH="1">
            <a:off x="5483570" y="1776296"/>
            <a:ext cx="2136429" cy="401684"/>
          </a:xfrm>
          <a:prstGeom prst="borderCallout1">
            <a:avLst>
              <a:gd name="adj1" fmla="val 98228"/>
              <a:gd name="adj2" fmla="val 100120"/>
              <a:gd name="adj3" fmla="val 139713"/>
              <a:gd name="adj4" fmla="val 128454"/>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The </a:t>
            </a:r>
            <a:r>
              <a:rPr lang="en-US" sz="1100" b="1" kern="0" dirty="0">
                <a:solidFill>
                  <a:srgbClr val="000000"/>
                </a:solidFill>
                <a:latin typeface="Arial" panose="020B0604020202020204" pitchFamily="34" charset="0"/>
                <a:cs typeface="Arial" panose="020B0604020202020204" pitchFamily="34" charset="0"/>
              </a:rPr>
              <a:t>Old Data </a:t>
            </a:r>
            <a:r>
              <a:rPr lang="en-US" sz="1100" kern="0" dirty="0">
                <a:solidFill>
                  <a:srgbClr val="000000"/>
                </a:solidFill>
                <a:latin typeface="Arial" panose="020B0604020202020204" pitchFamily="34" charset="0"/>
                <a:cs typeface="Arial" panose="020B0604020202020204" pitchFamily="34" charset="0"/>
              </a:rPr>
              <a:t>section displays the current funding detail.</a:t>
            </a:r>
          </a:p>
        </p:txBody>
      </p:sp>
      <p:sp>
        <p:nvSpPr>
          <p:cNvPr id="12" name="Rectangle 11"/>
          <p:cNvSpPr>
            <a:spLocks noChangeArrowheads="1"/>
          </p:cNvSpPr>
          <p:nvPr/>
        </p:nvSpPr>
        <p:spPr bwMode="auto">
          <a:xfrm>
            <a:off x="658489" y="5807004"/>
            <a:ext cx="482237" cy="200627"/>
          </a:xfrm>
          <a:prstGeom prst="rect">
            <a:avLst/>
          </a:prstGeom>
          <a:noFill/>
          <a:ln w="19050" algn="ctr">
            <a:solidFill>
              <a:srgbClr val="FF6E1B"/>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18" name="Line Callout 1 17"/>
          <p:cNvSpPr/>
          <p:nvPr/>
        </p:nvSpPr>
        <p:spPr>
          <a:xfrm flipH="1">
            <a:off x="1368326" y="4351473"/>
            <a:ext cx="1908273" cy="586964"/>
          </a:xfrm>
          <a:prstGeom prst="borderCallout1">
            <a:avLst>
              <a:gd name="adj1" fmla="val 102871"/>
              <a:gd name="adj2" fmla="val 98762"/>
              <a:gd name="adj3" fmla="val 234554"/>
              <a:gd name="adj4" fmla="val 117252"/>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When you are finished entering updates, click </a:t>
            </a:r>
            <a:r>
              <a:rPr lang="en-US" sz="1100" b="1" kern="0" dirty="0">
                <a:solidFill>
                  <a:srgbClr val="000000"/>
                </a:solidFill>
                <a:latin typeface="Arial" panose="020B0604020202020204" pitchFamily="34" charset="0"/>
                <a:cs typeface="Arial" panose="020B0604020202020204" pitchFamily="34" charset="0"/>
              </a:rPr>
              <a:t>Save</a:t>
            </a:r>
            <a:r>
              <a:rPr lang="en-US" sz="1100" kern="0" dirty="0">
                <a:solidFill>
                  <a:srgbClr val="000000"/>
                </a:solidFill>
                <a:latin typeface="Arial" panose="020B0604020202020204" pitchFamily="34" charset="0"/>
                <a:cs typeface="Arial" panose="020B0604020202020204" pitchFamily="34" charset="0"/>
              </a:rPr>
              <a:t> to check for errors.</a:t>
            </a:r>
          </a:p>
        </p:txBody>
      </p:sp>
      <p:sp>
        <p:nvSpPr>
          <p:cNvPr id="19" name="Rectangle 18"/>
          <p:cNvSpPr>
            <a:spLocks noChangeArrowheads="1"/>
          </p:cNvSpPr>
          <p:nvPr/>
        </p:nvSpPr>
        <p:spPr bwMode="auto">
          <a:xfrm>
            <a:off x="738915" y="4043484"/>
            <a:ext cx="1239775" cy="207818"/>
          </a:xfrm>
          <a:prstGeom prst="rect">
            <a:avLst/>
          </a:prstGeom>
          <a:noFill/>
          <a:ln w="19050" algn="ctr">
            <a:solidFill>
              <a:srgbClr val="FF6E1B"/>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2" name="Rectangle 1"/>
          <p:cNvSpPr/>
          <p:nvPr/>
        </p:nvSpPr>
        <p:spPr>
          <a:xfrm>
            <a:off x="523465" y="980330"/>
            <a:ext cx="4673223" cy="461665"/>
          </a:xfrm>
          <a:prstGeom prst="rect">
            <a:avLst/>
          </a:prstGeom>
        </p:spPr>
        <p:txBody>
          <a:bodyPr wrap="square">
            <a:spAutoFit/>
          </a:bodyPr>
          <a:lstStyle/>
          <a:p>
            <a:r>
              <a:rPr lang="en-US" sz="2400" b="1" dirty="0"/>
              <a:t>Use this page to enter updates</a:t>
            </a:r>
          </a:p>
        </p:txBody>
      </p:sp>
    </p:spTree>
    <p:custDataLst>
      <p:tags r:id="rId1"/>
    </p:custDataLst>
    <p:extLst>
      <p:ext uri="{BB962C8B-B14F-4D97-AF65-F5344CB8AC3E}">
        <p14:creationId xmlns:p14="http://schemas.microsoft.com/office/powerpoint/2010/main" val="82583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9" grpId="0" animBg="1"/>
      <p:bldP spid="10" grpId="0" animBg="1"/>
      <p:bldP spid="11" grpId="0" animBg="1"/>
      <p:bldP spid="12" grpId="0" animBg="1"/>
      <p:bldP spid="18" grpId="0" animBg="1"/>
      <p:bldP spid="1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Clr>
                <a:srgbClr val="09548D"/>
              </a:buClr>
              <a:buFont typeface="Arial" panose="020B0604020202020204" pitchFamily="34" charset="0"/>
              <a:buChar char="•"/>
            </a:pPr>
            <a:r>
              <a:rPr lang="en-US" sz="2400" dirty="0"/>
              <a:t>Watch as your instructor demonstrates how to enter a benefit cost transfer in UCPath.</a:t>
            </a:r>
          </a:p>
          <a:p>
            <a:pPr>
              <a:buClr>
                <a:srgbClr val="09548D"/>
              </a:buClr>
              <a:buFont typeface="Arial" panose="020B0604020202020204" pitchFamily="34" charset="0"/>
              <a:buChar char="•"/>
            </a:pPr>
            <a:r>
              <a:rPr lang="en-US" sz="2400" dirty="0"/>
              <a:t>Follow along using the </a:t>
            </a:r>
            <a:r>
              <a:rPr lang="en-US" sz="2400" b="1" dirty="0"/>
              <a:t>UCPath Help </a:t>
            </a:r>
            <a:r>
              <a:rPr lang="en-US" sz="2400" dirty="0"/>
              <a:t>topic.</a:t>
            </a:r>
          </a:p>
          <a:p>
            <a:pPr lvl="1"/>
            <a:r>
              <a:rPr lang="en-US" sz="2000" dirty="0"/>
              <a:t>Open the </a:t>
            </a:r>
            <a:r>
              <a:rPr lang="en-US" sz="2000" b="1" dirty="0"/>
              <a:t>UCPath Help </a:t>
            </a:r>
            <a:r>
              <a:rPr lang="en-US" sz="2000" dirty="0"/>
              <a:t>site and refer to the </a:t>
            </a:r>
            <a:r>
              <a:rPr lang="en-US" sz="2000" i="1" dirty="0"/>
              <a:t>Enter Benefit Cost Transfer </a:t>
            </a:r>
            <a:r>
              <a:rPr lang="en-US" sz="2000" dirty="0"/>
              <a:t>topic.</a:t>
            </a:r>
          </a:p>
          <a:p>
            <a:pPr lvl="1"/>
            <a:r>
              <a:rPr lang="en-US" sz="2000" dirty="0"/>
              <a:t>Launch the </a:t>
            </a:r>
            <a:r>
              <a:rPr lang="en-US" sz="2000" b="1" dirty="0"/>
              <a:t>Try It </a:t>
            </a:r>
            <a:r>
              <a:rPr lang="en-US" sz="2000" dirty="0"/>
              <a:t>version of the topic.</a:t>
            </a:r>
          </a:p>
          <a:p>
            <a:pPr>
              <a:buClr>
                <a:srgbClr val="09548D"/>
              </a:buClr>
              <a:buFont typeface="Arial" panose="020B0604020202020204" pitchFamily="34" charset="0"/>
              <a:buChar char="•"/>
            </a:pPr>
            <a:r>
              <a:rPr lang="en-US" sz="2400" dirty="0"/>
              <a:t>At the end of the demonstration, you will have the opportunity to practice this task.</a:t>
            </a:r>
          </a:p>
        </p:txBody>
      </p:sp>
      <p:sp>
        <p:nvSpPr>
          <p:cNvPr id="3" name="Text Placeholder 2"/>
          <p:cNvSpPr>
            <a:spLocks noGrp="1"/>
          </p:cNvSpPr>
          <p:nvPr>
            <p:ph type="body" idx="10"/>
          </p:nvPr>
        </p:nvSpPr>
        <p:spPr/>
        <p:txBody>
          <a:bodyPr>
            <a:normAutofit/>
          </a:bodyPr>
          <a:lstStyle/>
          <a:p>
            <a:r>
              <a:rPr lang="en-US" sz="2800" dirty="0"/>
              <a:t>Enter Benefit Cost Transfer</a:t>
            </a:r>
          </a:p>
        </p:txBody>
      </p:sp>
      <p:sp>
        <p:nvSpPr>
          <p:cNvPr id="4" name="Title 3"/>
          <p:cNvSpPr>
            <a:spLocks noGrp="1"/>
          </p:cNvSpPr>
          <p:nvPr>
            <p:ph type="title"/>
          </p:nvPr>
        </p:nvSpPr>
        <p:spPr/>
        <p:txBody>
          <a:bodyPr/>
          <a:lstStyle/>
          <a:p>
            <a:r>
              <a:rPr lang="en-US" dirty="0"/>
              <a:t>Instructor Demo</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9832" y="283464"/>
            <a:ext cx="914400" cy="9144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1083320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idx="10"/>
          </p:nvPr>
        </p:nvSpPr>
        <p:spPr/>
        <p:txBody>
          <a:bodyPr>
            <a:normAutofit/>
          </a:bodyPr>
          <a:lstStyle/>
          <a:p>
            <a:r>
              <a:rPr lang="en-US" sz="2800" dirty="0"/>
              <a:t>Enter a Benefit Cost Transfer Transaction</a:t>
            </a:r>
          </a:p>
        </p:txBody>
      </p:sp>
      <p:sp>
        <p:nvSpPr>
          <p:cNvPr id="4" name="Title 3"/>
          <p:cNvSpPr>
            <a:spLocks noGrp="1"/>
          </p:cNvSpPr>
          <p:nvPr>
            <p:ph type="title"/>
          </p:nvPr>
        </p:nvSpPr>
        <p:spPr/>
        <p:txBody>
          <a:bodyPr/>
          <a:lstStyle/>
          <a:p>
            <a:r>
              <a:rPr lang="en-US" dirty="0"/>
              <a:t>Exercise</a:t>
            </a:r>
          </a:p>
        </p:txBody>
      </p:sp>
      <p:sp>
        <p:nvSpPr>
          <p:cNvPr id="7" name="Content Placeholder 1"/>
          <p:cNvSpPr txBox="1">
            <a:spLocks/>
          </p:cNvSpPr>
          <p:nvPr/>
        </p:nvSpPr>
        <p:spPr>
          <a:xfrm>
            <a:off x="788570" y="2337786"/>
            <a:ext cx="7368107" cy="251341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rgbClr val="0070C0"/>
                </a:solidFill>
                <a:effectLst>
                  <a:outerShdw blurRad="38100" dist="38100" dir="2700000" algn="tl">
                    <a:srgbClr val="000000">
                      <a:alpha val="43137"/>
                    </a:srgbClr>
                  </a:outerShdw>
                </a:effectLst>
              </a:rPr>
              <a:t>This is your opportunity to practice this task on your own.</a:t>
            </a:r>
          </a:p>
          <a:p>
            <a:r>
              <a:rPr lang="en-US" sz="2400" dirty="0">
                <a:solidFill>
                  <a:srgbClr val="0070C0"/>
                </a:solidFill>
                <a:effectLst>
                  <a:outerShdw blurRad="38100" dist="38100" dir="2700000" algn="tl">
                    <a:srgbClr val="000000">
                      <a:alpha val="43137"/>
                    </a:srgbClr>
                  </a:outerShdw>
                </a:effectLst>
              </a:rPr>
              <a:t>Complete exercise 2 in your workbook.</a:t>
            </a:r>
          </a:p>
          <a:p>
            <a:r>
              <a:rPr lang="en-US" sz="2400" dirty="0">
                <a:solidFill>
                  <a:srgbClr val="0070C0"/>
                </a:solidFill>
                <a:effectLst>
                  <a:outerShdw blurRad="38100" dist="38100" dir="2700000" algn="tl">
                    <a:srgbClr val="000000">
                      <a:alpha val="43137"/>
                    </a:srgbClr>
                  </a:outerShdw>
                </a:effectLst>
              </a:rPr>
              <a:t>Ask your instructor for assistance, if needed.</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6404" y="3994663"/>
            <a:ext cx="2390273" cy="239027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616907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idx="1"/>
          </p:nvPr>
        </p:nvSpPr>
        <p:spPr>
          <a:xfrm>
            <a:off x="320039" y="1207008"/>
            <a:ext cx="8537357" cy="4800600"/>
          </a:xfrm>
        </p:spPr>
        <p:txBody>
          <a:bodyPr>
            <a:noAutofit/>
          </a:bodyPr>
          <a:lstStyle/>
          <a:p>
            <a:pPr marL="0" indent="0">
              <a:lnSpc>
                <a:spcPct val="100000"/>
              </a:lnSpc>
              <a:buNone/>
            </a:pPr>
            <a:r>
              <a:rPr lang="en-US" sz="2800" dirty="0"/>
              <a:t>After final approval of a benefit cost transfer, the system automatically sends an email notification to the Location Initiator, which indicates the transaction is approved.</a:t>
            </a:r>
          </a:p>
        </p:txBody>
      </p:sp>
      <p:sp>
        <p:nvSpPr>
          <p:cNvPr id="3" name="Title 2"/>
          <p:cNvSpPr>
            <a:spLocks noGrp="1"/>
          </p:cNvSpPr>
          <p:nvPr>
            <p:ph type="title"/>
          </p:nvPr>
        </p:nvSpPr>
        <p:spPr>
          <a:xfrm>
            <a:off x="70349" y="40224"/>
            <a:ext cx="8937171" cy="850911"/>
          </a:xfrm>
        </p:spPr>
        <p:txBody>
          <a:bodyPr/>
          <a:lstStyle/>
          <a:p>
            <a:r>
              <a:rPr lang="en-US" dirty="0"/>
              <a:t>Approval </a:t>
            </a:r>
            <a:r>
              <a:rPr lang="en-US" dirty="0" smtClean="0"/>
              <a:t>Email </a:t>
            </a:r>
            <a:r>
              <a:rPr lang="en-US" dirty="0"/>
              <a:t>Notification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221535"/>
            <a:ext cx="8229600" cy="225894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1879683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646" y="40224"/>
            <a:ext cx="8925635" cy="850911"/>
          </a:xfrm>
        </p:spPr>
        <p:txBody>
          <a:bodyPr>
            <a:noAutofit/>
          </a:bodyPr>
          <a:lstStyle/>
          <a:p>
            <a:r>
              <a:rPr lang="en-US" sz="3600" dirty="0"/>
              <a:t>Review Benefit Cost Transfer Page</a:t>
            </a:r>
          </a:p>
        </p:txBody>
      </p:sp>
      <p:sp>
        <p:nvSpPr>
          <p:cNvPr id="4" name="Text Placeholder 2"/>
          <p:cNvSpPr txBox="1">
            <a:spLocks/>
          </p:cNvSpPr>
          <p:nvPr/>
        </p:nvSpPr>
        <p:spPr>
          <a:xfrm>
            <a:off x="265176" y="1147203"/>
            <a:ext cx="8229600" cy="728663"/>
          </a:xfrm>
          <a:prstGeom prst="rect">
            <a:avLst/>
          </a:prstGeom>
        </p:spPr>
        <p:txBody>
          <a:bodyPr>
            <a:noAutofit/>
          </a:bodyPr>
          <a:lstStyle>
            <a:lvl1pPr marL="228600" indent="-228600" algn="l" defTabSz="914400" rtl="0" eaLnBrk="1" latinLnBrk="0" hangingPunct="1">
              <a:lnSpc>
                <a:spcPct val="90000"/>
              </a:lnSpc>
              <a:spcBef>
                <a:spcPts val="1000"/>
              </a:spcBef>
              <a:buClr>
                <a:srgbClr val="1295D8"/>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295D8"/>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1295D8"/>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200" b="1" dirty="0"/>
              <a:t>Navigation: </a:t>
            </a:r>
            <a:r>
              <a:rPr lang="en-US" sz="2200" dirty="0"/>
              <a:t>PeopleSoft Menu </a:t>
            </a:r>
            <a:r>
              <a:rPr lang="en-US" sz="2200" dirty="0">
                <a:sym typeface="Wingdings" panose="05000000000000000000" pitchFamily="2" charset="2"/>
              </a:rPr>
              <a:t>&gt; </a:t>
            </a:r>
            <a:r>
              <a:rPr lang="en-US" sz="2200" dirty="0"/>
              <a:t>Payroll for North America </a:t>
            </a:r>
            <a:r>
              <a:rPr lang="en-US" sz="2200" dirty="0">
                <a:sym typeface="Wingdings" panose="05000000000000000000" pitchFamily="2" charset="2"/>
              </a:rPr>
              <a:t>&gt;</a:t>
            </a:r>
            <a:r>
              <a:rPr lang="en-US" sz="2200" dirty="0"/>
              <a:t> Payroll Distribution </a:t>
            </a:r>
            <a:r>
              <a:rPr lang="en-US" sz="2200" dirty="0">
                <a:sym typeface="Wingdings" panose="05000000000000000000" pitchFamily="2" charset="2"/>
              </a:rPr>
              <a:t>&gt;</a:t>
            </a:r>
            <a:r>
              <a:rPr lang="en-US" sz="2200" dirty="0"/>
              <a:t> UC Customizations </a:t>
            </a:r>
            <a:r>
              <a:rPr lang="en-US" sz="2200" dirty="0">
                <a:sym typeface="Wingdings" panose="05000000000000000000" pitchFamily="2" charset="2"/>
              </a:rPr>
              <a:t>&gt;</a:t>
            </a:r>
            <a:r>
              <a:rPr lang="en-US" sz="2200" dirty="0"/>
              <a:t> </a:t>
            </a:r>
            <a:r>
              <a:rPr lang="en-US" sz="2200" b="1" dirty="0"/>
              <a:t>Review Benefit Cost Transfer</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340998"/>
            <a:ext cx="8229600" cy="3833535"/>
          </a:xfrm>
          <a:prstGeom prst="rect">
            <a:avLst/>
          </a:prstGeom>
          <a:ln>
            <a:noFill/>
          </a:ln>
          <a:effectLst>
            <a:outerShdw blurRad="292100" dist="139700" dir="2700000" algn="tl" rotWithShape="0">
              <a:srgbClr val="333333">
                <a:alpha val="65000"/>
              </a:srgbClr>
            </a:outerShdw>
          </a:effectLst>
        </p:spPr>
      </p:pic>
      <p:sp>
        <p:nvSpPr>
          <p:cNvPr id="6" name="Text Box 348" descr="5%"/>
          <p:cNvSpPr txBox="1">
            <a:spLocks noChangeArrowheads="1"/>
          </p:cNvSpPr>
          <p:nvPr/>
        </p:nvSpPr>
        <p:spPr bwMode="auto">
          <a:xfrm>
            <a:off x="5318760" y="2071686"/>
            <a:ext cx="3082371" cy="1292543"/>
          </a:xfrm>
          <a:prstGeom prst="rect">
            <a:avLst/>
          </a:prstGeom>
          <a:solidFill>
            <a:schemeClr val="accent2">
              <a:lumMod val="40000"/>
              <a:lumOff val="60000"/>
            </a:schemeClr>
          </a:solidFill>
          <a:ln w="25400">
            <a:solidFill>
              <a:schemeClr val="tx1"/>
            </a:solidFill>
          </a:ln>
        </p:spPr>
        <p:txBody>
          <a:bodyPr rot="0" vert="horz" wrap="square" lIns="91440" tIns="91440" rIns="91440" bIns="45720" anchor="t" anchorCtr="0" upright="1">
            <a:noAutofit/>
          </a:bodyPr>
          <a:lstStyle>
            <a:defPPr>
              <a:defRPr lang="en-US"/>
            </a:defPPr>
            <a:lvl1pPr>
              <a:spcBef>
                <a:spcPts val="600"/>
              </a:spcBef>
              <a:defRPr sz="1200">
                <a:latin typeface="Arial" panose="020B0604020202020204" pitchFamily="34" charset="0"/>
                <a:ea typeface="Times New Roman"/>
                <a:cs typeface="Arial" panose="020B0604020202020204" pitchFamily="34" charset="0"/>
              </a:defRPr>
            </a:lvl1pPr>
          </a:lstStyle>
          <a:p>
            <a:r>
              <a:rPr lang="en-US" dirty="0">
                <a:latin typeface="+mj-lt"/>
              </a:rPr>
              <a:t>Use the </a:t>
            </a:r>
            <a:r>
              <a:rPr lang="en-US" b="1" dirty="0">
                <a:latin typeface="+mj-lt"/>
              </a:rPr>
              <a:t>Review Benefit Cost Transfer </a:t>
            </a:r>
            <a:r>
              <a:rPr lang="en-US" dirty="0">
                <a:latin typeface="+mj-lt"/>
              </a:rPr>
              <a:t>page to access a transaction that has been entered and saved, but not submitted. You can also use this page to access transactions that have been submitted and are awaiting approval or have already been approved.</a:t>
            </a:r>
          </a:p>
        </p:txBody>
      </p:sp>
    </p:spTree>
    <p:custDataLst>
      <p:tags r:id="rId1"/>
    </p:custDataLst>
    <p:extLst>
      <p:ext uri="{BB962C8B-B14F-4D97-AF65-F5344CB8AC3E}">
        <p14:creationId xmlns:p14="http://schemas.microsoft.com/office/powerpoint/2010/main" val="30496668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1772" y="2101894"/>
            <a:ext cx="8229600" cy="3512545"/>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a:xfrm>
            <a:off x="-13648" y="26578"/>
            <a:ext cx="9253181" cy="850911"/>
          </a:xfrm>
        </p:spPr>
        <p:txBody>
          <a:bodyPr>
            <a:noAutofit/>
          </a:bodyPr>
          <a:lstStyle/>
          <a:p>
            <a:r>
              <a:rPr lang="en-US" sz="3000" dirty="0"/>
              <a:t>Review Benefit Cost Transfer Page </a:t>
            </a:r>
            <a:r>
              <a:rPr lang="en-US" sz="3000" dirty="0" smtClean="0"/>
              <a:t>(Cont’d</a:t>
            </a:r>
            <a:r>
              <a:rPr lang="en-US" sz="3000" dirty="0"/>
              <a:t>)</a:t>
            </a:r>
          </a:p>
        </p:txBody>
      </p:sp>
      <p:sp>
        <p:nvSpPr>
          <p:cNvPr id="8" name="Line Callout 1 7"/>
          <p:cNvSpPr/>
          <p:nvPr/>
        </p:nvSpPr>
        <p:spPr>
          <a:xfrm flipH="1">
            <a:off x="5463231" y="3629138"/>
            <a:ext cx="2842567" cy="824947"/>
          </a:xfrm>
          <a:prstGeom prst="borderCallout1">
            <a:avLst>
              <a:gd name="adj1" fmla="val 41743"/>
              <a:gd name="adj2" fmla="val 99452"/>
              <a:gd name="adj3" fmla="val 12401"/>
              <a:gd name="adj4" fmla="val 148117"/>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If the initiator or the approver uploaded one or more documents to the transaction, the </a:t>
            </a:r>
            <a:r>
              <a:rPr lang="en-US" sz="1100" b="1" kern="0" dirty="0">
                <a:solidFill>
                  <a:srgbClr val="000000"/>
                </a:solidFill>
                <a:latin typeface="Arial" panose="020B0604020202020204" pitchFamily="34" charset="0"/>
                <a:cs typeface="Arial" panose="020B0604020202020204" pitchFamily="34" charset="0"/>
              </a:rPr>
              <a:t>View Attachment </a:t>
            </a:r>
            <a:r>
              <a:rPr lang="en-US" sz="1100" kern="0" dirty="0">
                <a:solidFill>
                  <a:srgbClr val="000000"/>
                </a:solidFill>
                <a:latin typeface="Arial" panose="020B0604020202020204" pitchFamily="34" charset="0"/>
                <a:cs typeface="Arial" panose="020B0604020202020204" pitchFamily="34" charset="0"/>
              </a:rPr>
              <a:t>button is enabled. Click the </a:t>
            </a:r>
            <a:r>
              <a:rPr lang="en-US" sz="1100" b="1" kern="0" dirty="0">
                <a:solidFill>
                  <a:srgbClr val="000000"/>
                </a:solidFill>
                <a:latin typeface="Arial" panose="020B0604020202020204" pitchFamily="34" charset="0"/>
                <a:cs typeface="Arial" panose="020B0604020202020204" pitchFamily="34" charset="0"/>
              </a:rPr>
              <a:t>button</a:t>
            </a:r>
            <a:r>
              <a:rPr lang="en-US" sz="1100" kern="0" dirty="0">
                <a:solidFill>
                  <a:srgbClr val="000000"/>
                </a:solidFill>
                <a:latin typeface="Arial" panose="020B0604020202020204" pitchFamily="34" charset="0"/>
                <a:cs typeface="Arial" panose="020B0604020202020204" pitchFamily="34" charset="0"/>
              </a:rPr>
              <a:t> to view the attached document(s).</a:t>
            </a:r>
          </a:p>
        </p:txBody>
      </p:sp>
      <p:sp>
        <p:nvSpPr>
          <p:cNvPr id="10" name="Rectangle 9"/>
          <p:cNvSpPr>
            <a:spLocks noChangeArrowheads="1"/>
          </p:cNvSpPr>
          <p:nvPr/>
        </p:nvSpPr>
        <p:spPr bwMode="auto">
          <a:xfrm>
            <a:off x="488416" y="2233240"/>
            <a:ext cx="7145761" cy="1152756"/>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9" name="Text Box 348" descr="5%"/>
          <p:cNvSpPr txBox="1">
            <a:spLocks noChangeArrowheads="1"/>
          </p:cNvSpPr>
          <p:nvPr/>
        </p:nvSpPr>
        <p:spPr bwMode="auto">
          <a:xfrm>
            <a:off x="5231990" y="1742749"/>
            <a:ext cx="3303639" cy="1009792"/>
          </a:xfrm>
          <a:prstGeom prst="rect">
            <a:avLst/>
          </a:prstGeom>
          <a:solidFill>
            <a:schemeClr val="accent2">
              <a:lumMod val="40000"/>
              <a:lumOff val="60000"/>
            </a:schemeClr>
          </a:solidFill>
          <a:ln w="25400">
            <a:solidFill>
              <a:schemeClr val="tx1"/>
            </a:solidFill>
          </a:ln>
        </p:spPr>
        <p:txBody>
          <a:bodyPr rot="0" vert="horz" wrap="square" lIns="91440" tIns="91440" rIns="91440" bIns="45720" anchor="t" anchorCtr="0" upright="1">
            <a:noAutofit/>
          </a:bodyPr>
          <a:lstStyle>
            <a:defPPr>
              <a:defRPr lang="en-US"/>
            </a:defPPr>
            <a:lvl1pPr>
              <a:spcBef>
                <a:spcPts val="600"/>
              </a:spcBef>
              <a:defRPr sz="1200">
                <a:latin typeface="Arial" panose="020B0604020202020204" pitchFamily="34" charset="0"/>
                <a:ea typeface="Times New Roman"/>
                <a:cs typeface="Arial" panose="020B0604020202020204" pitchFamily="34" charset="0"/>
              </a:defRPr>
            </a:lvl1pPr>
          </a:lstStyle>
          <a:p>
            <a:r>
              <a:rPr lang="en-US" dirty="0">
                <a:latin typeface="+mj-lt"/>
              </a:rPr>
              <a:t>The bottom  of the page displays </a:t>
            </a:r>
            <a:r>
              <a:rPr lang="en-US" b="1" dirty="0">
                <a:latin typeface="+mj-lt"/>
              </a:rPr>
              <a:t>the Requester Comments</a:t>
            </a:r>
            <a:r>
              <a:rPr lang="en-US" dirty="0">
                <a:latin typeface="+mj-lt"/>
              </a:rPr>
              <a:t> field, Questionnaire answers, if applicable, the transaction </a:t>
            </a:r>
            <a:r>
              <a:rPr lang="en-US" b="1" dirty="0">
                <a:latin typeface="+mj-lt"/>
              </a:rPr>
              <a:t>Reason Code</a:t>
            </a:r>
            <a:r>
              <a:rPr lang="en-US" dirty="0">
                <a:latin typeface="+mj-lt"/>
              </a:rPr>
              <a:t>, access to justification documents and approval details.</a:t>
            </a:r>
          </a:p>
        </p:txBody>
      </p:sp>
      <p:sp>
        <p:nvSpPr>
          <p:cNvPr id="11" name="Rectangle 10"/>
          <p:cNvSpPr>
            <a:spLocks noChangeArrowheads="1"/>
          </p:cNvSpPr>
          <p:nvPr/>
        </p:nvSpPr>
        <p:spPr bwMode="auto">
          <a:xfrm>
            <a:off x="488415" y="4105894"/>
            <a:ext cx="2148840" cy="182880"/>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5" name="Line Callout 1 4"/>
          <p:cNvSpPr/>
          <p:nvPr/>
        </p:nvSpPr>
        <p:spPr>
          <a:xfrm flipH="1">
            <a:off x="1152524" y="1462060"/>
            <a:ext cx="3965165" cy="711610"/>
          </a:xfrm>
          <a:prstGeom prst="borderCallout1">
            <a:avLst>
              <a:gd name="adj1" fmla="val 99239"/>
              <a:gd name="adj2" fmla="val 76508"/>
              <a:gd name="adj3" fmla="val 156636"/>
              <a:gd name="adj4" fmla="val 86433"/>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200" kern="0" dirty="0">
                <a:solidFill>
                  <a:srgbClr val="000000"/>
                </a:solidFill>
                <a:latin typeface="+mj-lt"/>
                <a:cs typeface="Arial" panose="020B0604020202020204" pitchFamily="34" charset="0"/>
              </a:rPr>
              <a:t>The </a:t>
            </a:r>
            <a:r>
              <a:rPr lang="en-US" sz="1200" b="1" kern="0" dirty="0">
                <a:solidFill>
                  <a:srgbClr val="000000"/>
                </a:solidFill>
                <a:latin typeface="+mj-lt"/>
                <a:cs typeface="Arial" panose="020B0604020202020204" pitchFamily="34" charset="0"/>
              </a:rPr>
              <a:t>Requester Comments</a:t>
            </a:r>
            <a:r>
              <a:rPr lang="en-US" sz="1200" kern="0" dirty="0">
                <a:solidFill>
                  <a:srgbClr val="000000"/>
                </a:solidFill>
                <a:latin typeface="+mj-lt"/>
                <a:cs typeface="Arial" panose="020B0604020202020204" pitchFamily="34" charset="0"/>
              </a:rPr>
              <a:t>, </a:t>
            </a:r>
            <a:r>
              <a:rPr lang="en-US" sz="1200" b="1" kern="0" dirty="0">
                <a:solidFill>
                  <a:srgbClr val="000000"/>
                </a:solidFill>
                <a:latin typeface="+mj-lt"/>
                <a:cs typeface="Arial" panose="020B0604020202020204" pitchFamily="34" charset="0"/>
              </a:rPr>
              <a:t>Questionnaire answers</a:t>
            </a:r>
            <a:r>
              <a:rPr lang="en-US" sz="1200" kern="0" dirty="0">
                <a:solidFill>
                  <a:srgbClr val="000000"/>
                </a:solidFill>
                <a:latin typeface="+mj-lt"/>
                <a:cs typeface="Arial" panose="020B0604020202020204" pitchFamily="34" charset="0"/>
              </a:rPr>
              <a:t>, if applicable, and the transaction </a:t>
            </a:r>
            <a:r>
              <a:rPr lang="en-US" sz="1200" b="1" kern="0" dirty="0">
                <a:solidFill>
                  <a:srgbClr val="000000"/>
                </a:solidFill>
                <a:latin typeface="+mj-lt"/>
                <a:cs typeface="Arial" panose="020B0604020202020204" pitchFamily="34" charset="0"/>
              </a:rPr>
              <a:t>Reason Code </a:t>
            </a:r>
            <a:r>
              <a:rPr lang="en-US" sz="1200" kern="0" dirty="0">
                <a:solidFill>
                  <a:srgbClr val="000000"/>
                </a:solidFill>
                <a:latin typeface="+mj-lt"/>
                <a:cs typeface="Arial" panose="020B0604020202020204" pitchFamily="34" charset="0"/>
              </a:rPr>
              <a:t>provide insight as to why the BCT transaction was necessary. </a:t>
            </a:r>
          </a:p>
        </p:txBody>
      </p:sp>
      <p:sp>
        <p:nvSpPr>
          <p:cNvPr id="13" name="Line Callout 1 12"/>
          <p:cNvSpPr/>
          <p:nvPr/>
        </p:nvSpPr>
        <p:spPr>
          <a:xfrm flipH="1">
            <a:off x="679030" y="5087541"/>
            <a:ext cx="8229599" cy="1246796"/>
          </a:xfrm>
          <a:prstGeom prst="borderCallout1">
            <a:avLst>
              <a:gd name="adj1" fmla="val 628"/>
              <a:gd name="adj2" fmla="val 50200"/>
              <a:gd name="adj3" fmla="val -29461"/>
              <a:gd name="adj4" fmla="val 53265"/>
            </a:avLst>
          </a:prstGeom>
          <a:solidFill>
            <a:srgbClr val="F7EB5F"/>
          </a:solidFill>
          <a:ln w="25400" cap="sq" cmpd="sng" algn="ctr">
            <a:solidFill>
              <a:srgbClr val="0070C0"/>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1200"/>
              </a:lnSpc>
            </a:pPr>
            <a:r>
              <a:rPr lang="en-US" sz="1100" kern="0" dirty="0">
                <a:solidFill>
                  <a:srgbClr val="000000"/>
                </a:solidFill>
                <a:latin typeface="Arial" panose="020B0604020202020204" pitchFamily="34" charset="0"/>
                <a:cs typeface="Arial" panose="020B0604020202020204" pitchFamily="34" charset="0"/>
              </a:rPr>
              <a:t>If the transaction has been submitted, as in this example, the system displays the approval routing details, including the approval actions that have taken place. </a:t>
            </a:r>
          </a:p>
          <a:p>
            <a:pPr>
              <a:lnSpc>
                <a:spcPts val="1200"/>
              </a:lnSpc>
            </a:pPr>
            <a:endParaRPr lang="en-US" sz="1100" kern="0" dirty="0">
              <a:solidFill>
                <a:srgbClr val="000000"/>
              </a:solidFill>
              <a:latin typeface="Arial" panose="020B0604020202020204" pitchFamily="34" charset="0"/>
              <a:cs typeface="Arial" panose="020B0604020202020204" pitchFamily="34" charset="0"/>
            </a:endParaRPr>
          </a:p>
          <a:p>
            <a:pPr>
              <a:lnSpc>
                <a:spcPts val="1200"/>
              </a:lnSpc>
            </a:pPr>
            <a:r>
              <a:rPr lang="en-US" sz="1100" kern="0" dirty="0">
                <a:solidFill>
                  <a:srgbClr val="000000"/>
                </a:solidFill>
                <a:latin typeface="Arial" panose="020B0604020202020204" pitchFamily="34" charset="0"/>
                <a:cs typeface="Arial" panose="020B0604020202020204" pitchFamily="34" charset="0"/>
              </a:rPr>
              <a:t>In this example, the transaction has been approved. </a:t>
            </a:r>
            <a:r>
              <a:rPr lang="en-US" sz="1100" b="1" kern="0" dirty="0">
                <a:solidFill>
                  <a:srgbClr val="000000"/>
                </a:solidFill>
                <a:latin typeface="Arial" panose="020B0604020202020204" pitchFamily="34" charset="0"/>
                <a:cs typeface="Arial" panose="020B0604020202020204" pitchFamily="34" charset="0"/>
              </a:rPr>
              <a:t>Click ► to expand the section</a:t>
            </a:r>
            <a:r>
              <a:rPr lang="en-US" sz="1100" kern="0" dirty="0">
                <a:solidFill>
                  <a:srgbClr val="000000"/>
                </a:solidFill>
                <a:latin typeface="Arial" panose="020B0604020202020204" pitchFamily="34" charset="0"/>
                <a:cs typeface="Arial" panose="020B0604020202020204" pitchFamily="34" charset="0"/>
              </a:rPr>
              <a:t> to see the specific approver(s) to which the transaction was routed. </a:t>
            </a:r>
          </a:p>
          <a:p>
            <a:pPr>
              <a:lnSpc>
                <a:spcPts val="1200"/>
              </a:lnSpc>
            </a:pPr>
            <a:endParaRPr lang="en-US" sz="1100" kern="0" dirty="0">
              <a:solidFill>
                <a:srgbClr val="000000"/>
              </a:solidFill>
              <a:latin typeface="Arial" panose="020B0604020202020204" pitchFamily="34" charset="0"/>
              <a:cs typeface="Arial" panose="020B0604020202020204" pitchFamily="34" charset="0"/>
            </a:endParaRPr>
          </a:p>
          <a:p>
            <a:pPr>
              <a:lnSpc>
                <a:spcPts val="1200"/>
              </a:lnSpc>
            </a:pPr>
            <a:r>
              <a:rPr lang="en-US" sz="1100" kern="0" dirty="0">
                <a:solidFill>
                  <a:srgbClr val="000000"/>
                </a:solidFill>
                <a:latin typeface="Arial" panose="020B0604020202020204" pitchFamily="34" charset="0"/>
                <a:cs typeface="Arial" panose="020B0604020202020204" pitchFamily="34" charset="0"/>
              </a:rPr>
              <a:t>Approvers can enter comments on any transaction routed for their approval, but must enter comments when denying or pushing back the transaction to a previous approver during the approval process.</a:t>
            </a:r>
          </a:p>
        </p:txBody>
      </p:sp>
      <p:cxnSp>
        <p:nvCxnSpPr>
          <p:cNvPr id="4" name="Straight Arrow Connector 3"/>
          <p:cNvCxnSpPr/>
          <p:nvPr/>
        </p:nvCxnSpPr>
        <p:spPr>
          <a:xfrm flipH="1">
            <a:off x="1562835" y="2173670"/>
            <a:ext cx="1074420" cy="1842089"/>
          </a:xfrm>
          <a:prstGeom prst="straightConnector1">
            <a:avLst/>
          </a:prstGeom>
          <a:ln w="28575">
            <a:headEnd type="none"/>
            <a:tailEnd type="triangle"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3178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9" grpId="0" animBg="1"/>
      <p:bldP spid="11" grpId="0" animBg="1"/>
      <p:bldP spid="5" grpId="0" animBg="1"/>
      <p:bldP spid="1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10412" y="2075688"/>
            <a:ext cx="7123176" cy="3639312"/>
          </a:xfrm>
        </p:spPr>
        <p:txBody>
          <a:bodyPr>
            <a:normAutofit lnSpcReduction="10000"/>
          </a:bodyPr>
          <a:lstStyle/>
          <a:p>
            <a:pPr>
              <a:buClr>
                <a:srgbClr val="09548D"/>
              </a:buClr>
              <a:buFont typeface="Arial" panose="020B0604020202020204" pitchFamily="34" charset="0"/>
              <a:buChar char="•"/>
            </a:pPr>
            <a:r>
              <a:rPr lang="en-US" sz="2400" dirty="0"/>
              <a:t>Watch as your instructor demonstrates how to enter a benefit cost transfer in UCPath.</a:t>
            </a:r>
          </a:p>
          <a:p>
            <a:pPr>
              <a:buClr>
                <a:srgbClr val="09548D"/>
              </a:buClr>
              <a:buFont typeface="Arial" panose="020B0604020202020204" pitchFamily="34" charset="0"/>
              <a:buChar char="•"/>
            </a:pPr>
            <a:r>
              <a:rPr lang="en-US" sz="2400" dirty="0"/>
              <a:t>Follow along using the </a:t>
            </a:r>
            <a:r>
              <a:rPr lang="en-US" sz="2400" b="1" dirty="0"/>
              <a:t>UCPath Help </a:t>
            </a:r>
            <a:r>
              <a:rPr lang="en-US" sz="2400" dirty="0"/>
              <a:t>topic.</a:t>
            </a:r>
          </a:p>
          <a:p>
            <a:pPr lvl="1"/>
            <a:r>
              <a:rPr lang="en-US" sz="2400" dirty="0"/>
              <a:t>Open the </a:t>
            </a:r>
            <a:r>
              <a:rPr lang="en-US" sz="2400" b="1" dirty="0">
                <a:hlinkClick r:id="rId4"/>
              </a:rPr>
              <a:t>UCPath Help </a:t>
            </a:r>
            <a:r>
              <a:rPr lang="en-US" sz="2400" dirty="0">
                <a:hlinkClick r:id="rId4"/>
              </a:rPr>
              <a:t>site </a:t>
            </a:r>
            <a:r>
              <a:rPr lang="en-US" sz="2400" dirty="0"/>
              <a:t>and refer to the </a:t>
            </a:r>
            <a:r>
              <a:rPr lang="en-US" sz="2400" i="1" dirty="0"/>
              <a:t>Review an Existing Benefit Cost Transfer Transaction </a:t>
            </a:r>
            <a:r>
              <a:rPr lang="en-US" sz="2400" dirty="0"/>
              <a:t>topic.</a:t>
            </a:r>
          </a:p>
          <a:p>
            <a:pPr lvl="1"/>
            <a:r>
              <a:rPr lang="en-US" sz="2400" dirty="0"/>
              <a:t>Launch the </a:t>
            </a:r>
            <a:r>
              <a:rPr lang="en-US" sz="2400" b="1" dirty="0"/>
              <a:t>Try It </a:t>
            </a:r>
            <a:r>
              <a:rPr lang="en-US" sz="2400" dirty="0"/>
              <a:t>version of the topic.</a:t>
            </a:r>
          </a:p>
          <a:p>
            <a:pPr>
              <a:buClr>
                <a:srgbClr val="09548D"/>
              </a:buClr>
              <a:buFont typeface="Arial" panose="020B0604020202020204" pitchFamily="34" charset="0"/>
              <a:buChar char="•"/>
            </a:pPr>
            <a:r>
              <a:rPr lang="en-US" sz="2400" dirty="0"/>
              <a:t>At the end of the demonstration, you will have the opportunity to practice this task.</a:t>
            </a:r>
          </a:p>
        </p:txBody>
      </p:sp>
      <p:sp>
        <p:nvSpPr>
          <p:cNvPr id="3" name="Text Placeholder 2"/>
          <p:cNvSpPr>
            <a:spLocks noGrp="1"/>
          </p:cNvSpPr>
          <p:nvPr>
            <p:ph type="body" idx="10"/>
          </p:nvPr>
        </p:nvSpPr>
        <p:spPr/>
        <p:txBody>
          <a:bodyPr>
            <a:normAutofit/>
          </a:bodyPr>
          <a:lstStyle/>
          <a:p>
            <a:r>
              <a:rPr lang="en-US" sz="2800" dirty="0"/>
              <a:t>Review Existing Benefit Cost Transfer Transaction</a:t>
            </a:r>
          </a:p>
        </p:txBody>
      </p:sp>
      <p:sp>
        <p:nvSpPr>
          <p:cNvPr id="4" name="Title 3"/>
          <p:cNvSpPr>
            <a:spLocks noGrp="1"/>
          </p:cNvSpPr>
          <p:nvPr>
            <p:ph type="title"/>
          </p:nvPr>
        </p:nvSpPr>
        <p:spPr/>
        <p:txBody>
          <a:bodyPr/>
          <a:lstStyle/>
          <a:p>
            <a:r>
              <a:rPr lang="en-US" dirty="0"/>
              <a:t>Instructor Demo</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9832" y="283464"/>
            <a:ext cx="914400" cy="9144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0834331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834967" y="1441100"/>
            <a:ext cx="8019288" cy="5029200"/>
          </a:xfrm>
        </p:spPr>
        <p:txBody>
          <a:bodyPr>
            <a:normAutofit/>
          </a:bodyPr>
          <a:lstStyle/>
          <a:p>
            <a:pPr marL="0" indent="0">
              <a:buNone/>
            </a:pPr>
            <a:r>
              <a:rPr lang="en-US" sz="2800" dirty="0"/>
              <a:t>Having completed this module, you should be able to:</a:t>
            </a:r>
          </a:p>
          <a:p>
            <a:pPr>
              <a:buClr>
                <a:srgbClr val="09548D"/>
              </a:buClr>
              <a:buFont typeface="Arial" panose="020B0604020202020204" pitchFamily="34" charset="0"/>
              <a:buChar char="•"/>
            </a:pPr>
            <a:r>
              <a:rPr lang="en-US" sz="2800" dirty="0"/>
              <a:t>Enter a benefit cost transfer.</a:t>
            </a:r>
          </a:p>
          <a:p>
            <a:pPr>
              <a:buClr>
                <a:srgbClr val="09548D"/>
              </a:buClr>
              <a:buFont typeface="Arial" panose="020B0604020202020204" pitchFamily="34" charset="0"/>
              <a:buChar char="•"/>
            </a:pPr>
            <a:r>
              <a:rPr lang="en-US" sz="2800" dirty="0"/>
              <a:t>Review an existing benefit cost transfer transaction.</a:t>
            </a:r>
          </a:p>
        </p:txBody>
      </p:sp>
      <p:sp>
        <p:nvSpPr>
          <p:cNvPr id="4" name="Title 3"/>
          <p:cNvSpPr>
            <a:spLocks noGrp="1"/>
          </p:cNvSpPr>
          <p:nvPr>
            <p:ph type="title"/>
          </p:nvPr>
        </p:nvSpPr>
        <p:spPr/>
        <p:txBody>
          <a:bodyPr/>
          <a:lstStyle/>
          <a:p>
            <a:r>
              <a:rPr lang="en-US" dirty="0"/>
              <a:t>Module Objectives Review</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9832" y="283464"/>
            <a:ext cx="914400" cy="9144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2C789078-F64A-430E-A5C7-E204D6750F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207" y="1487801"/>
            <a:ext cx="365760" cy="374538"/>
          </a:xfrm>
          <a:prstGeom prst="rect">
            <a:avLst/>
          </a:prstGeom>
        </p:spPr>
      </p:pic>
    </p:spTree>
    <p:custDataLst>
      <p:tags r:id="rId1"/>
    </p:custDataLst>
    <p:extLst>
      <p:ext uri="{BB962C8B-B14F-4D97-AF65-F5344CB8AC3E}">
        <p14:creationId xmlns:p14="http://schemas.microsoft.com/office/powerpoint/2010/main" val="37771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25940" y="2307884"/>
            <a:ext cx="3923732" cy="727106"/>
          </a:xfrm>
        </p:spPr>
        <p:txBody>
          <a:bodyPr/>
          <a:lstStyle/>
          <a:p>
            <a:r>
              <a:rPr lang="en-US" b="1" dirty="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rPr>
              <a:t>Course Review</a:t>
            </a:r>
          </a:p>
        </p:txBody>
      </p:sp>
      <p:pic>
        <p:nvPicPr>
          <p:cNvPr id="4" name="Picture 3">
            <a:hlinkClick r:id="rId4" action="ppaction://hlinksldjump"/>
            <a:extLst>
              <a:ext uri="{FF2B5EF4-FFF2-40B4-BE49-F238E27FC236}">
                <a16:creationId xmlns:a16="http://schemas.microsoft.com/office/drawing/2014/main" id="{D0D03EC8-1D72-4B9D-91D0-2406F6D01072}"/>
              </a:ext>
            </a:extLst>
          </p:cNvPr>
          <p:cNvPicPr>
            <a:picLocks noChangeAspect="1"/>
          </p:cNvPicPr>
          <p:nvPr/>
        </p:nvPicPr>
        <p:blipFill rotWithShape="1">
          <a:blip r:embed="rId5">
            <a:extLst>
              <a:ext uri="{28A0092B-C50C-407E-A947-70E740481C1C}">
                <a14:useLocalDpi xmlns:a14="http://schemas.microsoft.com/office/drawing/2010/main" val="0"/>
              </a:ext>
            </a:extLst>
          </a:blip>
          <a:srcRect b="10636"/>
          <a:stretch/>
        </p:blipFill>
        <p:spPr>
          <a:xfrm>
            <a:off x="8515030" y="77986"/>
            <a:ext cx="537530" cy="518160"/>
          </a:xfrm>
          <a:prstGeom prst="rect">
            <a:avLst/>
          </a:prstGeom>
        </p:spPr>
      </p:pic>
    </p:spTree>
    <p:custDataLst>
      <p:tags r:id="rId1"/>
    </p:custDataLst>
    <p:extLst>
      <p:ext uri="{BB962C8B-B14F-4D97-AF65-F5344CB8AC3E}">
        <p14:creationId xmlns:p14="http://schemas.microsoft.com/office/powerpoint/2010/main" val="1268225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1049" y="1215881"/>
            <a:ext cx="5689154" cy="2450422"/>
          </a:xfrm>
        </p:spPr>
        <p:txBody>
          <a:bodyPr>
            <a:noAutofit/>
          </a:bodyPr>
          <a:lstStyle/>
          <a:p>
            <a:pPr>
              <a:buClr>
                <a:srgbClr val="09548D"/>
              </a:buClr>
              <a:buFont typeface="Arial" panose="020B0604020202020204" pitchFamily="34" charset="0"/>
              <a:buChar char="•"/>
            </a:pPr>
            <a:r>
              <a:rPr lang="en-US" sz="2000" dirty="0"/>
              <a:t>Direct Retro is a custom process to move salary costs from one account or fund to another; for example, regular pay and stipends. </a:t>
            </a:r>
          </a:p>
          <a:p>
            <a:pPr lvl="1">
              <a:spcBef>
                <a:spcPts val="1200"/>
              </a:spcBef>
              <a:buSzPct val="85000"/>
            </a:pPr>
            <a:r>
              <a:rPr lang="en-US" sz="1800" b="1" dirty="0"/>
              <a:t>Note</a:t>
            </a:r>
            <a:r>
              <a:rPr lang="en-US" sz="1800" dirty="0"/>
              <a:t>: Benefit expenses </a:t>
            </a:r>
            <a:r>
              <a:rPr lang="en-US" sz="1800" dirty="0" smtClean="0"/>
              <a:t>(</a:t>
            </a:r>
            <a:r>
              <a:rPr lang="en-US" sz="1800" dirty="0" smtClean="0"/>
              <a:t>CBR, GAEL </a:t>
            </a:r>
            <a:r>
              <a:rPr lang="en-US" sz="1800" dirty="0" smtClean="0"/>
              <a:t>and Fringe) </a:t>
            </a:r>
            <a:r>
              <a:rPr lang="en-US" sz="1800" dirty="0"/>
              <a:t>are moved automatically.</a:t>
            </a:r>
          </a:p>
          <a:p>
            <a:pPr>
              <a:buClr>
                <a:srgbClr val="09548D"/>
              </a:buClr>
              <a:buFont typeface="Arial" panose="020B0604020202020204" pitchFamily="34" charset="0"/>
              <a:buChar char="•"/>
            </a:pPr>
            <a:r>
              <a:rPr lang="en-US" sz="2000" dirty="0"/>
              <a:t>Direct retro is also known as a salary cost </a:t>
            </a:r>
            <a:r>
              <a:rPr lang="en-US" sz="2000" dirty="0" smtClean="0"/>
              <a:t>transfer (SCT).</a:t>
            </a:r>
            <a:endParaRPr lang="en-US" sz="2000" dirty="0"/>
          </a:p>
        </p:txBody>
      </p:sp>
      <p:sp>
        <p:nvSpPr>
          <p:cNvPr id="3" name="Title 2"/>
          <p:cNvSpPr>
            <a:spLocks noGrp="1"/>
          </p:cNvSpPr>
          <p:nvPr>
            <p:ph type="title"/>
          </p:nvPr>
        </p:nvSpPr>
        <p:spPr/>
        <p:txBody>
          <a:bodyPr/>
          <a:lstStyle/>
          <a:p>
            <a:r>
              <a:rPr lang="en-US"/>
              <a:t>Direct </a:t>
            </a:r>
            <a:r>
              <a:rPr lang="en-US" smtClean="0"/>
              <a:t>Retro </a:t>
            </a:r>
            <a:r>
              <a:rPr lang="en-US" dirty="0" smtClean="0"/>
              <a:t>Overview</a:t>
            </a:r>
            <a:endParaRPr lang="en-US" dirty="0"/>
          </a:p>
        </p:txBody>
      </p:sp>
      <p:sp>
        <p:nvSpPr>
          <p:cNvPr id="4" name="TextBox 3"/>
          <p:cNvSpPr txBox="1"/>
          <p:nvPr/>
        </p:nvSpPr>
        <p:spPr>
          <a:xfrm>
            <a:off x="311050" y="3804315"/>
            <a:ext cx="8640187" cy="2139047"/>
          </a:xfrm>
          <a:prstGeom prst="rect">
            <a:avLst/>
          </a:prstGeom>
          <a:noFill/>
        </p:spPr>
        <p:txBody>
          <a:bodyPr wrap="square" rtlCol="0">
            <a:spAutoFit/>
          </a:bodyPr>
          <a:lstStyle/>
          <a:p>
            <a:pPr marL="342900" indent="-342900">
              <a:buClr>
                <a:srgbClr val="0064A4"/>
              </a:buClr>
              <a:buSzPct val="95000"/>
              <a:buFont typeface="Arial" panose="020B0604020202020204" pitchFamily="34" charset="0"/>
              <a:buChar char="•"/>
            </a:pPr>
            <a:r>
              <a:rPr lang="en-US" sz="2000" dirty="0"/>
              <a:t>The process provides an audit trail of changes made in the UCPath system and reduces the need for the manual adjustment of entries in the general ledger.</a:t>
            </a:r>
          </a:p>
          <a:p>
            <a:pPr marL="342900" indent="-342900">
              <a:spcBef>
                <a:spcPts val="1200"/>
              </a:spcBef>
              <a:buClr>
                <a:srgbClr val="0064A4"/>
              </a:buClr>
              <a:buSzPct val="95000"/>
              <a:buFont typeface="Arial" panose="020B0604020202020204" pitchFamily="34" charset="0"/>
              <a:buChar char="•"/>
            </a:pPr>
            <a:r>
              <a:rPr lang="en-US" sz="2000" dirty="0"/>
              <a:t>Modifications to the accounting entries using the direct retro process </a:t>
            </a:r>
            <a:r>
              <a:rPr lang="en-US" sz="2000" u="sng" dirty="0"/>
              <a:t>do</a:t>
            </a:r>
            <a:r>
              <a:rPr lang="en-US" sz="2000" dirty="0"/>
              <a:t> </a:t>
            </a:r>
            <a:r>
              <a:rPr lang="en-US" sz="2000" u="sng" dirty="0"/>
              <a:t>not change the existing funding data in the UCPath </a:t>
            </a:r>
            <a:r>
              <a:rPr lang="en-US" sz="2000" u="sng" dirty="0" smtClean="0"/>
              <a:t>Funding Entry page</a:t>
            </a:r>
            <a:r>
              <a:rPr lang="en-US" sz="2000" dirty="0" smtClean="0"/>
              <a:t>.</a:t>
            </a:r>
            <a:endParaRPr lang="en-US" sz="2000" dirty="0"/>
          </a:p>
          <a:p>
            <a:pPr marL="800100" lvl="1" indent="-342900">
              <a:spcBef>
                <a:spcPts val="600"/>
              </a:spcBef>
              <a:buClr>
                <a:srgbClr val="0064A4"/>
              </a:buClr>
              <a:buSzPct val="85000"/>
              <a:buFont typeface="Arial" panose="020B0604020202020204" pitchFamily="34" charset="0"/>
              <a:buChar char="•"/>
            </a:pPr>
            <a:r>
              <a:rPr lang="en-US" dirty="0"/>
              <a:t>You should make appropriate corrections to the </a:t>
            </a:r>
            <a:r>
              <a:rPr lang="en-US" dirty="0" smtClean="0"/>
              <a:t>position funding to </a:t>
            </a:r>
            <a:r>
              <a:rPr lang="en-US" dirty="0"/>
              <a:t>avoid processing the same direct </a:t>
            </a:r>
            <a:r>
              <a:rPr lang="en-US" dirty="0" err="1"/>
              <a:t>retros</a:t>
            </a:r>
            <a:r>
              <a:rPr lang="en-US" dirty="0"/>
              <a:t> in future pay </a:t>
            </a:r>
            <a:r>
              <a:rPr lang="en-US" dirty="0" smtClean="0"/>
              <a:t>cycles</a:t>
            </a:r>
            <a:r>
              <a:rPr lang="en-US" sz="2000" dirty="0"/>
              <a: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4974" y="1236541"/>
            <a:ext cx="2588403" cy="2411012"/>
          </a:xfrm>
          <a:prstGeom prst="rect">
            <a:avLst/>
          </a:prstGeom>
          <a:noFill/>
          <a:ln>
            <a:solidFill>
              <a:schemeClr val="bg1"/>
            </a:solidFill>
          </a:ln>
        </p:spPr>
      </p:pic>
    </p:spTree>
    <p:custDataLst>
      <p:tags r:id="rId1"/>
    </p:custDataLst>
    <p:extLst>
      <p:ext uri="{BB962C8B-B14F-4D97-AF65-F5344CB8AC3E}">
        <p14:creationId xmlns:p14="http://schemas.microsoft.com/office/powerpoint/2010/main" val="38713268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1315" y="1141057"/>
            <a:ext cx="8909167" cy="5374930"/>
          </a:xfrm>
        </p:spPr>
        <p:txBody>
          <a:bodyPr>
            <a:noAutofit/>
          </a:bodyPr>
          <a:lstStyle/>
          <a:p>
            <a:pPr>
              <a:lnSpc>
                <a:spcPct val="110000"/>
              </a:lnSpc>
              <a:buClr>
                <a:srgbClr val="09548D"/>
              </a:buClr>
              <a:buFont typeface="Arial" panose="020B0604020202020204" pitchFamily="34" charset="0"/>
              <a:buChar char="•"/>
            </a:pPr>
            <a:r>
              <a:rPr lang="en-US" sz="1700" dirty="0"/>
              <a:t>The direct retro process:</a:t>
            </a:r>
          </a:p>
          <a:p>
            <a:pPr lvl="1">
              <a:lnSpc>
                <a:spcPct val="110000"/>
              </a:lnSpc>
              <a:buFont typeface="Courier New" panose="02070309020205020404" pitchFamily="49" charset="0"/>
              <a:buChar char="o"/>
            </a:pPr>
            <a:r>
              <a:rPr lang="en-US" sz="1700" dirty="0"/>
              <a:t>Clears the suspense account for expired or invalid funding data.</a:t>
            </a:r>
          </a:p>
          <a:p>
            <a:pPr lvl="1">
              <a:lnSpc>
                <a:spcPct val="110000"/>
              </a:lnSpc>
              <a:buFont typeface="Courier New" panose="02070309020205020404" pitchFamily="49" charset="0"/>
              <a:buChar char="o"/>
            </a:pPr>
            <a:r>
              <a:rPr lang="en-US" sz="1700" dirty="0"/>
              <a:t>Moves authorized pre-award spending without project/grant setup after the project/grant is in UCPath.</a:t>
            </a:r>
          </a:p>
          <a:p>
            <a:pPr lvl="1">
              <a:lnSpc>
                <a:spcPct val="110000"/>
              </a:lnSpc>
              <a:buFont typeface="Courier New" panose="02070309020205020404" pitchFamily="49" charset="0"/>
              <a:buChar char="o"/>
            </a:pPr>
            <a:r>
              <a:rPr lang="en-US" sz="1700" dirty="0"/>
              <a:t>Redistributes all or a portion of a prior period distribution to different funds due to delayed approval of a funding change. </a:t>
            </a:r>
          </a:p>
          <a:p>
            <a:pPr>
              <a:lnSpc>
                <a:spcPct val="110000"/>
              </a:lnSpc>
              <a:buClr>
                <a:srgbClr val="09548D"/>
              </a:buClr>
              <a:buFont typeface="Arial" panose="020B0604020202020204" pitchFamily="34" charset="0"/>
              <a:buChar char="•"/>
            </a:pPr>
            <a:r>
              <a:rPr lang="en-US" sz="1700" dirty="0"/>
              <a:t>Modifications made using the direct retro process do not change the existing funding data in the </a:t>
            </a:r>
            <a:r>
              <a:rPr lang="en-US" sz="1700" dirty="0" smtClean="0"/>
              <a:t>UCPath, you must update the funding on the Funding Entry page.</a:t>
            </a:r>
            <a:endParaRPr lang="en-US" sz="1700" dirty="0"/>
          </a:p>
          <a:p>
            <a:pPr>
              <a:lnSpc>
                <a:spcPct val="110000"/>
              </a:lnSpc>
              <a:buClr>
                <a:srgbClr val="09548D"/>
              </a:buClr>
              <a:buFont typeface="Arial" panose="020B0604020202020204" pitchFamily="34" charset="0"/>
              <a:buChar char="•"/>
            </a:pPr>
            <a:r>
              <a:rPr lang="en-US" sz="1700" dirty="0"/>
              <a:t>The </a:t>
            </a:r>
            <a:r>
              <a:rPr lang="en-US" sz="1700" b="1" dirty="0"/>
              <a:t>Review Retro Distribution </a:t>
            </a:r>
            <a:r>
              <a:rPr lang="en-US" sz="1700" dirty="0"/>
              <a:t>page provides an audit trail of changes made on a particular direct retro transaction. It provides key information, such as process status, approval status, pay period, old and new data, initiator comments and transaction reason code. </a:t>
            </a:r>
          </a:p>
          <a:p>
            <a:pPr>
              <a:lnSpc>
                <a:spcPct val="110000"/>
              </a:lnSpc>
              <a:buClr>
                <a:srgbClr val="09548D"/>
              </a:buClr>
              <a:buFont typeface="Arial" panose="020B0604020202020204" pitchFamily="34" charset="0"/>
              <a:buChar char="•"/>
            </a:pPr>
            <a:r>
              <a:rPr lang="en-US" sz="1700" dirty="0"/>
              <a:t> A high risk direct retro transaction requires an additional, higher-level approval in UCPath.</a:t>
            </a:r>
          </a:p>
          <a:p>
            <a:pPr>
              <a:lnSpc>
                <a:spcPct val="110000"/>
              </a:lnSpc>
              <a:buClr>
                <a:srgbClr val="09548D"/>
              </a:buClr>
              <a:buFont typeface="Arial" panose="020B0604020202020204" pitchFamily="34" charset="0"/>
              <a:buChar char="•"/>
            </a:pPr>
            <a:r>
              <a:rPr lang="en-US" sz="1700" dirty="0"/>
              <a:t>If you enter a capped fund in the New Data section, and the employee’s Total UC Salary exceeds the fund’s annual salary cap, use the Salary Cap/Multiple Components of Pay Worksheet to enter over the necessary cap details for the transaction.</a:t>
            </a:r>
          </a:p>
        </p:txBody>
      </p:sp>
      <p:sp>
        <p:nvSpPr>
          <p:cNvPr id="3" name="Title 2"/>
          <p:cNvSpPr>
            <a:spLocks noGrp="1"/>
          </p:cNvSpPr>
          <p:nvPr>
            <p:ph type="title"/>
          </p:nvPr>
        </p:nvSpPr>
        <p:spPr/>
        <p:txBody>
          <a:bodyPr>
            <a:normAutofit/>
          </a:bodyPr>
          <a:lstStyle/>
          <a:p>
            <a:r>
              <a:rPr lang="en-US" dirty="0"/>
              <a:t>Putting It All Together</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9832" y="283464"/>
            <a:ext cx="914400" cy="9144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0276863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83426"/>
            <a:ext cx="8394192" cy="5129784"/>
          </a:xfrm>
        </p:spPr>
        <p:txBody>
          <a:bodyPr>
            <a:noAutofit/>
          </a:bodyPr>
          <a:lstStyle/>
          <a:p>
            <a:pPr>
              <a:lnSpc>
                <a:spcPct val="95000"/>
              </a:lnSpc>
              <a:spcBef>
                <a:spcPts val="600"/>
              </a:spcBef>
              <a:buClr>
                <a:srgbClr val="09548D"/>
              </a:buClr>
              <a:buFont typeface="Arial" panose="020B0604020202020204" pitchFamily="34" charset="0"/>
              <a:buChar char="•"/>
            </a:pPr>
            <a:r>
              <a:rPr lang="en-US" sz="2200" dirty="0"/>
              <a:t>The benefit cost transfer process allows Locations to move benefit costs from one account or fund to another.</a:t>
            </a:r>
          </a:p>
          <a:p>
            <a:pPr>
              <a:lnSpc>
                <a:spcPct val="95000"/>
              </a:lnSpc>
              <a:spcBef>
                <a:spcPts val="1200"/>
              </a:spcBef>
              <a:buClr>
                <a:srgbClr val="09548D"/>
              </a:buClr>
              <a:buFont typeface="Arial" panose="020B0604020202020204" pitchFamily="34" charset="0"/>
              <a:buChar char="•"/>
            </a:pPr>
            <a:r>
              <a:rPr lang="en-US" sz="2200" dirty="0"/>
              <a:t>This process restricts redistribution of dollars to the same deduction code; it does not allow the movement of dollars from one deduction code to another.</a:t>
            </a:r>
          </a:p>
          <a:p>
            <a:pPr>
              <a:lnSpc>
                <a:spcPct val="95000"/>
              </a:lnSpc>
              <a:spcBef>
                <a:spcPts val="1200"/>
              </a:spcBef>
              <a:buClr>
                <a:srgbClr val="09548D"/>
              </a:buClr>
              <a:buFont typeface="Arial" panose="020B0604020202020204" pitchFamily="34" charset="0"/>
              <a:buChar char="•"/>
            </a:pPr>
            <a:r>
              <a:rPr lang="en-US" sz="2200" dirty="0"/>
              <a:t>Submitting a benefit cost transfer transaction triggers approval workflow (AWE) at the Location level. </a:t>
            </a:r>
          </a:p>
          <a:p>
            <a:pPr>
              <a:lnSpc>
                <a:spcPct val="95000"/>
              </a:lnSpc>
              <a:spcBef>
                <a:spcPts val="1200"/>
              </a:spcBef>
              <a:buClr>
                <a:srgbClr val="09548D"/>
              </a:buClr>
              <a:buFont typeface="Arial" panose="020B0604020202020204" pitchFamily="34" charset="0"/>
              <a:buChar char="•"/>
            </a:pPr>
            <a:r>
              <a:rPr lang="en-US" sz="2200" dirty="0"/>
              <a:t>High-risk transactions are considered Benefit Cost Transfers (BCTs) that are in violation of the 120 Day Rule and/or 90 Day Rule at the time of submission by the initiator.</a:t>
            </a:r>
          </a:p>
          <a:p>
            <a:pPr>
              <a:lnSpc>
                <a:spcPct val="95000"/>
              </a:lnSpc>
              <a:spcBef>
                <a:spcPts val="1200"/>
              </a:spcBef>
              <a:buClr>
                <a:srgbClr val="09548D"/>
              </a:buClr>
              <a:buFont typeface="Arial" panose="020B0604020202020204" pitchFamily="34" charset="0"/>
              <a:buChar char="•"/>
            </a:pPr>
            <a:r>
              <a:rPr lang="en-US" sz="2200" dirty="0"/>
              <a:t>After final approval of a benefit cost transfer, the system automatically sends an email notification to the Location Initiator, which indicates the transaction is approved.</a:t>
            </a:r>
          </a:p>
        </p:txBody>
      </p:sp>
      <p:sp>
        <p:nvSpPr>
          <p:cNvPr id="3" name="Title 2"/>
          <p:cNvSpPr>
            <a:spLocks noGrp="1"/>
          </p:cNvSpPr>
          <p:nvPr>
            <p:ph type="title"/>
          </p:nvPr>
        </p:nvSpPr>
        <p:spPr>
          <a:xfrm>
            <a:off x="198362" y="109728"/>
            <a:ext cx="8227181" cy="850911"/>
          </a:xfrm>
        </p:spPr>
        <p:txBody>
          <a:bodyPr/>
          <a:lstStyle/>
          <a:p>
            <a:r>
              <a:rPr lang="en-US" sz="3600" dirty="0"/>
              <a:t>Putting It All Together Cont’d</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9832" y="283464"/>
            <a:ext cx="914400" cy="9144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598560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029200"/>
          </a:xfrm>
        </p:spPr>
        <p:txBody>
          <a:bodyPr>
            <a:normAutofit/>
          </a:bodyPr>
          <a:lstStyle/>
          <a:p>
            <a:pPr marL="0" indent="0">
              <a:buNone/>
            </a:pPr>
            <a:r>
              <a:rPr lang="en-US" sz="2400" dirty="0"/>
              <a:t>Having completed this course, you should be able to:</a:t>
            </a:r>
          </a:p>
          <a:p>
            <a:pPr>
              <a:buClr>
                <a:srgbClr val="09548D"/>
              </a:buClr>
              <a:buFont typeface="Arial" panose="020B0604020202020204" pitchFamily="34" charset="0"/>
              <a:buChar char="•"/>
            </a:pPr>
            <a:r>
              <a:rPr lang="en-US" sz="2400" dirty="0"/>
              <a:t>Describe the use of direct retro at UC.</a:t>
            </a:r>
          </a:p>
          <a:p>
            <a:pPr>
              <a:buClr>
                <a:srgbClr val="09548D"/>
              </a:buClr>
              <a:buFont typeface="Arial" panose="020B0604020202020204" pitchFamily="34" charset="0"/>
              <a:buChar char="•"/>
            </a:pPr>
            <a:r>
              <a:rPr lang="en-US" sz="2400" dirty="0"/>
              <a:t>Identify the key information on the Review Retro Distribution page.</a:t>
            </a:r>
          </a:p>
          <a:p>
            <a:pPr>
              <a:buClr>
                <a:srgbClr val="09548D"/>
              </a:buClr>
              <a:buFont typeface="Arial" panose="020B0604020202020204" pitchFamily="34" charset="0"/>
              <a:buChar char="•"/>
            </a:pPr>
            <a:r>
              <a:rPr lang="en-US" sz="2400" dirty="0"/>
              <a:t>Describe the direct retro funding update process.</a:t>
            </a:r>
          </a:p>
          <a:p>
            <a:pPr>
              <a:buClr>
                <a:srgbClr val="09548D"/>
              </a:buClr>
              <a:buFont typeface="Arial" panose="020B0604020202020204" pitchFamily="34" charset="0"/>
              <a:buChar char="•"/>
            </a:pPr>
            <a:r>
              <a:rPr lang="en-US" sz="2400" dirty="0"/>
              <a:t>Enter direct retro funding updates.</a:t>
            </a:r>
          </a:p>
          <a:p>
            <a:pPr>
              <a:buClr>
                <a:srgbClr val="09548D"/>
              </a:buClr>
              <a:buFont typeface="Arial" panose="020B0604020202020204" pitchFamily="34" charset="0"/>
              <a:buChar char="•"/>
            </a:pPr>
            <a:r>
              <a:rPr lang="en-US" sz="2400" dirty="0"/>
              <a:t>Describe the benefit cost transfer process.</a:t>
            </a:r>
          </a:p>
          <a:p>
            <a:pPr>
              <a:buClr>
                <a:srgbClr val="09548D"/>
              </a:buClr>
              <a:buFont typeface="Arial" panose="020B0604020202020204" pitchFamily="34" charset="0"/>
              <a:buChar char="•"/>
            </a:pPr>
            <a:r>
              <a:rPr lang="en-US" sz="2400" dirty="0"/>
              <a:t>Enter a benefit cost transfer.</a:t>
            </a:r>
          </a:p>
          <a:p>
            <a:pPr>
              <a:buClr>
                <a:srgbClr val="09548D"/>
              </a:buClr>
              <a:buFont typeface="Arial" panose="020B0604020202020204" pitchFamily="34" charset="0"/>
              <a:buChar char="•"/>
            </a:pPr>
            <a:r>
              <a:rPr lang="en-US" sz="2400" dirty="0"/>
              <a:t>Review an existing benefit cost transfer transaction.</a:t>
            </a:r>
          </a:p>
        </p:txBody>
      </p:sp>
      <p:sp>
        <p:nvSpPr>
          <p:cNvPr id="3" name="Title 2"/>
          <p:cNvSpPr>
            <a:spLocks noGrp="1"/>
          </p:cNvSpPr>
          <p:nvPr>
            <p:ph type="title"/>
          </p:nvPr>
        </p:nvSpPr>
        <p:spPr/>
        <p:txBody>
          <a:bodyPr/>
          <a:lstStyle/>
          <a:p>
            <a:r>
              <a:rPr lang="en-US" dirty="0"/>
              <a:t>Course Objectives Review</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9832" y="283464"/>
            <a:ext cx="914400" cy="9144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1728404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rPr>
              <a:t>Course Resources </a:t>
            </a:r>
          </a:p>
        </p:txBody>
      </p:sp>
      <p:pic>
        <p:nvPicPr>
          <p:cNvPr id="4" name="Picture 3">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b="10636"/>
          <a:stretch/>
        </p:blipFill>
        <p:spPr>
          <a:xfrm>
            <a:off x="8515030" y="77986"/>
            <a:ext cx="537530" cy="518160"/>
          </a:xfrm>
          <a:prstGeom prst="rect">
            <a:avLst/>
          </a:prstGeom>
        </p:spPr>
      </p:pic>
    </p:spTree>
    <p:custDataLst>
      <p:tags r:id="rId1"/>
    </p:custDataLst>
    <p:extLst>
      <p:ext uri="{BB962C8B-B14F-4D97-AF65-F5344CB8AC3E}">
        <p14:creationId xmlns:p14="http://schemas.microsoft.com/office/powerpoint/2010/main" val="39423412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Reference Material for Review</a:t>
            </a:r>
          </a:p>
        </p:txBody>
      </p:sp>
      <p:sp>
        <p:nvSpPr>
          <p:cNvPr id="4" name="Slide Number Placeholder 3"/>
          <p:cNvSpPr>
            <a:spLocks noGrp="1"/>
          </p:cNvSpPr>
          <p:nvPr>
            <p:ph type="sldNum" sz="quarter" idx="4294967295"/>
          </p:nvPr>
        </p:nvSpPr>
        <p:spPr/>
        <p:txBody>
          <a:bodyPr/>
          <a:lstStyle/>
          <a:p>
            <a:endParaRPr lang="en-US" dirty="0"/>
          </a:p>
        </p:txBody>
      </p:sp>
      <p:pic>
        <p:nvPicPr>
          <p:cNvPr id="5" name="Picture 4"/>
          <p:cNvPicPr>
            <a:picLocks noChangeAspect="1"/>
          </p:cNvPicPr>
          <p:nvPr/>
        </p:nvPicPr>
        <p:blipFill rotWithShape="1">
          <a:blip r:embed="rId3"/>
          <a:srcRect l="-1" t="11846" r="580"/>
          <a:stretch/>
        </p:blipFill>
        <p:spPr>
          <a:xfrm>
            <a:off x="3174273" y="1214845"/>
            <a:ext cx="5823955" cy="4611189"/>
          </a:xfrm>
          <a:prstGeom prst="rect">
            <a:avLst/>
          </a:prstGeom>
          <a:ln>
            <a:solidFill>
              <a:srgbClr val="243F60"/>
            </a:solidFill>
          </a:ln>
          <a:effectLst>
            <a:outerShdw blurRad="50800" dist="38100" dir="2700000" algn="tl" rotWithShape="0">
              <a:prstClr val="black">
                <a:alpha val="40000"/>
              </a:prstClr>
            </a:outerShdw>
          </a:effectLst>
        </p:spPr>
      </p:pic>
      <p:sp>
        <p:nvSpPr>
          <p:cNvPr id="6" name="Rectangle 5"/>
          <p:cNvSpPr/>
          <p:nvPr/>
        </p:nvSpPr>
        <p:spPr>
          <a:xfrm>
            <a:off x="222067" y="1233584"/>
            <a:ext cx="2952206" cy="2677656"/>
          </a:xfrm>
          <a:prstGeom prst="rect">
            <a:avLst/>
          </a:prstGeom>
        </p:spPr>
        <p:txBody>
          <a:bodyPr wrap="square">
            <a:spAutoFit/>
          </a:bodyPr>
          <a:lstStyle/>
          <a:p>
            <a:pPr lvl="0">
              <a:buClr>
                <a:schemeClr val="dk1"/>
              </a:buClr>
              <a:buSzPts val="2800"/>
            </a:pPr>
            <a:r>
              <a:rPr lang="en-US" sz="2400" dirty="0"/>
              <a:t>The </a:t>
            </a:r>
            <a:r>
              <a:rPr lang="en-US" sz="2400" b="1" u="sng" dirty="0">
                <a:solidFill>
                  <a:schemeClr val="hlink"/>
                </a:solidFill>
                <a:hlinkClick r:id="rId4"/>
              </a:rPr>
              <a:t>UCPath Help</a:t>
            </a:r>
            <a:r>
              <a:rPr lang="en-US" sz="2400" b="1" dirty="0"/>
              <a:t> </a:t>
            </a:r>
            <a:r>
              <a:rPr lang="en-US" sz="2400" dirty="0"/>
              <a:t>site is your first level of support. Search for conceptual content, job aids or step-by-step instructions for UCPath tasks</a:t>
            </a:r>
            <a:r>
              <a:rPr lang="en-US" dirty="0"/>
              <a:t>.</a:t>
            </a:r>
          </a:p>
        </p:txBody>
      </p:sp>
    </p:spTree>
    <p:custDataLst>
      <p:tags r:id="rId1"/>
    </p:custDataLst>
    <p:extLst>
      <p:ext uri="{BB962C8B-B14F-4D97-AF65-F5344CB8AC3E}">
        <p14:creationId xmlns:p14="http://schemas.microsoft.com/office/powerpoint/2010/main" val="7656632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sp>
        <p:nvSpPr>
          <p:cNvPr id="1494" name="Google Shape;1494;p114"/>
          <p:cNvSpPr txBox="1">
            <a:spLocks noGrp="1"/>
          </p:cNvSpPr>
          <p:nvPr>
            <p:ph type="body" idx="1"/>
          </p:nvPr>
        </p:nvSpPr>
        <p:spPr>
          <a:xfrm>
            <a:off x="0" y="1134375"/>
            <a:ext cx="8951495" cy="474465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sz="2800" dirty="0"/>
              <a:t>The </a:t>
            </a:r>
            <a:r>
              <a:rPr lang="en-US" sz="2800" b="1" u="sng" dirty="0">
                <a:solidFill>
                  <a:schemeClr val="hlink"/>
                </a:solidFill>
                <a:hlinkClick r:id="rId4"/>
              </a:rPr>
              <a:t>UCPath Help</a:t>
            </a:r>
            <a:r>
              <a:rPr lang="en-US" sz="2800" b="1" dirty="0"/>
              <a:t> </a:t>
            </a:r>
            <a:r>
              <a:rPr lang="en-US" sz="2800" dirty="0"/>
              <a:t>site is your first level of support. Search for conceptual content, job aids or step-by-step instructions for UCPath tasks.</a:t>
            </a:r>
            <a:endParaRPr dirty="0"/>
          </a:p>
          <a:p>
            <a:pPr marL="742950" lvl="1" indent="-285750" algn="l" rtl="0">
              <a:spcBef>
                <a:spcPts val="1200"/>
              </a:spcBef>
              <a:spcAft>
                <a:spcPts val="0"/>
              </a:spcAft>
              <a:buClr>
                <a:schemeClr val="dk1"/>
              </a:buClr>
              <a:buSzPts val="2400"/>
              <a:buChar char="•"/>
            </a:pPr>
            <a:r>
              <a:rPr lang="en-US" sz="2400" dirty="0"/>
              <a:t>From the </a:t>
            </a:r>
            <a:r>
              <a:rPr lang="en-US" sz="2400" dirty="0" smtClean="0"/>
              <a:t>Transactional Users website, </a:t>
            </a:r>
            <a:r>
              <a:rPr lang="en-US" sz="2400" dirty="0"/>
              <a:t>expand the </a:t>
            </a:r>
            <a:r>
              <a:rPr lang="en-US" sz="2400" b="1" dirty="0" smtClean="0"/>
              <a:t>UPK Simulation </a:t>
            </a:r>
            <a:r>
              <a:rPr lang="en-US" sz="2400" dirty="0" smtClean="0"/>
              <a:t>section in the middle of page </a:t>
            </a:r>
            <a:r>
              <a:rPr lang="en-US" sz="2400" dirty="0"/>
              <a:t>and then click the </a:t>
            </a:r>
            <a:r>
              <a:rPr lang="en-US" sz="2400" b="1" dirty="0" smtClean="0"/>
              <a:t>“Location Users” </a:t>
            </a:r>
            <a:r>
              <a:rPr lang="en-US" sz="2400" dirty="0"/>
              <a:t>link to open the site. </a:t>
            </a:r>
            <a:r>
              <a:rPr lang="en-US" sz="2400" dirty="0" smtClean="0"/>
              <a:t>*</a:t>
            </a:r>
            <a:r>
              <a:rPr lang="en-US" sz="2000" i="1" dirty="0" smtClean="0"/>
              <a:t>An </a:t>
            </a:r>
            <a:r>
              <a:rPr lang="en-US" sz="2000" i="1" dirty="0"/>
              <a:t>Adobe PDF version is available for users with screen readers</a:t>
            </a:r>
            <a:r>
              <a:rPr lang="en-US" sz="2000" i="1" dirty="0" smtClean="0"/>
              <a:t>.</a:t>
            </a:r>
          </a:p>
          <a:p>
            <a:pPr marL="457200" lvl="1" indent="0" algn="l" rtl="0">
              <a:spcBef>
                <a:spcPts val="1200"/>
              </a:spcBef>
              <a:spcAft>
                <a:spcPts val="0"/>
              </a:spcAft>
              <a:buClr>
                <a:schemeClr val="dk1"/>
              </a:buClr>
              <a:buSzPts val="2400"/>
              <a:buNone/>
            </a:pPr>
            <a:endParaRPr lang="en-US" sz="2000" i="1" dirty="0" smtClean="0"/>
          </a:p>
          <a:p>
            <a:pPr marL="285750" indent="-285750">
              <a:spcBef>
                <a:spcPts val="1200"/>
              </a:spcBef>
              <a:buSzPts val="2400"/>
            </a:pPr>
            <a:r>
              <a:rPr lang="en-US" sz="2400" dirty="0" smtClean="0"/>
              <a:t>If you’re experiencing issues, or have questions about transactions, please contact the </a:t>
            </a:r>
            <a:r>
              <a:rPr lang="en-US" sz="2400" b="1" dirty="0" smtClean="0"/>
              <a:t>Employee Experience Center </a:t>
            </a:r>
            <a:r>
              <a:rPr lang="en-US" sz="2400" dirty="0" smtClean="0"/>
              <a:t>at (949) 825- 0500, or submit a ticket by visiting </a:t>
            </a:r>
            <a:r>
              <a:rPr lang="en-US" sz="2400" b="1" dirty="0" smtClean="0">
                <a:hlinkClick r:id="rId5" action="ppaction://hlinkfile"/>
              </a:rPr>
              <a:t>UCPath.UCI.Edu </a:t>
            </a:r>
            <a:endParaRPr sz="2400" b="1" dirty="0"/>
          </a:p>
        </p:txBody>
      </p:sp>
      <p:sp>
        <p:nvSpPr>
          <p:cNvPr id="1495" name="Google Shape;1495;p114"/>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Where to Get Help</a:t>
            </a:r>
            <a:endParaRPr/>
          </a:p>
        </p:txBody>
      </p:sp>
      <p:pic>
        <p:nvPicPr>
          <p:cNvPr id="1496" name="Google Shape;1496;p114"/>
          <p:cNvPicPr preferRelativeResize="0"/>
          <p:nvPr/>
        </p:nvPicPr>
        <p:blipFill rotWithShape="1">
          <a:blip r:embed="rId6">
            <a:alphaModFix/>
          </a:blip>
          <a:srcRect/>
          <a:stretch/>
        </p:blipFill>
        <p:spPr>
          <a:xfrm>
            <a:off x="7799832" y="283464"/>
            <a:ext cx="914400" cy="914400"/>
          </a:xfrm>
          <a:prstGeom prst="rect">
            <a:avLst/>
          </a:prstGeom>
          <a:noFill/>
          <a:ln>
            <a:noFill/>
          </a:ln>
        </p:spPr>
      </p:pic>
    </p:spTree>
    <p:custDataLst>
      <p:tags r:id="rId1"/>
    </p:custDataLst>
    <p:extLst>
      <p:ext uri="{BB962C8B-B14F-4D97-AF65-F5344CB8AC3E}">
        <p14:creationId xmlns:p14="http://schemas.microsoft.com/office/powerpoint/2010/main" val="23017841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2286" y="2893349"/>
            <a:ext cx="8366760" cy="960120"/>
          </a:xfrm>
        </p:spPr>
        <p:txBody>
          <a:bodyPr>
            <a:normAutofit/>
          </a:bodyPr>
          <a:lstStyle/>
          <a:p>
            <a:pPr algn="ctr"/>
            <a:r>
              <a:rPr lang="en-US" sz="4800" dirty="0"/>
              <a:t>Thank You!</a:t>
            </a:r>
          </a:p>
        </p:txBody>
      </p:sp>
      <p:sp>
        <p:nvSpPr>
          <p:cNvPr id="6" name="Title 2"/>
          <p:cNvSpPr txBox="1">
            <a:spLocks/>
          </p:cNvSpPr>
          <p:nvPr/>
        </p:nvSpPr>
        <p:spPr>
          <a:xfrm>
            <a:off x="459619" y="40224"/>
            <a:ext cx="8227181" cy="850911"/>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US" sz="4000" b="1" kern="1200" baseline="0">
                <a:solidFill>
                  <a:srgbClr val="1E4386"/>
                </a:solidFill>
                <a:latin typeface="Arial" panose="020B0604020202020204" pitchFamily="34" charset="0"/>
                <a:ea typeface="Verdana" panose="020B0604030504040204" pitchFamily="34" charset="0"/>
                <a:cs typeface="Arial" panose="020B0604020202020204" pitchFamily="34" charset="0"/>
              </a:defRPr>
            </a:lvl1pPr>
          </a:lstStyle>
          <a:p>
            <a:r>
              <a:rPr lang="en-US" dirty="0">
                <a:solidFill>
                  <a:schemeClr val="tx1"/>
                </a:solidFill>
                <a:latin typeface="Arial Black" panose="020B0A04020102020204" pitchFamily="34" charset="0"/>
              </a:rPr>
              <a:t>Training End</a:t>
            </a:r>
          </a:p>
        </p:txBody>
      </p:sp>
    </p:spTree>
    <p:custDataLst>
      <p:tags r:id="rId1"/>
    </p:custDataLst>
    <p:extLst>
      <p:ext uri="{BB962C8B-B14F-4D97-AF65-F5344CB8AC3E}">
        <p14:creationId xmlns:p14="http://schemas.microsoft.com/office/powerpoint/2010/main" val="474081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187" y="1251420"/>
            <a:ext cx="6673749" cy="2501714"/>
          </a:xfrm>
        </p:spPr>
        <p:txBody>
          <a:bodyPr>
            <a:noAutofit/>
          </a:bodyPr>
          <a:lstStyle/>
          <a:p>
            <a:pPr>
              <a:buClr>
                <a:srgbClr val="09548D"/>
              </a:buClr>
              <a:buFont typeface="Arial" panose="020B0604020202020204" pitchFamily="34" charset="0"/>
              <a:buChar char="•"/>
            </a:pPr>
            <a:r>
              <a:rPr lang="en-US" sz="2400" dirty="0"/>
              <a:t>The </a:t>
            </a:r>
            <a:r>
              <a:rPr lang="en-US" sz="2400" b="1" dirty="0" smtClean="0"/>
              <a:t>Benefit </a:t>
            </a:r>
            <a:r>
              <a:rPr lang="en-US" sz="2400" b="1" dirty="0" smtClean="0"/>
              <a:t>Cost Transfer </a:t>
            </a:r>
            <a:r>
              <a:rPr lang="en-US" sz="2400" dirty="0"/>
              <a:t>process moves </a:t>
            </a:r>
            <a:r>
              <a:rPr lang="en-US" sz="2400" dirty="0" smtClean="0"/>
              <a:t>only benefit costs like </a:t>
            </a:r>
            <a:r>
              <a:rPr lang="en-US" sz="2400" dirty="0" smtClean="0"/>
              <a:t>GAEL, CBR </a:t>
            </a:r>
            <a:r>
              <a:rPr lang="en-US" sz="2400" dirty="0"/>
              <a:t>and </a:t>
            </a:r>
            <a:r>
              <a:rPr lang="en-US" sz="2400" dirty="0" smtClean="0"/>
              <a:t>Fringe </a:t>
            </a:r>
            <a:r>
              <a:rPr lang="en-US" sz="2400" dirty="0" smtClean="0"/>
              <a:t>but</a:t>
            </a:r>
            <a:r>
              <a:rPr lang="en-US" sz="2400" dirty="0" smtClean="0"/>
              <a:t> </a:t>
            </a:r>
            <a:r>
              <a:rPr lang="en-US" sz="2400" dirty="0" smtClean="0"/>
              <a:t>not salary. </a:t>
            </a:r>
          </a:p>
          <a:p>
            <a:pPr>
              <a:buClr>
                <a:srgbClr val="09548D"/>
              </a:buClr>
              <a:buFont typeface="Arial" panose="020B0604020202020204" pitchFamily="34" charset="0"/>
              <a:buChar char="•"/>
            </a:pPr>
            <a:endParaRPr lang="en-US" sz="2400" dirty="0"/>
          </a:p>
          <a:p>
            <a:pPr>
              <a:buClr>
                <a:srgbClr val="09548D"/>
              </a:buClr>
              <a:buFont typeface="Arial" panose="020B0604020202020204" pitchFamily="34" charset="0"/>
              <a:buChar char="•"/>
            </a:pPr>
            <a:r>
              <a:rPr lang="en-US" sz="2400" dirty="0"/>
              <a:t>There is no system-imposed limit on the number of times a transaction may be transferred via </a:t>
            </a:r>
            <a:r>
              <a:rPr lang="en-US" sz="2400" dirty="0" smtClean="0"/>
              <a:t>Salary Cost Transfer or </a:t>
            </a:r>
            <a:r>
              <a:rPr lang="en-US" sz="2400" dirty="0" smtClean="0"/>
              <a:t>Benefit </a:t>
            </a:r>
            <a:r>
              <a:rPr lang="en-US" sz="2400" dirty="0" smtClean="0"/>
              <a:t>Cost Transfer .</a:t>
            </a:r>
            <a:endParaRPr lang="en-US" sz="2400" dirty="0"/>
          </a:p>
          <a:p>
            <a:pPr marL="0" indent="0">
              <a:buClr>
                <a:srgbClr val="09548D"/>
              </a:buClr>
              <a:buNone/>
            </a:pPr>
            <a:endParaRPr lang="en-US" sz="2400" dirty="0"/>
          </a:p>
        </p:txBody>
      </p:sp>
      <p:sp>
        <p:nvSpPr>
          <p:cNvPr id="3" name="Title 2"/>
          <p:cNvSpPr>
            <a:spLocks noGrp="1"/>
          </p:cNvSpPr>
          <p:nvPr>
            <p:ph type="title"/>
          </p:nvPr>
        </p:nvSpPr>
        <p:spPr>
          <a:xfrm>
            <a:off x="109188" y="40224"/>
            <a:ext cx="9005826" cy="850911"/>
          </a:xfrm>
        </p:spPr>
        <p:txBody>
          <a:bodyPr/>
          <a:lstStyle/>
          <a:p>
            <a:r>
              <a:rPr lang="en-US" sz="3800" dirty="0" smtClean="0"/>
              <a:t>Benefit </a:t>
            </a:r>
            <a:r>
              <a:rPr lang="en-US" sz="3800" dirty="0" smtClean="0"/>
              <a:t>Cost Transfer Overview</a:t>
            </a:r>
            <a:endParaRPr lang="en-US" sz="38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0483" y="1251420"/>
            <a:ext cx="1790440" cy="1667736"/>
          </a:xfrm>
          <a:prstGeom prst="rect">
            <a:avLst/>
          </a:prstGeom>
          <a:noFill/>
          <a:ln>
            <a:solidFill>
              <a:schemeClr val="bg1"/>
            </a:solidFill>
          </a:ln>
        </p:spPr>
      </p:pic>
    </p:spTree>
    <p:custDataLst>
      <p:tags r:id="rId1"/>
    </p:custDataLst>
    <p:extLst>
      <p:ext uri="{BB962C8B-B14F-4D97-AF65-F5344CB8AC3E}">
        <p14:creationId xmlns:p14="http://schemas.microsoft.com/office/powerpoint/2010/main" val="3394079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0224"/>
            <a:ext cx="9242323" cy="850911"/>
          </a:xfrm>
        </p:spPr>
        <p:txBody>
          <a:bodyPr>
            <a:noAutofit/>
          </a:bodyPr>
          <a:lstStyle/>
          <a:p>
            <a:r>
              <a:rPr lang="en-US" dirty="0"/>
              <a:t>Direct Retro </a:t>
            </a:r>
            <a:r>
              <a:rPr lang="en-US" dirty="0" smtClean="0"/>
              <a:t>Examples</a:t>
            </a:r>
            <a:endParaRPr lang="en-US" dirty="0"/>
          </a:p>
        </p:txBody>
      </p:sp>
      <p:grpSp>
        <p:nvGrpSpPr>
          <p:cNvPr id="2" name="Group 1"/>
          <p:cNvGrpSpPr/>
          <p:nvPr/>
        </p:nvGrpSpPr>
        <p:grpSpPr>
          <a:xfrm>
            <a:off x="173422" y="891135"/>
            <a:ext cx="8550526" cy="5195033"/>
            <a:chOff x="370841" y="2632497"/>
            <a:chExt cx="8001000" cy="4874287"/>
          </a:xfrm>
        </p:grpSpPr>
        <p:sp>
          <p:nvSpPr>
            <p:cNvPr id="4" name="Freeform 3"/>
            <p:cNvSpPr/>
            <p:nvPr/>
          </p:nvSpPr>
          <p:spPr>
            <a:xfrm>
              <a:off x="370841" y="3081356"/>
              <a:ext cx="8001000" cy="4425428"/>
            </a:xfrm>
            <a:custGeom>
              <a:avLst/>
              <a:gdLst>
                <a:gd name="connsiteX0" fmla="*/ 0 w 8366760"/>
                <a:gd name="connsiteY0" fmla="*/ 0 h 3396637"/>
                <a:gd name="connsiteX1" fmla="*/ 8366760 w 8366760"/>
                <a:gd name="connsiteY1" fmla="*/ 0 h 3396637"/>
                <a:gd name="connsiteX2" fmla="*/ 8366760 w 8366760"/>
                <a:gd name="connsiteY2" fmla="*/ 3396637 h 3396637"/>
                <a:gd name="connsiteX3" fmla="*/ 0 w 8366760"/>
                <a:gd name="connsiteY3" fmla="*/ 3396637 h 3396637"/>
                <a:gd name="connsiteX4" fmla="*/ 0 w 8366760"/>
                <a:gd name="connsiteY4" fmla="*/ 0 h 3396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6760" h="3396637">
                  <a:moveTo>
                    <a:pt x="0" y="0"/>
                  </a:moveTo>
                  <a:lnTo>
                    <a:pt x="8366760" y="0"/>
                  </a:lnTo>
                  <a:lnTo>
                    <a:pt x="8366760" y="3396637"/>
                  </a:lnTo>
                  <a:lnTo>
                    <a:pt x="0" y="3396637"/>
                  </a:lnTo>
                  <a:lnTo>
                    <a:pt x="0" y="0"/>
                  </a:lnTo>
                  <a:close/>
                </a:path>
              </a:pathLst>
            </a:custGeom>
            <a:ln>
              <a:solidFill>
                <a:schemeClr val="accent6"/>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7200" tIns="640080" rIns="457200" bIns="731520" numCol="1" spcCol="1270" anchor="ctr" anchorCtr="0">
              <a:noAutofit/>
            </a:bodyPr>
            <a:lstStyle/>
            <a:p>
              <a:pPr marL="228600" lvl="1" indent="-228600" defTabSz="1066800">
                <a:buFontTx/>
                <a:buChar char="••"/>
              </a:pPr>
              <a:r>
                <a:rPr lang="en-US" sz="2400" dirty="0"/>
                <a:t>Correct retroactive funding; redistributes all or a portion of a prior period distribution to different funds due to delayed approval or a funding change. </a:t>
              </a:r>
            </a:p>
            <a:p>
              <a:pPr marL="0" lvl="1" defTabSz="1066800"/>
              <a:endParaRPr lang="en-US" sz="2400" dirty="0"/>
            </a:p>
            <a:p>
              <a:pPr marL="228600" lvl="1" indent="-228600" defTabSz="1066800">
                <a:buChar char="••"/>
              </a:pPr>
              <a:r>
                <a:rPr lang="en-US" sz="2400" dirty="0"/>
                <a:t>Move costs to the appropriate fund to clear the suspense, error or “default” account.</a:t>
              </a:r>
            </a:p>
            <a:p>
              <a:pPr marL="0" lvl="1" defTabSz="1066800"/>
              <a:endParaRPr lang="en-US" sz="2400" dirty="0"/>
            </a:p>
            <a:p>
              <a:pPr marL="228600" lvl="1" indent="-228600" defTabSz="1066800">
                <a:buFontTx/>
                <a:buChar char="••"/>
              </a:pPr>
              <a:r>
                <a:rPr lang="en-US" sz="2400" dirty="0"/>
                <a:t>Move costs from one fund to another (including work study funds</a:t>
              </a:r>
              <a:r>
                <a:rPr lang="en-US" sz="2400" dirty="0" smtClean="0"/>
                <a:t>).</a:t>
              </a:r>
              <a:endParaRPr lang="en-US" sz="2400" dirty="0"/>
            </a:p>
            <a:p>
              <a:pPr marL="228600" lvl="1" indent="-228600" defTabSz="1066800">
                <a:buChar char="••"/>
              </a:pPr>
              <a:endParaRPr lang="en-US" sz="2400" dirty="0"/>
            </a:p>
            <a:p>
              <a:pPr marL="228600" lvl="1" indent="-228600" defTabSz="1066800">
                <a:buChar char="••"/>
              </a:pPr>
              <a:r>
                <a:rPr lang="en-US" sz="2400" dirty="0"/>
                <a:t>Moves authorized pre-award spending without project/grant setup after the project/grant is in UCPath.</a:t>
              </a:r>
            </a:p>
          </p:txBody>
        </p:sp>
        <p:sp>
          <p:nvSpPr>
            <p:cNvPr id="5" name="Freeform 4"/>
            <p:cNvSpPr/>
            <p:nvPr/>
          </p:nvSpPr>
          <p:spPr>
            <a:xfrm>
              <a:off x="525766" y="2632497"/>
              <a:ext cx="1960293" cy="548640"/>
            </a:xfrm>
            <a:custGeom>
              <a:avLst/>
              <a:gdLst>
                <a:gd name="connsiteX0" fmla="*/ 0 w 7576561"/>
                <a:gd name="connsiteY0" fmla="*/ 113492 h 680940"/>
                <a:gd name="connsiteX1" fmla="*/ 113492 w 7576561"/>
                <a:gd name="connsiteY1" fmla="*/ 0 h 680940"/>
                <a:gd name="connsiteX2" fmla="*/ 7463069 w 7576561"/>
                <a:gd name="connsiteY2" fmla="*/ 0 h 680940"/>
                <a:gd name="connsiteX3" fmla="*/ 7576561 w 7576561"/>
                <a:gd name="connsiteY3" fmla="*/ 113492 h 680940"/>
                <a:gd name="connsiteX4" fmla="*/ 7576561 w 7576561"/>
                <a:gd name="connsiteY4" fmla="*/ 567448 h 680940"/>
                <a:gd name="connsiteX5" fmla="*/ 7463069 w 7576561"/>
                <a:gd name="connsiteY5" fmla="*/ 680940 h 680940"/>
                <a:gd name="connsiteX6" fmla="*/ 113492 w 7576561"/>
                <a:gd name="connsiteY6" fmla="*/ 680940 h 680940"/>
                <a:gd name="connsiteX7" fmla="*/ 0 w 7576561"/>
                <a:gd name="connsiteY7" fmla="*/ 567448 h 680940"/>
                <a:gd name="connsiteX8" fmla="*/ 0 w 7576561"/>
                <a:gd name="connsiteY8" fmla="*/ 113492 h 68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6561" h="680940">
                  <a:moveTo>
                    <a:pt x="0" y="113492"/>
                  </a:moveTo>
                  <a:cubicBezTo>
                    <a:pt x="0" y="50812"/>
                    <a:pt x="50812" y="0"/>
                    <a:pt x="113492" y="0"/>
                  </a:cubicBezTo>
                  <a:lnTo>
                    <a:pt x="7463069" y="0"/>
                  </a:lnTo>
                  <a:cubicBezTo>
                    <a:pt x="7525749" y="0"/>
                    <a:pt x="7576561" y="50812"/>
                    <a:pt x="7576561" y="113492"/>
                  </a:cubicBezTo>
                  <a:lnTo>
                    <a:pt x="7576561" y="567448"/>
                  </a:lnTo>
                  <a:cubicBezTo>
                    <a:pt x="7576561" y="630128"/>
                    <a:pt x="7525749" y="680940"/>
                    <a:pt x="7463069" y="680940"/>
                  </a:cubicBezTo>
                  <a:lnTo>
                    <a:pt x="113492" y="680940"/>
                  </a:lnTo>
                  <a:cubicBezTo>
                    <a:pt x="50812" y="680940"/>
                    <a:pt x="0" y="630128"/>
                    <a:pt x="0" y="567448"/>
                  </a:cubicBezTo>
                  <a:lnTo>
                    <a:pt x="0" y="113492"/>
                  </a:lnTo>
                  <a:close/>
                </a:path>
              </a:pathLst>
            </a:custGeom>
            <a:solidFill>
              <a:schemeClr val="accent6"/>
            </a:solidFill>
            <a:ln>
              <a:solidFill>
                <a:schemeClr val="accent6"/>
              </a:solid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254612" tIns="33241" rIns="254612" bIns="33241" numCol="1" spcCol="1270" anchor="ctr" anchorCtr="0">
              <a:noAutofit/>
            </a:bodyPr>
            <a:lstStyle/>
            <a:p>
              <a:pPr lvl="0" algn="ctr" defTabSz="1066800">
                <a:lnSpc>
                  <a:spcPct val="100000"/>
                </a:lnSpc>
                <a:spcBef>
                  <a:spcPct val="0"/>
                </a:spcBef>
                <a:spcAft>
                  <a:spcPts val="0"/>
                </a:spcAft>
              </a:pPr>
              <a:r>
                <a:rPr lang="en-US" sz="2200" b="1" kern="1200" dirty="0">
                  <a:solidFill>
                    <a:schemeClr val="bg1"/>
                  </a:solidFill>
                  <a:latin typeface="Arial" panose="020B0604020202020204" pitchFamily="34" charset="0"/>
                  <a:cs typeface="Arial" panose="020B0604020202020204" pitchFamily="34" charset="0"/>
                </a:rPr>
                <a:t>Examples</a:t>
              </a:r>
            </a:p>
          </p:txBody>
        </p:sp>
      </p:grpSp>
    </p:spTree>
    <p:custDataLst>
      <p:tags r:id="rId1"/>
    </p:custDataLst>
    <p:extLst>
      <p:ext uri="{BB962C8B-B14F-4D97-AF65-F5344CB8AC3E}">
        <p14:creationId xmlns:p14="http://schemas.microsoft.com/office/powerpoint/2010/main" val="777454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550" y="1178471"/>
            <a:ext cx="9033858" cy="2144639"/>
          </a:xfrm>
        </p:spPr>
        <p:txBody>
          <a:bodyPr>
            <a:normAutofit/>
          </a:bodyPr>
          <a:lstStyle/>
          <a:p>
            <a:r>
              <a:rPr lang="en-US" sz="2400" dirty="0" smtClean="0"/>
              <a:t>Notice that step </a:t>
            </a:r>
            <a:r>
              <a:rPr lang="en-US" sz="2400" dirty="0"/>
              <a:t>2 reminds </a:t>
            </a:r>
            <a:r>
              <a:rPr lang="en-US" sz="2400" dirty="0" smtClean="0"/>
              <a:t>us to </a:t>
            </a:r>
            <a:r>
              <a:rPr lang="en-US" sz="2400" dirty="0"/>
              <a:t>make necessary changes to current funding in Funding Entry to avoid processing the same direct </a:t>
            </a:r>
            <a:r>
              <a:rPr lang="en-US" sz="2400" dirty="0" err="1"/>
              <a:t>retros</a:t>
            </a:r>
            <a:r>
              <a:rPr lang="en-US" sz="2400" dirty="0"/>
              <a:t> in the following cycle. </a:t>
            </a:r>
            <a:endParaRPr lang="en-US" sz="2400" dirty="0" smtClean="0"/>
          </a:p>
          <a:p>
            <a:pPr>
              <a:spcAft>
                <a:spcPts val="600"/>
              </a:spcAft>
            </a:pPr>
            <a:r>
              <a:rPr lang="en-US" sz="2400" dirty="0" smtClean="0"/>
              <a:t>If </a:t>
            </a:r>
            <a:r>
              <a:rPr lang="en-US" sz="2400" dirty="0"/>
              <a:t>the current funding doesn’t need to be updated you can skip this step. </a:t>
            </a:r>
          </a:p>
          <a:p>
            <a:endParaRPr lang="en-US" dirty="0"/>
          </a:p>
        </p:txBody>
      </p:sp>
      <p:sp>
        <p:nvSpPr>
          <p:cNvPr id="3" name="Title 2"/>
          <p:cNvSpPr>
            <a:spLocks noGrp="1"/>
          </p:cNvSpPr>
          <p:nvPr>
            <p:ph type="title"/>
          </p:nvPr>
        </p:nvSpPr>
        <p:spPr>
          <a:xfrm>
            <a:off x="40945" y="40224"/>
            <a:ext cx="8898340" cy="850911"/>
          </a:xfrm>
        </p:spPr>
        <p:txBody>
          <a:bodyPr/>
          <a:lstStyle/>
          <a:p>
            <a:r>
              <a:rPr lang="en-US" dirty="0"/>
              <a:t>Direct Retro </a:t>
            </a:r>
            <a:r>
              <a:rPr lang="en-US" dirty="0" smtClean="0"/>
              <a:t>Business Process</a:t>
            </a:r>
            <a:endParaRPr lang="en-US" dirty="0"/>
          </a:p>
        </p:txBody>
      </p:sp>
      <p:graphicFrame>
        <p:nvGraphicFramePr>
          <p:cNvPr id="6" name="Content Placeholder 4"/>
          <p:cNvGraphicFramePr>
            <a:graphicFrameLocks noGrp="1"/>
          </p:cNvGraphicFramePr>
          <p:nvPr>
            <p:extLst>
              <p:ext uri="{D42A27DB-BD31-4B8C-83A1-F6EECF244321}">
                <p14:modId xmlns:p14="http://schemas.microsoft.com/office/powerpoint/2010/main" val="61645586"/>
              </p:ext>
            </p:extLst>
          </p:nvPr>
        </p:nvGraphicFramePr>
        <p:xfrm>
          <a:off x="373796" y="3338687"/>
          <a:ext cx="8295482" cy="3991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7" name="Group 6"/>
          <p:cNvGrpSpPr>
            <a:grpSpLocks noChangeAspect="1"/>
          </p:cNvGrpSpPr>
          <p:nvPr/>
        </p:nvGrpSpPr>
        <p:grpSpPr>
          <a:xfrm>
            <a:off x="7731227" y="3670550"/>
            <a:ext cx="585725" cy="636721"/>
            <a:chOff x="153128" y="2744368"/>
            <a:chExt cx="914400" cy="914400"/>
          </a:xfrm>
          <a:effectLst/>
        </p:grpSpPr>
        <p:sp>
          <p:nvSpPr>
            <p:cNvPr id="8" name="Oval 7"/>
            <p:cNvSpPr/>
            <p:nvPr/>
          </p:nvSpPr>
          <p:spPr>
            <a:xfrm>
              <a:off x="153128" y="2744368"/>
              <a:ext cx="914400" cy="914400"/>
            </a:xfrm>
            <a:prstGeom prst="ellipse">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urved Right Arrow 8"/>
            <p:cNvSpPr>
              <a:spLocks noChangeAspect="1"/>
            </p:cNvSpPr>
            <p:nvPr/>
          </p:nvSpPr>
          <p:spPr>
            <a:xfrm>
              <a:off x="348998" y="3075768"/>
              <a:ext cx="275008" cy="457200"/>
            </a:xfrm>
            <a:prstGeom prst="curvedRightArrow">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Curved Left Arrow 9"/>
            <p:cNvSpPr>
              <a:spLocks noChangeAspect="1"/>
            </p:cNvSpPr>
            <p:nvPr/>
          </p:nvSpPr>
          <p:spPr>
            <a:xfrm>
              <a:off x="570684" y="2920121"/>
              <a:ext cx="275008" cy="457200"/>
            </a:xfrm>
            <a:prstGeom prst="curvedLeftArrow">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77061" y="3628925"/>
            <a:ext cx="661952" cy="693885"/>
          </a:xfrm>
          <a:prstGeom prst="rect">
            <a:avLst/>
          </a:prstGeom>
        </p:spPr>
      </p:pic>
      <p:grpSp>
        <p:nvGrpSpPr>
          <p:cNvPr id="12" name="Group 11"/>
          <p:cNvGrpSpPr/>
          <p:nvPr/>
        </p:nvGrpSpPr>
        <p:grpSpPr>
          <a:xfrm>
            <a:off x="6063136" y="3538570"/>
            <a:ext cx="680097" cy="781257"/>
            <a:chOff x="7973660" y="4972576"/>
            <a:chExt cx="1072490" cy="1209078"/>
          </a:xfrm>
        </p:grpSpPr>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73660" y="5083570"/>
              <a:ext cx="1047550" cy="1098084"/>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88008" y="4972576"/>
              <a:ext cx="358142" cy="389323"/>
            </a:xfrm>
            <a:prstGeom prst="rect">
              <a:avLst/>
            </a:prstGeom>
            <a:ln>
              <a:solidFill>
                <a:schemeClr val="bg1"/>
              </a:solidFill>
            </a:ln>
          </p:spPr>
        </p:pic>
      </p:grpSp>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2327" y="3634850"/>
            <a:ext cx="657120" cy="669459"/>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22159" y="3605907"/>
            <a:ext cx="661952" cy="693885"/>
          </a:xfrm>
          <a:prstGeom prst="rect">
            <a:avLst/>
          </a:prstGeom>
        </p:spPr>
      </p:pic>
      <p:sp>
        <p:nvSpPr>
          <p:cNvPr id="4" name="Rectangle 3"/>
          <p:cNvSpPr/>
          <p:nvPr/>
        </p:nvSpPr>
        <p:spPr>
          <a:xfrm>
            <a:off x="1991359" y="3466531"/>
            <a:ext cx="1557059" cy="2903789"/>
          </a:xfrm>
          <a:prstGeom prst="rect">
            <a:avLst/>
          </a:prstGeom>
          <a:solidFill>
            <a:schemeClr val="accent1">
              <a:alpha val="15000"/>
            </a:schemeClr>
          </a:solidFill>
          <a:ln>
            <a:solidFill>
              <a:schemeClr val="tx1">
                <a:lumMod val="65000"/>
                <a:lumOff val="35000"/>
              </a:schemeClr>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682956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tpfexBG8"/>
  <p:tag name="ARTICULATE_DESIGN_ID_UCPATH THEME 1" val="5JyPYhkc"/>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Direct Retro&amp;quot;&quot;/&gt;&lt;property id=&quot;20307&quot; value=&quot;258&quot;/&gt;&lt;/object&gt;&lt;object type=&quot;3&quot; unique_id=&quot;10006&quot;&gt;&lt;property id=&quot;20148&quot; value=&quot;5&quot;/&gt;&lt;property id=&quot;20300&quot; value=&quot;Slide 2 - &amp;quot;Introductions &amp;quot;&quot;/&gt;&lt;property id=&quot;20307&quot; value=&quot;259&quot;/&gt;&lt;/object&gt;&lt;object type=&quot;3&quot; unique_id=&quot;10007&quot;&gt;&lt;property id=&quot;20148&quot; value=&quot;5&quot;/&gt;&lt;property id=&quot;20300&quot; value=&quot;Slide 3 - &amp;quot;General Rules&amp;quot;&quot;/&gt;&lt;property id=&quot;20307&quot; value=&quot;260&quot;/&gt;&lt;/object&gt;&lt;object type=&quot;3&quot; unique_id=&quot;10009&quot;&gt;&lt;property id=&quot;20148&quot; value=&quot;5&quot;/&gt;&lt;property id=&quot;20300&quot; value=&quot;Slide 4 - &amp;quot;Course Agenda&amp;quot;&quot;/&gt;&lt;property id=&quot;20307&quot; value=&quot;262&quot;/&gt;&lt;/object&gt;&lt;object type=&quot;3&quot; unique_id=&quot;10012&quot;&gt;&lt;property id=&quot;20148&quot; value=&quot;5&quot;/&gt;&lt;property id=&quot;20300&quot; value=&quot;Slide 6 - &amp;quot;Course Objectives&amp;quot;&quot;/&gt;&lt;property id=&quot;20307&quot; value=&quot;265&quot;/&gt;&lt;/object&gt;&lt;object type=&quot;3&quot; unique_id=&quot;10013&quot;&gt;&lt;property id=&quot;20148&quot; value=&quot;5&quot;/&gt;&lt;property id=&quot;20300&quot; value=&quot;Slide 9 - &amp;quot;LESSON 1&amp;quot;&quot;/&gt;&lt;property id=&quot;20307&quot; value=&quot;266&quot;/&gt;&lt;/object&gt;&lt;object type=&quot;3&quot; unique_id=&quot;10014&quot;&gt;&lt;property id=&quot;20148&quot; value=&quot;5&quot;/&gt;&lt;property id=&quot;20300&quot; value=&quot;Slide 10 - &amp;quot;Lesson Objectives&amp;quot;&quot;/&gt;&lt;property id=&quot;20307&quot; value=&quot;267&quot;/&gt;&lt;/object&gt;&lt;object type=&quot;3&quot; unique_id=&quot;10033&quot;&gt;&lt;property id=&quot;20148&quot; value=&quot;5&quot;/&gt;&lt;property id=&quot;20300&quot; value=&quot;Slide 35&quot;/&gt;&lt;property id=&quot;20307&quot; value=&quot;286&quot;/&gt;&lt;/object&gt;&lt;object type=&quot;3&quot; unique_id=&quot;10240&quot;&gt;&lt;property id=&quot;20148&quot; value=&quot;5&quot;/&gt;&lt;property id=&quot;20300&quot; value=&quot;Slide 91 - &amp;quot;Where to Get Help &amp;quot;&quot;/&gt;&lt;property id=&quot;20307&quot; value=&quot;493&quot;/&gt;&lt;/object&gt;&lt;object type=&quot;3&quot; unique_id=&quot;10243&quot;&gt;&lt;property id=&quot;20148&quot; value=&quot;5&quot;/&gt;&lt;property id=&quot;20300&quot; value=&quot;Slide 92 - &amp;quot;Thank You!&amp;quot;&quot;/&gt;&lt;property id=&quot;20307&quot; value=&quot;496&quot;/&gt;&lt;/object&gt;&lt;object type=&quot;3&quot; unique_id=&quot;15208&quot;&gt;&lt;property id=&quot;20148&quot; value=&quot;5&quot;/&gt;&lt;property id=&quot;20300&quot; value=&quot;Slide 5 - &amp;quot;Table of Contents&amp;quot;&quot;/&gt;&lt;property id=&quot;20307&quot; value=&quot;506&quot;/&gt;&lt;/object&gt;&lt;object type=&quot;3&quot; unique_id=&quot;15209&quot;&gt;&lt;property id=&quot;20148&quot; value=&quot;5&quot;/&gt;&lt;property id=&quot;20300&quot; value=&quot;Slide 88 - &amp;quot;Course Resources &amp;quot;&quot;/&gt;&lt;property id=&quot;20307&quot; value=&quot;507&quot;/&gt;&lt;/object&gt;&lt;object type=&quot;3&quot; unique_id=&quot;15934&quot;&gt;&lt;property id=&quot;20148&quot; value=&quot;5&quot;/&gt;&lt;property id=&quot;20300&quot; value=&quot;Slide 7 - &amp;quot;Key Concepts &amp;amp; Vocabulary&amp;quot;&quot;/&gt;&lt;property id=&quot;20307&quot; value=&quot;334&quot;/&gt;&lt;/object&gt;&lt;object type=&quot;3&quot; unique_id=&quot;15935&quot;&gt;&lt;property id=&quot;20148&quot; value=&quot;5&quot;/&gt;&lt;property id=&quot;20300&quot; value=&quot;Slide 8 - &amp;quot;Key Concepts &amp;amp; Vocabulary&amp;quot;&quot;/&gt;&lt;property id=&quot;20307&quot; value=&quot;335&quot;/&gt;&lt;/object&gt;&lt;object type=&quot;3&quot; unique_id=&quot;17040&quot;&gt;&lt;property id=&quot;20148&quot; value=&quot;5&quot;/&gt;&lt;property id=&quot;20300&quot; value=&quot;Slide 11 - &amp;quot;Direct Retro Overview&amp;quot;&quot;/&gt;&lt;property id=&quot;20307&quot; value=&quot;292&quot;/&gt;&lt;/object&gt;&lt;object type=&quot;3&quot; unique_id=&quot;17041&quot;&gt;&lt;property id=&quot;20148&quot; value=&quot;5&quot;/&gt;&lt;property id=&quot;20300&quot; value=&quot;Slide 12 - &amp;quot;Direct Retro Funding Update – Examples&amp;quot;&quot;/&gt;&lt;property id=&quot;20307&quot; value=&quot;341&quot;/&gt;&lt;/object&gt;&lt;object type=&quot;3&quot; unique_id=&quot;17042&quot;&gt;&lt;property id=&quot;20148&quot; value=&quot;5&quot;/&gt;&lt;property id=&quot;20300&quot; value=&quot;Slide 13 - &amp;quot;Direct Retro - Business Process Overview &amp;quot;&quot;/&gt;&lt;property id=&quot;20307&quot; value=&quot;343&quot;/&gt;&lt;/object&gt;&lt;object type=&quot;3&quot; unique_id=&quot;17043&quot;&gt;&lt;property id=&quot;20148&quot; value=&quot;5&quot;/&gt;&lt;property id=&quot;20300&quot; value=&quot;Slide 14 - &amp;quot;Direct Retro – Additional Notes &amp;quot;&quot;/&gt;&lt;property id=&quot;20307&quot; value=&quot;344&quot;/&gt;&lt;/object&gt;&lt;object type=&quot;3&quot; unique_id=&quot;17044&quot;&gt;&lt;property id=&quot;20148&quot; value=&quot;5&quot;/&gt;&lt;property id=&quot;20300&quot; value=&quot;Slide 15 - &amp;quot;Direct Retro – Transition from PPS to UCPath&amp;quot;&quot;/&gt;&lt;property id=&quot;20307&quot; value=&quot;345&quot;/&gt;&lt;/object&gt;&lt;object type=&quot;3&quot; unique_id=&quot;17045&quot;&gt;&lt;property id=&quot;20148&quot; value=&quot;5&quot;/&gt;&lt;property id=&quot;20300&quot; value=&quot;Slide 16 - &amp;quot;Funding Entry – Key Change&amp;quot;&quot;/&gt;&lt;property id=&quot;20307&quot; value=&quot;347&quot;/&gt;&lt;/object&gt;&lt;object type=&quot;3&quot; unique_id=&quot;17046&quot;&gt;&lt;property id=&quot;20148&quot; value=&quot;5&quot;/&gt;&lt;property id=&quot;20300&quot; value=&quot;Slide 17 - &amp;quot;Department Default Funding&amp;quot;&quot;/&gt;&lt;property id=&quot;20307&quot; value=&quot;348&quot;/&gt;&lt;/object&gt;&lt;object type=&quot;3&quot; unique_id=&quot;17047&quot;&gt;&lt;property id=&quot;20148&quot; value=&quot;5&quot;/&gt;&lt;property id=&quot;20300&quot; value=&quot;Slide 18 - &amp;quot;Default / Suspense FAUs&amp;quot;&quot;/&gt;&lt;property id=&quot;20307&quot; value=&quot;346&quot;/&gt;&lt;/object&gt;&lt;object type=&quot;3&quot; unique_id=&quot;17048&quot;&gt;&lt;property id=&quot;20148&quot; value=&quot;5&quot;/&gt;&lt;property id=&quot;20300&quot; value=&quot;Slide 19 - &amp;quot;DOPE Report Sample&amp;quot;&quot;/&gt;&lt;property id=&quot;20307&quot; value=&quot;386&quot;/&gt;&lt;/object&gt;&lt;object type=&quot;3&quot; unique_id=&quot;17049&quot;&gt;&lt;property id=&quot;20148&quot; value=&quot;5&quot;/&gt;&lt;property id=&quot;20300&quot; value=&quot;Slide 20 - &amp;quot;Changes to Salary&amp;quot;&quot;/&gt;&lt;property id=&quot;20307&quot; value=&quot;349&quot;/&gt;&lt;/object&gt;&lt;object type=&quot;3&quot; unique_id=&quot;17050&quot;&gt;&lt;property id=&quot;20148&quot; value=&quot;5&quot;/&gt;&lt;property id=&quot;20300&quot; value=&quot;Slide 21 - &amp;quot;Direct Retro Terms – PPS vs UCPath &amp;quot;&quot;/&gt;&lt;property id=&quot;20307&quot; value=&quot;350&quot;/&gt;&lt;/object&gt;&lt;object type=&quot;3&quot; unique_id=&quot;17051&quot;&gt;&lt;property id=&quot;20148&quot; value=&quot;5&quot;/&gt;&lt;property id=&quot;20300&quot; value=&quot;Slide 22 - &amp;quot;System Process Flow: Direct Retro&amp;quot;&quot;/&gt;&lt;property id=&quot;20307&quot; value=&quot;293&quot;/&gt;&lt;/object&gt;&lt;object type=&quot;3&quot; unique_id=&quot;17052&quot;&gt;&lt;property id=&quot;20148&quot; value=&quot;5&quot;/&gt;&lt;property id=&quot;20300&quot; value=&quot;Slide 23 - &amp;quot;Review Retro Distribution&amp;quot;&quot;/&gt;&lt;property id=&quot;20307&quot; value=&quot;298&quot;/&gt;&lt;/object&gt;&lt;object type=&quot;3&quot; unique_id=&quot;17053&quot;&gt;&lt;property id=&quot;20148&quot; value=&quot;5&quot;/&gt;&lt;property id=&quot;20300&quot; value=&quot;Slide 24 - &amp;quot;Review Retro Distribution (cont’d)&amp;quot;&quot;/&gt;&lt;property id=&quot;20307&quot; value=&quot;299&quot;/&gt;&lt;/object&gt;&lt;object type=&quot;3&quot; unique_id=&quot;17054&quot;&gt;&lt;property id=&quot;20148&quot; value=&quot;5&quot;/&gt;&lt;property id=&quot;20300&quot; value=&quot;Slide 25 - &amp;quot;Review Retro Distribution (cont’d)&amp;quot;&quot;/&gt;&lt;property id=&quot;20307&quot; value=&quot;300&quot;/&gt;&lt;/object&gt;&lt;object type=&quot;3&quot; unique_id=&quot;17055&quot;&gt;&lt;property id=&quot;20148&quot; value=&quot;5&quot;/&gt;&lt;property id=&quot;20300&quot; value=&quot;Slide 26 - &amp;quot;Review Retro Distribution (cont’d)&amp;quot;&quot;/&gt;&lt;property id=&quot;20307&quot; value=&quot;301&quot;/&gt;&lt;/object&gt;&lt;object type=&quot;3&quot; unique_id=&quot;17056&quot;&gt;&lt;property id=&quot;20148&quot; value=&quot;5&quot;/&gt;&lt;property id=&quot;20300&quot; value=&quot;Slide 27 - &amp;quot;Direct Retro Questionnaire&amp;quot;&quot;/&gt;&lt;property id=&quot;20307&quot; value=&quot;302&quot;/&gt;&lt;/object&gt;&lt;object type=&quot;3&quot; unique_id=&quot;17057&quot;&gt;&lt;property id=&quot;20148&quot; value=&quot;5&quot;/&gt;&lt;property id=&quot;20300&quot; value=&quot;Slide 28 - &amp;quot;Direct Retro Questionnaire Sample&amp;quot;&quot;/&gt;&lt;property id=&quot;20307&quot; value=&quot;303&quot;/&gt;&lt;/object&gt;&lt;object type=&quot;3&quot; unique_id=&quot;17058&quot;&gt;&lt;property id=&quot;20148&quot; value=&quot;5&quot;/&gt;&lt;property id=&quot;20300&quot; value=&quot;Slide 29 - &amp;quot;Exercise&amp;quot;&quot;/&gt;&lt;property id=&quot;20307&quot; value=&quot;304&quot;/&gt;&lt;/object&gt;&lt;object type=&quot;3&quot; unique_id=&quot;17059&quot;&gt;&lt;property id=&quot;20148&quot; value=&quot;5&quot;/&gt;&lt;property id=&quot;20300&quot; value=&quot;Slide 30 - &amp;quot;Objectives Review&amp;quot;&quot;/&gt;&lt;property id=&quot;20307&quot; value=&quot;308&quot;/&gt;&lt;/object&gt;&lt;object type=&quot;3&quot; unique_id=&quot;17060&quot;&gt;&lt;property id=&quot;20148&quot; value=&quot;5&quot;/&gt;&lt;property id=&quot;20300&quot; value=&quot;Slide 31 - &amp;quot;Knowledge Check&amp;quot;&quot;/&gt;&lt;property id=&quot;20307&quot; value=&quot;305&quot;/&gt;&lt;/object&gt;&lt;object type=&quot;3&quot; unique_id=&quot;17061&quot;&gt;&lt;property id=&quot;20148&quot; value=&quot;5&quot;/&gt;&lt;property id=&quot;20300&quot; value=&quot;Slide 32 - &amp;quot;Sequence&amp;quot;&quot;/&gt;&lt;property id=&quot;20307&quot; value=&quot;309&quot;/&gt;&lt;/object&gt;&lt;object type=&quot;3&quot; unique_id=&quot;17062&quot;&gt;&lt;property id=&quot;20148&quot; value=&quot;5&quot;/&gt;&lt;property id=&quot;20300&quot; value=&quot;Slide 33 - &amp;quot;Multiple Choice&amp;quot;&quot;/&gt;&lt;property id=&quot;20307&quot; value=&quot;296&quot;/&gt;&lt;/object&gt;&lt;object type=&quot;3&quot; unique_id=&quot;17063&quot;&gt;&lt;property id=&quot;20148&quot; value=&quot;5&quot;/&gt;&lt;property id=&quot;20300&quot; value=&quot;Slide 34 - &amp;quot;True or False&amp;quot;&quot;/&gt;&lt;property id=&quot;20307&quot; value=&quot;307&quot;/&gt;&lt;/object&gt;&lt;object type=&quot;3&quot; unique_id=&quot;17324&quot;&gt;&lt;property id=&quot;20148&quot; value=&quot;5&quot;/&gt;&lt;property id=&quot;20300&quot; value=&quot;Slide 36 - &amp;quot;Lesson Objectives&amp;quot;&quot;/&gt;&lt;property id=&quot;20307&quot; value=&quot;508&quot;/&gt;&lt;/object&gt;&lt;object type=&quot;3&quot; unique_id=&quot;18544&quot;&gt;&lt;property id=&quot;20148&quot; value=&quot;5&quot;/&gt;&lt;property id=&quot;20300&quot; value=&quot;Slide 37 - &amp;quot;Direct Retro Funding Update – System Process&amp;quot;&quot;/&gt;&lt;property id=&quot;20307&quot; value=&quot;316&quot;/&gt;&lt;/object&gt;&lt;object type=&quot;3&quot; unique_id=&quot;18545&quot;&gt;&lt;property id=&quot;20148&quot; value=&quot;5&quot;/&gt;&lt;property id=&quot;20300&quot; value=&quot;Slide 38 - &amp;quot;Direct Retro Update – High Risk Transactions&amp;quot;&quot;/&gt;&lt;property id=&quot;20307&quot; value=&quot;317&quot;/&gt;&lt;/object&gt;&lt;object type=&quot;3&quot; unique_id=&quot;18546&quot;&gt;&lt;property id=&quot;20148&quot; value=&quot;5&quot;/&gt;&lt;property id=&quot;20300&quot; value=&quot;Slide 39 - &amp;quot;Process Direct Retro Page – Add a New Value&amp;quot;&quot;/&gt;&lt;property id=&quot;20307&quot; value=&quot;318&quot;/&gt;&lt;/object&gt;&lt;object type=&quot;3&quot; unique_id=&quot;18547&quot;&gt;&lt;property id=&quot;20148&quot; value=&quot;5&quot;/&gt;&lt;property id=&quot;20300&quot; value=&quot;Slide 40 - &amp;quot;Process Direct Retro Page – Search for Data&amp;quot;&quot;/&gt;&lt;property id=&quot;20307&quot; value=&quot;319&quot;/&gt;&lt;/object&gt;&lt;object type=&quot;3&quot; unique_id=&quot;18548&quot;&gt;&lt;property id=&quot;20148&quot; value=&quot;5&quot;/&gt;&lt;property id=&quot;20300&quot; value=&quot;Slide 41 - &amp;quot;Retro Distribute Earnings Page – Enter Updates&amp;quot;&quot;/&gt;&lt;property id=&quot;20307&quot; value=&quot;320&quot;/&gt;&lt;/object&gt;&lt;object type=&quot;3&quot; unique_id=&quot;18549&quot;&gt;&lt;property id=&quot;20148&quot; value=&quot;5&quot;/&gt;&lt;property id=&quot;20300&quot; value=&quot;Slide 42 - &amp;quot;Process Direct Retro Page - Work Study &amp;quot;&quot;/&gt;&lt;property id=&quot;20307&quot; value=&quot;352&quot;/&gt;&lt;/object&gt;&lt;object type=&quot;3&quot; unique_id=&quot;18550&quot;&gt;&lt;property id=&quot;20148&quot; value=&quot;5&quot;/&gt;&lt;property id=&quot;20300&quot; value=&quot;Slide 43 - &amp;quot;Salary Cap/MCOP Funding Worksheet&amp;quot;&quot;/&gt;&lt;property id=&quot;20307&quot; value=&quot;323&quot;/&gt;&lt;/object&gt;&lt;object type=&quot;3&quot; unique_id=&quot;18551&quot;&gt;&lt;property id=&quot;20148&quot; value=&quot;5&quot;/&gt;&lt;property id=&quot;20300&quot; value=&quot;Slide 44 - &amp;quot;Salary Cap/MCOP Funding Worksheet (cont’d)&amp;quot;&quot;/&gt;&lt;property id=&quot;20307&quot; value=&quot;324&quot;/&gt;&lt;/object&gt;&lt;object type=&quot;3&quot; unique_id=&quot;18552&quot;&gt;&lt;property id=&quot;20148&quot; value=&quot;5&quot;/&gt;&lt;property id=&quot;20300&quot; value=&quot;Slide 45 - &amp;quot;Direct Retro Distribution Preview&amp;quot;&quot;/&gt;&lt;property id=&quot;20307&quot; value=&quot;325&quot;/&gt;&lt;/object&gt;&lt;object type=&quot;3&quot; unique_id=&quot;18553&quot;&gt;&lt;property id=&quot;20148&quot; value=&quot;5&quot;/&gt;&lt;property id=&quot;20300&quot; value=&quot;Slide 46 - &amp;quot;Approval Verification – Email Notification &amp;quot;&quot;/&gt;&lt;property id=&quot;20307&quot; value=&quot;328&quot;/&gt;&lt;/object&gt;&lt;object type=&quot;3&quot; unique_id=&quot;18554&quot;&gt;&lt;property id=&quot;20148&quot; value=&quot;5&quot;/&gt;&lt;property id=&quot;20300&quot; value=&quot;Slide 47 - &amp;quot;Instructor Demo&amp;quot;&quot;/&gt;&lt;property id=&quot;20307&quot; value=&quot;337&quot;/&gt;&lt;/object&gt;&lt;object type=&quot;3&quot; unique_id=&quot;18555&quot;&gt;&lt;property id=&quot;20148&quot; value=&quot;5&quot;/&gt;&lt;property id=&quot;20300&quot; value=&quot;Slide 48 - &amp;quot;Exercise #1&amp;quot;&quot;/&gt;&lt;property id=&quot;20307&quot; value=&quot;338&quot;/&gt;&lt;/object&gt;&lt;object type=&quot;3&quot; unique_id=&quot;18556&quot;&gt;&lt;property id=&quot;20148&quot; value=&quot;5&quot;/&gt;&lt;property id=&quot;20300&quot; value=&quot;Slide 49 - &amp;quot;Instructor Demo&amp;quot;&quot;/&gt;&lt;property id=&quot;20307&quot; value=&quot;326&quot;/&gt;&lt;/object&gt;&lt;object type=&quot;3&quot; unique_id=&quot;18557&quot;&gt;&lt;property id=&quot;20148&quot; value=&quot;5&quot;/&gt;&lt;property id=&quot;20300&quot; value=&quot;Slide 50 - &amp;quot;Exercise&amp;quot;&quot;/&gt;&lt;property id=&quot;20307&quot; value=&quot;327&quot;/&gt;&lt;/object&gt;&lt;object type=&quot;3&quot; unique_id=&quot;18558&quot;&gt;&lt;property id=&quot;20148&quot; value=&quot;5&quot;/&gt;&lt;property id=&quot;20300&quot; value=&quot;Slide 51 - &amp;quot;Objectives Review&amp;quot;&quot;/&gt;&lt;property id=&quot;20307&quot; value=&quot;329&quot;/&gt;&lt;/object&gt;&lt;object type=&quot;3&quot; unique_id=&quot;18559&quot;&gt;&lt;property id=&quot;20148&quot; value=&quot;5&quot;/&gt;&lt;property id=&quot;20300&quot; value=&quot;Slide 52 - &amp;quot;Knowledge Check&amp;quot;&quot;/&gt;&lt;property id=&quot;20307&quot; value=&quot;330&quot;/&gt;&lt;/object&gt;&lt;object type=&quot;3&quot; unique_id=&quot;18560&quot;&gt;&lt;property id=&quot;20148&quot; value=&quot;5&quot;/&gt;&lt;property id=&quot;20300&quot; value=&quot;Slide 53 - &amp;quot;True or False&amp;quot;&quot;/&gt;&lt;property id=&quot;20307&quot; value=&quot;331&quot;/&gt;&lt;/object&gt;&lt;object type=&quot;3&quot; unique_id=&quot;18561&quot;&gt;&lt;property id=&quot;20148&quot; value=&quot;5&quot;/&gt;&lt;property id=&quot;20300&quot; value=&quot;Slide 54 - &amp;quot;Multiple Choice&amp;quot;&quot;/&gt;&lt;property id=&quot;20307&quot; value=&quot;339&quot;/&gt;&lt;/object&gt;&lt;object type=&quot;3&quot; unique_id=&quot;18562&quot;&gt;&lt;property id=&quot;20148&quot; value=&quot;5&quot;/&gt;&lt;property id=&quot;20300&quot; value=&quot;Slide 55 - &amp;quot;Fill-In-The-Blank&amp;quot;&quot;/&gt;&lt;property id=&quot;20307&quot; value=&quot;332&quot;/&gt;&lt;/object&gt;&lt;object type=&quot;3&quot; unique_id=&quot;18563&quot;&gt;&lt;property id=&quot;20148&quot; value=&quot;5&quot;/&gt;&lt;property id=&quot;20300&quot; value=&quot;Slide 56 - &amp;quot;Multiple Choice&amp;quot;&quot;/&gt;&lt;property id=&quot;20307&quot; value=&quot;340&quot;/&gt;&lt;/object&gt;&lt;object type=&quot;3&quot; unique_id=&quot;18564&quot;&gt;&lt;property id=&quot;20148&quot; value=&quot;5&quot;/&gt;&lt;property id=&quot;20300&quot; value=&quot;Slide 57 - &amp;quot;Multiple Choice&amp;quot;&quot;/&gt;&lt;property id=&quot;20307&quot; value=&quot;333&quot;/&gt;&lt;/object&gt;&lt;object type=&quot;3&quot; unique_id=&quot;20045&quot;&gt;&lt;property id=&quot;20148&quot; value=&quot;5&quot;/&gt;&lt;property id=&quot;20300&quot; value=&quot;Slide 58 - &amp;quot;LESSON 3&amp;quot;&quot;/&gt;&lt;property id=&quot;20307&quot; value=&quot;509&quot;/&gt;&lt;/object&gt;&lt;object type=&quot;3&quot; unique_id=&quot;20046&quot;&gt;&lt;property id=&quot;20148&quot; value=&quot;5&quot;/&gt;&lt;property id=&quot;20300&quot; value=&quot;Slide 59 - &amp;quot;Lesson Objectives&amp;quot;&quot;/&gt;&lt;property id=&quot;20307&quot; value=&quot;510&quot;/&gt;&lt;/object&gt;&lt;object type=&quot;3&quot; unique_id=&quot;20047&quot;&gt;&lt;property id=&quot;20148&quot; value=&quot;5&quot;/&gt;&lt;property id=&quot;20300&quot; value=&quot;Slide 60 - &amp;quot;Benefit Cost Transfer – Process Overview&amp;quot;&quot;/&gt;&lt;property id=&quot;20307&quot; value=&quot;357&quot;/&gt;&lt;/object&gt;&lt;object type=&quot;3&quot; unique_id=&quot;20048&quot;&gt;&lt;property id=&quot;20148&quot; value=&quot;5&quot;/&gt;&lt;property id=&quot;20300&quot; value=&quot;Slide 61 - &amp;quot;Benefit Cost Transfer – Scenarios&amp;quot;&quot;/&gt;&lt;property id=&quot;20307&quot; value=&quot;358&quot;/&gt;&lt;/object&gt;&lt;object type=&quot;3&quot; unique_id=&quot;20049&quot;&gt;&lt;property id=&quot;20148&quot; value=&quot;5&quot;/&gt;&lt;property id=&quot;20300&quot; value=&quot;Slide 62 - &amp;quot;Benefit Cost Transfer – Reminder&amp;quot;&quot;/&gt;&lt;property id=&quot;20307&quot; value=&quot;359&quot;/&gt;&lt;/object&gt;&lt;object type=&quot;3&quot; unique_id=&quot;20050&quot;&gt;&lt;property id=&quot;20148&quot; value=&quot;5&quot;/&gt;&lt;property id=&quot;20300&quot; value=&quot;Slide 63 - &amp;quot;Benefit Cost Transfer – System Process&amp;quot;&quot;/&gt;&lt;property id=&quot;20307&quot; value=&quot;360&quot;/&gt;&lt;/object&gt;&lt;object type=&quot;3&quot; unique_id=&quot;20051&quot;&gt;&lt;property id=&quot;20148&quot; value=&quot;5&quot;/&gt;&lt;property id=&quot;20300&quot; value=&quot;Slide 64 - &amp;quot;Benefit Cost Transfer – High Risk Transactions&amp;quot;&quot;/&gt;&lt;property id=&quot;20307&quot; value=&quot;361&quot;/&gt;&lt;/object&gt;&lt;object type=&quot;3&quot; unique_id=&quot;20052&quot;&gt;&lt;property id=&quot;20148&quot; value=&quot;5&quot;/&gt;&lt;property id=&quot;20300&quot; value=&quot;Slide 65 - &amp;quot;Module Objectives Review&amp;quot;&quot;/&gt;&lt;property id=&quot;20307&quot; value=&quot;362&quot;/&gt;&lt;/object&gt;&lt;object type=&quot;3&quot; unique_id=&quot;20053&quot;&gt;&lt;property id=&quot;20148&quot; value=&quot;5&quot;/&gt;&lt;property id=&quot;20300&quot; value=&quot;Slide 66 - &amp;quot;Knowledge Check&amp;quot;&quot;/&gt;&lt;property id=&quot;20307&quot; value=&quot;363&quot;/&gt;&lt;/object&gt;&lt;object type=&quot;3&quot; unique_id=&quot;20054&quot;&gt;&lt;property id=&quot;20148&quot; value=&quot;5&quot;/&gt;&lt;property id=&quot;20300&quot; value=&quot;Slide 67 - &amp;quot;True or False&amp;quot;&quot;/&gt;&lt;property id=&quot;20307&quot; value=&quot;364&quot;/&gt;&lt;/object&gt;&lt;object type=&quot;3&quot; unique_id=&quot;20055&quot;&gt;&lt;property id=&quot;20148&quot; value=&quot;5&quot;/&gt;&lt;property id=&quot;20300&quot; value=&quot;Slide 68 - &amp;quot;Fill-In-The-Blank&amp;quot;&quot;/&gt;&lt;property id=&quot;20307&quot; value=&quot;365&quot;/&gt;&lt;/object&gt;&lt;object type=&quot;3&quot; unique_id=&quot;20546&quot;&gt;&lt;property id=&quot;20148&quot; value=&quot;5&quot;/&gt;&lt;property id=&quot;20300&quot; value=&quot;Slide 69 - &amp;quot;LESSON 4&amp;quot;&quot;/&gt;&lt;property id=&quot;20307&quot; value=&quot;511&quot;/&gt;&lt;/object&gt;&lt;object type=&quot;3&quot; unique_id=&quot;20547&quot;&gt;&lt;property id=&quot;20148&quot; value=&quot;5&quot;/&gt;&lt;property id=&quot;20300&quot; value=&quot;Slide 70 - &amp;quot;Lesson Objectives&amp;quot;&quot;/&gt;&lt;property id=&quot;20307&quot; value=&quot;512&quot;/&gt;&lt;/object&gt;&lt;object type=&quot;3&quot; unique_id=&quot;22114&quot;&gt;&lt;property id=&quot;20148&quot; value=&quot;5&quot;/&gt;&lt;property id=&quot;20300&quot; value=&quot;Slide 71 - &amp;quot;Benefit Cost Transfer – Add a New Value&amp;quot;&quot;/&gt;&lt;property id=&quot;20307&quot; value=&quot;368&quot;/&gt;&lt;/object&gt;&lt;object type=&quot;3&quot; unique_id=&quot;22115&quot;&gt;&lt;property id=&quot;20148&quot; value=&quot;5&quot;/&gt;&lt;property id=&quot;20300&quot; value=&quot;Slide 72 - &amp;quot;Process Benefit Cost Transfer Page&amp;quot;&quot;/&gt;&lt;property id=&quot;20307&quot; value=&quot;369&quot;/&gt;&lt;/object&gt;&lt;object type=&quot;3&quot; unique_id=&quot;22116&quot;&gt;&lt;property id=&quot;20148&quot; value=&quot;5&quot;/&gt;&lt;property id=&quot;20300&quot; value=&quot;Slide 73 - &amp;quot;Review Benefit Cost Transfer Page&amp;quot;&quot;/&gt;&lt;property id=&quot;20307&quot; value=&quot;370&quot;/&gt;&lt;/object&gt;&lt;object type=&quot;3&quot; unique_id=&quot;22117&quot;&gt;&lt;property id=&quot;20148&quot; value=&quot;5&quot;/&gt;&lt;property id=&quot;20300&quot; value=&quot;Slide 74 - &amp;quot;Instructor Demo&amp;quot;&quot;/&gt;&lt;property id=&quot;20307&quot; value=&quot;371&quot;/&gt;&lt;/object&gt;&lt;object type=&quot;3&quot; unique_id=&quot;22118&quot;&gt;&lt;property id=&quot;20148&quot; value=&quot;5&quot;/&gt;&lt;property id=&quot;20300&quot; value=&quot;Slide 75 - &amp;quot;Exercise&amp;quot;&quot;/&gt;&lt;property id=&quot;20307&quot; value=&quot;377&quot;/&gt;&lt;/object&gt;&lt;object type=&quot;3&quot; unique_id=&quot;22119&quot;&gt;&lt;property id=&quot;20148&quot; value=&quot;5&quot;/&gt;&lt;property id=&quot;20300&quot; value=&quot;Slide 76 - &amp;quot;Approval Verification – Email Notification &amp;quot;&quot;/&gt;&lt;property id=&quot;20307&quot; value=&quot;373&quot;/&gt;&lt;/object&gt;&lt;object type=&quot;3&quot; unique_id=&quot;22120&quot;&gt;&lt;property id=&quot;20148&quot; value=&quot;5&quot;/&gt;&lt;property id=&quot;20300&quot; value=&quot;Slide 77 - &amp;quot;Review Benefit Cost Transfer Page&amp;quot;&quot;/&gt;&lt;property id=&quot;20307&quot; value=&quot;374&quot;/&gt;&lt;/object&gt;&lt;object type=&quot;3&quot; unique_id=&quot;22121&quot;&gt;&lt;property id=&quot;20148&quot; value=&quot;5&quot;/&gt;&lt;property id=&quot;20300&quot; value=&quot;Slide 78 - &amp;quot;Review Benefit Cost Transfer Page (cont’d)&amp;quot;&quot;/&gt;&lt;property id=&quot;20307&quot; value=&quot;375&quot;/&gt;&lt;/object&gt;&lt;object type=&quot;3&quot; unique_id=&quot;22122&quot;&gt;&lt;property id=&quot;20148&quot; value=&quot;5&quot;/&gt;&lt;property id=&quot;20300&quot; value=&quot;Slide 79 - &amp;quot;Instructor Demo&amp;quot;&quot;/&gt;&lt;property id=&quot;20307&quot; value=&quot;376&quot;/&gt;&lt;/object&gt;&lt;object type=&quot;3&quot; unique_id=&quot;22123&quot;&gt;&lt;property id=&quot;20148&quot; value=&quot;5&quot;/&gt;&lt;property id=&quot;20300&quot; value=&quot;Slide 80 - &amp;quot;Module Objectives Review&amp;quot;&quot;/&gt;&lt;property id=&quot;20307&quot; value=&quot;378&quot;/&gt;&lt;/object&gt;&lt;object type=&quot;3&quot; unique_id=&quot;22124&quot;&gt;&lt;property id=&quot;20148&quot; value=&quot;5&quot;/&gt;&lt;property id=&quot;20300&quot; value=&quot;Slide 81 - &amp;quot;Knowledge Check&amp;quot;&quot;/&gt;&lt;property id=&quot;20307&quot; value=&quot;379&quot;/&gt;&lt;/object&gt;&lt;object type=&quot;3&quot; unique_id=&quot;22125&quot;&gt;&lt;property id=&quot;20148&quot; value=&quot;5&quot;/&gt;&lt;property id=&quot;20300&quot; value=&quot;Slide 82 - &amp;quot;True or False&amp;quot;&quot;/&gt;&lt;property id=&quot;20307&quot; value=&quot;380&quot;/&gt;&lt;/object&gt;&lt;object type=&quot;3&quot; unique_id=&quot;22126&quot;&gt;&lt;property id=&quot;20148&quot; value=&quot;5&quot;/&gt;&lt;property id=&quot;20300&quot; value=&quot;Slide 83 - &amp;quot;Multiple Choice&amp;quot;&quot;/&gt;&lt;property id=&quot;20307&quot; value=&quot;381&quot;/&gt;&lt;/object&gt;&lt;object type=&quot;3&quot; unique_id=&quot;22127&quot;&gt;&lt;property id=&quot;20148&quot; value=&quot;5&quot;/&gt;&lt;property id=&quot;20300&quot; value=&quot;Slide 84 - &amp;quot;Course Review&amp;quot;&quot;/&gt;&lt;property id=&quot;20307&quot; value=&quot;382&quot;/&gt;&lt;/object&gt;&lt;object type=&quot;3&quot; unique_id=&quot;23192&quot;&gt;&lt;property id=&quot;20148&quot; value=&quot;5&quot;/&gt;&lt;property id=&quot;20300&quot; value=&quot;Slide 85 - &amp;quot;Putting It All Together&amp;quot;&quot;/&gt;&lt;property id=&quot;20307&quot; value=&quot;310&quot;/&gt;&lt;/object&gt;&lt;object type=&quot;3&quot; unique_id=&quot;23193&quot;&gt;&lt;property id=&quot;20148&quot; value=&quot;5&quot;/&gt;&lt;property id=&quot;20300&quot; value=&quot;Slide 86 - &amp;quot;Putting It All Together Cont’d&amp;quot;&quot;/&gt;&lt;property id=&quot;20307&quot; value=&quot;384&quot;/&gt;&lt;/object&gt;&lt;object type=&quot;3&quot; unique_id=&quot;23194&quot;&gt;&lt;property id=&quot;20148&quot; value=&quot;5&quot;/&gt;&lt;property id=&quot;20300&quot; value=&quot;Slide 87 - &amp;quot;Course Objectives Review&amp;quot;&quot;/&gt;&lt;property id=&quot;20307&quot; value=&quot;385&quot;/&gt;&lt;/object&gt;&lt;object type=&quot;3&quot; unique_id=&quot;23195&quot;&gt;&lt;property id=&quot;20148&quot; value=&quot;5&quot;/&gt;&lt;property id=&quot;20300&quot; value=&quot;Slide 89 - &amp;quot;Reference Material for Review &amp;quot;&quot;/&gt;&lt;property id=&quot;20307&quot; value=&quot;287&quot;/&gt;&lt;/object&gt;&lt;object type=&quot;3&quot; unique_id=&quot;23196&quot;&gt;&lt;property id=&quot;20148&quot; value=&quot;5&quot;/&gt;&lt;property id=&quot;20300&quot; value=&quot;Slide 90 - &amp;quot;Reference Material for Review &amp;quot;&quot;/&gt;&lt;property id=&quot;20307&quot; value=&quot;387&quot;/&gt;&lt;/object&gt;&lt;/object&gt;&lt;object type=&quot;8&quot; unique_id=&quot;10486&quot;&gt;&lt;/object&gt;&lt;/object&gt;&lt;/database&gt;"/>
  <p:tag name="SECTOMILLISECCONVERTED" val="1"/>
  <p:tag name="ARTICULATE_PROJECT_OPEN" val="0"/>
  <p:tag name="ARTICULATE_SLIDE_COUNT" val="6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irect Retro End User - New.potx" id="{F393DD63-ACDE-421D-B0A4-8BA378DBE4E7}" vid="{7BC7C9D1-DBC1-404F-A21B-CD1BE133E2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4A8420CC564B4B890708A4B957C9CC" ma:contentTypeVersion="4" ma:contentTypeDescription="Create a new document." ma:contentTypeScope="" ma:versionID="46765491ac7f58f7c178be9091d73558">
  <xsd:schema xmlns:xsd="http://www.w3.org/2001/XMLSchema" xmlns:xs="http://www.w3.org/2001/XMLSchema" xmlns:p="http://schemas.microsoft.com/office/2006/metadata/properties" xmlns:ns3="6d738e0e-3e3b-4eaa-889a-9629ae2ca7be" targetNamespace="http://schemas.microsoft.com/office/2006/metadata/properties" ma:root="true" ma:fieldsID="fafbf03b63d6121b1ad4c6e5711b1900" ns3:_="">
    <xsd:import namespace="6d738e0e-3e3b-4eaa-889a-9629ae2ca7be"/>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738e0e-3e3b-4eaa-889a-9629ae2ca7be"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ma:index="8"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E4A351-8750-425A-9121-FE4567E0D20D}">
  <ds:schemaRefs>
    <ds:schemaRef ds:uri="http://schemas.microsoft.com/sharepoint/v3/contenttype/forms"/>
  </ds:schemaRefs>
</ds:datastoreItem>
</file>

<file path=customXml/itemProps2.xml><?xml version="1.0" encoding="utf-8"?>
<ds:datastoreItem xmlns:ds="http://schemas.openxmlformats.org/officeDocument/2006/customXml" ds:itemID="{24114686-A3E7-49BA-B939-7312BFA63E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738e0e-3e3b-4eaa-889a-9629ae2ca7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03342D-6288-4FD4-B2A8-593B68A706C2}">
  <ds:schemaRefs>
    <ds:schemaRef ds:uri="http://schemas.microsoft.com/office/infopath/2007/PartnerControls"/>
    <ds:schemaRef ds:uri="6d738e0e-3e3b-4eaa-889a-9629ae2ca7be"/>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Direct Retro End User</Template>
  <TotalTime>10153</TotalTime>
  <Words>8990</Words>
  <Application>Microsoft Office PowerPoint</Application>
  <PresentationFormat>On-screen Show (4:3)</PresentationFormat>
  <Paragraphs>584</Paragraphs>
  <Slides>66</Slides>
  <Notes>63</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Yu Gothic Medium</vt:lpstr>
      <vt:lpstr>Arial</vt:lpstr>
      <vt:lpstr>Arial Black</vt:lpstr>
      <vt:lpstr>Calibri</vt:lpstr>
      <vt:lpstr>Courier New</vt:lpstr>
      <vt:lpstr>Microsoft Sans Serif</vt:lpstr>
      <vt:lpstr>Nirmala UI Semilight</vt:lpstr>
      <vt:lpstr>Times New Roman</vt:lpstr>
      <vt:lpstr>Traditional Arabic</vt:lpstr>
      <vt:lpstr>Verdana</vt:lpstr>
      <vt:lpstr>Wingdings</vt:lpstr>
      <vt:lpstr>Office Theme</vt:lpstr>
      <vt:lpstr>Direct Retro  Salary and Benefit  Cost Transfers </vt:lpstr>
      <vt:lpstr>Course Agenda</vt:lpstr>
      <vt:lpstr>Course Objectives</vt:lpstr>
      <vt:lpstr>LESSON 1</vt:lpstr>
      <vt:lpstr>Lesson Objectives</vt:lpstr>
      <vt:lpstr>Direct Retro Overview</vt:lpstr>
      <vt:lpstr>Benefit Cost Transfer Overview</vt:lpstr>
      <vt:lpstr>Direct Retro Examples</vt:lpstr>
      <vt:lpstr>Direct Retro Business Process</vt:lpstr>
      <vt:lpstr>Direct Retro Calendar</vt:lpstr>
      <vt:lpstr>Department Default Funding</vt:lpstr>
      <vt:lpstr>Default / Suspense Accounts</vt:lpstr>
      <vt:lpstr>ZotPortal UCPath Decision Support</vt:lpstr>
      <vt:lpstr>System Process: Direct Retro</vt:lpstr>
      <vt:lpstr>Review Retro Distribution</vt:lpstr>
      <vt:lpstr>Review Retro Distribution (Cont’d)</vt:lpstr>
      <vt:lpstr>Review Retro Distribution (Cont’d)</vt:lpstr>
      <vt:lpstr>Review Retro Distribution (Cont’d)</vt:lpstr>
      <vt:lpstr>Direct Retro Questionnaire</vt:lpstr>
      <vt:lpstr>Questionnaire Sample</vt:lpstr>
      <vt:lpstr>Exercise</vt:lpstr>
      <vt:lpstr>Objectives Review</vt:lpstr>
      <vt:lpstr>PowerPoint Presentation</vt:lpstr>
      <vt:lpstr>Lesson Objectives</vt:lpstr>
      <vt:lpstr>Funding Update - System Process</vt:lpstr>
      <vt:lpstr>Add a New Value Tab</vt:lpstr>
      <vt:lpstr>Process Direct Retro Search </vt:lpstr>
      <vt:lpstr>Distribute Earnings Page</vt:lpstr>
      <vt:lpstr>High Risk Transactions</vt:lpstr>
      <vt:lpstr>Direct Retro - Work Study </vt:lpstr>
      <vt:lpstr>Salary Cap/MCOP Funding Worksheet</vt:lpstr>
      <vt:lpstr>Salary Cap/MCOP Funding Worksheet (Cont’d)</vt:lpstr>
      <vt:lpstr>Direct Retro Distribution Preview</vt:lpstr>
      <vt:lpstr>Approval Email Notification </vt:lpstr>
      <vt:lpstr>Instructor Demo</vt:lpstr>
      <vt:lpstr>Exercise #1</vt:lpstr>
      <vt:lpstr>Instructor Demo</vt:lpstr>
      <vt:lpstr>Objectives Review</vt:lpstr>
      <vt:lpstr>LESSON 3</vt:lpstr>
      <vt:lpstr>Lesson Objectives</vt:lpstr>
      <vt:lpstr>Benefit Cost Transfer Overview</vt:lpstr>
      <vt:lpstr>Benefit Cost Transfer – Scenarios</vt:lpstr>
      <vt:lpstr>Benefit Cost Transfer – Reminder</vt:lpstr>
      <vt:lpstr>Benefit Cost Transfer – System Process</vt:lpstr>
      <vt:lpstr>High Risk Transactions</vt:lpstr>
      <vt:lpstr>Module Objectives Review</vt:lpstr>
      <vt:lpstr>LESSON 4</vt:lpstr>
      <vt:lpstr>Lesson Objectives</vt:lpstr>
      <vt:lpstr>Benefit Cost Transfer – Add a New Value</vt:lpstr>
      <vt:lpstr>Process Benefit Cost Transfer Page</vt:lpstr>
      <vt:lpstr>Review Benefit Cost Transfer Page</vt:lpstr>
      <vt:lpstr>Instructor Demo</vt:lpstr>
      <vt:lpstr>Exercise</vt:lpstr>
      <vt:lpstr>Approval Email Notification </vt:lpstr>
      <vt:lpstr>Review Benefit Cost Transfer Page</vt:lpstr>
      <vt:lpstr>Review Benefit Cost Transfer Page (Cont’d)</vt:lpstr>
      <vt:lpstr>Instructor Demo</vt:lpstr>
      <vt:lpstr>Module Objectives Review</vt:lpstr>
      <vt:lpstr>Course Review</vt:lpstr>
      <vt:lpstr>Putting It All Together</vt:lpstr>
      <vt:lpstr>Putting It All Together Cont’d</vt:lpstr>
      <vt:lpstr>Course Objectives Review</vt:lpstr>
      <vt:lpstr>Course Resources </vt:lpstr>
      <vt:lpstr>Reference Material for Review</vt:lpstr>
      <vt:lpstr>Where to Get Help</vt:lpstr>
      <vt:lpstr>Thank You!</vt:lpstr>
    </vt:vector>
  </TitlesOfParts>
  <Company>JGA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 Retro End User</dc:title>
  <dc:creator>Andrea Garrison</dc:creator>
  <cp:lastModifiedBy>Andrea Garrison</cp:lastModifiedBy>
  <cp:revision>103</cp:revision>
  <cp:lastPrinted>2019-05-30T21:53:29Z</cp:lastPrinted>
  <dcterms:created xsi:type="dcterms:W3CDTF">2019-09-12T18:21:38Z</dcterms:created>
  <dcterms:modified xsi:type="dcterms:W3CDTF">2022-03-31T14:11:39Z</dcterms:modified>
  <cp:category>Approved &amp; Final Training Content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0x010100064A8420CC564B4B890708A4B957C9CC</vt:lpwstr>
  </property>
  <property fmtid="{D5CDD505-2E9C-101B-9397-08002B2CF9AE}" pid="3" name="ArticulateGUID">
    <vt:lpwstr>3F681B7F-43E5-4EDD-8C1F-E5F2AF45773B</vt:lpwstr>
  </property>
  <property fmtid="{D5CDD505-2E9C-101B-9397-08002B2CF9AE}" pid="4" name="ArticulatePath">
    <vt:lpwstr>BPG_workshops_ABS_S1_Intro_AWE_PosMan (001)</vt:lpwstr>
  </property>
</Properties>
</file>