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comments/comment1.xml" ContentType="application/vnd.openxmlformats-officedocument.presentationml.comments+xml"/>
  <Override PartName="/ppt/tags/tag25.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6.xml" ContentType="application/vnd.openxmlformats-officedocument.presentationml.tags+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2.xml" ContentType="application/vnd.openxmlformats-officedocument.presentationml.comment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notesSlides/notesSlide1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comments/comment3.xml" ContentType="application/vnd.openxmlformats-officedocument.presentationml.comments+xml"/>
  <Override PartName="/ppt/tags/tag38.xml" ContentType="application/vnd.openxmlformats-officedocument.presentationml.tags+xml"/>
  <Override PartName="/ppt/notesSlides/notesSlide16.xml" ContentType="application/vnd.openxmlformats-officedocument.presentationml.notesSlide+xml"/>
  <Override PartName="/ppt/tags/tag39.xml" ContentType="application/vnd.openxmlformats-officedocument.presentationml.tags+xml"/>
  <Override PartName="/ppt/notesSlides/notesSlide17.xml" ContentType="application/vnd.openxmlformats-officedocument.presentationml.notesSlide+xml"/>
  <Override PartName="/ppt/tags/tag40.xml" ContentType="application/vnd.openxmlformats-officedocument.presentationml.tags+xml"/>
  <Override PartName="/ppt/notesSlides/notesSlide18.xml" ContentType="application/vnd.openxmlformats-officedocument.presentationml.notesSlide+xml"/>
  <Override PartName="/ppt/comments/comment4.xml" ContentType="application/vnd.openxmlformats-officedocument.presentationml.comment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9.xml" ContentType="application/vnd.openxmlformats-officedocument.presentationml.notesSlide+xml"/>
  <Override PartName="/ppt/tags/tag46.xml" ContentType="application/vnd.openxmlformats-officedocument.presentationml.tags+xml"/>
  <Override PartName="/ppt/notesSlides/notesSlide20.xml" ContentType="application/vnd.openxmlformats-officedocument.presentationml.notesSlide+xml"/>
  <Override PartName="/ppt/tags/tag47.xml" ContentType="application/vnd.openxmlformats-officedocument.presentationml.tags+xml"/>
  <Override PartName="/ppt/notesSlides/notesSlide2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comments/comment5.xml" ContentType="application/vnd.openxmlformats-officedocument.presentationml.comments+xml"/>
  <Override PartName="/ppt/tags/tag54.xml" ContentType="application/vnd.openxmlformats-officedocument.presentationml.tags+xml"/>
  <Override PartName="/ppt/tags/tag55.xml" ContentType="application/vnd.openxmlformats-officedocument.presentationml.tags+xml"/>
  <Override PartName="/ppt/comments/comment6.xml" ContentType="application/vnd.openxmlformats-officedocument.presentationml.comments+xml"/>
  <Override PartName="/ppt/tags/tag56.xml" ContentType="application/vnd.openxmlformats-officedocument.presentationml.tags+xml"/>
  <Override PartName="/ppt/tags/tag57.xml" ContentType="application/vnd.openxmlformats-officedocument.presentationml.tags+xml"/>
  <Override PartName="/ppt/notesSlides/notesSlide23.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2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comments/comment7.xml" ContentType="application/vnd.openxmlformats-officedocument.presentationml.comments+xml"/>
  <Override PartName="/ppt/tags/tag62.xml" ContentType="application/vnd.openxmlformats-officedocument.presentationml.tags+xml"/>
  <Override PartName="/ppt/notesSlides/notesSlide25.xml" ContentType="application/vnd.openxmlformats-officedocument.presentationml.notesSlide+xml"/>
  <Override PartName="/ppt/comments/comment8.xml" ContentType="application/vnd.openxmlformats-officedocument.presentationml.comment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6.xml" ContentType="application/vnd.openxmlformats-officedocument.presentationml.notesSlide+xml"/>
  <Override PartName="/ppt/tags/tag67.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28.xml" ContentType="application/vnd.openxmlformats-officedocument.presentationml.notesSlide+xml"/>
  <Override PartName="/ppt/tags/tag85.xml" ContentType="application/vnd.openxmlformats-officedocument.presentationml.tags+xml"/>
  <Override PartName="/ppt/notesSlides/notesSlide29.xml" ContentType="application/vnd.openxmlformats-officedocument.presentationml.notesSlide+xml"/>
  <Override PartName="/ppt/tags/tag86.xml" ContentType="application/vnd.openxmlformats-officedocument.presentationml.tags+xml"/>
  <Override PartName="/ppt/notesSlides/notesSlide30.xml" ContentType="application/vnd.openxmlformats-officedocument.presentationml.notesSlide+xml"/>
  <Override PartName="/ppt/tags/tag87.xml" ContentType="application/vnd.openxmlformats-officedocument.presentationml.tags+xml"/>
  <Override PartName="/ppt/notesSlides/notesSlide31.xml" ContentType="application/vnd.openxmlformats-officedocument.presentationml.notesSlide+xml"/>
  <Override PartName="/ppt/tags/tag88.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48" r:id="rId1"/>
  </p:sldMasterIdLst>
  <p:notesMasterIdLst>
    <p:notesMasterId r:id="rId81"/>
  </p:notesMasterIdLst>
  <p:sldIdLst>
    <p:sldId id="355" r:id="rId2"/>
    <p:sldId id="356" r:id="rId3"/>
    <p:sldId id="259" r:id="rId4"/>
    <p:sldId id="261" r:id="rId5"/>
    <p:sldId id="269" r:id="rId6"/>
    <p:sldId id="264" r:id="rId7"/>
    <p:sldId id="267" r:id="rId8"/>
    <p:sldId id="265" r:id="rId9"/>
    <p:sldId id="266" r:id="rId10"/>
    <p:sldId id="292" r:id="rId11"/>
    <p:sldId id="268" r:id="rId12"/>
    <p:sldId id="293" r:id="rId13"/>
    <p:sldId id="294" r:id="rId14"/>
    <p:sldId id="296" r:id="rId15"/>
    <p:sldId id="307" r:id="rId16"/>
    <p:sldId id="331" r:id="rId17"/>
    <p:sldId id="290" r:id="rId18"/>
    <p:sldId id="286" r:id="rId19"/>
    <p:sldId id="354" r:id="rId20"/>
    <p:sldId id="302" r:id="rId21"/>
    <p:sldId id="304" r:id="rId22"/>
    <p:sldId id="305" r:id="rId23"/>
    <p:sldId id="333" r:id="rId24"/>
    <p:sldId id="291" r:id="rId25"/>
    <p:sldId id="287" r:id="rId26"/>
    <p:sldId id="288"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3" r:id="rId40"/>
    <p:sldId id="284" r:id="rId41"/>
    <p:sldId id="326" r:id="rId42"/>
    <p:sldId id="314" r:id="rId43"/>
    <p:sldId id="315" r:id="rId44"/>
    <p:sldId id="316" r:id="rId45"/>
    <p:sldId id="317" r:id="rId46"/>
    <p:sldId id="320" r:id="rId47"/>
    <p:sldId id="321" r:id="rId48"/>
    <p:sldId id="322" r:id="rId49"/>
    <p:sldId id="323" r:id="rId50"/>
    <p:sldId id="324" r:id="rId51"/>
    <p:sldId id="325" r:id="rId52"/>
    <p:sldId id="335" r:id="rId53"/>
    <p:sldId id="336" r:id="rId54"/>
    <p:sldId id="337" r:id="rId55"/>
    <p:sldId id="338" r:id="rId56"/>
    <p:sldId id="328" r:id="rId57"/>
    <p:sldId id="309" r:id="rId58"/>
    <p:sldId id="339" r:id="rId59"/>
    <p:sldId id="310" r:id="rId60"/>
    <p:sldId id="311" r:id="rId61"/>
    <p:sldId id="343" r:id="rId62"/>
    <p:sldId id="348" r:id="rId63"/>
    <p:sldId id="349" r:id="rId64"/>
    <p:sldId id="340" r:id="rId65"/>
    <p:sldId id="350" r:id="rId66"/>
    <p:sldId id="341" r:id="rId67"/>
    <p:sldId id="351" r:id="rId68"/>
    <p:sldId id="352" r:id="rId69"/>
    <p:sldId id="342" r:id="rId70"/>
    <p:sldId id="357" r:id="rId71"/>
    <p:sldId id="353" r:id="rId72"/>
    <p:sldId id="345" r:id="rId73"/>
    <p:sldId id="344" r:id="rId74"/>
    <p:sldId id="358" r:id="rId75"/>
    <p:sldId id="346" r:id="rId76"/>
    <p:sldId id="347" r:id="rId77"/>
    <p:sldId id="312" r:id="rId78"/>
    <p:sldId id="313" r:id="rId79"/>
    <p:sldId id="327" r:id="rId80"/>
  </p:sldIdLst>
  <p:sldSz cx="9144000" cy="6858000" type="screen4x3"/>
  <p:notesSz cx="6985000" cy="9271000"/>
  <p:embeddedFontLst>
    <p:embeddedFont>
      <p:font typeface="Calibri" panose="020F0502020204030204" pitchFamily="34" charset="0"/>
      <p:regular r:id="rId82"/>
      <p:bold r:id="rId83"/>
      <p:italic r:id="rId84"/>
      <p:boldItalic r:id="rId85"/>
    </p:embeddedFont>
    <p:embeddedFont>
      <p:font typeface="Verdana" panose="020B0604030504040204" pitchFamily="34" charset="0"/>
      <p:regular r:id="rId86"/>
      <p:bold r:id="rId87"/>
      <p:italic r:id="rId88"/>
      <p:boldItalic r:id="rId89"/>
    </p:embeddedFont>
    <p:embeddedFont>
      <p:font typeface="Microsoft Sans Serif" panose="020B0604020202020204" pitchFamily="34" charset="0"/>
      <p:regular r:id="rId90"/>
    </p:embeddedFont>
    <p:embeddedFont>
      <p:font typeface="Nirmala UI Semilight" panose="020B0402040204020203" pitchFamily="34" charset="0"/>
      <p:regular r:id="rId91"/>
    </p:embeddedFont>
    <p:embeddedFont>
      <p:font typeface="Arial Black" panose="020B0A04020102020204" pitchFamily="34" charset="0"/>
      <p:regular r:id="rId92"/>
      <p:bold r:id="rId93"/>
    </p:embeddedFont>
    <p:embeddedFont>
      <p:font typeface="Yu Gothic Medium" panose="020B0500000000000000" pitchFamily="34" charset="-128"/>
      <p:regular r:id="rId94"/>
    </p:embeddedFont>
  </p:embeddedFontLst>
  <p:custDataLst>
    <p:tags r:id="rId9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0">
          <p15:clr>
            <a:srgbClr val="A4A3A4"/>
          </p15:clr>
        </p15:guide>
        <p15:guide id="2" pos="220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0" roundtripDataSignature="AMtx7mhQmYWrS5MVsItkIDBczLoxNPJKU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 Rivera" initials="AR" lastIdx="12" clrIdx="0">
    <p:extLst>
      <p:ext uri="{19B8F6BF-5375-455C-9EA6-DF929625EA0E}">
        <p15:presenceInfo xmlns:p15="http://schemas.microsoft.com/office/powerpoint/2012/main" userId="S-1-5-21-497440546-3349810628-3187559507-639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746F9F-0E89-49C7-9AF0-A1651704D797}">
  <a:tblStyle styleId="{0E746F9F-0E89-49C7-9AF0-A1651704D79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1" autoAdjust="0"/>
    <p:restoredTop sz="81569" autoAdjust="0"/>
  </p:normalViewPr>
  <p:slideViewPr>
    <p:cSldViewPr snapToGrid="0">
      <p:cViewPr varScale="1">
        <p:scale>
          <a:sx n="60" d="100"/>
          <a:sy n="60" d="100"/>
        </p:scale>
        <p:origin x="1020" y="42"/>
      </p:cViewPr>
      <p:guideLst>
        <p:guide orient="horz" pos="2160"/>
        <p:guide pos="2880"/>
      </p:guideLst>
    </p:cSldViewPr>
  </p:slideViewPr>
  <p:notesTextViewPr>
    <p:cViewPr>
      <p:scale>
        <a:sx n="1" d="1"/>
        <a:sy n="1" d="1"/>
      </p:scale>
      <p:origin x="0" y="0"/>
    </p:cViewPr>
  </p:notesTextViewPr>
  <p:sorterViewPr>
    <p:cViewPr>
      <p:scale>
        <a:sx n="100" d="100"/>
        <a:sy n="100" d="100"/>
      </p:scale>
      <p:origin x="0" y="-25962"/>
    </p:cViewPr>
  </p:sorterViewPr>
  <p:notesViewPr>
    <p:cSldViewPr snapToGrid="0">
      <p:cViewPr varScale="1">
        <p:scale>
          <a:sx n="55" d="100"/>
          <a:sy n="55" d="100"/>
        </p:scale>
        <p:origin x="2124" y="84"/>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3.fntdata"/><Relationship Id="rId89" Type="http://schemas.openxmlformats.org/officeDocument/2006/relationships/font" Target="fonts/font8.fntdata"/><Relationship Id="rId133"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6.fntdata"/><Relationship Id="rId131"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93"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130" Type="http://customschemas.google.com/relationships/presentationmetadata" Target="metadata"/><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07T14:48:31.203" idx="1">
    <p:pos x="1869" y="1940"/>
    <p:text>follow up with med center on how they administer security</p:text>
    <p:extLst>
      <p:ext uri="{C676402C-5697-4E1C-873F-D02D1690AC5C}">
        <p15:threadingInfo xmlns:p15="http://schemas.microsoft.com/office/powerpoint/2012/main" timeZoneBias="420"/>
      </p:ext>
    </p:extLst>
  </p:cm>
  <p:cm authorId="1" dt="2020-04-07T14:50:48.646" idx="2">
    <p:pos x="1869" y="2036"/>
    <p:text>location of wiki &amp; user guide</p:text>
    <p:extLst>
      <p:ext uri="{C676402C-5697-4E1C-873F-D02D1690AC5C}">
        <p15:threadingInfo xmlns:p15="http://schemas.microsoft.com/office/powerpoint/2012/main" timeZoneBias="420">
          <p15:parentCm authorId="1" idx="1"/>
        </p15:threadingInfo>
      </p:ext>
    </p:extLst>
  </p:cm>
  <p:cm authorId="1" dt="2020-04-08T16:24:28.678" idx="12">
    <p:pos x="1869" y="2132"/>
    <p:text>KSAMS request form thru oit wiki...link in the ksams document for it (possibly?)</p:text>
    <p:extLst>
      <p:ext uri="{C676402C-5697-4E1C-873F-D02D1690AC5C}">
        <p15:threadingInfo xmlns:p15="http://schemas.microsoft.com/office/powerpoint/2012/main" timeZoneBias="42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4-07T14:55:35.184" idx="3">
    <p:pos x="10" y="10"/>
    <p:text>Review lesson agenda (repetitive)</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4-07T15:09:46.805" idx="4">
    <p:pos x="10" y="10"/>
    <p:text>call out the pink section in header</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4-07T15:18:26.753" idx="5">
    <p:pos x="10" y="10"/>
    <p:text>update screenshot with current production layout</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4-07T15:35:20.766" idx="6">
    <p:pos x="5689" y="744"/>
    <p:text>If the employee no longer reports to you, will you still be able to access the employee record, or just see the data that existed for that time period.</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4-07T15:48:27.703" idx="11">
    <p:pos x="4691" y="1143"/>
    <p:text>wrong screenshot (this goes with empl info section) - update**</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4-07T15:42:18.887" idx="7">
    <p:pos x="10" y="10"/>
    <p:text>call out when to contact eec vs. open a case with ucpc (forms)</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4-07T15:42:43.014" idx="8">
    <p:pos x="10" y="10"/>
    <p:text>if opening a case for an employee, choose that option and put the employee's name (not theirs)</p:text>
    <p:extLst>
      <p:ext uri="{C676402C-5697-4E1C-873F-D02D1690AC5C}">
        <p15:threadingInfo xmlns:p15="http://schemas.microsoft.com/office/powerpoint/2012/main" timeZoneBias="420"/>
      </p:ext>
    </p:extLst>
  </p:cm>
  <p:cm authorId="1" dt="2020-04-07T15:46:02.371" idx="9">
    <p:pos x="10" y="106"/>
    <p:text>Does the "SOBO" role have any part in being abel to submit a ticket for another employee?</p:text>
    <p:extLst>
      <p:ext uri="{C676402C-5697-4E1C-873F-D02D1690AC5C}">
        <p15:threadingInfo xmlns:p15="http://schemas.microsoft.com/office/powerpoint/2012/main" timeZoneBias="420">
          <p15:parentCm authorId="1" idx="8"/>
        </p15:threadingInfo>
      </p:ext>
    </p:extLst>
  </p:cm>
  <p:cm authorId="1" dt="2020-04-07T15:47:08.154" idx="10">
    <p:pos x="10" y="202"/>
    <p:text>See if someone who doesnt transact or doesnt have manager access have the ability to submit for another employee</p:text>
    <p:extLst>
      <p:ext uri="{C676402C-5697-4E1C-873F-D02D1690AC5C}">
        <p15:threadingInfo xmlns:p15="http://schemas.microsoft.com/office/powerpoint/2012/main" timeZoneBias="420">
          <p15:parentCm authorId="1" idx="8"/>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5EA3F4-4B73-483E-926D-4FD37CF29FE8}" type="doc">
      <dgm:prSet loTypeId="urn:microsoft.com/office/officeart/2008/layout/VerticalCurvedList" loCatId="list" qsTypeId="urn:microsoft.com/office/officeart/2005/8/quickstyle/3d3" qsCatId="3D" csTypeId="urn:microsoft.com/office/officeart/2005/8/colors/accent5_2" csCatId="accent5" phldr="1"/>
      <dgm:spPr/>
      <dgm:t>
        <a:bodyPr/>
        <a:lstStyle/>
        <a:p>
          <a:endParaRPr lang="en-US"/>
        </a:p>
      </dgm:t>
    </dgm:pt>
    <dgm:pt modelId="{F44BF841-0008-4167-9C08-021C68E202F9}">
      <dgm:prSet phldrT="[Text]"/>
      <dgm:spPr/>
      <dgm:t>
        <a:bodyPr/>
        <a:lstStyle/>
        <a:p>
          <a:r>
            <a:rPr lang="en-US" dirty="0" smtClean="0"/>
            <a:t>1. UCPath &amp; KSAMS</a:t>
          </a:r>
          <a:endParaRPr lang="en-US" dirty="0"/>
        </a:p>
      </dgm:t>
    </dgm:pt>
    <dgm:pt modelId="{BC169A91-AA31-4357-B9CA-6FF3DB22A794}" type="parTrans" cxnId="{BE867555-907E-48A2-902B-DAF46D5A7069}">
      <dgm:prSet/>
      <dgm:spPr/>
      <dgm:t>
        <a:bodyPr/>
        <a:lstStyle/>
        <a:p>
          <a:endParaRPr lang="en-US"/>
        </a:p>
      </dgm:t>
    </dgm:pt>
    <dgm:pt modelId="{3C1B571D-E99F-43C8-B32B-2B93DB4C0DF8}" type="sibTrans" cxnId="{BE867555-907E-48A2-902B-DAF46D5A7069}">
      <dgm:prSet/>
      <dgm:spPr/>
      <dgm:t>
        <a:bodyPr/>
        <a:lstStyle/>
        <a:p>
          <a:endParaRPr lang="en-US"/>
        </a:p>
      </dgm:t>
    </dgm:pt>
    <dgm:pt modelId="{F5F26E95-364A-4E04-9A9F-66ED50EA091A}">
      <dgm:prSet phldrT="[Text]"/>
      <dgm:spPr/>
      <dgm:t>
        <a:bodyPr/>
        <a:lstStyle/>
        <a:p>
          <a:r>
            <a:rPr lang="en-US" dirty="0" smtClean="0"/>
            <a:t>2. Roles &amp; Access</a:t>
          </a:r>
          <a:endParaRPr lang="en-US" dirty="0"/>
        </a:p>
      </dgm:t>
    </dgm:pt>
    <dgm:pt modelId="{978FDBDE-2414-4702-950C-FF24B576F1BB}" type="parTrans" cxnId="{F4554973-172A-42EF-B73D-EC39815758BE}">
      <dgm:prSet/>
      <dgm:spPr/>
      <dgm:t>
        <a:bodyPr/>
        <a:lstStyle/>
        <a:p>
          <a:endParaRPr lang="en-US"/>
        </a:p>
      </dgm:t>
    </dgm:pt>
    <dgm:pt modelId="{C6DA2B8B-31A4-443B-8FF3-1066D2041CDB}" type="sibTrans" cxnId="{F4554973-172A-42EF-B73D-EC39815758BE}">
      <dgm:prSet/>
      <dgm:spPr/>
      <dgm:t>
        <a:bodyPr/>
        <a:lstStyle/>
        <a:p>
          <a:endParaRPr lang="en-US"/>
        </a:p>
      </dgm:t>
    </dgm:pt>
    <dgm:pt modelId="{3948DFDA-E3A0-4C5A-94BC-AD0D562EBBD3}">
      <dgm:prSet phldrT="[Text]"/>
      <dgm:spPr/>
      <dgm:t>
        <a:bodyPr/>
        <a:lstStyle/>
        <a:p>
          <a:r>
            <a:rPr lang="en-US" dirty="0" smtClean="0"/>
            <a:t>3. General Navigation</a:t>
          </a:r>
          <a:endParaRPr lang="en-US" dirty="0"/>
        </a:p>
      </dgm:t>
    </dgm:pt>
    <dgm:pt modelId="{383777EF-9777-4646-84A7-21E0B7532793}" type="parTrans" cxnId="{049B5B06-3FB9-4289-93C2-12163DFC4E87}">
      <dgm:prSet/>
      <dgm:spPr/>
      <dgm:t>
        <a:bodyPr/>
        <a:lstStyle/>
        <a:p>
          <a:endParaRPr lang="en-US"/>
        </a:p>
      </dgm:t>
    </dgm:pt>
    <dgm:pt modelId="{2F01E68B-5066-4B5E-BD2A-6966EB4411EA}" type="sibTrans" cxnId="{049B5B06-3FB9-4289-93C2-12163DFC4E87}">
      <dgm:prSet/>
      <dgm:spPr/>
      <dgm:t>
        <a:bodyPr/>
        <a:lstStyle/>
        <a:p>
          <a:endParaRPr lang="en-US"/>
        </a:p>
      </dgm:t>
    </dgm:pt>
    <dgm:pt modelId="{EDAF6E6B-E4BD-4179-B573-051D4B2F2C04}">
      <dgm:prSet phldrT="[Text]"/>
      <dgm:spPr/>
      <dgm:t>
        <a:bodyPr/>
        <a:lstStyle/>
        <a:p>
          <a:r>
            <a:rPr lang="en-US" dirty="0" smtClean="0"/>
            <a:t>4. Data Inquiry</a:t>
          </a:r>
          <a:endParaRPr lang="en-US" dirty="0"/>
        </a:p>
      </dgm:t>
    </dgm:pt>
    <dgm:pt modelId="{FF6E2060-16AA-4142-972F-CB849A41B57F}" type="parTrans" cxnId="{F75E94C7-0693-4E2C-8170-CE6E68935290}">
      <dgm:prSet/>
      <dgm:spPr/>
      <dgm:t>
        <a:bodyPr/>
        <a:lstStyle/>
        <a:p>
          <a:endParaRPr lang="en-US"/>
        </a:p>
      </dgm:t>
    </dgm:pt>
    <dgm:pt modelId="{2196377D-CF65-48E7-814B-3BFA98091FE8}" type="sibTrans" cxnId="{F75E94C7-0693-4E2C-8170-CE6E68935290}">
      <dgm:prSet/>
      <dgm:spPr/>
      <dgm:t>
        <a:bodyPr/>
        <a:lstStyle/>
        <a:p>
          <a:endParaRPr lang="en-US"/>
        </a:p>
      </dgm:t>
    </dgm:pt>
    <dgm:pt modelId="{41C865CC-635D-4D1F-9CF8-67DCB92BFEFE}" type="pres">
      <dgm:prSet presAssocID="{8B5EA3F4-4B73-483E-926D-4FD37CF29FE8}" presName="Name0" presStyleCnt="0">
        <dgm:presLayoutVars>
          <dgm:chMax val="7"/>
          <dgm:chPref val="7"/>
          <dgm:dir/>
        </dgm:presLayoutVars>
      </dgm:prSet>
      <dgm:spPr/>
      <dgm:t>
        <a:bodyPr/>
        <a:lstStyle/>
        <a:p>
          <a:endParaRPr lang="en-US"/>
        </a:p>
      </dgm:t>
    </dgm:pt>
    <dgm:pt modelId="{AE3E0EDB-C098-45E0-BC99-D82AC7A94D65}" type="pres">
      <dgm:prSet presAssocID="{8B5EA3F4-4B73-483E-926D-4FD37CF29FE8}" presName="Name1" presStyleCnt="0"/>
      <dgm:spPr/>
    </dgm:pt>
    <dgm:pt modelId="{F909AF62-EF96-4F72-B6CA-9896F50877B6}" type="pres">
      <dgm:prSet presAssocID="{8B5EA3F4-4B73-483E-926D-4FD37CF29FE8}" presName="cycle" presStyleCnt="0"/>
      <dgm:spPr/>
    </dgm:pt>
    <dgm:pt modelId="{29F57873-8135-445D-8616-AB148338AA13}" type="pres">
      <dgm:prSet presAssocID="{8B5EA3F4-4B73-483E-926D-4FD37CF29FE8}" presName="srcNode" presStyleLbl="node1" presStyleIdx="0" presStyleCnt="4"/>
      <dgm:spPr/>
    </dgm:pt>
    <dgm:pt modelId="{6BF0A85F-5018-4C01-9AE6-8B7EEEC7A096}" type="pres">
      <dgm:prSet presAssocID="{8B5EA3F4-4B73-483E-926D-4FD37CF29FE8}" presName="conn" presStyleLbl="parChTrans1D2" presStyleIdx="0" presStyleCnt="1"/>
      <dgm:spPr/>
      <dgm:t>
        <a:bodyPr/>
        <a:lstStyle/>
        <a:p>
          <a:endParaRPr lang="en-US"/>
        </a:p>
      </dgm:t>
    </dgm:pt>
    <dgm:pt modelId="{7B43685C-C6C9-4200-B3D3-B3AF739AC275}" type="pres">
      <dgm:prSet presAssocID="{8B5EA3F4-4B73-483E-926D-4FD37CF29FE8}" presName="extraNode" presStyleLbl="node1" presStyleIdx="0" presStyleCnt="4"/>
      <dgm:spPr/>
    </dgm:pt>
    <dgm:pt modelId="{A033DD74-1B80-4538-808F-13C2FB51F59A}" type="pres">
      <dgm:prSet presAssocID="{8B5EA3F4-4B73-483E-926D-4FD37CF29FE8}" presName="dstNode" presStyleLbl="node1" presStyleIdx="0" presStyleCnt="4"/>
      <dgm:spPr/>
    </dgm:pt>
    <dgm:pt modelId="{EEE84B37-CC22-4D39-A7F1-CEDA00CCDC0F}" type="pres">
      <dgm:prSet presAssocID="{F44BF841-0008-4167-9C08-021C68E202F9}" presName="text_1" presStyleLbl="node1" presStyleIdx="0" presStyleCnt="4">
        <dgm:presLayoutVars>
          <dgm:bulletEnabled val="1"/>
        </dgm:presLayoutVars>
      </dgm:prSet>
      <dgm:spPr/>
      <dgm:t>
        <a:bodyPr/>
        <a:lstStyle/>
        <a:p>
          <a:endParaRPr lang="en-US"/>
        </a:p>
      </dgm:t>
    </dgm:pt>
    <dgm:pt modelId="{1DDB51A8-7491-4812-9334-EF710CC3CC50}" type="pres">
      <dgm:prSet presAssocID="{F44BF841-0008-4167-9C08-021C68E202F9}" presName="accent_1" presStyleCnt="0"/>
      <dgm:spPr/>
    </dgm:pt>
    <dgm:pt modelId="{0716EAF7-0E98-4621-BF55-68B7D8A4249F}" type="pres">
      <dgm:prSet presAssocID="{F44BF841-0008-4167-9C08-021C68E202F9}" presName="accentRepeatNode" presStyleLbl="solidFgAcc1" presStyleIdx="0" presStyleCnt="4"/>
      <dgm:spPr/>
    </dgm:pt>
    <dgm:pt modelId="{A1545576-FF3F-48A5-B901-8B8138ABA1F2}" type="pres">
      <dgm:prSet presAssocID="{F5F26E95-364A-4E04-9A9F-66ED50EA091A}" presName="text_2" presStyleLbl="node1" presStyleIdx="1" presStyleCnt="4">
        <dgm:presLayoutVars>
          <dgm:bulletEnabled val="1"/>
        </dgm:presLayoutVars>
      </dgm:prSet>
      <dgm:spPr/>
      <dgm:t>
        <a:bodyPr/>
        <a:lstStyle/>
        <a:p>
          <a:endParaRPr lang="en-US"/>
        </a:p>
      </dgm:t>
    </dgm:pt>
    <dgm:pt modelId="{6625FC5E-CA33-440B-B301-85B9AFF08554}" type="pres">
      <dgm:prSet presAssocID="{F5F26E95-364A-4E04-9A9F-66ED50EA091A}" presName="accent_2" presStyleCnt="0"/>
      <dgm:spPr/>
    </dgm:pt>
    <dgm:pt modelId="{B53ED952-E5C0-4A49-B483-8BB25D0B6C71}" type="pres">
      <dgm:prSet presAssocID="{F5F26E95-364A-4E04-9A9F-66ED50EA091A}" presName="accentRepeatNode" presStyleLbl="solidFgAcc1" presStyleIdx="1" presStyleCnt="4"/>
      <dgm:spPr/>
    </dgm:pt>
    <dgm:pt modelId="{9D127102-F2A9-4A66-AF8D-7CE6A4AD9CF0}" type="pres">
      <dgm:prSet presAssocID="{3948DFDA-E3A0-4C5A-94BC-AD0D562EBBD3}" presName="text_3" presStyleLbl="node1" presStyleIdx="2" presStyleCnt="4">
        <dgm:presLayoutVars>
          <dgm:bulletEnabled val="1"/>
        </dgm:presLayoutVars>
      </dgm:prSet>
      <dgm:spPr/>
      <dgm:t>
        <a:bodyPr/>
        <a:lstStyle/>
        <a:p>
          <a:endParaRPr lang="en-US"/>
        </a:p>
      </dgm:t>
    </dgm:pt>
    <dgm:pt modelId="{3F8E2B41-C630-4F3B-96FB-EF583BC900B2}" type="pres">
      <dgm:prSet presAssocID="{3948DFDA-E3A0-4C5A-94BC-AD0D562EBBD3}" presName="accent_3" presStyleCnt="0"/>
      <dgm:spPr/>
    </dgm:pt>
    <dgm:pt modelId="{E05965FC-DBD6-4BC1-BB6B-76F319D3F646}" type="pres">
      <dgm:prSet presAssocID="{3948DFDA-E3A0-4C5A-94BC-AD0D562EBBD3}" presName="accentRepeatNode" presStyleLbl="solidFgAcc1" presStyleIdx="2" presStyleCnt="4"/>
      <dgm:spPr/>
    </dgm:pt>
    <dgm:pt modelId="{DF152C05-2991-4DA5-B303-61A540B72678}" type="pres">
      <dgm:prSet presAssocID="{EDAF6E6B-E4BD-4179-B573-051D4B2F2C04}" presName="text_4" presStyleLbl="node1" presStyleIdx="3" presStyleCnt="4">
        <dgm:presLayoutVars>
          <dgm:bulletEnabled val="1"/>
        </dgm:presLayoutVars>
      </dgm:prSet>
      <dgm:spPr/>
      <dgm:t>
        <a:bodyPr/>
        <a:lstStyle/>
        <a:p>
          <a:endParaRPr lang="en-US"/>
        </a:p>
      </dgm:t>
    </dgm:pt>
    <dgm:pt modelId="{82AE537F-C01D-42DC-A49B-F751A0DC41FA}" type="pres">
      <dgm:prSet presAssocID="{EDAF6E6B-E4BD-4179-B573-051D4B2F2C04}" presName="accent_4" presStyleCnt="0"/>
      <dgm:spPr/>
    </dgm:pt>
    <dgm:pt modelId="{F2EE9122-9AC9-4BBD-86C4-6D2CF06847F4}" type="pres">
      <dgm:prSet presAssocID="{EDAF6E6B-E4BD-4179-B573-051D4B2F2C04}" presName="accentRepeatNode" presStyleLbl="solidFgAcc1" presStyleIdx="3" presStyleCnt="4"/>
      <dgm:spPr/>
    </dgm:pt>
  </dgm:ptLst>
  <dgm:cxnLst>
    <dgm:cxn modelId="{BE867555-907E-48A2-902B-DAF46D5A7069}" srcId="{8B5EA3F4-4B73-483E-926D-4FD37CF29FE8}" destId="{F44BF841-0008-4167-9C08-021C68E202F9}" srcOrd="0" destOrd="0" parTransId="{BC169A91-AA31-4357-B9CA-6FF3DB22A794}" sibTransId="{3C1B571D-E99F-43C8-B32B-2B93DB4C0DF8}"/>
    <dgm:cxn modelId="{85FEA512-6FBF-4EF9-8175-3C9E66147111}" type="presOf" srcId="{EDAF6E6B-E4BD-4179-B573-051D4B2F2C04}" destId="{DF152C05-2991-4DA5-B303-61A540B72678}" srcOrd="0" destOrd="0" presId="urn:microsoft.com/office/officeart/2008/layout/VerticalCurvedList"/>
    <dgm:cxn modelId="{D06D8CF5-1082-447A-8D65-96F5B302ECD6}" type="presOf" srcId="{3948DFDA-E3A0-4C5A-94BC-AD0D562EBBD3}" destId="{9D127102-F2A9-4A66-AF8D-7CE6A4AD9CF0}" srcOrd="0" destOrd="0" presId="urn:microsoft.com/office/officeart/2008/layout/VerticalCurvedList"/>
    <dgm:cxn modelId="{854C61DF-5CE8-4B0B-8E37-1E2B5C1CB22D}" type="presOf" srcId="{F44BF841-0008-4167-9C08-021C68E202F9}" destId="{EEE84B37-CC22-4D39-A7F1-CEDA00CCDC0F}" srcOrd="0" destOrd="0" presId="urn:microsoft.com/office/officeart/2008/layout/VerticalCurvedList"/>
    <dgm:cxn modelId="{049B5B06-3FB9-4289-93C2-12163DFC4E87}" srcId="{8B5EA3F4-4B73-483E-926D-4FD37CF29FE8}" destId="{3948DFDA-E3A0-4C5A-94BC-AD0D562EBBD3}" srcOrd="2" destOrd="0" parTransId="{383777EF-9777-4646-84A7-21E0B7532793}" sibTransId="{2F01E68B-5066-4B5E-BD2A-6966EB4411EA}"/>
    <dgm:cxn modelId="{F4554973-172A-42EF-B73D-EC39815758BE}" srcId="{8B5EA3F4-4B73-483E-926D-4FD37CF29FE8}" destId="{F5F26E95-364A-4E04-9A9F-66ED50EA091A}" srcOrd="1" destOrd="0" parTransId="{978FDBDE-2414-4702-950C-FF24B576F1BB}" sibTransId="{C6DA2B8B-31A4-443B-8FF3-1066D2041CDB}"/>
    <dgm:cxn modelId="{A1E8ADA6-9140-48AD-9A28-9064DE9C8E6F}" type="presOf" srcId="{F5F26E95-364A-4E04-9A9F-66ED50EA091A}" destId="{A1545576-FF3F-48A5-B901-8B8138ABA1F2}" srcOrd="0" destOrd="0" presId="urn:microsoft.com/office/officeart/2008/layout/VerticalCurvedList"/>
    <dgm:cxn modelId="{3F7BE155-8AA3-459B-8BC3-D833D73F773E}" type="presOf" srcId="{3C1B571D-E99F-43C8-B32B-2B93DB4C0DF8}" destId="{6BF0A85F-5018-4C01-9AE6-8B7EEEC7A096}" srcOrd="0" destOrd="0" presId="urn:microsoft.com/office/officeart/2008/layout/VerticalCurvedList"/>
    <dgm:cxn modelId="{F75E94C7-0693-4E2C-8170-CE6E68935290}" srcId="{8B5EA3F4-4B73-483E-926D-4FD37CF29FE8}" destId="{EDAF6E6B-E4BD-4179-B573-051D4B2F2C04}" srcOrd="3" destOrd="0" parTransId="{FF6E2060-16AA-4142-972F-CB849A41B57F}" sibTransId="{2196377D-CF65-48E7-814B-3BFA98091FE8}"/>
    <dgm:cxn modelId="{8377904C-D985-4C22-9BCC-B67DAF0B5A64}" type="presOf" srcId="{8B5EA3F4-4B73-483E-926D-4FD37CF29FE8}" destId="{41C865CC-635D-4D1F-9CF8-67DCB92BFEFE}" srcOrd="0" destOrd="0" presId="urn:microsoft.com/office/officeart/2008/layout/VerticalCurvedList"/>
    <dgm:cxn modelId="{B152AF29-F0FC-485E-9EB2-C6C3929D69AA}" type="presParOf" srcId="{41C865CC-635D-4D1F-9CF8-67DCB92BFEFE}" destId="{AE3E0EDB-C098-45E0-BC99-D82AC7A94D65}" srcOrd="0" destOrd="0" presId="urn:microsoft.com/office/officeart/2008/layout/VerticalCurvedList"/>
    <dgm:cxn modelId="{8E72FDF3-BFDD-4525-8FC3-4EBE8305FAD1}" type="presParOf" srcId="{AE3E0EDB-C098-45E0-BC99-D82AC7A94D65}" destId="{F909AF62-EF96-4F72-B6CA-9896F50877B6}" srcOrd="0" destOrd="0" presId="urn:microsoft.com/office/officeart/2008/layout/VerticalCurvedList"/>
    <dgm:cxn modelId="{34EF919D-82D0-41BD-B9AE-9B94C1119657}" type="presParOf" srcId="{F909AF62-EF96-4F72-B6CA-9896F50877B6}" destId="{29F57873-8135-445D-8616-AB148338AA13}" srcOrd="0" destOrd="0" presId="urn:microsoft.com/office/officeart/2008/layout/VerticalCurvedList"/>
    <dgm:cxn modelId="{451E508A-06CB-4FC7-A5B6-E1551E8200C6}" type="presParOf" srcId="{F909AF62-EF96-4F72-B6CA-9896F50877B6}" destId="{6BF0A85F-5018-4C01-9AE6-8B7EEEC7A096}" srcOrd="1" destOrd="0" presId="urn:microsoft.com/office/officeart/2008/layout/VerticalCurvedList"/>
    <dgm:cxn modelId="{06E28C2A-4ED0-4D2F-9FBF-E83EB2444763}" type="presParOf" srcId="{F909AF62-EF96-4F72-B6CA-9896F50877B6}" destId="{7B43685C-C6C9-4200-B3D3-B3AF739AC275}" srcOrd="2" destOrd="0" presId="urn:microsoft.com/office/officeart/2008/layout/VerticalCurvedList"/>
    <dgm:cxn modelId="{DB6A7452-310B-4171-803D-FC2AC245AD44}" type="presParOf" srcId="{F909AF62-EF96-4F72-B6CA-9896F50877B6}" destId="{A033DD74-1B80-4538-808F-13C2FB51F59A}" srcOrd="3" destOrd="0" presId="urn:microsoft.com/office/officeart/2008/layout/VerticalCurvedList"/>
    <dgm:cxn modelId="{3E6E1F3C-3FD7-4676-B481-1DB80EF926BF}" type="presParOf" srcId="{AE3E0EDB-C098-45E0-BC99-D82AC7A94D65}" destId="{EEE84B37-CC22-4D39-A7F1-CEDA00CCDC0F}" srcOrd="1" destOrd="0" presId="urn:microsoft.com/office/officeart/2008/layout/VerticalCurvedList"/>
    <dgm:cxn modelId="{A3AB414E-3CFB-4AE7-A4DC-29712B1EBE9E}" type="presParOf" srcId="{AE3E0EDB-C098-45E0-BC99-D82AC7A94D65}" destId="{1DDB51A8-7491-4812-9334-EF710CC3CC50}" srcOrd="2" destOrd="0" presId="urn:microsoft.com/office/officeart/2008/layout/VerticalCurvedList"/>
    <dgm:cxn modelId="{24C680BC-826B-4210-859E-88643CFBC06A}" type="presParOf" srcId="{1DDB51A8-7491-4812-9334-EF710CC3CC50}" destId="{0716EAF7-0E98-4621-BF55-68B7D8A4249F}" srcOrd="0" destOrd="0" presId="urn:microsoft.com/office/officeart/2008/layout/VerticalCurvedList"/>
    <dgm:cxn modelId="{C8C419B0-BB79-4784-92A6-4B81D5457D35}" type="presParOf" srcId="{AE3E0EDB-C098-45E0-BC99-D82AC7A94D65}" destId="{A1545576-FF3F-48A5-B901-8B8138ABA1F2}" srcOrd="3" destOrd="0" presId="urn:microsoft.com/office/officeart/2008/layout/VerticalCurvedList"/>
    <dgm:cxn modelId="{3EDA4D98-EC5F-4338-8052-625926B7B128}" type="presParOf" srcId="{AE3E0EDB-C098-45E0-BC99-D82AC7A94D65}" destId="{6625FC5E-CA33-440B-B301-85B9AFF08554}" srcOrd="4" destOrd="0" presId="urn:microsoft.com/office/officeart/2008/layout/VerticalCurvedList"/>
    <dgm:cxn modelId="{A2124B76-C26D-4F48-A118-76857DDEDCA5}" type="presParOf" srcId="{6625FC5E-CA33-440B-B301-85B9AFF08554}" destId="{B53ED952-E5C0-4A49-B483-8BB25D0B6C71}" srcOrd="0" destOrd="0" presId="urn:microsoft.com/office/officeart/2008/layout/VerticalCurvedList"/>
    <dgm:cxn modelId="{E8C52189-2F65-44A2-9881-A5EF971964FC}" type="presParOf" srcId="{AE3E0EDB-C098-45E0-BC99-D82AC7A94D65}" destId="{9D127102-F2A9-4A66-AF8D-7CE6A4AD9CF0}" srcOrd="5" destOrd="0" presId="urn:microsoft.com/office/officeart/2008/layout/VerticalCurvedList"/>
    <dgm:cxn modelId="{819B8AE3-1437-4DB1-9080-CDC79089F8AF}" type="presParOf" srcId="{AE3E0EDB-C098-45E0-BC99-D82AC7A94D65}" destId="{3F8E2B41-C630-4F3B-96FB-EF583BC900B2}" srcOrd="6" destOrd="0" presId="urn:microsoft.com/office/officeart/2008/layout/VerticalCurvedList"/>
    <dgm:cxn modelId="{B4D44AFD-E1F7-47DB-A535-115ACEBAD5C6}" type="presParOf" srcId="{3F8E2B41-C630-4F3B-96FB-EF583BC900B2}" destId="{E05965FC-DBD6-4BC1-BB6B-76F319D3F646}" srcOrd="0" destOrd="0" presId="urn:microsoft.com/office/officeart/2008/layout/VerticalCurvedList"/>
    <dgm:cxn modelId="{7E58EA2F-693A-4923-A2D2-BDF2054E5AA7}" type="presParOf" srcId="{AE3E0EDB-C098-45E0-BC99-D82AC7A94D65}" destId="{DF152C05-2991-4DA5-B303-61A540B72678}" srcOrd="7" destOrd="0" presId="urn:microsoft.com/office/officeart/2008/layout/VerticalCurvedList"/>
    <dgm:cxn modelId="{BF1E31D9-E95E-4EBC-A23B-525D62DB7DF7}" type="presParOf" srcId="{AE3E0EDB-C098-45E0-BC99-D82AC7A94D65}" destId="{82AE537F-C01D-42DC-A49B-F751A0DC41FA}" srcOrd="8" destOrd="0" presId="urn:microsoft.com/office/officeart/2008/layout/VerticalCurvedList"/>
    <dgm:cxn modelId="{C47012D4-EF6F-472C-88FA-C684F2F51298}" type="presParOf" srcId="{82AE537F-C01D-42DC-A49B-F751A0DC41FA}" destId="{F2EE9122-9AC9-4BBD-86C4-6D2CF06847F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0C8DABC-2DC2-472D-908D-EAE9836BE1D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AB6843-0F1F-46ED-927A-CC839DEEA987}">
      <dgm:prSet phldrT="[Text]" custT="1"/>
      <dgm:spPr>
        <a:solidFill>
          <a:schemeClr val="bg2"/>
        </a:solidFill>
      </dgm:spPr>
      <dgm:t>
        <a:bodyPr/>
        <a:lstStyle/>
        <a:p>
          <a:r>
            <a:rPr lang="en-US" sz="2400" b="1" dirty="0" smtClean="0"/>
            <a:t>UCPath &amp; KSAMS</a:t>
          </a:r>
          <a:endParaRPr lang="en-US" sz="2400" b="1" dirty="0"/>
        </a:p>
      </dgm:t>
    </dgm:pt>
    <dgm:pt modelId="{138B56A3-4A66-4960-83E1-D4529100AF3C}" type="parTrans" cxnId="{023C3E81-59F5-4797-B2C2-2B830AAD7B68}">
      <dgm:prSet/>
      <dgm:spPr/>
      <dgm:t>
        <a:bodyPr/>
        <a:lstStyle/>
        <a:p>
          <a:endParaRPr lang="en-US" sz="1400"/>
        </a:p>
      </dgm:t>
    </dgm:pt>
    <dgm:pt modelId="{B6784712-D050-49E6-8788-EED0CF5903E8}" type="sibTrans" cxnId="{023C3E81-59F5-4797-B2C2-2B830AAD7B68}">
      <dgm:prSet/>
      <dgm:spPr/>
      <dgm:t>
        <a:bodyPr/>
        <a:lstStyle/>
        <a:p>
          <a:endParaRPr lang="en-US" sz="1400"/>
        </a:p>
      </dgm:t>
    </dgm:pt>
    <dgm:pt modelId="{FCB732C7-D314-4AEA-8EEB-E572BC895AA8}">
      <dgm:prSet phldrT="[Text]" custT="1"/>
      <dgm:spPr/>
      <dgm:t>
        <a:bodyPr/>
        <a:lstStyle/>
        <a:p>
          <a:r>
            <a:rPr lang="en-US" sz="2400" dirty="0" smtClean="0"/>
            <a:t>Roles &amp; Access</a:t>
          </a:r>
        </a:p>
      </dgm:t>
    </dgm:pt>
    <dgm:pt modelId="{C836B3AB-A321-4E51-AA4C-EC5AA315CC94}" type="parTrans" cxnId="{4C348621-19E1-4C5F-812E-731BF9F12C5A}">
      <dgm:prSet/>
      <dgm:spPr/>
      <dgm:t>
        <a:bodyPr/>
        <a:lstStyle/>
        <a:p>
          <a:endParaRPr lang="en-US" sz="1400"/>
        </a:p>
      </dgm:t>
    </dgm:pt>
    <dgm:pt modelId="{90685E52-3818-4D34-8EBF-3D6750C005D9}" type="sibTrans" cxnId="{4C348621-19E1-4C5F-812E-731BF9F12C5A}">
      <dgm:prSet/>
      <dgm:spPr/>
      <dgm:t>
        <a:bodyPr/>
        <a:lstStyle/>
        <a:p>
          <a:endParaRPr lang="en-US" sz="1400"/>
        </a:p>
      </dgm:t>
    </dgm:pt>
    <dgm:pt modelId="{0371EAD1-956D-48C1-8560-3C35799BC2A2}">
      <dgm:prSet phldrT="[Text]" custT="1"/>
      <dgm:spPr/>
      <dgm:t>
        <a:bodyPr/>
        <a:lstStyle/>
        <a:p>
          <a:r>
            <a:rPr lang="en-US" sz="2400" dirty="0" smtClean="0"/>
            <a:t>General Navigation</a:t>
          </a:r>
          <a:endParaRPr lang="en-US" sz="2400" dirty="0"/>
        </a:p>
      </dgm:t>
    </dgm:pt>
    <dgm:pt modelId="{B4D2C64F-17CB-4ED3-8FF8-8EECE3394495}" type="parTrans" cxnId="{FA75FB3F-482E-48B3-B45B-A74084A86E41}">
      <dgm:prSet/>
      <dgm:spPr/>
      <dgm:t>
        <a:bodyPr/>
        <a:lstStyle/>
        <a:p>
          <a:endParaRPr lang="en-US" sz="1400"/>
        </a:p>
      </dgm:t>
    </dgm:pt>
    <dgm:pt modelId="{2158A2FC-5484-468A-BFB1-EE701E0F1BAA}" type="sibTrans" cxnId="{FA75FB3F-482E-48B3-B45B-A74084A86E41}">
      <dgm:prSet/>
      <dgm:spPr/>
      <dgm:t>
        <a:bodyPr/>
        <a:lstStyle/>
        <a:p>
          <a:endParaRPr lang="en-US" sz="1400"/>
        </a:p>
      </dgm:t>
    </dgm:pt>
    <dgm:pt modelId="{34C0F547-E6A0-4D62-B7FD-C321A582B8E5}">
      <dgm:prSet phldrT="[Text]" custT="1"/>
      <dgm:spPr/>
      <dgm:t>
        <a:bodyPr/>
        <a:lstStyle/>
        <a:p>
          <a:r>
            <a:rPr lang="en-US" sz="2400" dirty="0" smtClean="0"/>
            <a:t>Transaction Inquiries</a:t>
          </a:r>
          <a:endParaRPr lang="en-US" sz="2400" dirty="0"/>
        </a:p>
      </dgm:t>
    </dgm:pt>
    <dgm:pt modelId="{76256075-DE83-43F1-8D92-9815764ECB29}" type="parTrans" cxnId="{F07A43A2-B82A-465E-8DB2-BE35560F327F}">
      <dgm:prSet/>
      <dgm:spPr/>
      <dgm:t>
        <a:bodyPr/>
        <a:lstStyle/>
        <a:p>
          <a:endParaRPr lang="en-US" sz="1400"/>
        </a:p>
      </dgm:t>
    </dgm:pt>
    <dgm:pt modelId="{D2FC8494-745B-4221-AEB1-70FCEDA2BC45}" type="sibTrans" cxnId="{F07A43A2-B82A-465E-8DB2-BE35560F327F}">
      <dgm:prSet/>
      <dgm:spPr/>
      <dgm:t>
        <a:bodyPr/>
        <a:lstStyle/>
        <a:p>
          <a:endParaRPr lang="en-US" sz="1400"/>
        </a:p>
      </dgm:t>
    </dgm:pt>
    <dgm:pt modelId="{BC773108-5F79-4AFB-87CC-465269BF0BF4}" type="pres">
      <dgm:prSet presAssocID="{30C8DABC-2DC2-472D-908D-EAE9836BE1D0}" presName="Name0" presStyleCnt="0">
        <dgm:presLayoutVars>
          <dgm:chMax val="7"/>
          <dgm:chPref val="7"/>
          <dgm:dir/>
        </dgm:presLayoutVars>
      </dgm:prSet>
      <dgm:spPr/>
      <dgm:t>
        <a:bodyPr/>
        <a:lstStyle/>
        <a:p>
          <a:endParaRPr lang="en-US"/>
        </a:p>
      </dgm:t>
    </dgm:pt>
    <dgm:pt modelId="{E1C0172A-04D6-4A45-A6E1-9C97AE5A543D}" type="pres">
      <dgm:prSet presAssocID="{30C8DABC-2DC2-472D-908D-EAE9836BE1D0}" presName="Name1" presStyleCnt="0"/>
      <dgm:spPr/>
    </dgm:pt>
    <dgm:pt modelId="{F25AEE4F-2C67-45B9-A439-D9D8FE15C8CA}" type="pres">
      <dgm:prSet presAssocID="{30C8DABC-2DC2-472D-908D-EAE9836BE1D0}" presName="cycle" presStyleCnt="0"/>
      <dgm:spPr/>
    </dgm:pt>
    <dgm:pt modelId="{5AF86344-028E-4D88-8AD0-3213DB184CCC}" type="pres">
      <dgm:prSet presAssocID="{30C8DABC-2DC2-472D-908D-EAE9836BE1D0}" presName="srcNode" presStyleLbl="node1" presStyleIdx="0" presStyleCnt="4"/>
      <dgm:spPr/>
    </dgm:pt>
    <dgm:pt modelId="{3B5EEA0A-623E-49FF-B88B-C561EC0EC9DC}" type="pres">
      <dgm:prSet presAssocID="{30C8DABC-2DC2-472D-908D-EAE9836BE1D0}" presName="conn" presStyleLbl="parChTrans1D2" presStyleIdx="0" presStyleCnt="1"/>
      <dgm:spPr/>
      <dgm:t>
        <a:bodyPr/>
        <a:lstStyle/>
        <a:p>
          <a:endParaRPr lang="en-US"/>
        </a:p>
      </dgm:t>
    </dgm:pt>
    <dgm:pt modelId="{21CC0DB5-F616-4D7D-98F1-61AAC6353245}" type="pres">
      <dgm:prSet presAssocID="{30C8DABC-2DC2-472D-908D-EAE9836BE1D0}" presName="extraNode" presStyleLbl="node1" presStyleIdx="0" presStyleCnt="4"/>
      <dgm:spPr/>
    </dgm:pt>
    <dgm:pt modelId="{8F0104CF-2AE2-45A4-BA52-1CDB9AF26ECC}" type="pres">
      <dgm:prSet presAssocID="{30C8DABC-2DC2-472D-908D-EAE9836BE1D0}" presName="dstNode" presStyleLbl="node1" presStyleIdx="0" presStyleCnt="4"/>
      <dgm:spPr/>
    </dgm:pt>
    <dgm:pt modelId="{E927B006-B26D-4C02-846A-D409DE0178C8}" type="pres">
      <dgm:prSet presAssocID="{FCAB6843-0F1F-46ED-927A-CC839DEEA987}" presName="text_1" presStyleLbl="node1" presStyleIdx="0" presStyleCnt="4">
        <dgm:presLayoutVars>
          <dgm:bulletEnabled val="1"/>
        </dgm:presLayoutVars>
      </dgm:prSet>
      <dgm:spPr/>
      <dgm:t>
        <a:bodyPr/>
        <a:lstStyle/>
        <a:p>
          <a:endParaRPr lang="en-US"/>
        </a:p>
      </dgm:t>
    </dgm:pt>
    <dgm:pt modelId="{564A5678-D3D1-459C-B78A-9639A27027B3}" type="pres">
      <dgm:prSet presAssocID="{FCAB6843-0F1F-46ED-927A-CC839DEEA987}" presName="accent_1" presStyleCnt="0"/>
      <dgm:spPr/>
    </dgm:pt>
    <dgm:pt modelId="{23B4363D-CD35-44EA-8A5E-6C7CFDE5B937}" type="pres">
      <dgm:prSet presAssocID="{FCAB6843-0F1F-46ED-927A-CC839DEEA987}" presName="accentRepeatNode" presStyleLbl="solidFgAcc1" presStyleIdx="0" presStyleCnt="4"/>
      <dgm:spPr/>
    </dgm:pt>
    <dgm:pt modelId="{817CCFEE-24E7-4CEC-B9E9-4A9DA4125A3B}" type="pres">
      <dgm:prSet presAssocID="{FCB732C7-D314-4AEA-8EEB-E572BC895AA8}" presName="text_2" presStyleLbl="node1" presStyleIdx="1" presStyleCnt="4">
        <dgm:presLayoutVars>
          <dgm:bulletEnabled val="1"/>
        </dgm:presLayoutVars>
      </dgm:prSet>
      <dgm:spPr/>
      <dgm:t>
        <a:bodyPr/>
        <a:lstStyle/>
        <a:p>
          <a:endParaRPr lang="en-US"/>
        </a:p>
      </dgm:t>
    </dgm:pt>
    <dgm:pt modelId="{DBE2B2BF-BAE2-435B-B4E9-5DDBBE0D378D}" type="pres">
      <dgm:prSet presAssocID="{FCB732C7-D314-4AEA-8EEB-E572BC895AA8}" presName="accent_2" presStyleCnt="0"/>
      <dgm:spPr/>
    </dgm:pt>
    <dgm:pt modelId="{4F79F1D3-BD10-4F3E-AA15-F2F08BB99535}" type="pres">
      <dgm:prSet presAssocID="{FCB732C7-D314-4AEA-8EEB-E572BC895AA8}" presName="accentRepeatNode" presStyleLbl="solidFgAcc1" presStyleIdx="1" presStyleCnt="4"/>
      <dgm:spPr/>
    </dgm:pt>
    <dgm:pt modelId="{B0A181B6-39B1-4A38-B0BE-27FD0AD2A553}" type="pres">
      <dgm:prSet presAssocID="{0371EAD1-956D-48C1-8560-3C35799BC2A2}" presName="text_3" presStyleLbl="node1" presStyleIdx="2" presStyleCnt="4">
        <dgm:presLayoutVars>
          <dgm:bulletEnabled val="1"/>
        </dgm:presLayoutVars>
      </dgm:prSet>
      <dgm:spPr/>
      <dgm:t>
        <a:bodyPr/>
        <a:lstStyle/>
        <a:p>
          <a:endParaRPr lang="en-US"/>
        </a:p>
      </dgm:t>
    </dgm:pt>
    <dgm:pt modelId="{D97916BC-DCF7-4DCA-8097-5FE24ACDFD91}" type="pres">
      <dgm:prSet presAssocID="{0371EAD1-956D-48C1-8560-3C35799BC2A2}" presName="accent_3" presStyleCnt="0"/>
      <dgm:spPr/>
    </dgm:pt>
    <dgm:pt modelId="{CADA55EB-4A83-4372-92B7-950E3E6909E8}" type="pres">
      <dgm:prSet presAssocID="{0371EAD1-956D-48C1-8560-3C35799BC2A2}" presName="accentRepeatNode" presStyleLbl="solidFgAcc1" presStyleIdx="2" presStyleCnt="4"/>
      <dgm:spPr/>
    </dgm:pt>
    <dgm:pt modelId="{EAF05697-78E2-48FD-8A8D-12C96A9B38AF}" type="pres">
      <dgm:prSet presAssocID="{34C0F547-E6A0-4D62-B7FD-C321A582B8E5}" presName="text_4" presStyleLbl="node1" presStyleIdx="3" presStyleCnt="4">
        <dgm:presLayoutVars>
          <dgm:bulletEnabled val="1"/>
        </dgm:presLayoutVars>
      </dgm:prSet>
      <dgm:spPr/>
      <dgm:t>
        <a:bodyPr/>
        <a:lstStyle/>
        <a:p>
          <a:endParaRPr lang="en-US"/>
        </a:p>
      </dgm:t>
    </dgm:pt>
    <dgm:pt modelId="{1CEA56CD-6A99-4EC3-BC1E-21C230A6ED50}" type="pres">
      <dgm:prSet presAssocID="{34C0F547-E6A0-4D62-B7FD-C321A582B8E5}" presName="accent_4" presStyleCnt="0"/>
      <dgm:spPr/>
    </dgm:pt>
    <dgm:pt modelId="{2B2C720A-F6CC-44C6-ABC4-20219054F937}" type="pres">
      <dgm:prSet presAssocID="{34C0F547-E6A0-4D62-B7FD-C321A582B8E5}" presName="accentRepeatNode" presStyleLbl="solidFgAcc1" presStyleIdx="3" presStyleCnt="4"/>
      <dgm:spPr/>
    </dgm:pt>
  </dgm:ptLst>
  <dgm:cxnLst>
    <dgm:cxn modelId="{F07A43A2-B82A-465E-8DB2-BE35560F327F}" srcId="{30C8DABC-2DC2-472D-908D-EAE9836BE1D0}" destId="{34C0F547-E6A0-4D62-B7FD-C321A582B8E5}" srcOrd="3" destOrd="0" parTransId="{76256075-DE83-43F1-8D92-9815764ECB29}" sibTransId="{D2FC8494-745B-4221-AEB1-70FCEDA2BC45}"/>
    <dgm:cxn modelId="{10C2ADD3-9F13-480C-8047-52D7152B3BB4}" type="presOf" srcId="{FCAB6843-0F1F-46ED-927A-CC839DEEA987}" destId="{E927B006-B26D-4C02-846A-D409DE0178C8}" srcOrd="0" destOrd="0" presId="urn:microsoft.com/office/officeart/2008/layout/VerticalCurvedList"/>
    <dgm:cxn modelId="{023C3E81-59F5-4797-B2C2-2B830AAD7B68}" srcId="{30C8DABC-2DC2-472D-908D-EAE9836BE1D0}" destId="{FCAB6843-0F1F-46ED-927A-CC839DEEA987}" srcOrd="0" destOrd="0" parTransId="{138B56A3-4A66-4960-83E1-D4529100AF3C}" sibTransId="{B6784712-D050-49E6-8788-EED0CF5903E8}"/>
    <dgm:cxn modelId="{FC7E2F68-CCA6-4403-AA5D-D3865CAAF905}" type="presOf" srcId="{34C0F547-E6A0-4D62-B7FD-C321A582B8E5}" destId="{EAF05697-78E2-48FD-8A8D-12C96A9B38AF}" srcOrd="0" destOrd="0" presId="urn:microsoft.com/office/officeart/2008/layout/VerticalCurvedList"/>
    <dgm:cxn modelId="{EA9ECD1F-643E-4229-896D-1834585ED68E}" type="presOf" srcId="{0371EAD1-956D-48C1-8560-3C35799BC2A2}" destId="{B0A181B6-39B1-4A38-B0BE-27FD0AD2A553}" srcOrd="0" destOrd="0" presId="urn:microsoft.com/office/officeart/2008/layout/VerticalCurvedList"/>
    <dgm:cxn modelId="{FA75FB3F-482E-48B3-B45B-A74084A86E41}" srcId="{30C8DABC-2DC2-472D-908D-EAE9836BE1D0}" destId="{0371EAD1-956D-48C1-8560-3C35799BC2A2}" srcOrd="2" destOrd="0" parTransId="{B4D2C64F-17CB-4ED3-8FF8-8EECE3394495}" sibTransId="{2158A2FC-5484-468A-BFB1-EE701E0F1BAA}"/>
    <dgm:cxn modelId="{3BD137AB-F23A-4393-8144-C9C0F8BE7CC1}" type="presOf" srcId="{FCB732C7-D314-4AEA-8EEB-E572BC895AA8}" destId="{817CCFEE-24E7-4CEC-B9E9-4A9DA4125A3B}" srcOrd="0" destOrd="0" presId="urn:microsoft.com/office/officeart/2008/layout/VerticalCurvedList"/>
    <dgm:cxn modelId="{2A48811B-F3C5-4455-AAC5-38FCB6AECEDE}" type="presOf" srcId="{30C8DABC-2DC2-472D-908D-EAE9836BE1D0}" destId="{BC773108-5F79-4AFB-87CC-465269BF0BF4}" srcOrd="0" destOrd="0" presId="urn:microsoft.com/office/officeart/2008/layout/VerticalCurvedList"/>
    <dgm:cxn modelId="{5F3D156A-84E5-4B61-B75D-4CD3F1E10E98}" type="presOf" srcId="{B6784712-D050-49E6-8788-EED0CF5903E8}" destId="{3B5EEA0A-623E-49FF-B88B-C561EC0EC9DC}" srcOrd="0" destOrd="0" presId="urn:microsoft.com/office/officeart/2008/layout/VerticalCurvedList"/>
    <dgm:cxn modelId="{4C348621-19E1-4C5F-812E-731BF9F12C5A}" srcId="{30C8DABC-2DC2-472D-908D-EAE9836BE1D0}" destId="{FCB732C7-D314-4AEA-8EEB-E572BC895AA8}" srcOrd="1" destOrd="0" parTransId="{C836B3AB-A321-4E51-AA4C-EC5AA315CC94}" sibTransId="{90685E52-3818-4D34-8EBF-3D6750C005D9}"/>
    <dgm:cxn modelId="{041A0764-768C-42BD-BB45-939A7C028E71}" type="presParOf" srcId="{BC773108-5F79-4AFB-87CC-465269BF0BF4}" destId="{E1C0172A-04D6-4A45-A6E1-9C97AE5A543D}" srcOrd="0" destOrd="0" presId="urn:microsoft.com/office/officeart/2008/layout/VerticalCurvedList"/>
    <dgm:cxn modelId="{8F6822CA-A6C7-4414-955E-E51E1456DFBD}" type="presParOf" srcId="{E1C0172A-04D6-4A45-A6E1-9C97AE5A543D}" destId="{F25AEE4F-2C67-45B9-A439-D9D8FE15C8CA}" srcOrd="0" destOrd="0" presId="urn:microsoft.com/office/officeart/2008/layout/VerticalCurvedList"/>
    <dgm:cxn modelId="{BCEE6407-775C-4EEE-A8FD-D1F6C385D5CE}" type="presParOf" srcId="{F25AEE4F-2C67-45B9-A439-D9D8FE15C8CA}" destId="{5AF86344-028E-4D88-8AD0-3213DB184CCC}" srcOrd="0" destOrd="0" presId="urn:microsoft.com/office/officeart/2008/layout/VerticalCurvedList"/>
    <dgm:cxn modelId="{C28A3F6B-01E7-4AD1-AE10-0ECFA92E846C}" type="presParOf" srcId="{F25AEE4F-2C67-45B9-A439-D9D8FE15C8CA}" destId="{3B5EEA0A-623E-49FF-B88B-C561EC0EC9DC}" srcOrd="1" destOrd="0" presId="urn:microsoft.com/office/officeart/2008/layout/VerticalCurvedList"/>
    <dgm:cxn modelId="{EDC0AA99-5E68-4E9C-836D-765B9EF908D0}" type="presParOf" srcId="{F25AEE4F-2C67-45B9-A439-D9D8FE15C8CA}" destId="{21CC0DB5-F616-4D7D-98F1-61AAC6353245}" srcOrd="2" destOrd="0" presId="urn:microsoft.com/office/officeart/2008/layout/VerticalCurvedList"/>
    <dgm:cxn modelId="{95C61AED-7A89-4981-847F-0EDEED8E9043}" type="presParOf" srcId="{F25AEE4F-2C67-45B9-A439-D9D8FE15C8CA}" destId="{8F0104CF-2AE2-45A4-BA52-1CDB9AF26ECC}" srcOrd="3" destOrd="0" presId="urn:microsoft.com/office/officeart/2008/layout/VerticalCurvedList"/>
    <dgm:cxn modelId="{5C04E89C-EDCB-4868-B6CD-08288225EFB5}" type="presParOf" srcId="{E1C0172A-04D6-4A45-A6E1-9C97AE5A543D}" destId="{E927B006-B26D-4C02-846A-D409DE0178C8}" srcOrd="1" destOrd="0" presId="urn:microsoft.com/office/officeart/2008/layout/VerticalCurvedList"/>
    <dgm:cxn modelId="{CC58F7CD-F894-4CEC-BE05-5B35EBD3F082}" type="presParOf" srcId="{E1C0172A-04D6-4A45-A6E1-9C97AE5A543D}" destId="{564A5678-D3D1-459C-B78A-9639A27027B3}" srcOrd="2" destOrd="0" presId="urn:microsoft.com/office/officeart/2008/layout/VerticalCurvedList"/>
    <dgm:cxn modelId="{2814CAE6-144F-47FB-97F5-203C23DC4269}" type="presParOf" srcId="{564A5678-D3D1-459C-B78A-9639A27027B3}" destId="{23B4363D-CD35-44EA-8A5E-6C7CFDE5B937}" srcOrd="0" destOrd="0" presId="urn:microsoft.com/office/officeart/2008/layout/VerticalCurvedList"/>
    <dgm:cxn modelId="{6CEFBECB-7958-4128-99A7-1F3460AB8602}" type="presParOf" srcId="{E1C0172A-04D6-4A45-A6E1-9C97AE5A543D}" destId="{817CCFEE-24E7-4CEC-B9E9-4A9DA4125A3B}" srcOrd="3" destOrd="0" presId="urn:microsoft.com/office/officeart/2008/layout/VerticalCurvedList"/>
    <dgm:cxn modelId="{CE433EA6-27C7-44B4-8921-C14293918846}" type="presParOf" srcId="{E1C0172A-04D6-4A45-A6E1-9C97AE5A543D}" destId="{DBE2B2BF-BAE2-435B-B4E9-5DDBBE0D378D}" srcOrd="4" destOrd="0" presId="urn:microsoft.com/office/officeart/2008/layout/VerticalCurvedList"/>
    <dgm:cxn modelId="{A3A94633-2AEC-4187-8E9A-8DBAEB6226D5}" type="presParOf" srcId="{DBE2B2BF-BAE2-435B-B4E9-5DDBBE0D378D}" destId="{4F79F1D3-BD10-4F3E-AA15-F2F08BB99535}" srcOrd="0" destOrd="0" presId="urn:microsoft.com/office/officeart/2008/layout/VerticalCurvedList"/>
    <dgm:cxn modelId="{C77CC7A1-7C87-49A3-AF03-0A7E7E9466EB}" type="presParOf" srcId="{E1C0172A-04D6-4A45-A6E1-9C97AE5A543D}" destId="{B0A181B6-39B1-4A38-B0BE-27FD0AD2A553}" srcOrd="5" destOrd="0" presId="urn:microsoft.com/office/officeart/2008/layout/VerticalCurvedList"/>
    <dgm:cxn modelId="{C4C04CB2-802A-4B3E-A377-B7E793F1D95E}" type="presParOf" srcId="{E1C0172A-04D6-4A45-A6E1-9C97AE5A543D}" destId="{D97916BC-DCF7-4DCA-8097-5FE24ACDFD91}" srcOrd="6" destOrd="0" presId="urn:microsoft.com/office/officeart/2008/layout/VerticalCurvedList"/>
    <dgm:cxn modelId="{4F933B62-94F6-4DED-8CF0-D4B67F760D9C}" type="presParOf" srcId="{D97916BC-DCF7-4DCA-8097-5FE24ACDFD91}" destId="{CADA55EB-4A83-4372-92B7-950E3E6909E8}" srcOrd="0" destOrd="0" presId="urn:microsoft.com/office/officeart/2008/layout/VerticalCurvedList"/>
    <dgm:cxn modelId="{27891CEC-A8A8-41E9-9597-AD803AAD1D34}" type="presParOf" srcId="{E1C0172A-04D6-4A45-A6E1-9C97AE5A543D}" destId="{EAF05697-78E2-48FD-8A8D-12C96A9B38AF}" srcOrd="7" destOrd="0" presId="urn:microsoft.com/office/officeart/2008/layout/VerticalCurvedList"/>
    <dgm:cxn modelId="{CD940BC9-A6B5-46AA-B53C-9D3993B34B88}" type="presParOf" srcId="{E1C0172A-04D6-4A45-A6E1-9C97AE5A543D}" destId="{1CEA56CD-6A99-4EC3-BC1E-21C230A6ED50}" srcOrd="8" destOrd="0" presId="urn:microsoft.com/office/officeart/2008/layout/VerticalCurvedList"/>
    <dgm:cxn modelId="{DB5D7E49-B041-4647-AC2B-875FEF44EB9C}" type="presParOf" srcId="{1CEA56CD-6A99-4EC3-BC1E-21C230A6ED50}" destId="{2B2C720A-F6CC-44C6-ABC4-20219054F937}"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D353C0-7DED-4C56-A243-9755A0F71853}" type="doc">
      <dgm:prSet loTypeId="urn:microsoft.com/office/officeart/2009/layout/CircleArrowProcess" loCatId="process" qsTypeId="urn:microsoft.com/office/officeart/2005/8/quickstyle/simple3" qsCatId="simple" csTypeId="urn:microsoft.com/office/officeart/2005/8/colors/colorful4" csCatId="colorful" phldr="1"/>
      <dgm:spPr/>
      <dgm:t>
        <a:bodyPr/>
        <a:lstStyle/>
        <a:p>
          <a:endParaRPr lang="en-US"/>
        </a:p>
      </dgm:t>
    </dgm:pt>
    <dgm:pt modelId="{D762EEA2-00EE-42AE-B0B1-5C8336D16D12}">
      <dgm:prSet phldrT="[Text]" custT="1"/>
      <dgm:spPr/>
      <dgm:t>
        <a:bodyPr/>
        <a:lstStyle/>
        <a:p>
          <a:pPr>
            <a:lnSpc>
              <a:spcPct val="100000"/>
            </a:lnSpc>
            <a:spcAft>
              <a:spcPts val="0"/>
            </a:spcAft>
          </a:pPr>
          <a:endParaRPr lang="en-US" sz="1000" dirty="0">
            <a:latin typeface="Arial" panose="020B0604020202020204" pitchFamily="34" charset="0"/>
            <a:cs typeface="Arial" panose="020B0604020202020204" pitchFamily="34" charset="0"/>
          </a:endParaRPr>
        </a:p>
      </dgm:t>
    </dgm:pt>
    <dgm:pt modelId="{04921F15-2ABB-447E-B0C8-9A7A90C79CF4}" type="parTrans" cxnId="{B4B77132-1990-453A-9E1A-56DC8A3AACE3}">
      <dgm:prSet/>
      <dgm:spPr/>
      <dgm:t>
        <a:bodyPr/>
        <a:lstStyle/>
        <a:p>
          <a:endParaRPr lang="en-US"/>
        </a:p>
      </dgm:t>
    </dgm:pt>
    <dgm:pt modelId="{DB4FD240-2884-4DFF-AECE-2ED5D3F55E0C}" type="sibTrans" cxnId="{B4B77132-1990-453A-9E1A-56DC8A3AACE3}">
      <dgm:prSet/>
      <dgm:spPr/>
      <dgm:t>
        <a:bodyPr/>
        <a:lstStyle/>
        <a:p>
          <a:endParaRPr lang="en-US"/>
        </a:p>
      </dgm:t>
    </dgm:pt>
    <dgm:pt modelId="{45F22ED1-2D4A-4405-87D9-8DB89BAC0781}">
      <dgm:prSet phldrT="[Text]" custT="1"/>
      <dgm:spPr/>
      <dgm:t>
        <a:bodyPr/>
        <a:lstStyle/>
        <a:p>
          <a:pPr>
            <a:lnSpc>
              <a:spcPct val="100000"/>
            </a:lnSpc>
            <a:spcAft>
              <a:spcPts val="0"/>
            </a:spcAft>
          </a:pPr>
          <a:endParaRPr lang="en-US" sz="1000" dirty="0">
            <a:latin typeface="Arial" panose="020B0604020202020204" pitchFamily="34" charset="0"/>
            <a:cs typeface="Arial" panose="020B0604020202020204" pitchFamily="34" charset="0"/>
          </a:endParaRPr>
        </a:p>
      </dgm:t>
    </dgm:pt>
    <dgm:pt modelId="{40EC24AD-6586-462B-99F6-1EB1F9938AFA}" type="parTrans" cxnId="{ABD2FDA6-1D1E-4F68-867F-62A210FA429F}">
      <dgm:prSet/>
      <dgm:spPr/>
      <dgm:t>
        <a:bodyPr/>
        <a:lstStyle/>
        <a:p>
          <a:endParaRPr lang="en-US"/>
        </a:p>
      </dgm:t>
    </dgm:pt>
    <dgm:pt modelId="{E12D4D17-F851-4E09-82F1-5688991F57DE}" type="sibTrans" cxnId="{ABD2FDA6-1D1E-4F68-867F-62A210FA429F}">
      <dgm:prSet/>
      <dgm:spPr/>
      <dgm:t>
        <a:bodyPr/>
        <a:lstStyle/>
        <a:p>
          <a:endParaRPr lang="en-US"/>
        </a:p>
      </dgm:t>
    </dgm:pt>
    <dgm:pt modelId="{466CF762-41F2-4174-A07D-D25CA6C0D16E}">
      <dgm:prSet phldrT="[Text]" custT="1"/>
      <dgm:spPr/>
      <dgm:t>
        <a:bodyPr/>
        <a:lstStyle/>
        <a:p>
          <a:pPr>
            <a:lnSpc>
              <a:spcPct val="100000"/>
            </a:lnSpc>
            <a:spcAft>
              <a:spcPts val="0"/>
            </a:spcAft>
          </a:pPr>
          <a:endParaRPr lang="en-US" sz="1000" dirty="0">
            <a:latin typeface="Arial" panose="020B0604020202020204" pitchFamily="34" charset="0"/>
            <a:cs typeface="Arial" panose="020B0604020202020204" pitchFamily="34" charset="0"/>
          </a:endParaRPr>
        </a:p>
      </dgm:t>
    </dgm:pt>
    <dgm:pt modelId="{63865B59-9AE9-4EB3-B9FA-9CBBE59F1C8C}" type="sibTrans" cxnId="{D47BC166-E6C6-4B49-B720-C03CE6D312F1}">
      <dgm:prSet/>
      <dgm:spPr/>
      <dgm:t>
        <a:bodyPr/>
        <a:lstStyle/>
        <a:p>
          <a:endParaRPr lang="en-US"/>
        </a:p>
      </dgm:t>
    </dgm:pt>
    <dgm:pt modelId="{C6A54916-3275-4C14-B67D-6427E5A25AC3}" type="parTrans" cxnId="{D47BC166-E6C6-4B49-B720-C03CE6D312F1}">
      <dgm:prSet/>
      <dgm:spPr/>
      <dgm:t>
        <a:bodyPr/>
        <a:lstStyle/>
        <a:p>
          <a:endParaRPr lang="en-US"/>
        </a:p>
      </dgm:t>
    </dgm:pt>
    <dgm:pt modelId="{68803A7F-E455-47E3-9822-799D61A55453}" type="pres">
      <dgm:prSet presAssocID="{F9D353C0-7DED-4C56-A243-9755A0F71853}" presName="Name0" presStyleCnt="0">
        <dgm:presLayoutVars>
          <dgm:chMax val="7"/>
          <dgm:chPref val="7"/>
          <dgm:dir/>
          <dgm:animLvl val="lvl"/>
        </dgm:presLayoutVars>
      </dgm:prSet>
      <dgm:spPr/>
      <dgm:t>
        <a:bodyPr/>
        <a:lstStyle/>
        <a:p>
          <a:endParaRPr lang="en-US"/>
        </a:p>
      </dgm:t>
    </dgm:pt>
    <dgm:pt modelId="{41AE618C-E48E-4AA0-A643-673FE8E910F7}" type="pres">
      <dgm:prSet presAssocID="{D762EEA2-00EE-42AE-B0B1-5C8336D16D12}" presName="Accent1" presStyleCnt="0"/>
      <dgm:spPr/>
    </dgm:pt>
    <dgm:pt modelId="{7ABBD3FF-27C8-4488-9F0E-FB7932B617C9}" type="pres">
      <dgm:prSet presAssocID="{D762EEA2-00EE-42AE-B0B1-5C8336D16D12}" presName="Accent" presStyleLbl="node1" presStyleIdx="0" presStyleCnt="3" custLinFactNeighborX="247" custLinFactNeighborY="741"/>
      <dgm:spPr>
        <a:solidFill>
          <a:srgbClr val="000000">
            <a:alpha val="20000"/>
          </a:srgbClr>
        </a:solidFill>
        <a:ln>
          <a:noFill/>
        </a:ln>
      </dgm:spPr>
      <dgm:t>
        <a:bodyPr/>
        <a:lstStyle/>
        <a:p>
          <a:endParaRPr lang="en-US"/>
        </a:p>
      </dgm:t>
    </dgm:pt>
    <dgm:pt modelId="{4BAEEB37-C3C1-4657-BCEA-F6C49557F830}" type="pres">
      <dgm:prSet presAssocID="{D762EEA2-00EE-42AE-B0B1-5C8336D16D12}" presName="Parent1" presStyleLbl="revTx" presStyleIdx="0" presStyleCnt="3" custScaleX="20422" custScaleY="24461" custLinFactNeighborX="0" custLinFactNeighborY="-3666">
        <dgm:presLayoutVars>
          <dgm:chMax val="1"/>
          <dgm:chPref val="1"/>
          <dgm:bulletEnabled val="1"/>
        </dgm:presLayoutVars>
      </dgm:prSet>
      <dgm:spPr/>
      <dgm:t>
        <a:bodyPr/>
        <a:lstStyle/>
        <a:p>
          <a:endParaRPr lang="en-US"/>
        </a:p>
      </dgm:t>
    </dgm:pt>
    <dgm:pt modelId="{D4E7F957-F964-4CDE-9D00-B92041143932}" type="pres">
      <dgm:prSet presAssocID="{45F22ED1-2D4A-4405-87D9-8DB89BAC0781}" presName="Accent2" presStyleCnt="0"/>
      <dgm:spPr/>
    </dgm:pt>
    <dgm:pt modelId="{92EF2661-E1A2-4238-BDFF-7F7F37C13827}" type="pres">
      <dgm:prSet presAssocID="{45F22ED1-2D4A-4405-87D9-8DB89BAC0781}" presName="Accent" presStyleLbl="node1" presStyleIdx="1" presStyleCnt="3"/>
      <dgm:spPr>
        <a:solidFill>
          <a:srgbClr val="000000">
            <a:alpha val="45098"/>
          </a:srgbClr>
        </a:solidFill>
        <a:ln>
          <a:noFill/>
        </a:ln>
      </dgm:spPr>
      <dgm:t>
        <a:bodyPr/>
        <a:lstStyle/>
        <a:p>
          <a:endParaRPr lang="en-US"/>
        </a:p>
      </dgm:t>
    </dgm:pt>
    <dgm:pt modelId="{73150A58-5D46-4BAC-8B5D-E608B1E3B701}" type="pres">
      <dgm:prSet presAssocID="{45F22ED1-2D4A-4405-87D9-8DB89BAC0781}" presName="Parent2" presStyleLbl="revTx" presStyleIdx="1" presStyleCnt="3" custScaleX="8511" custScaleY="9732" custLinFactNeighborX="-7" custLinFactNeighborY="-1639">
        <dgm:presLayoutVars>
          <dgm:chMax val="1"/>
          <dgm:chPref val="1"/>
          <dgm:bulletEnabled val="1"/>
        </dgm:presLayoutVars>
      </dgm:prSet>
      <dgm:spPr/>
      <dgm:t>
        <a:bodyPr/>
        <a:lstStyle/>
        <a:p>
          <a:endParaRPr lang="en-US"/>
        </a:p>
      </dgm:t>
    </dgm:pt>
    <dgm:pt modelId="{D538D4FA-83B4-4E7A-B54C-A2B49EBD116B}" type="pres">
      <dgm:prSet presAssocID="{466CF762-41F2-4174-A07D-D25CA6C0D16E}" presName="Accent3" presStyleCnt="0"/>
      <dgm:spPr/>
    </dgm:pt>
    <dgm:pt modelId="{4B8755E2-768D-45E1-BA3D-73AEE2091831}" type="pres">
      <dgm:prSet presAssocID="{466CF762-41F2-4174-A07D-D25CA6C0D16E}" presName="Accent" presStyleLbl="node1" presStyleIdx="2" presStyleCnt="3"/>
      <dgm:spPr>
        <a:solidFill>
          <a:srgbClr val="000000">
            <a:alpha val="69804"/>
          </a:srgbClr>
        </a:solidFill>
        <a:ln>
          <a:noFill/>
        </a:ln>
      </dgm:spPr>
      <dgm:t>
        <a:bodyPr/>
        <a:lstStyle/>
        <a:p>
          <a:endParaRPr lang="en-US"/>
        </a:p>
      </dgm:t>
    </dgm:pt>
    <dgm:pt modelId="{F1B3C301-B2A6-41AF-BD88-2E922BC5B4FB}" type="pres">
      <dgm:prSet presAssocID="{466CF762-41F2-4174-A07D-D25CA6C0D16E}" presName="Parent3" presStyleLbl="revTx" presStyleIdx="2" presStyleCnt="3" custScaleX="16090" custScaleY="21103" custLinFactNeighborX="916" custLinFactNeighborY="7333">
        <dgm:presLayoutVars>
          <dgm:chMax val="1"/>
          <dgm:chPref val="1"/>
          <dgm:bulletEnabled val="1"/>
        </dgm:presLayoutVars>
      </dgm:prSet>
      <dgm:spPr/>
      <dgm:t>
        <a:bodyPr/>
        <a:lstStyle/>
        <a:p>
          <a:endParaRPr lang="en-US"/>
        </a:p>
      </dgm:t>
    </dgm:pt>
  </dgm:ptLst>
  <dgm:cxnLst>
    <dgm:cxn modelId="{8F68DB88-DD21-4694-A188-251BFA1E730D}" type="presOf" srcId="{466CF762-41F2-4174-A07D-D25CA6C0D16E}" destId="{F1B3C301-B2A6-41AF-BD88-2E922BC5B4FB}" srcOrd="0" destOrd="0" presId="urn:microsoft.com/office/officeart/2009/layout/CircleArrowProcess"/>
    <dgm:cxn modelId="{49A47E8B-9BBF-4231-8612-39E313851774}" type="presOf" srcId="{F9D353C0-7DED-4C56-A243-9755A0F71853}" destId="{68803A7F-E455-47E3-9822-799D61A55453}" srcOrd="0" destOrd="0" presId="urn:microsoft.com/office/officeart/2009/layout/CircleArrowProcess"/>
    <dgm:cxn modelId="{A888FB70-E0E5-40C9-87EF-1A6A5666AE1B}" type="presOf" srcId="{D762EEA2-00EE-42AE-B0B1-5C8336D16D12}" destId="{4BAEEB37-C3C1-4657-BCEA-F6C49557F830}" srcOrd="0" destOrd="0" presId="urn:microsoft.com/office/officeart/2009/layout/CircleArrowProcess"/>
    <dgm:cxn modelId="{8FD5B2EA-8AF0-4D96-A76C-5B1B59C2A7E9}" type="presOf" srcId="{45F22ED1-2D4A-4405-87D9-8DB89BAC0781}" destId="{73150A58-5D46-4BAC-8B5D-E608B1E3B701}" srcOrd="0" destOrd="0" presId="urn:microsoft.com/office/officeart/2009/layout/CircleArrowProcess"/>
    <dgm:cxn modelId="{D47BC166-E6C6-4B49-B720-C03CE6D312F1}" srcId="{F9D353C0-7DED-4C56-A243-9755A0F71853}" destId="{466CF762-41F2-4174-A07D-D25CA6C0D16E}" srcOrd="2" destOrd="0" parTransId="{C6A54916-3275-4C14-B67D-6427E5A25AC3}" sibTransId="{63865B59-9AE9-4EB3-B9FA-9CBBE59F1C8C}"/>
    <dgm:cxn modelId="{B4B77132-1990-453A-9E1A-56DC8A3AACE3}" srcId="{F9D353C0-7DED-4C56-A243-9755A0F71853}" destId="{D762EEA2-00EE-42AE-B0B1-5C8336D16D12}" srcOrd="0" destOrd="0" parTransId="{04921F15-2ABB-447E-B0C8-9A7A90C79CF4}" sibTransId="{DB4FD240-2884-4DFF-AECE-2ED5D3F55E0C}"/>
    <dgm:cxn modelId="{ABD2FDA6-1D1E-4F68-867F-62A210FA429F}" srcId="{F9D353C0-7DED-4C56-A243-9755A0F71853}" destId="{45F22ED1-2D4A-4405-87D9-8DB89BAC0781}" srcOrd="1" destOrd="0" parTransId="{40EC24AD-6586-462B-99F6-1EB1F9938AFA}" sibTransId="{E12D4D17-F851-4E09-82F1-5688991F57DE}"/>
    <dgm:cxn modelId="{66012540-658F-4070-8271-FFA62A267219}" type="presParOf" srcId="{68803A7F-E455-47E3-9822-799D61A55453}" destId="{41AE618C-E48E-4AA0-A643-673FE8E910F7}" srcOrd="0" destOrd="0" presId="urn:microsoft.com/office/officeart/2009/layout/CircleArrowProcess"/>
    <dgm:cxn modelId="{1D4DF362-0291-43D0-8CEF-6C515BF4EB28}" type="presParOf" srcId="{41AE618C-E48E-4AA0-A643-673FE8E910F7}" destId="{7ABBD3FF-27C8-4488-9F0E-FB7932B617C9}" srcOrd="0" destOrd="0" presId="urn:microsoft.com/office/officeart/2009/layout/CircleArrowProcess"/>
    <dgm:cxn modelId="{C5F08CED-18BF-4031-9C8E-118077961E90}" type="presParOf" srcId="{68803A7F-E455-47E3-9822-799D61A55453}" destId="{4BAEEB37-C3C1-4657-BCEA-F6C49557F830}" srcOrd="1" destOrd="0" presId="urn:microsoft.com/office/officeart/2009/layout/CircleArrowProcess"/>
    <dgm:cxn modelId="{5543EFA1-0F29-4714-B56F-573EA983D50B}" type="presParOf" srcId="{68803A7F-E455-47E3-9822-799D61A55453}" destId="{D4E7F957-F964-4CDE-9D00-B92041143932}" srcOrd="2" destOrd="0" presId="urn:microsoft.com/office/officeart/2009/layout/CircleArrowProcess"/>
    <dgm:cxn modelId="{84D905BC-E6F0-49DB-9B86-F608CF6E2A19}" type="presParOf" srcId="{D4E7F957-F964-4CDE-9D00-B92041143932}" destId="{92EF2661-E1A2-4238-BDFF-7F7F37C13827}" srcOrd="0" destOrd="0" presId="urn:microsoft.com/office/officeart/2009/layout/CircleArrowProcess"/>
    <dgm:cxn modelId="{BD8C2B3C-A776-4A92-A9CF-0072F3A242BC}" type="presParOf" srcId="{68803A7F-E455-47E3-9822-799D61A55453}" destId="{73150A58-5D46-4BAC-8B5D-E608B1E3B701}" srcOrd="3" destOrd="0" presId="urn:microsoft.com/office/officeart/2009/layout/CircleArrowProcess"/>
    <dgm:cxn modelId="{2B3BDE87-DF76-4F7E-A902-E71097500F33}" type="presParOf" srcId="{68803A7F-E455-47E3-9822-799D61A55453}" destId="{D538D4FA-83B4-4E7A-B54C-A2B49EBD116B}" srcOrd="4" destOrd="0" presId="urn:microsoft.com/office/officeart/2009/layout/CircleArrowProcess"/>
    <dgm:cxn modelId="{98AFB0B3-7D84-4B39-8D1C-3B58374D8575}" type="presParOf" srcId="{D538D4FA-83B4-4E7A-B54C-A2B49EBD116B}" destId="{4B8755E2-768D-45E1-BA3D-73AEE2091831}" srcOrd="0" destOrd="0" presId="urn:microsoft.com/office/officeart/2009/layout/CircleArrowProcess"/>
    <dgm:cxn modelId="{E2B1A6F1-A860-46A4-A037-3A2C7B775350}" type="presParOf" srcId="{68803A7F-E455-47E3-9822-799D61A55453}" destId="{F1B3C301-B2A6-41AF-BD88-2E922BC5B4FB}"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0C8DABC-2DC2-472D-908D-EAE9836BE1D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AB6843-0F1F-46ED-927A-CC839DEEA987}">
      <dgm:prSet phldrT="[Text]" custT="1"/>
      <dgm:spPr>
        <a:solidFill>
          <a:schemeClr val="accent1"/>
        </a:solidFill>
      </dgm:spPr>
      <dgm:t>
        <a:bodyPr/>
        <a:lstStyle/>
        <a:p>
          <a:r>
            <a:rPr lang="en-US" sz="2400" b="0" dirty="0" smtClean="0"/>
            <a:t>UCPath &amp; KSAMS</a:t>
          </a:r>
          <a:endParaRPr lang="en-US" sz="2400" b="0" dirty="0"/>
        </a:p>
      </dgm:t>
    </dgm:pt>
    <dgm:pt modelId="{138B56A3-4A66-4960-83E1-D4529100AF3C}" type="parTrans" cxnId="{023C3E81-59F5-4797-B2C2-2B830AAD7B68}">
      <dgm:prSet/>
      <dgm:spPr/>
      <dgm:t>
        <a:bodyPr/>
        <a:lstStyle/>
        <a:p>
          <a:endParaRPr lang="en-US" sz="1400"/>
        </a:p>
      </dgm:t>
    </dgm:pt>
    <dgm:pt modelId="{B6784712-D050-49E6-8788-EED0CF5903E8}" type="sibTrans" cxnId="{023C3E81-59F5-4797-B2C2-2B830AAD7B68}">
      <dgm:prSet/>
      <dgm:spPr/>
      <dgm:t>
        <a:bodyPr/>
        <a:lstStyle/>
        <a:p>
          <a:endParaRPr lang="en-US" sz="1400"/>
        </a:p>
      </dgm:t>
    </dgm:pt>
    <dgm:pt modelId="{FCB732C7-D314-4AEA-8EEB-E572BC895AA8}">
      <dgm:prSet phldrT="[Text]" custT="1"/>
      <dgm:spPr>
        <a:solidFill>
          <a:srgbClr val="002060"/>
        </a:solidFill>
      </dgm:spPr>
      <dgm:t>
        <a:bodyPr/>
        <a:lstStyle/>
        <a:p>
          <a:r>
            <a:rPr lang="en-US" sz="2400" b="1" dirty="0" smtClean="0"/>
            <a:t>Roles &amp; Access</a:t>
          </a:r>
        </a:p>
      </dgm:t>
    </dgm:pt>
    <dgm:pt modelId="{C836B3AB-A321-4E51-AA4C-EC5AA315CC94}" type="parTrans" cxnId="{4C348621-19E1-4C5F-812E-731BF9F12C5A}">
      <dgm:prSet/>
      <dgm:spPr/>
      <dgm:t>
        <a:bodyPr/>
        <a:lstStyle/>
        <a:p>
          <a:endParaRPr lang="en-US" sz="1400"/>
        </a:p>
      </dgm:t>
    </dgm:pt>
    <dgm:pt modelId="{90685E52-3818-4D34-8EBF-3D6750C005D9}" type="sibTrans" cxnId="{4C348621-19E1-4C5F-812E-731BF9F12C5A}">
      <dgm:prSet/>
      <dgm:spPr/>
      <dgm:t>
        <a:bodyPr/>
        <a:lstStyle/>
        <a:p>
          <a:endParaRPr lang="en-US" sz="1400"/>
        </a:p>
      </dgm:t>
    </dgm:pt>
    <dgm:pt modelId="{0371EAD1-956D-48C1-8560-3C35799BC2A2}">
      <dgm:prSet phldrT="[Text]" custT="1"/>
      <dgm:spPr/>
      <dgm:t>
        <a:bodyPr/>
        <a:lstStyle/>
        <a:p>
          <a:r>
            <a:rPr lang="en-US" sz="2400" dirty="0" smtClean="0"/>
            <a:t>General Navigation</a:t>
          </a:r>
          <a:endParaRPr lang="en-US" sz="2400" dirty="0"/>
        </a:p>
      </dgm:t>
    </dgm:pt>
    <dgm:pt modelId="{B4D2C64F-17CB-4ED3-8FF8-8EECE3394495}" type="parTrans" cxnId="{FA75FB3F-482E-48B3-B45B-A74084A86E41}">
      <dgm:prSet/>
      <dgm:spPr/>
      <dgm:t>
        <a:bodyPr/>
        <a:lstStyle/>
        <a:p>
          <a:endParaRPr lang="en-US" sz="1400"/>
        </a:p>
      </dgm:t>
    </dgm:pt>
    <dgm:pt modelId="{2158A2FC-5484-468A-BFB1-EE701E0F1BAA}" type="sibTrans" cxnId="{FA75FB3F-482E-48B3-B45B-A74084A86E41}">
      <dgm:prSet/>
      <dgm:spPr/>
      <dgm:t>
        <a:bodyPr/>
        <a:lstStyle/>
        <a:p>
          <a:endParaRPr lang="en-US" sz="1400"/>
        </a:p>
      </dgm:t>
    </dgm:pt>
    <dgm:pt modelId="{34C0F547-E6A0-4D62-B7FD-C321A582B8E5}">
      <dgm:prSet phldrT="[Text]" custT="1"/>
      <dgm:spPr/>
      <dgm:t>
        <a:bodyPr/>
        <a:lstStyle/>
        <a:p>
          <a:r>
            <a:rPr lang="en-US" sz="2400" dirty="0" smtClean="0"/>
            <a:t>Transaction Inquiries</a:t>
          </a:r>
          <a:endParaRPr lang="en-US" sz="2400" dirty="0"/>
        </a:p>
      </dgm:t>
    </dgm:pt>
    <dgm:pt modelId="{76256075-DE83-43F1-8D92-9815764ECB29}" type="parTrans" cxnId="{F07A43A2-B82A-465E-8DB2-BE35560F327F}">
      <dgm:prSet/>
      <dgm:spPr/>
      <dgm:t>
        <a:bodyPr/>
        <a:lstStyle/>
        <a:p>
          <a:endParaRPr lang="en-US" sz="1400"/>
        </a:p>
      </dgm:t>
    </dgm:pt>
    <dgm:pt modelId="{D2FC8494-745B-4221-AEB1-70FCEDA2BC45}" type="sibTrans" cxnId="{F07A43A2-B82A-465E-8DB2-BE35560F327F}">
      <dgm:prSet/>
      <dgm:spPr/>
      <dgm:t>
        <a:bodyPr/>
        <a:lstStyle/>
        <a:p>
          <a:endParaRPr lang="en-US" sz="1400"/>
        </a:p>
      </dgm:t>
    </dgm:pt>
    <dgm:pt modelId="{BC773108-5F79-4AFB-87CC-465269BF0BF4}" type="pres">
      <dgm:prSet presAssocID="{30C8DABC-2DC2-472D-908D-EAE9836BE1D0}" presName="Name0" presStyleCnt="0">
        <dgm:presLayoutVars>
          <dgm:chMax val="7"/>
          <dgm:chPref val="7"/>
          <dgm:dir/>
        </dgm:presLayoutVars>
      </dgm:prSet>
      <dgm:spPr/>
      <dgm:t>
        <a:bodyPr/>
        <a:lstStyle/>
        <a:p>
          <a:endParaRPr lang="en-US"/>
        </a:p>
      </dgm:t>
    </dgm:pt>
    <dgm:pt modelId="{E1C0172A-04D6-4A45-A6E1-9C97AE5A543D}" type="pres">
      <dgm:prSet presAssocID="{30C8DABC-2DC2-472D-908D-EAE9836BE1D0}" presName="Name1" presStyleCnt="0"/>
      <dgm:spPr/>
    </dgm:pt>
    <dgm:pt modelId="{F25AEE4F-2C67-45B9-A439-D9D8FE15C8CA}" type="pres">
      <dgm:prSet presAssocID="{30C8DABC-2DC2-472D-908D-EAE9836BE1D0}" presName="cycle" presStyleCnt="0"/>
      <dgm:spPr/>
    </dgm:pt>
    <dgm:pt modelId="{5AF86344-028E-4D88-8AD0-3213DB184CCC}" type="pres">
      <dgm:prSet presAssocID="{30C8DABC-2DC2-472D-908D-EAE9836BE1D0}" presName="srcNode" presStyleLbl="node1" presStyleIdx="0" presStyleCnt="4"/>
      <dgm:spPr/>
    </dgm:pt>
    <dgm:pt modelId="{3B5EEA0A-623E-49FF-B88B-C561EC0EC9DC}" type="pres">
      <dgm:prSet presAssocID="{30C8DABC-2DC2-472D-908D-EAE9836BE1D0}" presName="conn" presStyleLbl="parChTrans1D2" presStyleIdx="0" presStyleCnt="1"/>
      <dgm:spPr/>
      <dgm:t>
        <a:bodyPr/>
        <a:lstStyle/>
        <a:p>
          <a:endParaRPr lang="en-US"/>
        </a:p>
      </dgm:t>
    </dgm:pt>
    <dgm:pt modelId="{21CC0DB5-F616-4D7D-98F1-61AAC6353245}" type="pres">
      <dgm:prSet presAssocID="{30C8DABC-2DC2-472D-908D-EAE9836BE1D0}" presName="extraNode" presStyleLbl="node1" presStyleIdx="0" presStyleCnt="4"/>
      <dgm:spPr/>
    </dgm:pt>
    <dgm:pt modelId="{8F0104CF-2AE2-45A4-BA52-1CDB9AF26ECC}" type="pres">
      <dgm:prSet presAssocID="{30C8DABC-2DC2-472D-908D-EAE9836BE1D0}" presName="dstNode" presStyleLbl="node1" presStyleIdx="0" presStyleCnt="4"/>
      <dgm:spPr/>
    </dgm:pt>
    <dgm:pt modelId="{E927B006-B26D-4C02-846A-D409DE0178C8}" type="pres">
      <dgm:prSet presAssocID="{FCAB6843-0F1F-46ED-927A-CC839DEEA987}" presName="text_1" presStyleLbl="node1" presStyleIdx="0" presStyleCnt="4">
        <dgm:presLayoutVars>
          <dgm:bulletEnabled val="1"/>
        </dgm:presLayoutVars>
      </dgm:prSet>
      <dgm:spPr/>
      <dgm:t>
        <a:bodyPr/>
        <a:lstStyle/>
        <a:p>
          <a:endParaRPr lang="en-US"/>
        </a:p>
      </dgm:t>
    </dgm:pt>
    <dgm:pt modelId="{564A5678-D3D1-459C-B78A-9639A27027B3}" type="pres">
      <dgm:prSet presAssocID="{FCAB6843-0F1F-46ED-927A-CC839DEEA987}" presName="accent_1" presStyleCnt="0"/>
      <dgm:spPr/>
    </dgm:pt>
    <dgm:pt modelId="{23B4363D-CD35-44EA-8A5E-6C7CFDE5B937}" type="pres">
      <dgm:prSet presAssocID="{FCAB6843-0F1F-46ED-927A-CC839DEEA987}" presName="accentRepeatNode" presStyleLbl="solidFgAcc1" presStyleIdx="0" presStyleCnt="4"/>
      <dgm:spPr/>
    </dgm:pt>
    <dgm:pt modelId="{817CCFEE-24E7-4CEC-B9E9-4A9DA4125A3B}" type="pres">
      <dgm:prSet presAssocID="{FCB732C7-D314-4AEA-8EEB-E572BC895AA8}" presName="text_2" presStyleLbl="node1" presStyleIdx="1" presStyleCnt="4">
        <dgm:presLayoutVars>
          <dgm:bulletEnabled val="1"/>
        </dgm:presLayoutVars>
      </dgm:prSet>
      <dgm:spPr/>
      <dgm:t>
        <a:bodyPr/>
        <a:lstStyle/>
        <a:p>
          <a:endParaRPr lang="en-US"/>
        </a:p>
      </dgm:t>
    </dgm:pt>
    <dgm:pt modelId="{DBE2B2BF-BAE2-435B-B4E9-5DDBBE0D378D}" type="pres">
      <dgm:prSet presAssocID="{FCB732C7-D314-4AEA-8EEB-E572BC895AA8}" presName="accent_2" presStyleCnt="0"/>
      <dgm:spPr/>
    </dgm:pt>
    <dgm:pt modelId="{4F79F1D3-BD10-4F3E-AA15-F2F08BB99535}" type="pres">
      <dgm:prSet presAssocID="{FCB732C7-D314-4AEA-8EEB-E572BC895AA8}" presName="accentRepeatNode" presStyleLbl="solidFgAcc1" presStyleIdx="1" presStyleCnt="4"/>
      <dgm:spPr/>
    </dgm:pt>
    <dgm:pt modelId="{B0A181B6-39B1-4A38-B0BE-27FD0AD2A553}" type="pres">
      <dgm:prSet presAssocID="{0371EAD1-956D-48C1-8560-3C35799BC2A2}" presName="text_3" presStyleLbl="node1" presStyleIdx="2" presStyleCnt="4">
        <dgm:presLayoutVars>
          <dgm:bulletEnabled val="1"/>
        </dgm:presLayoutVars>
      </dgm:prSet>
      <dgm:spPr/>
      <dgm:t>
        <a:bodyPr/>
        <a:lstStyle/>
        <a:p>
          <a:endParaRPr lang="en-US"/>
        </a:p>
      </dgm:t>
    </dgm:pt>
    <dgm:pt modelId="{D97916BC-DCF7-4DCA-8097-5FE24ACDFD91}" type="pres">
      <dgm:prSet presAssocID="{0371EAD1-956D-48C1-8560-3C35799BC2A2}" presName="accent_3" presStyleCnt="0"/>
      <dgm:spPr/>
    </dgm:pt>
    <dgm:pt modelId="{CADA55EB-4A83-4372-92B7-950E3E6909E8}" type="pres">
      <dgm:prSet presAssocID="{0371EAD1-956D-48C1-8560-3C35799BC2A2}" presName="accentRepeatNode" presStyleLbl="solidFgAcc1" presStyleIdx="2" presStyleCnt="4"/>
      <dgm:spPr/>
    </dgm:pt>
    <dgm:pt modelId="{EAF05697-78E2-48FD-8A8D-12C96A9B38AF}" type="pres">
      <dgm:prSet presAssocID="{34C0F547-E6A0-4D62-B7FD-C321A582B8E5}" presName="text_4" presStyleLbl="node1" presStyleIdx="3" presStyleCnt="4">
        <dgm:presLayoutVars>
          <dgm:bulletEnabled val="1"/>
        </dgm:presLayoutVars>
      </dgm:prSet>
      <dgm:spPr/>
      <dgm:t>
        <a:bodyPr/>
        <a:lstStyle/>
        <a:p>
          <a:endParaRPr lang="en-US"/>
        </a:p>
      </dgm:t>
    </dgm:pt>
    <dgm:pt modelId="{1CEA56CD-6A99-4EC3-BC1E-21C230A6ED50}" type="pres">
      <dgm:prSet presAssocID="{34C0F547-E6A0-4D62-B7FD-C321A582B8E5}" presName="accent_4" presStyleCnt="0"/>
      <dgm:spPr/>
    </dgm:pt>
    <dgm:pt modelId="{2B2C720A-F6CC-44C6-ABC4-20219054F937}" type="pres">
      <dgm:prSet presAssocID="{34C0F547-E6A0-4D62-B7FD-C321A582B8E5}" presName="accentRepeatNode" presStyleLbl="solidFgAcc1" presStyleIdx="3" presStyleCnt="4"/>
      <dgm:spPr/>
    </dgm:pt>
  </dgm:ptLst>
  <dgm:cxnLst>
    <dgm:cxn modelId="{F07A43A2-B82A-465E-8DB2-BE35560F327F}" srcId="{30C8DABC-2DC2-472D-908D-EAE9836BE1D0}" destId="{34C0F547-E6A0-4D62-B7FD-C321A582B8E5}" srcOrd="3" destOrd="0" parTransId="{76256075-DE83-43F1-8D92-9815764ECB29}" sibTransId="{D2FC8494-745B-4221-AEB1-70FCEDA2BC45}"/>
    <dgm:cxn modelId="{10C2ADD3-9F13-480C-8047-52D7152B3BB4}" type="presOf" srcId="{FCAB6843-0F1F-46ED-927A-CC839DEEA987}" destId="{E927B006-B26D-4C02-846A-D409DE0178C8}" srcOrd="0" destOrd="0" presId="urn:microsoft.com/office/officeart/2008/layout/VerticalCurvedList"/>
    <dgm:cxn modelId="{023C3E81-59F5-4797-B2C2-2B830AAD7B68}" srcId="{30C8DABC-2DC2-472D-908D-EAE9836BE1D0}" destId="{FCAB6843-0F1F-46ED-927A-CC839DEEA987}" srcOrd="0" destOrd="0" parTransId="{138B56A3-4A66-4960-83E1-D4529100AF3C}" sibTransId="{B6784712-D050-49E6-8788-EED0CF5903E8}"/>
    <dgm:cxn modelId="{FC7E2F68-CCA6-4403-AA5D-D3865CAAF905}" type="presOf" srcId="{34C0F547-E6A0-4D62-B7FD-C321A582B8E5}" destId="{EAF05697-78E2-48FD-8A8D-12C96A9B38AF}" srcOrd="0" destOrd="0" presId="urn:microsoft.com/office/officeart/2008/layout/VerticalCurvedList"/>
    <dgm:cxn modelId="{EA9ECD1F-643E-4229-896D-1834585ED68E}" type="presOf" srcId="{0371EAD1-956D-48C1-8560-3C35799BC2A2}" destId="{B0A181B6-39B1-4A38-B0BE-27FD0AD2A553}" srcOrd="0" destOrd="0" presId="urn:microsoft.com/office/officeart/2008/layout/VerticalCurvedList"/>
    <dgm:cxn modelId="{FA75FB3F-482E-48B3-B45B-A74084A86E41}" srcId="{30C8DABC-2DC2-472D-908D-EAE9836BE1D0}" destId="{0371EAD1-956D-48C1-8560-3C35799BC2A2}" srcOrd="2" destOrd="0" parTransId="{B4D2C64F-17CB-4ED3-8FF8-8EECE3394495}" sibTransId="{2158A2FC-5484-468A-BFB1-EE701E0F1BAA}"/>
    <dgm:cxn modelId="{3BD137AB-F23A-4393-8144-C9C0F8BE7CC1}" type="presOf" srcId="{FCB732C7-D314-4AEA-8EEB-E572BC895AA8}" destId="{817CCFEE-24E7-4CEC-B9E9-4A9DA4125A3B}" srcOrd="0" destOrd="0" presId="urn:microsoft.com/office/officeart/2008/layout/VerticalCurvedList"/>
    <dgm:cxn modelId="{2A48811B-F3C5-4455-AAC5-38FCB6AECEDE}" type="presOf" srcId="{30C8DABC-2DC2-472D-908D-EAE9836BE1D0}" destId="{BC773108-5F79-4AFB-87CC-465269BF0BF4}" srcOrd="0" destOrd="0" presId="urn:microsoft.com/office/officeart/2008/layout/VerticalCurvedList"/>
    <dgm:cxn modelId="{5F3D156A-84E5-4B61-B75D-4CD3F1E10E98}" type="presOf" srcId="{B6784712-D050-49E6-8788-EED0CF5903E8}" destId="{3B5EEA0A-623E-49FF-B88B-C561EC0EC9DC}" srcOrd="0" destOrd="0" presId="urn:microsoft.com/office/officeart/2008/layout/VerticalCurvedList"/>
    <dgm:cxn modelId="{4C348621-19E1-4C5F-812E-731BF9F12C5A}" srcId="{30C8DABC-2DC2-472D-908D-EAE9836BE1D0}" destId="{FCB732C7-D314-4AEA-8EEB-E572BC895AA8}" srcOrd="1" destOrd="0" parTransId="{C836B3AB-A321-4E51-AA4C-EC5AA315CC94}" sibTransId="{90685E52-3818-4D34-8EBF-3D6750C005D9}"/>
    <dgm:cxn modelId="{041A0764-768C-42BD-BB45-939A7C028E71}" type="presParOf" srcId="{BC773108-5F79-4AFB-87CC-465269BF0BF4}" destId="{E1C0172A-04D6-4A45-A6E1-9C97AE5A543D}" srcOrd="0" destOrd="0" presId="urn:microsoft.com/office/officeart/2008/layout/VerticalCurvedList"/>
    <dgm:cxn modelId="{8F6822CA-A6C7-4414-955E-E51E1456DFBD}" type="presParOf" srcId="{E1C0172A-04D6-4A45-A6E1-9C97AE5A543D}" destId="{F25AEE4F-2C67-45B9-A439-D9D8FE15C8CA}" srcOrd="0" destOrd="0" presId="urn:microsoft.com/office/officeart/2008/layout/VerticalCurvedList"/>
    <dgm:cxn modelId="{BCEE6407-775C-4EEE-A8FD-D1F6C385D5CE}" type="presParOf" srcId="{F25AEE4F-2C67-45B9-A439-D9D8FE15C8CA}" destId="{5AF86344-028E-4D88-8AD0-3213DB184CCC}" srcOrd="0" destOrd="0" presId="urn:microsoft.com/office/officeart/2008/layout/VerticalCurvedList"/>
    <dgm:cxn modelId="{C28A3F6B-01E7-4AD1-AE10-0ECFA92E846C}" type="presParOf" srcId="{F25AEE4F-2C67-45B9-A439-D9D8FE15C8CA}" destId="{3B5EEA0A-623E-49FF-B88B-C561EC0EC9DC}" srcOrd="1" destOrd="0" presId="urn:microsoft.com/office/officeart/2008/layout/VerticalCurvedList"/>
    <dgm:cxn modelId="{EDC0AA99-5E68-4E9C-836D-765B9EF908D0}" type="presParOf" srcId="{F25AEE4F-2C67-45B9-A439-D9D8FE15C8CA}" destId="{21CC0DB5-F616-4D7D-98F1-61AAC6353245}" srcOrd="2" destOrd="0" presId="urn:microsoft.com/office/officeart/2008/layout/VerticalCurvedList"/>
    <dgm:cxn modelId="{95C61AED-7A89-4981-847F-0EDEED8E9043}" type="presParOf" srcId="{F25AEE4F-2C67-45B9-A439-D9D8FE15C8CA}" destId="{8F0104CF-2AE2-45A4-BA52-1CDB9AF26ECC}" srcOrd="3" destOrd="0" presId="urn:microsoft.com/office/officeart/2008/layout/VerticalCurvedList"/>
    <dgm:cxn modelId="{5C04E89C-EDCB-4868-B6CD-08288225EFB5}" type="presParOf" srcId="{E1C0172A-04D6-4A45-A6E1-9C97AE5A543D}" destId="{E927B006-B26D-4C02-846A-D409DE0178C8}" srcOrd="1" destOrd="0" presId="urn:microsoft.com/office/officeart/2008/layout/VerticalCurvedList"/>
    <dgm:cxn modelId="{CC58F7CD-F894-4CEC-BE05-5B35EBD3F082}" type="presParOf" srcId="{E1C0172A-04D6-4A45-A6E1-9C97AE5A543D}" destId="{564A5678-D3D1-459C-B78A-9639A27027B3}" srcOrd="2" destOrd="0" presId="urn:microsoft.com/office/officeart/2008/layout/VerticalCurvedList"/>
    <dgm:cxn modelId="{2814CAE6-144F-47FB-97F5-203C23DC4269}" type="presParOf" srcId="{564A5678-D3D1-459C-B78A-9639A27027B3}" destId="{23B4363D-CD35-44EA-8A5E-6C7CFDE5B937}" srcOrd="0" destOrd="0" presId="urn:microsoft.com/office/officeart/2008/layout/VerticalCurvedList"/>
    <dgm:cxn modelId="{6CEFBECB-7958-4128-99A7-1F3460AB8602}" type="presParOf" srcId="{E1C0172A-04D6-4A45-A6E1-9C97AE5A543D}" destId="{817CCFEE-24E7-4CEC-B9E9-4A9DA4125A3B}" srcOrd="3" destOrd="0" presId="urn:microsoft.com/office/officeart/2008/layout/VerticalCurvedList"/>
    <dgm:cxn modelId="{CE433EA6-27C7-44B4-8921-C14293918846}" type="presParOf" srcId="{E1C0172A-04D6-4A45-A6E1-9C97AE5A543D}" destId="{DBE2B2BF-BAE2-435B-B4E9-5DDBBE0D378D}" srcOrd="4" destOrd="0" presId="urn:microsoft.com/office/officeart/2008/layout/VerticalCurvedList"/>
    <dgm:cxn modelId="{A3A94633-2AEC-4187-8E9A-8DBAEB6226D5}" type="presParOf" srcId="{DBE2B2BF-BAE2-435B-B4E9-5DDBBE0D378D}" destId="{4F79F1D3-BD10-4F3E-AA15-F2F08BB99535}" srcOrd="0" destOrd="0" presId="urn:microsoft.com/office/officeart/2008/layout/VerticalCurvedList"/>
    <dgm:cxn modelId="{C77CC7A1-7C87-49A3-AF03-0A7E7E9466EB}" type="presParOf" srcId="{E1C0172A-04D6-4A45-A6E1-9C97AE5A543D}" destId="{B0A181B6-39B1-4A38-B0BE-27FD0AD2A553}" srcOrd="5" destOrd="0" presId="urn:microsoft.com/office/officeart/2008/layout/VerticalCurvedList"/>
    <dgm:cxn modelId="{C4C04CB2-802A-4B3E-A377-B7E793F1D95E}" type="presParOf" srcId="{E1C0172A-04D6-4A45-A6E1-9C97AE5A543D}" destId="{D97916BC-DCF7-4DCA-8097-5FE24ACDFD91}" srcOrd="6" destOrd="0" presId="urn:microsoft.com/office/officeart/2008/layout/VerticalCurvedList"/>
    <dgm:cxn modelId="{4F933B62-94F6-4DED-8CF0-D4B67F760D9C}" type="presParOf" srcId="{D97916BC-DCF7-4DCA-8097-5FE24ACDFD91}" destId="{CADA55EB-4A83-4372-92B7-950E3E6909E8}" srcOrd="0" destOrd="0" presId="urn:microsoft.com/office/officeart/2008/layout/VerticalCurvedList"/>
    <dgm:cxn modelId="{27891CEC-A8A8-41E9-9597-AD803AAD1D34}" type="presParOf" srcId="{E1C0172A-04D6-4A45-A6E1-9C97AE5A543D}" destId="{EAF05697-78E2-48FD-8A8D-12C96A9B38AF}" srcOrd="7" destOrd="0" presId="urn:microsoft.com/office/officeart/2008/layout/VerticalCurvedList"/>
    <dgm:cxn modelId="{CD940BC9-A6B5-46AA-B53C-9D3993B34B88}" type="presParOf" srcId="{E1C0172A-04D6-4A45-A6E1-9C97AE5A543D}" destId="{1CEA56CD-6A99-4EC3-BC1E-21C230A6ED50}" srcOrd="8" destOrd="0" presId="urn:microsoft.com/office/officeart/2008/layout/VerticalCurvedList"/>
    <dgm:cxn modelId="{DB5D7E49-B041-4647-AC2B-875FEF44EB9C}" type="presParOf" srcId="{1CEA56CD-6A99-4EC3-BC1E-21C230A6ED50}" destId="{2B2C720A-F6CC-44C6-ABC4-20219054F937}"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C8DABC-2DC2-472D-908D-EAE9836BE1D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AB6843-0F1F-46ED-927A-CC839DEEA987}">
      <dgm:prSet phldrT="[Text]" custT="1"/>
      <dgm:spPr>
        <a:solidFill>
          <a:schemeClr val="accent1"/>
        </a:solidFill>
      </dgm:spPr>
      <dgm:t>
        <a:bodyPr/>
        <a:lstStyle/>
        <a:p>
          <a:r>
            <a:rPr lang="en-US" sz="2400" b="0" dirty="0" smtClean="0"/>
            <a:t>UCPath &amp; KSAMS</a:t>
          </a:r>
          <a:endParaRPr lang="en-US" sz="2400" b="0" dirty="0"/>
        </a:p>
      </dgm:t>
    </dgm:pt>
    <dgm:pt modelId="{138B56A3-4A66-4960-83E1-D4529100AF3C}" type="parTrans" cxnId="{023C3E81-59F5-4797-B2C2-2B830AAD7B68}">
      <dgm:prSet/>
      <dgm:spPr/>
      <dgm:t>
        <a:bodyPr/>
        <a:lstStyle/>
        <a:p>
          <a:endParaRPr lang="en-US" sz="1400"/>
        </a:p>
      </dgm:t>
    </dgm:pt>
    <dgm:pt modelId="{B6784712-D050-49E6-8788-EED0CF5903E8}" type="sibTrans" cxnId="{023C3E81-59F5-4797-B2C2-2B830AAD7B68}">
      <dgm:prSet/>
      <dgm:spPr/>
      <dgm:t>
        <a:bodyPr/>
        <a:lstStyle/>
        <a:p>
          <a:endParaRPr lang="en-US" sz="1400"/>
        </a:p>
      </dgm:t>
    </dgm:pt>
    <dgm:pt modelId="{FCB732C7-D314-4AEA-8EEB-E572BC895AA8}">
      <dgm:prSet phldrT="[Text]" custT="1"/>
      <dgm:spPr/>
      <dgm:t>
        <a:bodyPr/>
        <a:lstStyle/>
        <a:p>
          <a:r>
            <a:rPr lang="en-US" sz="2400" dirty="0" smtClean="0"/>
            <a:t>Roles &amp; Access</a:t>
          </a:r>
        </a:p>
      </dgm:t>
    </dgm:pt>
    <dgm:pt modelId="{C836B3AB-A321-4E51-AA4C-EC5AA315CC94}" type="parTrans" cxnId="{4C348621-19E1-4C5F-812E-731BF9F12C5A}">
      <dgm:prSet/>
      <dgm:spPr/>
      <dgm:t>
        <a:bodyPr/>
        <a:lstStyle/>
        <a:p>
          <a:endParaRPr lang="en-US" sz="1400"/>
        </a:p>
      </dgm:t>
    </dgm:pt>
    <dgm:pt modelId="{90685E52-3818-4D34-8EBF-3D6750C005D9}" type="sibTrans" cxnId="{4C348621-19E1-4C5F-812E-731BF9F12C5A}">
      <dgm:prSet/>
      <dgm:spPr/>
      <dgm:t>
        <a:bodyPr/>
        <a:lstStyle/>
        <a:p>
          <a:endParaRPr lang="en-US" sz="1400"/>
        </a:p>
      </dgm:t>
    </dgm:pt>
    <dgm:pt modelId="{0371EAD1-956D-48C1-8560-3C35799BC2A2}">
      <dgm:prSet phldrT="[Text]" custT="1"/>
      <dgm:spPr>
        <a:solidFill>
          <a:schemeClr val="bg2"/>
        </a:solidFill>
      </dgm:spPr>
      <dgm:t>
        <a:bodyPr/>
        <a:lstStyle/>
        <a:p>
          <a:r>
            <a:rPr lang="en-US" sz="2400" b="1" dirty="0" smtClean="0"/>
            <a:t>General Navigation</a:t>
          </a:r>
          <a:endParaRPr lang="en-US" sz="2400" b="1" dirty="0"/>
        </a:p>
      </dgm:t>
    </dgm:pt>
    <dgm:pt modelId="{B4D2C64F-17CB-4ED3-8FF8-8EECE3394495}" type="parTrans" cxnId="{FA75FB3F-482E-48B3-B45B-A74084A86E41}">
      <dgm:prSet/>
      <dgm:spPr/>
      <dgm:t>
        <a:bodyPr/>
        <a:lstStyle/>
        <a:p>
          <a:endParaRPr lang="en-US" sz="1400"/>
        </a:p>
      </dgm:t>
    </dgm:pt>
    <dgm:pt modelId="{2158A2FC-5484-468A-BFB1-EE701E0F1BAA}" type="sibTrans" cxnId="{FA75FB3F-482E-48B3-B45B-A74084A86E41}">
      <dgm:prSet/>
      <dgm:spPr/>
      <dgm:t>
        <a:bodyPr/>
        <a:lstStyle/>
        <a:p>
          <a:endParaRPr lang="en-US" sz="1400"/>
        </a:p>
      </dgm:t>
    </dgm:pt>
    <dgm:pt modelId="{34C0F547-E6A0-4D62-B7FD-C321A582B8E5}">
      <dgm:prSet phldrT="[Text]" custT="1"/>
      <dgm:spPr/>
      <dgm:t>
        <a:bodyPr/>
        <a:lstStyle/>
        <a:p>
          <a:r>
            <a:rPr lang="en-US" sz="2400" dirty="0" smtClean="0"/>
            <a:t>Transaction Inquiries</a:t>
          </a:r>
          <a:endParaRPr lang="en-US" sz="2400" dirty="0"/>
        </a:p>
      </dgm:t>
    </dgm:pt>
    <dgm:pt modelId="{76256075-DE83-43F1-8D92-9815764ECB29}" type="parTrans" cxnId="{F07A43A2-B82A-465E-8DB2-BE35560F327F}">
      <dgm:prSet/>
      <dgm:spPr/>
      <dgm:t>
        <a:bodyPr/>
        <a:lstStyle/>
        <a:p>
          <a:endParaRPr lang="en-US" sz="1400"/>
        </a:p>
      </dgm:t>
    </dgm:pt>
    <dgm:pt modelId="{D2FC8494-745B-4221-AEB1-70FCEDA2BC45}" type="sibTrans" cxnId="{F07A43A2-B82A-465E-8DB2-BE35560F327F}">
      <dgm:prSet/>
      <dgm:spPr/>
      <dgm:t>
        <a:bodyPr/>
        <a:lstStyle/>
        <a:p>
          <a:endParaRPr lang="en-US" sz="1400"/>
        </a:p>
      </dgm:t>
    </dgm:pt>
    <dgm:pt modelId="{BC773108-5F79-4AFB-87CC-465269BF0BF4}" type="pres">
      <dgm:prSet presAssocID="{30C8DABC-2DC2-472D-908D-EAE9836BE1D0}" presName="Name0" presStyleCnt="0">
        <dgm:presLayoutVars>
          <dgm:chMax val="7"/>
          <dgm:chPref val="7"/>
          <dgm:dir/>
        </dgm:presLayoutVars>
      </dgm:prSet>
      <dgm:spPr/>
      <dgm:t>
        <a:bodyPr/>
        <a:lstStyle/>
        <a:p>
          <a:endParaRPr lang="en-US"/>
        </a:p>
      </dgm:t>
    </dgm:pt>
    <dgm:pt modelId="{E1C0172A-04D6-4A45-A6E1-9C97AE5A543D}" type="pres">
      <dgm:prSet presAssocID="{30C8DABC-2DC2-472D-908D-EAE9836BE1D0}" presName="Name1" presStyleCnt="0"/>
      <dgm:spPr/>
    </dgm:pt>
    <dgm:pt modelId="{F25AEE4F-2C67-45B9-A439-D9D8FE15C8CA}" type="pres">
      <dgm:prSet presAssocID="{30C8DABC-2DC2-472D-908D-EAE9836BE1D0}" presName="cycle" presStyleCnt="0"/>
      <dgm:spPr/>
    </dgm:pt>
    <dgm:pt modelId="{5AF86344-028E-4D88-8AD0-3213DB184CCC}" type="pres">
      <dgm:prSet presAssocID="{30C8DABC-2DC2-472D-908D-EAE9836BE1D0}" presName="srcNode" presStyleLbl="node1" presStyleIdx="0" presStyleCnt="4"/>
      <dgm:spPr/>
    </dgm:pt>
    <dgm:pt modelId="{3B5EEA0A-623E-49FF-B88B-C561EC0EC9DC}" type="pres">
      <dgm:prSet presAssocID="{30C8DABC-2DC2-472D-908D-EAE9836BE1D0}" presName="conn" presStyleLbl="parChTrans1D2" presStyleIdx="0" presStyleCnt="1"/>
      <dgm:spPr/>
      <dgm:t>
        <a:bodyPr/>
        <a:lstStyle/>
        <a:p>
          <a:endParaRPr lang="en-US"/>
        </a:p>
      </dgm:t>
    </dgm:pt>
    <dgm:pt modelId="{21CC0DB5-F616-4D7D-98F1-61AAC6353245}" type="pres">
      <dgm:prSet presAssocID="{30C8DABC-2DC2-472D-908D-EAE9836BE1D0}" presName="extraNode" presStyleLbl="node1" presStyleIdx="0" presStyleCnt="4"/>
      <dgm:spPr/>
    </dgm:pt>
    <dgm:pt modelId="{8F0104CF-2AE2-45A4-BA52-1CDB9AF26ECC}" type="pres">
      <dgm:prSet presAssocID="{30C8DABC-2DC2-472D-908D-EAE9836BE1D0}" presName="dstNode" presStyleLbl="node1" presStyleIdx="0" presStyleCnt="4"/>
      <dgm:spPr/>
    </dgm:pt>
    <dgm:pt modelId="{E927B006-B26D-4C02-846A-D409DE0178C8}" type="pres">
      <dgm:prSet presAssocID="{FCAB6843-0F1F-46ED-927A-CC839DEEA987}" presName="text_1" presStyleLbl="node1" presStyleIdx="0" presStyleCnt="4">
        <dgm:presLayoutVars>
          <dgm:bulletEnabled val="1"/>
        </dgm:presLayoutVars>
      </dgm:prSet>
      <dgm:spPr/>
      <dgm:t>
        <a:bodyPr/>
        <a:lstStyle/>
        <a:p>
          <a:endParaRPr lang="en-US"/>
        </a:p>
      </dgm:t>
    </dgm:pt>
    <dgm:pt modelId="{564A5678-D3D1-459C-B78A-9639A27027B3}" type="pres">
      <dgm:prSet presAssocID="{FCAB6843-0F1F-46ED-927A-CC839DEEA987}" presName="accent_1" presStyleCnt="0"/>
      <dgm:spPr/>
    </dgm:pt>
    <dgm:pt modelId="{23B4363D-CD35-44EA-8A5E-6C7CFDE5B937}" type="pres">
      <dgm:prSet presAssocID="{FCAB6843-0F1F-46ED-927A-CC839DEEA987}" presName="accentRepeatNode" presStyleLbl="solidFgAcc1" presStyleIdx="0" presStyleCnt="4"/>
      <dgm:spPr/>
    </dgm:pt>
    <dgm:pt modelId="{817CCFEE-24E7-4CEC-B9E9-4A9DA4125A3B}" type="pres">
      <dgm:prSet presAssocID="{FCB732C7-D314-4AEA-8EEB-E572BC895AA8}" presName="text_2" presStyleLbl="node1" presStyleIdx="1" presStyleCnt="4">
        <dgm:presLayoutVars>
          <dgm:bulletEnabled val="1"/>
        </dgm:presLayoutVars>
      </dgm:prSet>
      <dgm:spPr/>
      <dgm:t>
        <a:bodyPr/>
        <a:lstStyle/>
        <a:p>
          <a:endParaRPr lang="en-US"/>
        </a:p>
      </dgm:t>
    </dgm:pt>
    <dgm:pt modelId="{DBE2B2BF-BAE2-435B-B4E9-5DDBBE0D378D}" type="pres">
      <dgm:prSet presAssocID="{FCB732C7-D314-4AEA-8EEB-E572BC895AA8}" presName="accent_2" presStyleCnt="0"/>
      <dgm:spPr/>
    </dgm:pt>
    <dgm:pt modelId="{4F79F1D3-BD10-4F3E-AA15-F2F08BB99535}" type="pres">
      <dgm:prSet presAssocID="{FCB732C7-D314-4AEA-8EEB-E572BC895AA8}" presName="accentRepeatNode" presStyleLbl="solidFgAcc1" presStyleIdx="1" presStyleCnt="4"/>
      <dgm:spPr/>
    </dgm:pt>
    <dgm:pt modelId="{B0A181B6-39B1-4A38-B0BE-27FD0AD2A553}" type="pres">
      <dgm:prSet presAssocID="{0371EAD1-956D-48C1-8560-3C35799BC2A2}" presName="text_3" presStyleLbl="node1" presStyleIdx="2" presStyleCnt="4">
        <dgm:presLayoutVars>
          <dgm:bulletEnabled val="1"/>
        </dgm:presLayoutVars>
      </dgm:prSet>
      <dgm:spPr/>
      <dgm:t>
        <a:bodyPr/>
        <a:lstStyle/>
        <a:p>
          <a:endParaRPr lang="en-US"/>
        </a:p>
      </dgm:t>
    </dgm:pt>
    <dgm:pt modelId="{D97916BC-DCF7-4DCA-8097-5FE24ACDFD91}" type="pres">
      <dgm:prSet presAssocID="{0371EAD1-956D-48C1-8560-3C35799BC2A2}" presName="accent_3" presStyleCnt="0"/>
      <dgm:spPr/>
    </dgm:pt>
    <dgm:pt modelId="{CADA55EB-4A83-4372-92B7-950E3E6909E8}" type="pres">
      <dgm:prSet presAssocID="{0371EAD1-956D-48C1-8560-3C35799BC2A2}" presName="accentRepeatNode" presStyleLbl="solidFgAcc1" presStyleIdx="2" presStyleCnt="4"/>
      <dgm:spPr/>
      <dgm:t>
        <a:bodyPr/>
        <a:lstStyle/>
        <a:p>
          <a:endParaRPr lang="en-US"/>
        </a:p>
      </dgm:t>
    </dgm:pt>
    <dgm:pt modelId="{EAF05697-78E2-48FD-8A8D-12C96A9B38AF}" type="pres">
      <dgm:prSet presAssocID="{34C0F547-E6A0-4D62-B7FD-C321A582B8E5}" presName="text_4" presStyleLbl="node1" presStyleIdx="3" presStyleCnt="4">
        <dgm:presLayoutVars>
          <dgm:bulletEnabled val="1"/>
        </dgm:presLayoutVars>
      </dgm:prSet>
      <dgm:spPr/>
      <dgm:t>
        <a:bodyPr/>
        <a:lstStyle/>
        <a:p>
          <a:endParaRPr lang="en-US"/>
        </a:p>
      </dgm:t>
    </dgm:pt>
    <dgm:pt modelId="{1CEA56CD-6A99-4EC3-BC1E-21C230A6ED50}" type="pres">
      <dgm:prSet presAssocID="{34C0F547-E6A0-4D62-B7FD-C321A582B8E5}" presName="accent_4" presStyleCnt="0"/>
      <dgm:spPr/>
    </dgm:pt>
    <dgm:pt modelId="{2B2C720A-F6CC-44C6-ABC4-20219054F937}" type="pres">
      <dgm:prSet presAssocID="{34C0F547-E6A0-4D62-B7FD-C321A582B8E5}" presName="accentRepeatNode" presStyleLbl="solidFgAcc1" presStyleIdx="3" presStyleCnt="4"/>
      <dgm:spPr/>
    </dgm:pt>
  </dgm:ptLst>
  <dgm:cxnLst>
    <dgm:cxn modelId="{F07A43A2-B82A-465E-8DB2-BE35560F327F}" srcId="{30C8DABC-2DC2-472D-908D-EAE9836BE1D0}" destId="{34C0F547-E6A0-4D62-B7FD-C321A582B8E5}" srcOrd="3" destOrd="0" parTransId="{76256075-DE83-43F1-8D92-9815764ECB29}" sibTransId="{D2FC8494-745B-4221-AEB1-70FCEDA2BC45}"/>
    <dgm:cxn modelId="{10C2ADD3-9F13-480C-8047-52D7152B3BB4}" type="presOf" srcId="{FCAB6843-0F1F-46ED-927A-CC839DEEA987}" destId="{E927B006-B26D-4C02-846A-D409DE0178C8}" srcOrd="0" destOrd="0" presId="urn:microsoft.com/office/officeart/2008/layout/VerticalCurvedList"/>
    <dgm:cxn modelId="{023C3E81-59F5-4797-B2C2-2B830AAD7B68}" srcId="{30C8DABC-2DC2-472D-908D-EAE9836BE1D0}" destId="{FCAB6843-0F1F-46ED-927A-CC839DEEA987}" srcOrd="0" destOrd="0" parTransId="{138B56A3-4A66-4960-83E1-D4529100AF3C}" sibTransId="{B6784712-D050-49E6-8788-EED0CF5903E8}"/>
    <dgm:cxn modelId="{FC7E2F68-CCA6-4403-AA5D-D3865CAAF905}" type="presOf" srcId="{34C0F547-E6A0-4D62-B7FD-C321A582B8E5}" destId="{EAF05697-78E2-48FD-8A8D-12C96A9B38AF}" srcOrd="0" destOrd="0" presId="urn:microsoft.com/office/officeart/2008/layout/VerticalCurvedList"/>
    <dgm:cxn modelId="{EA9ECD1F-643E-4229-896D-1834585ED68E}" type="presOf" srcId="{0371EAD1-956D-48C1-8560-3C35799BC2A2}" destId="{B0A181B6-39B1-4A38-B0BE-27FD0AD2A553}" srcOrd="0" destOrd="0" presId="urn:microsoft.com/office/officeart/2008/layout/VerticalCurvedList"/>
    <dgm:cxn modelId="{FA75FB3F-482E-48B3-B45B-A74084A86E41}" srcId="{30C8DABC-2DC2-472D-908D-EAE9836BE1D0}" destId="{0371EAD1-956D-48C1-8560-3C35799BC2A2}" srcOrd="2" destOrd="0" parTransId="{B4D2C64F-17CB-4ED3-8FF8-8EECE3394495}" sibTransId="{2158A2FC-5484-468A-BFB1-EE701E0F1BAA}"/>
    <dgm:cxn modelId="{3BD137AB-F23A-4393-8144-C9C0F8BE7CC1}" type="presOf" srcId="{FCB732C7-D314-4AEA-8EEB-E572BC895AA8}" destId="{817CCFEE-24E7-4CEC-B9E9-4A9DA4125A3B}" srcOrd="0" destOrd="0" presId="urn:microsoft.com/office/officeart/2008/layout/VerticalCurvedList"/>
    <dgm:cxn modelId="{2A48811B-F3C5-4455-AAC5-38FCB6AECEDE}" type="presOf" srcId="{30C8DABC-2DC2-472D-908D-EAE9836BE1D0}" destId="{BC773108-5F79-4AFB-87CC-465269BF0BF4}" srcOrd="0" destOrd="0" presId="urn:microsoft.com/office/officeart/2008/layout/VerticalCurvedList"/>
    <dgm:cxn modelId="{5F3D156A-84E5-4B61-B75D-4CD3F1E10E98}" type="presOf" srcId="{B6784712-D050-49E6-8788-EED0CF5903E8}" destId="{3B5EEA0A-623E-49FF-B88B-C561EC0EC9DC}" srcOrd="0" destOrd="0" presId="urn:microsoft.com/office/officeart/2008/layout/VerticalCurvedList"/>
    <dgm:cxn modelId="{4C348621-19E1-4C5F-812E-731BF9F12C5A}" srcId="{30C8DABC-2DC2-472D-908D-EAE9836BE1D0}" destId="{FCB732C7-D314-4AEA-8EEB-E572BC895AA8}" srcOrd="1" destOrd="0" parTransId="{C836B3AB-A321-4E51-AA4C-EC5AA315CC94}" sibTransId="{90685E52-3818-4D34-8EBF-3D6750C005D9}"/>
    <dgm:cxn modelId="{041A0764-768C-42BD-BB45-939A7C028E71}" type="presParOf" srcId="{BC773108-5F79-4AFB-87CC-465269BF0BF4}" destId="{E1C0172A-04D6-4A45-A6E1-9C97AE5A543D}" srcOrd="0" destOrd="0" presId="urn:microsoft.com/office/officeart/2008/layout/VerticalCurvedList"/>
    <dgm:cxn modelId="{8F6822CA-A6C7-4414-955E-E51E1456DFBD}" type="presParOf" srcId="{E1C0172A-04D6-4A45-A6E1-9C97AE5A543D}" destId="{F25AEE4F-2C67-45B9-A439-D9D8FE15C8CA}" srcOrd="0" destOrd="0" presId="urn:microsoft.com/office/officeart/2008/layout/VerticalCurvedList"/>
    <dgm:cxn modelId="{BCEE6407-775C-4EEE-A8FD-D1F6C385D5CE}" type="presParOf" srcId="{F25AEE4F-2C67-45B9-A439-D9D8FE15C8CA}" destId="{5AF86344-028E-4D88-8AD0-3213DB184CCC}" srcOrd="0" destOrd="0" presId="urn:microsoft.com/office/officeart/2008/layout/VerticalCurvedList"/>
    <dgm:cxn modelId="{C28A3F6B-01E7-4AD1-AE10-0ECFA92E846C}" type="presParOf" srcId="{F25AEE4F-2C67-45B9-A439-D9D8FE15C8CA}" destId="{3B5EEA0A-623E-49FF-B88B-C561EC0EC9DC}" srcOrd="1" destOrd="0" presId="urn:microsoft.com/office/officeart/2008/layout/VerticalCurvedList"/>
    <dgm:cxn modelId="{EDC0AA99-5E68-4E9C-836D-765B9EF908D0}" type="presParOf" srcId="{F25AEE4F-2C67-45B9-A439-D9D8FE15C8CA}" destId="{21CC0DB5-F616-4D7D-98F1-61AAC6353245}" srcOrd="2" destOrd="0" presId="urn:microsoft.com/office/officeart/2008/layout/VerticalCurvedList"/>
    <dgm:cxn modelId="{95C61AED-7A89-4981-847F-0EDEED8E9043}" type="presParOf" srcId="{F25AEE4F-2C67-45B9-A439-D9D8FE15C8CA}" destId="{8F0104CF-2AE2-45A4-BA52-1CDB9AF26ECC}" srcOrd="3" destOrd="0" presId="urn:microsoft.com/office/officeart/2008/layout/VerticalCurvedList"/>
    <dgm:cxn modelId="{5C04E89C-EDCB-4868-B6CD-08288225EFB5}" type="presParOf" srcId="{E1C0172A-04D6-4A45-A6E1-9C97AE5A543D}" destId="{E927B006-B26D-4C02-846A-D409DE0178C8}" srcOrd="1" destOrd="0" presId="urn:microsoft.com/office/officeart/2008/layout/VerticalCurvedList"/>
    <dgm:cxn modelId="{CC58F7CD-F894-4CEC-BE05-5B35EBD3F082}" type="presParOf" srcId="{E1C0172A-04D6-4A45-A6E1-9C97AE5A543D}" destId="{564A5678-D3D1-459C-B78A-9639A27027B3}" srcOrd="2" destOrd="0" presId="urn:microsoft.com/office/officeart/2008/layout/VerticalCurvedList"/>
    <dgm:cxn modelId="{2814CAE6-144F-47FB-97F5-203C23DC4269}" type="presParOf" srcId="{564A5678-D3D1-459C-B78A-9639A27027B3}" destId="{23B4363D-CD35-44EA-8A5E-6C7CFDE5B937}" srcOrd="0" destOrd="0" presId="urn:microsoft.com/office/officeart/2008/layout/VerticalCurvedList"/>
    <dgm:cxn modelId="{6CEFBECB-7958-4128-99A7-1F3460AB8602}" type="presParOf" srcId="{E1C0172A-04D6-4A45-A6E1-9C97AE5A543D}" destId="{817CCFEE-24E7-4CEC-B9E9-4A9DA4125A3B}" srcOrd="3" destOrd="0" presId="urn:microsoft.com/office/officeart/2008/layout/VerticalCurvedList"/>
    <dgm:cxn modelId="{CE433EA6-27C7-44B4-8921-C14293918846}" type="presParOf" srcId="{E1C0172A-04D6-4A45-A6E1-9C97AE5A543D}" destId="{DBE2B2BF-BAE2-435B-B4E9-5DDBBE0D378D}" srcOrd="4" destOrd="0" presId="urn:microsoft.com/office/officeart/2008/layout/VerticalCurvedList"/>
    <dgm:cxn modelId="{A3A94633-2AEC-4187-8E9A-8DBAEB6226D5}" type="presParOf" srcId="{DBE2B2BF-BAE2-435B-B4E9-5DDBBE0D378D}" destId="{4F79F1D3-BD10-4F3E-AA15-F2F08BB99535}" srcOrd="0" destOrd="0" presId="urn:microsoft.com/office/officeart/2008/layout/VerticalCurvedList"/>
    <dgm:cxn modelId="{C77CC7A1-7C87-49A3-AF03-0A7E7E9466EB}" type="presParOf" srcId="{E1C0172A-04D6-4A45-A6E1-9C97AE5A543D}" destId="{B0A181B6-39B1-4A38-B0BE-27FD0AD2A553}" srcOrd="5" destOrd="0" presId="urn:microsoft.com/office/officeart/2008/layout/VerticalCurvedList"/>
    <dgm:cxn modelId="{C4C04CB2-802A-4B3E-A377-B7E793F1D95E}" type="presParOf" srcId="{E1C0172A-04D6-4A45-A6E1-9C97AE5A543D}" destId="{D97916BC-DCF7-4DCA-8097-5FE24ACDFD91}" srcOrd="6" destOrd="0" presId="urn:microsoft.com/office/officeart/2008/layout/VerticalCurvedList"/>
    <dgm:cxn modelId="{4F933B62-94F6-4DED-8CF0-D4B67F760D9C}" type="presParOf" srcId="{D97916BC-DCF7-4DCA-8097-5FE24ACDFD91}" destId="{CADA55EB-4A83-4372-92B7-950E3E6909E8}" srcOrd="0" destOrd="0" presId="urn:microsoft.com/office/officeart/2008/layout/VerticalCurvedList"/>
    <dgm:cxn modelId="{27891CEC-A8A8-41E9-9597-AD803AAD1D34}" type="presParOf" srcId="{E1C0172A-04D6-4A45-A6E1-9C97AE5A543D}" destId="{EAF05697-78E2-48FD-8A8D-12C96A9B38AF}" srcOrd="7" destOrd="0" presId="urn:microsoft.com/office/officeart/2008/layout/VerticalCurvedList"/>
    <dgm:cxn modelId="{CD940BC9-A6B5-46AA-B53C-9D3993B34B88}" type="presParOf" srcId="{E1C0172A-04D6-4A45-A6E1-9C97AE5A543D}" destId="{1CEA56CD-6A99-4EC3-BC1E-21C230A6ED50}" srcOrd="8" destOrd="0" presId="urn:microsoft.com/office/officeart/2008/layout/VerticalCurvedList"/>
    <dgm:cxn modelId="{DB5D7E49-B041-4647-AC2B-875FEF44EB9C}" type="presParOf" srcId="{1CEA56CD-6A99-4EC3-BC1E-21C230A6ED50}" destId="{2B2C720A-F6CC-44C6-ABC4-20219054F937}"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C8DABC-2DC2-472D-908D-EAE9836BE1D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AB6843-0F1F-46ED-927A-CC839DEEA987}">
      <dgm:prSet phldrT="[Text]" custT="1"/>
      <dgm:spPr>
        <a:solidFill>
          <a:schemeClr val="accent1"/>
        </a:solidFill>
      </dgm:spPr>
      <dgm:t>
        <a:bodyPr/>
        <a:lstStyle/>
        <a:p>
          <a:r>
            <a:rPr lang="en-US" sz="2400" b="0" dirty="0" smtClean="0"/>
            <a:t>UCPath &amp; KSAMS</a:t>
          </a:r>
          <a:endParaRPr lang="en-US" sz="2400" b="0" dirty="0"/>
        </a:p>
      </dgm:t>
    </dgm:pt>
    <dgm:pt modelId="{138B56A3-4A66-4960-83E1-D4529100AF3C}" type="parTrans" cxnId="{023C3E81-59F5-4797-B2C2-2B830AAD7B68}">
      <dgm:prSet/>
      <dgm:spPr/>
      <dgm:t>
        <a:bodyPr/>
        <a:lstStyle/>
        <a:p>
          <a:endParaRPr lang="en-US" sz="1400"/>
        </a:p>
      </dgm:t>
    </dgm:pt>
    <dgm:pt modelId="{B6784712-D050-49E6-8788-EED0CF5903E8}" type="sibTrans" cxnId="{023C3E81-59F5-4797-B2C2-2B830AAD7B68}">
      <dgm:prSet/>
      <dgm:spPr/>
      <dgm:t>
        <a:bodyPr/>
        <a:lstStyle/>
        <a:p>
          <a:endParaRPr lang="en-US" sz="1400"/>
        </a:p>
      </dgm:t>
    </dgm:pt>
    <dgm:pt modelId="{FCB732C7-D314-4AEA-8EEB-E572BC895AA8}">
      <dgm:prSet phldrT="[Text]" custT="1"/>
      <dgm:spPr/>
      <dgm:t>
        <a:bodyPr/>
        <a:lstStyle/>
        <a:p>
          <a:r>
            <a:rPr lang="en-US" sz="2400" dirty="0" smtClean="0"/>
            <a:t>Roles &amp; Access</a:t>
          </a:r>
        </a:p>
      </dgm:t>
    </dgm:pt>
    <dgm:pt modelId="{C836B3AB-A321-4E51-AA4C-EC5AA315CC94}" type="parTrans" cxnId="{4C348621-19E1-4C5F-812E-731BF9F12C5A}">
      <dgm:prSet/>
      <dgm:spPr/>
      <dgm:t>
        <a:bodyPr/>
        <a:lstStyle/>
        <a:p>
          <a:endParaRPr lang="en-US" sz="1400"/>
        </a:p>
      </dgm:t>
    </dgm:pt>
    <dgm:pt modelId="{90685E52-3818-4D34-8EBF-3D6750C005D9}" type="sibTrans" cxnId="{4C348621-19E1-4C5F-812E-731BF9F12C5A}">
      <dgm:prSet/>
      <dgm:spPr/>
      <dgm:t>
        <a:bodyPr/>
        <a:lstStyle/>
        <a:p>
          <a:endParaRPr lang="en-US" sz="1400"/>
        </a:p>
      </dgm:t>
    </dgm:pt>
    <dgm:pt modelId="{0371EAD1-956D-48C1-8560-3C35799BC2A2}">
      <dgm:prSet phldrT="[Text]" custT="1"/>
      <dgm:spPr>
        <a:solidFill>
          <a:schemeClr val="accent1"/>
        </a:solidFill>
      </dgm:spPr>
      <dgm:t>
        <a:bodyPr/>
        <a:lstStyle/>
        <a:p>
          <a:r>
            <a:rPr lang="en-US" sz="2400" b="0" dirty="0" smtClean="0"/>
            <a:t>General Navigation</a:t>
          </a:r>
          <a:endParaRPr lang="en-US" sz="2400" b="0" dirty="0"/>
        </a:p>
      </dgm:t>
    </dgm:pt>
    <dgm:pt modelId="{B4D2C64F-17CB-4ED3-8FF8-8EECE3394495}" type="parTrans" cxnId="{FA75FB3F-482E-48B3-B45B-A74084A86E41}">
      <dgm:prSet/>
      <dgm:spPr/>
      <dgm:t>
        <a:bodyPr/>
        <a:lstStyle/>
        <a:p>
          <a:endParaRPr lang="en-US" sz="1400"/>
        </a:p>
      </dgm:t>
    </dgm:pt>
    <dgm:pt modelId="{2158A2FC-5484-468A-BFB1-EE701E0F1BAA}" type="sibTrans" cxnId="{FA75FB3F-482E-48B3-B45B-A74084A86E41}">
      <dgm:prSet/>
      <dgm:spPr/>
      <dgm:t>
        <a:bodyPr/>
        <a:lstStyle/>
        <a:p>
          <a:endParaRPr lang="en-US" sz="1400"/>
        </a:p>
      </dgm:t>
    </dgm:pt>
    <dgm:pt modelId="{34C0F547-E6A0-4D62-B7FD-C321A582B8E5}">
      <dgm:prSet phldrT="[Text]" custT="1"/>
      <dgm:spPr>
        <a:solidFill>
          <a:schemeClr val="bg2"/>
        </a:solidFill>
      </dgm:spPr>
      <dgm:t>
        <a:bodyPr/>
        <a:lstStyle/>
        <a:p>
          <a:r>
            <a:rPr lang="en-US" sz="2400" b="1" dirty="0" smtClean="0"/>
            <a:t>Transaction Inquiries</a:t>
          </a:r>
          <a:endParaRPr lang="en-US" sz="2400" b="1" dirty="0"/>
        </a:p>
      </dgm:t>
    </dgm:pt>
    <dgm:pt modelId="{76256075-DE83-43F1-8D92-9815764ECB29}" type="parTrans" cxnId="{F07A43A2-B82A-465E-8DB2-BE35560F327F}">
      <dgm:prSet/>
      <dgm:spPr/>
      <dgm:t>
        <a:bodyPr/>
        <a:lstStyle/>
        <a:p>
          <a:endParaRPr lang="en-US" sz="1400"/>
        </a:p>
      </dgm:t>
    </dgm:pt>
    <dgm:pt modelId="{D2FC8494-745B-4221-AEB1-70FCEDA2BC45}" type="sibTrans" cxnId="{F07A43A2-B82A-465E-8DB2-BE35560F327F}">
      <dgm:prSet/>
      <dgm:spPr/>
      <dgm:t>
        <a:bodyPr/>
        <a:lstStyle/>
        <a:p>
          <a:endParaRPr lang="en-US" sz="1400"/>
        </a:p>
      </dgm:t>
    </dgm:pt>
    <dgm:pt modelId="{BC773108-5F79-4AFB-87CC-465269BF0BF4}" type="pres">
      <dgm:prSet presAssocID="{30C8DABC-2DC2-472D-908D-EAE9836BE1D0}" presName="Name0" presStyleCnt="0">
        <dgm:presLayoutVars>
          <dgm:chMax val="7"/>
          <dgm:chPref val="7"/>
          <dgm:dir/>
        </dgm:presLayoutVars>
      </dgm:prSet>
      <dgm:spPr/>
      <dgm:t>
        <a:bodyPr/>
        <a:lstStyle/>
        <a:p>
          <a:endParaRPr lang="en-US"/>
        </a:p>
      </dgm:t>
    </dgm:pt>
    <dgm:pt modelId="{E1C0172A-04D6-4A45-A6E1-9C97AE5A543D}" type="pres">
      <dgm:prSet presAssocID="{30C8DABC-2DC2-472D-908D-EAE9836BE1D0}" presName="Name1" presStyleCnt="0"/>
      <dgm:spPr/>
    </dgm:pt>
    <dgm:pt modelId="{F25AEE4F-2C67-45B9-A439-D9D8FE15C8CA}" type="pres">
      <dgm:prSet presAssocID="{30C8DABC-2DC2-472D-908D-EAE9836BE1D0}" presName="cycle" presStyleCnt="0"/>
      <dgm:spPr/>
    </dgm:pt>
    <dgm:pt modelId="{5AF86344-028E-4D88-8AD0-3213DB184CCC}" type="pres">
      <dgm:prSet presAssocID="{30C8DABC-2DC2-472D-908D-EAE9836BE1D0}" presName="srcNode" presStyleLbl="node1" presStyleIdx="0" presStyleCnt="4"/>
      <dgm:spPr/>
    </dgm:pt>
    <dgm:pt modelId="{3B5EEA0A-623E-49FF-B88B-C561EC0EC9DC}" type="pres">
      <dgm:prSet presAssocID="{30C8DABC-2DC2-472D-908D-EAE9836BE1D0}" presName="conn" presStyleLbl="parChTrans1D2" presStyleIdx="0" presStyleCnt="1"/>
      <dgm:spPr/>
      <dgm:t>
        <a:bodyPr/>
        <a:lstStyle/>
        <a:p>
          <a:endParaRPr lang="en-US"/>
        </a:p>
      </dgm:t>
    </dgm:pt>
    <dgm:pt modelId="{21CC0DB5-F616-4D7D-98F1-61AAC6353245}" type="pres">
      <dgm:prSet presAssocID="{30C8DABC-2DC2-472D-908D-EAE9836BE1D0}" presName="extraNode" presStyleLbl="node1" presStyleIdx="0" presStyleCnt="4"/>
      <dgm:spPr/>
    </dgm:pt>
    <dgm:pt modelId="{8F0104CF-2AE2-45A4-BA52-1CDB9AF26ECC}" type="pres">
      <dgm:prSet presAssocID="{30C8DABC-2DC2-472D-908D-EAE9836BE1D0}" presName="dstNode" presStyleLbl="node1" presStyleIdx="0" presStyleCnt="4"/>
      <dgm:spPr/>
    </dgm:pt>
    <dgm:pt modelId="{E927B006-B26D-4C02-846A-D409DE0178C8}" type="pres">
      <dgm:prSet presAssocID="{FCAB6843-0F1F-46ED-927A-CC839DEEA987}" presName="text_1" presStyleLbl="node1" presStyleIdx="0" presStyleCnt="4">
        <dgm:presLayoutVars>
          <dgm:bulletEnabled val="1"/>
        </dgm:presLayoutVars>
      </dgm:prSet>
      <dgm:spPr/>
      <dgm:t>
        <a:bodyPr/>
        <a:lstStyle/>
        <a:p>
          <a:endParaRPr lang="en-US"/>
        </a:p>
      </dgm:t>
    </dgm:pt>
    <dgm:pt modelId="{564A5678-D3D1-459C-B78A-9639A27027B3}" type="pres">
      <dgm:prSet presAssocID="{FCAB6843-0F1F-46ED-927A-CC839DEEA987}" presName="accent_1" presStyleCnt="0"/>
      <dgm:spPr/>
    </dgm:pt>
    <dgm:pt modelId="{23B4363D-CD35-44EA-8A5E-6C7CFDE5B937}" type="pres">
      <dgm:prSet presAssocID="{FCAB6843-0F1F-46ED-927A-CC839DEEA987}" presName="accentRepeatNode" presStyleLbl="solidFgAcc1" presStyleIdx="0" presStyleCnt="4"/>
      <dgm:spPr/>
    </dgm:pt>
    <dgm:pt modelId="{817CCFEE-24E7-4CEC-B9E9-4A9DA4125A3B}" type="pres">
      <dgm:prSet presAssocID="{FCB732C7-D314-4AEA-8EEB-E572BC895AA8}" presName="text_2" presStyleLbl="node1" presStyleIdx="1" presStyleCnt="4">
        <dgm:presLayoutVars>
          <dgm:bulletEnabled val="1"/>
        </dgm:presLayoutVars>
      </dgm:prSet>
      <dgm:spPr/>
      <dgm:t>
        <a:bodyPr/>
        <a:lstStyle/>
        <a:p>
          <a:endParaRPr lang="en-US"/>
        </a:p>
      </dgm:t>
    </dgm:pt>
    <dgm:pt modelId="{DBE2B2BF-BAE2-435B-B4E9-5DDBBE0D378D}" type="pres">
      <dgm:prSet presAssocID="{FCB732C7-D314-4AEA-8EEB-E572BC895AA8}" presName="accent_2" presStyleCnt="0"/>
      <dgm:spPr/>
    </dgm:pt>
    <dgm:pt modelId="{4F79F1D3-BD10-4F3E-AA15-F2F08BB99535}" type="pres">
      <dgm:prSet presAssocID="{FCB732C7-D314-4AEA-8EEB-E572BC895AA8}" presName="accentRepeatNode" presStyleLbl="solidFgAcc1" presStyleIdx="1" presStyleCnt="4"/>
      <dgm:spPr/>
    </dgm:pt>
    <dgm:pt modelId="{B0A181B6-39B1-4A38-B0BE-27FD0AD2A553}" type="pres">
      <dgm:prSet presAssocID="{0371EAD1-956D-48C1-8560-3C35799BC2A2}" presName="text_3" presStyleLbl="node1" presStyleIdx="2" presStyleCnt="4">
        <dgm:presLayoutVars>
          <dgm:bulletEnabled val="1"/>
        </dgm:presLayoutVars>
      </dgm:prSet>
      <dgm:spPr/>
      <dgm:t>
        <a:bodyPr/>
        <a:lstStyle/>
        <a:p>
          <a:endParaRPr lang="en-US"/>
        </a:p>
      </dgm:t>
    </dgm:pt>
    <dgm:pt modelId="{D97916BC-DCF7-4DCA-8097-5FE24ACDFD91}" type="pres">
      <dgm:prSet presAssocID="{0371EAD1-956D-48C1-8560-3C35799BC2A2}" presName="accent_3" presStyleCnt="0"/>
      <dgm:spPr/>
    </dgm:pt>
    <dgm:pt modelId="{CADA55EB-4A83-4372-92B7-950E3E6909E8}" type="pres">
      <dgm:prSet presAssocID="{0371EAD1-956D-48C1-8560-3C35799BC2A2}" presName="accentRepeatNode" presStyleLbl="solidFgAcc1" presStyleIdx="2" presStyleCnt="4"/>
      <dgm:spPr/>
      <dgm:t>
        <a:bodyPr/>
        <a:lstStyle/>
        <a:p>
          <a:endParaRPr lang="en-US"/>
        </a:p>
      </dgm:t>
    </dgm:pt>
    <dgm:pt modelId="{EAF05697-78E2-48FD-8A8D-12C96A9B38AF}" type="pres">
      <dgm:prSet presAssocID="{34C0F547-E6A0-4D62-B7FD-C321A582B8E5}" presName="text_4" presStyleLbl="node1" presStyleIdx="3" presStyleCnt="4">
        <dgm:presLayoutVars>
          <dgm:bulletEnabled val="1"/>
        </dgm:presLayoutVars>
      </dgm:prSet>
      <dgm:spPr/>
      <dgm:t>
        <a:bodyPr/>
        <a:lstStyle/>
        <a:p>
          <a:endParaRPr lang="en-US"/>
        </a:p>
      </dgm:t>
    </dgm:pt>
    <dgm:pt modelId="{1CEA56CD-6A99-4EC3-BC1E-21C230A6ED50}" type="pres">
      <dgm:prSet presAssocID="{34C0F547-E6A0-4D62-B7FD-C321A582B8E5}" presName="accent_4" presStyleCnt="0"/>
      <dgm:spPr/>
    </dgm:pt>
    <dgm:pt modelId="{2B2C720A-F6CC-44C6-ABC4-20219054F937}" type="pres">
      <dgm:prSet presAssocID="{34C0F547-E6A0-4D62-B7FD-C321A582B8E5}" presName="accentRepeatNode" presStyleLbl="solidFgAcc1" presStyleIdx="3" presStyleCnt="4"/>
      <dgm:spPr/>
    </dgm:pt>
  </dgm:ptLst>
  <dgm:cxnLst>
    <dgm:cxn modelId="{F07A43A2-B82A-465E-8DB2-BE35560F327F}" srcId="{30C8DABC-2DC2-472D-908D-EAE9836BE1D0}" destId="{34C0F547-E6A0-4D62-B7FD-C321A582B8E5}" srcOrd="3" destOrd="0" parTransId="{76256075-DE83-43F1-8D92-9815764ECB29}" sibTransId="{D2FC8494-745B-4221-AEB1-70FCEDA2BC45}"/>
    <dgm:cxn modelId="{10C2ADD3-9F13-480C-8047-52D7152B3BB4}" type="presOf" srcId="{FCAB6843-0F1F-46ED-927A-CC839DEEA987}" destId="{E927B006-B26D-4C02-846A-D409DE0178C8}" srcOrd="0" destOrd="0" presId="urn:microsoft.com/office/officeart/2008/layout/VerticalCurvedList"/>
    <dgm:cxn modelId="{023C3E81-59F5-4797-B2C2-2B830AAD7B68}" srcId="{30C8DABC-2DC2-472D-908D-EAE9836BE1D0}" destId="{FCAB6843-0F1F-46ED-927A-CC839DEEA987}" srcOrd="0" destOrd="0" parTransId="{138B56A3-4A66-4960-83E1-D4529100AF3C}" sibTransId="{B6784712-D050-49E6-8788-EED0CF5903E8}"/>
    <dgm:cxn modelId="{FC7E2F68-CCA6-4403-AA5D-D3865CAAF905}" type="presOf" srcId="{34C0F547-E6A0-4D62-B7FD-C321A582B8E5}" destId="{EAF05697-78E2-48FD-8A8D-12C96A9B38AF}" srcOrd="0" destOrd="0" presId="urn:microsoft.com/office/officeart/2008/layout/VerticalCurvedList"/>
    <dgm:cxn modelId="{EA9ECD1F-643E-4229-896D-1834585ED68E}" type="presOf" srcId="{0371EAD1-956D-48C1-8560-3C35799BC2A2}" destId="{B0A181B6-39B1-4A38-B0BE-27FD0AD2A553}" srcOrd="0" destOrd="0" presId="urn:microsoft.com/office/officeart/2008/layout/VerticalCurvedList"/>
    <dgm:cxn modelId="{FA75FB3F-482E-48B3-B45B-A74084A86E41}" srcId="{30C8DABC-2DC2-472D-908D-EAE9836BE1D0}" destId="{0371EAD1-956D-48C1-8560-3C35799BC2A2}" srcOrd="2" destOrd="0" parTransId="{B4D2C64F-17CB-4ED3-8FF8-8EECE3394495}" sibTransId="{2158A2FC-5484-468A-BFB1-EE701E0F1BAA}"/>
    <dgm:cxn modelId="{3BD137AB-F23A-4393-8144-C9C0F8BE7CC1}" type="presOf" srcId="{FCB732C7-D314-4AEA-8EEB-E572BC895AA8}" destId="{817CCFEE-24E7-4CEC-B9E9-4A9DA4125A3B}" srcOrd="0" destOrd="0" presId="urn:microsoft.com/office/officeart/2008/layout/VerticalCurvedList"/>
    <dgm:cxn modelId="{2A48811B-F3C5-4455-AAC5-38FCB6AECEDE}" type="presOf" srcId="{30C8DABC-2DC2-472D-908D-EAE9836BE1D0}" destId="{BC773108-5F79-4AFB-87CC-465269BF0BF4}" srcOrd="0" destOrd="0" presId="urn:microsoft.com/office/officeart/2008/layout/VerticalCurvedList"/>
    <dgm:cxn modelId="{5F3D156A-84E5-4B61-B75D-4CD3F1E10E98}" type="presOf" srcId="{B6784712-D050-49E6-8788-EED0CF5903E8}" destId="{3B5EEA0A-623E-49FF-B88B-C561EC0EC9DC}" srcOrd="0" destOrd="0" presId="urn:microsoft.com/office/officeart/2008/layout/VerticalCurvedList"/>
    <dgm:cxn modelId="{4C348621-19E1-4C5F-812E-731BF9F12C5A}" srcId="{30C8DABC-2DC2-472D-908D-EAE9836BE1D0}" destId="{FCB732C7-D314-4AEA-8EEB-E572BC895AA8}" srcOrd="1" destOrd="0" parTransId="{C836B3AB-A321-4E51-AA4C-EC5AA315CC94}" sibTransId="{90685E52-3818-4D34-8EBF-3D6750C005D9}"/>
    <dgm:cxn modelId="{041A0764-768C-42BD-BB45-939A7C028E71}" type="presParOf" srcId="{BC773108-5F79-4AFB-87CC-465269BF0BF4}" destId="{E1C0172A-04D6-4A45-A6E1-9C97AE5A543D}" srcOrd="0" destOrd="0" presId="urn:microsoft.com/office/officeart/2008/layout/VerticalCurvedList"/>
    <dgm:cxn modelId="{8F6822CA-A6C7-4414-955E-E51E1456DFBD}" type="presParOf" srcId="{E1C0172A-04D6-4A45-A6E1-9C97AE5A543D}" destId="{F25AEE4F-2C67-45B9-A439-D9D8FE15C8CA}" srcOrd="0" destOrd="0" presId="urn:microsoft.com/office/officeart/2008/layout/VerticalCurvedList"/>
    <dgm:cxn modelId="{BCEE6407-775C-4EEE-A8FD-D1F6C385D5CE}" type="presParOf" srcId="{F25AEE4F-2C67-45B9-A439-D9D8FE15C8CA}" destId="{5AF86344-028E-4D88-8AD0-3213DB184CCC}" srcOrd="0" destOrd="0" presId="urn:microsoft.com/office/officeart/2008/layout/VerticalCurvedList"/>
    <dgm:cxn modelId="{C28A3F6B-01E7-4AD1-AE10-0ECFA92E846C}" type="presParOf" srcId="{F25AEE4F-2C67-45B9-A439-D9D8FE15C8CA}" destId="{3B5EEA0A-623E-49FF-B88B-C561EC0EC9DC}" srcOrd="1" destOrd="0" presId="urn:microsoft.com/office/officeart/2008/layout/VerticalCurvedList"/>
    <dgm:cxn modelId="{EDC0AA99-5E68-4E9C-836D-765B9EF908D0}" type="presParOf" srcId="{F25AEE4F-2C67-45B9-A439-D9D8FE15C8CA}" destId="{21CC0DB5-F616-4D7D-98F1-61AAC6353245}" srcOrd="2" destOrd="0" presId="urn:microsoft.com/office/officeart/2008/layout/VerticalCurvedList"/>
    <dgm:cxn modelId="{95C61AED-7A89-4981-847F-0EDEED8E9043}" type="presParOf" srcId="{F25AEE4F-2C67-45B9-A439-D9D8FE15C8CA}" destId="{8F0104CF-2AE2-45A4-BA52-1CDB9AF26ECC}" srcOrd="3" destOrd="0" presId="urn:microsoft.com/office/officeart/2008/layout/VerticalCurvedList"/>
    <dgm:cxn modelId="{5C04E89C-EDCB-4868-B6CD-08288225EFB5}" type="presParOf" srcId="{E1C0172A-04D6-4A45-A6E1-9C97AE5A543D}" destId="{E927B006-B26D-4C02-846A-D409DE0178C8}" srcOrd="1" destOrd="0" presId="urn:microsoft.com/office/officeart/2008/layout/VerticalCurvedList"/>
    <dgm:cxn modelId="{CC58F7CD-F894-4CEC-BE05-5B35EBD3F082}" type="presParOf" srcId="{E1C0172A-04D6-4A45-A6E1-9C97AE5A543D}" destId="{564A5678-D3D1-459C-B78A-9639A27027B3}" srcOrd="2" destOrd="0" presId="urn:microsoft.com/office/officeart/2008/layout/VerticalCurvedList"/>
    <dgm:cxn modelId="{2814CAE6-144F-47FB-97F5-203C23DC4269}" type="presParOf" srcId="{564A5678-D3D1-459C-B78A-9639A27027B3}" destId="{23B4363D-CD35-44EA-8A5E-6C7CFDE5B937}" srcOrd="0" destOrd="0" presId="urn:microsoft.com/office/officeart/2008/layout/VerticalCurvedList"/>
    <dgm:cxn modelId="{6CEFBECB-7958-4128-99A7-1F3460AB8602}" type="presParOf" srcId="{E1C0172A-04D6-4A45-A6E1-9C97AE5A543D}" destId="{817CCFEE-24E7-4CEC-B9E9-4A9DA4125A3B}" srcOrd="3" destOrd="0" presId="urn:microsoft.com/office/officeart/2008/layout/VerticalCurvedList"/>
    <dgm:cxn modelId="{CE433EA6-27C7-44B4-8921-C14293918846}" type="presParOf" srcId="{E1C0172A-04D6-4A45-A6E1-9C97AE5A543D}" destId="{DBE2B2BF-BAE2-435B-B4E9-5DDBBE0D378D}" srcOrd="4" destOrd="0" presId="urn:microsoft.com/office/officeart/2008/layout/VerticalCurvedList"/>
    <dgm:cxn modelId="{A3A94633-2AEC-4187-8E9A-8DBAEB6226D5}" type="presParOf" srcId="{DBE2B2BF-BAE2-435B-B4E9-5DDBBE0D378D}" destId="{4F79F1D3-BD10-4F3E-AA15-F2F08BB99535}" srcOrd="0" destOrd="0" presId="urn:microsoft.com/office/officeart/2008/layout/VerticalCurvedList"/>
    <dgm:cxn modelId="{C77CC7A1-7C87-49A3-AF03-0A7E7E9466EB}" type="presParOf" srcId="{E1C0172A-04D6-4A45-A6E1-9C97AE5A543D}" destId="{B0A181B6-39B1-4A38-B0BE-27FD0AD2A553}" srcOrd="5" destOrd="0" presId="urn:microsoft.com/office/officeart/2008/layout/VerticalCurvedList"/>
    <dgm:cxn modelId="{C4C04CB2-802A-4B3E-A377-B7E793F1D95E}" type="presParOf" srcId="{E1C0172A-04D6-4A45-A6E1-9C97AE5A543D}" destId="{D97916BC-DCF7-4DCA-8097-5FE24ACDFD91}" srcOrd="6" destOrd="0" presId="urn:microsoft.com/office/officeart/2008/layout/VerticalCurvedList"/>
    <dgm:cxn modelId="{4F933B62-94F6-4DED-8CF0-D4B67F760D9C}" type="presParOf" srcId="{D97916BC-DCF7-4DCA-8097-5FE24ACDFD91}" destId="{CADA55EB-4A83-4372-92B7-950E3E6909E8}" srcOrd="0" destOrd="0" presId="urn:microsoft.com/office/officeart/2008/layout/VerticalCurvedList"/>
    <dgm:cxn modelId="{27891CEC-A8A8-41E9-9597-AD803AAD1D34}" type="presParOf" srcId="{E1C0172A-04D6-4A45-A6E1-9C97AE5A543D}" destId="{EAF05697-78E2-48FD-8A8D-12C96A9B38AF}" srcOrd="7" destOrd="0" presId="urn:microsoft.com/office/officeart/2008/layout/VerticalCurvedList"/>
    <dgm:cxn modelId="{CD940BC9-A6B5-46AA-B53C-9D3993B34B88}" type="presParOf" srcId="{E1C0172A-04D6-4A45-A6E1-9C97AE5A543D}" destId="{1CEA56CD-6A99-4EC3-BC1E-21C230A6ED50}" srcOrd="8" destOrd="0" presId="urn:microsoft.com/office/officeart/2008/layout/VerticalCurvedList"/>
    <dgm:cxn modelId="{DB5D7E49-B041-4647-AC2B-875FEF44EB9C}" type="presParOf" srcId="{1CEA56CD-6A99-4EC3-BC1E-21C230A6ED50}" destId="{2B2C720A-F6CC-44C6-ABC4-20219054F937}"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0A85F-5018-4C01-9AE6-8B7EEEC7A096}">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5">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EE84B37-CC22-4D39-A7F1-CEDA00CCDC0F}">
      <dsp:nvSpPr>
        <dsp:cNvPr id="0" name=""/>
        <dsp:cNvSpPr/>
      </dsp:nvSpPr>
      <dsp:spPr>
        <a:xfrm>
          <a:off x="460128" y="312440"/>
          <a:ext cx="6371208" cy="625205"/>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6257" tIns="86360" rIns="86360" bIns="86360" numCol="1" spcCol="1270" anchor="ctr" anchorCtr="0">
          <a:noAutofit/>
        </a:bodyPr>
        <a:lstStyle/>
        <a:p>
          <a:pPr lvl="0" algn="l" defTabSz="1511300">
            <a:lnSpc>
              <a:spcPct val="90000"/>
            </a:lnSpc>
            <a:spcBef>
              <a:spcPct val="0"/>
            </a:spcBef>
            <a:spcAft>
              <a:spcPct val="35000"/>
            </a:spcAft>
          </a:pPr>
          <a:r>
            <a:rPr lang="en-US" sz="3400" kern="1200" dirty="0" smtClean="0"/>
            <a:t>1. UCPath &amp; KSAMS</a:t>
          </a:r>
          <a:endParaRPr lang="en-US" sz="3400" kern="1200" dirty="0"/>
        </a:p>
      </dsp:txBody>
      <dsp:txXfrm>
        <a:off x="460128" y="312440"/>
        <a:ext cx="6371208" cy="625205"/>
      </dsp:txXfrm>
    </dsp:sp>
    <dsp:sp modelId="{0716EAF7-0E98-4621-BF55-68B7D8A4249F}">
      <dsp:nvSpPr>
        <dsp:cNvPr id="0" name=""/>
        <dsp:cNvSpPr/>
      </dsp:nvSpPr>
      <dsp:spPr>
        <a:xfrm>
          <a:off x="69375" y="234289"/>
          <a:ext cx="781507" cy="78150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1545576-FF3F-48A5-B901-8B8138ABA1F2}">
      <dsp:nvSpPr>
        <dsp:cNvPr id="0" name=""/>
        <dsp:cNvSpPr/>
      </dsp:nvSpPr>
      <dsp:spPr>
        <a:xfrm>
          <a:off x="818573" y="1250411"/>
          <a:ext cx="6012764" cy="625205"/>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6257" tIns="86360" rIns="86360" bIns="86360" numCol="1" spcCol="1270" anchor="ctr" anchorCtr="0">
          <a:noAutofit/>
        </a:bodyPr>
        <a:lstStyle/>
        <a:p>
          <a:pPr lvl="0" algn="l" defTabSz="1511300">
            <a:lnSpc>
              <a:spcPct val="90000"/>
            </a:lnSpc>
            <a:spcBef>
              <a:spcPct val="0"/>
            </a:spcBef>
            <a:spcAft>
              <a:spcPct val="35000"/>
            </a:spcAft>
          </a:pPr>
          <a:r>
            <a:rPr lang="en-US" sz="3400" kern="1200" dirty="0" smtClean="0"/>
            <a:t>2. Roles &amp; Access</a:t>
          </a:r>
          <a:endParaRPr lang="en-US" sz="3400" kern="1200" dirty="0"/>
        </a:p>
      </dsp:txBody>
      <dsp:txXfrm>
        <a:off x="818573" y="1250411"/>
        <a:ext cx="6012764" cy="625205"/>
      </dsp:txXfrm>
    </dsp:sp>
    <dsp:sp modelId="{B53ED952-E5C0-4A49-B483-8BB25D0B6C71}">
      <dsp:nvSpPr>
        <dsp:cNvPr id="0" name=""/>
        <dsp:cNvSpPr/>
      </dsp:nvSpPr>
      <dsp:spPr>
        <a:xfrm>
          <a:off x="427819" y="1172260"/>
          <a:ext cx="781507" cy="78150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D127102-F2A9-4A66-AF8D-7CE6A4AD9CF0}">
      <dsp:nvSpPr>
        <dsp:cNvPr id="0" name=""/>
        <dsp:cNvSpPr/>
      </dsp:nvSpPr>
      <dsp:spPr>
        <a:xfrm>
          <a:off x="818573" y="2188382"/>
          <a:ext cx="6012764" cy="625205"/>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6257" tIns="86360" rIns="86360" bIns="86360" numCol="1" spcCol="1270" anchor="ctr" anchorCtr="0">
          <a:noAutofit/>
        </a:bodyPr>
        <a:lstStyle/>
        <a:p>
          <a:pPr lvl="0" algn="l" defTabSz="1511300">
            <a:lnSpc>
              <a:spcPct val="90000"/>
            </a:lnSpc>
            <a:spcBef>
              <a:spcPct val="0"/>
            </a:spcBef>
            <a:spcAft>
              <a:spcPct val="35000"/>
            </a:spcAft>
          </a:pPr>
          <a:r>
            <a:rPr lang="en-US" sz="3400" kern="1200" dirty="0" smtClean="0"/>
            <a:t>3. General Navigation</a:t>
          </a:r>
          <a:endParaRPr lang="en-US" sz="3400" kern="1200" dirty="0"/>
        </a:p>
      </dsp:txBody>
      <dsp:txXfrm>
        <a:off x="818573" y="2188382"/>
        <a:ext cx="6012764" cy="625205"/>
      </dsp:txXfrm>
    </dsp:sp>
    <dsp:sp modelId="{E05965FC-DBD6-4BC1-BB6B-76F319D3F646}">
      <dsp:nvSpPr>
        <dsp:cNvPr id="0" name=""/>
        <dsp:cNvSpPr/>
      </dsp:nvSpPr>
      <dsp:spPr>
        <a:xfrm>
          <a:off x="427819" y="2110232"/>
          <a:ext cx="781507" cy="78150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DF152C05-2991-4DA5-B303-61A540B72678}">
      <dsp:nvSpPr>
        <dsp:cNvPr id="0" name=""/>
        <dsp:cNvSpPr/>
      </dsp:nvSpPr>
      <dsp:spPr>
        <a:xfrm>
          <a:off x="460128" y="3126353"/>
          <a:ext cx="6371208" cy="625205"/>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6257" tIns="86360" rIns="86360" bIns="86360" numCol="1" spcCol="1270" anchor="ctr" anchorCtr="0">
          <a:noAutofit/>
        </a:bodyPr>
        <a:lstStyle/>
        <a:p>
          <a:pPr lvl="0" algn="l" defTabSz="1511300">
            <a:lnSpc>
              <a:spcPct val="90000"/>
            </a:lnSpc>
            <a:spcBef>
              <a:spcPct val="0"/>
            </a:spcBef>
            <a:spcAft>
              <a:spcPct val="35000"/>
            </a:spcAft>
          </a:pPr>
          <a:r>
            <a:rPr lang="en-US" sz="3400" kern="1200" dirty="0" smtClean="0"/>
            <a:t>4. Data Inquiry</a:t>
          </a:r>
          <a:endParaRPr lang="en-US" sz="3400" kern="1200" dirty="0"/>
        </a:p>
      </dsp:txBody>
      <dsp:txXfrm>
        <a:off x="460128" y="3126353"/>
        <a:ext cx="6371208" cy="625205"/>
      </dsp:txXfrm>
    </dsp:sp>
    <dsp:sp modelId="{F2EE9122-9AC9-4BBD-86C4-6D2CF06847F4}">
      <dsp:nvSpPr>
        <dsp:cNvPr id="0" name=""/>
        <dsp:cNvSpPr/>
      </dsp:nvSpPr>
      <dsp:spPr>
        <a:xfrm>
          <a:off x="69375" y="3048203"/>
          <a:ext cx="781507" cy="78150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EEA0A-623E-49FF-B88B-C561EC0EC9DC}">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27B006-B26D-4C02-846A-D409DE0178C8}">
      <dsp:nvSpPr>
        <dsp:cNvPr id="0" name=""/>
        <dsp:cNvSpPr/>
      </dsp:nvSpPr>
      <dsp:spPr>
        <a:xfrm>
          <a:off x="460128" y="312440"/>
          <a:ext cx="4093260" cy="625205"/>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UCPath &amp; KSAMS</a:t>
          </a:r>
          <a:endParaRPr lang="en-US" sz="2400" b="1" kern="1200" dirty="0"/>
        </a:p>
      </dsp:txBody>
      <dsp:txXfrm>
        <a:off x="460128" y="312440"/>
        <a:ext cx="4093260" cy="625205"/>
      </dsp:txXfrm>
    </dsp:sp>
    <dsp:sp modelId="{23B4363D-CD35-44EA-8A5E-6C7CFDE5B937}">
      <dsp:nvSpPr>
        <dsp:cNvPr id="0" name=""/>
        <dsp:cNvSpPr/>
      </dsp:nvSpPr>
      <dsp:spPr>
        <a:xfrm>
          <a:off x="69375" y="234289"/>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7CCFEE-24E7-4CEC-B9E9-4A9DA4125A3B}">
      <dsp:nvSpPr>
        <dsp:cNvPr id="0" name=""/>
        <dsp:cNvSpPr/>
      </dsp:nvSpPr>
      <dsp:spPr>
        <a:xfrm>
          <a:off x="818573" y="1250411"/>
          <a:ext cx="3734816" cy="6252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Roles &amp; Access</a:t>
          </a:r>
        </a:p>
      </dsp:txBody>
      <dsp:txXfrm>
        <a:off x="818573" y="1250411"/>
        <a:ext cx="3734816" cy="625205"/>
      </dsp:txXfrm>
    </dsp:sp>
    <dsp:sp modelId="{4F79F1D3-BD10-4F3E-AA15-F2F08BB99535}">
      <dsp:nvSpPr>
        <dsp:cNvPr id="0" name=""/>
        <dsp:cNvSpPr/>
      </dsp:nvSpPr>
      <dsp:spPr>
        <a:xfrm>
          <a:off x="427819" y="1172260"/>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A181B6-39B1-4A38-B0BE-27FD0AD2A553}">
      <dsp:nvSpPr>
        <dsp:cNvPr id="0" name=""/>
        <dsp:cNvSpPr/>
      </dsp:nvSpPr>
      <dsp:spPr>
        <a:xfrm>
          <a:off x="818573" y="2188382"/>
          <a:ext cx="3734816" cy="6252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General Navigation</a:t>
          </a:r>
          <a:endParaRPr lang="en-US" sz="2400" kern="1200" dirty="0"/>
        </a:p>
      </dsp:txBody>
      <dsp:txXfrm>
        <a:off x="818573" y="2188382"/>
        <a:ext cx="3734816" cy="625205"/>
      </dsp:txXfrm>
    </dsp:sp>
    <dsp:sp modelId="{CADA55EB-4A83-4372-92B7-950E3E6909E8}">
      <dsp:nvSpPr>
        <dsp:cNvPr id="0" name=""/>
        <dsp:cNvSpPr/>
      </dsp:nvSpPr>
      <dsp:spPr>
        <a:xfrm>
          <a:off x="427819" y="2110232"/>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F05697-78E2-48FD-8A8D-12C96A9B38AF}">
      <dsp:nvSpPr>
        <dsp:cNvPr id="0" name=""/>
        <dsp:cNvSpPr/>
      </dsp:nvSpPr>
      <dsp:spPr>
        <a:xfrm>
          <a:off x="460128" y="3126353"/>
          <a:ext cx="4093260" cy="6252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Transaction Inquiries</a:t>
          </a:r>
          <a:endParaRPr lang="en-US" sz="2400" kern="1200" dirty="0"/>
        </a:p>
      </dsp:txBody>
      <dsp:txXfrm>
        <a:off x="460128" y="3126353"/>
        <a:ext cx="4093260" cy="625205"/>
      </dsp:txXfrm>
    </dsp:sp>
    <dsp:sp modelId="{2B2C720A-F6CC-44C6-ABC4-20219054F937}">
      <dsp:nvSpPr>
        <dsp:cNvPr id="0" name=""/>
        <dsp:cNvSpPr/>
      </dsp:nvSpPr>
      <dsp:spPr>
        <a:xfrm>
          <a:off x="69375" y="3048203"/>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BD3FF-27C8-4488-9F0E-FB7932B617C9}">
      <dsp:nvSpPr>
        <dsp:cNvPr id="0" name=""/>
        <dsp:cNvSpPr/>
      </dsp:nvSpPr>
      <dsp:spPr>
        <a:xfrm>
          <a:off x="1334342" y="78655"/>
          <a:ext cx="2299359" cy="2299709"/>
        </a:xfrm>
        <a:prstGeom prst="circularArrow">
          <a:avLst>
            <a:gd name="adj1" fmla="val 10980"/>
            <a:gd name="adj2" fmla="val 1142322"/>
            <a:gd name="adj3" fmla="val 4500000"/>
            <a:gd name="adj4" fmla="val 10800000"/>
            <a:gd name="adj5" fmla="val 12500"/>
          </a:avLst>
        </a:prstGeom>
        <a:solidFill>
          <a:srgbClr val="000000">
            <a:alpha val="20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BAEEB37-C3C1-4657-BCEA-F6C49557F830}">
      <dsp:nvSpPr>
        <dsp:cNvPr id="0" name=""/>
        <dsp:cNvSpPr/>
      </dsp:nvSpPr>
      <dsp:spPr>
        <a:xfrm>
          <a:off x="2345284" y="1109699"/>
          <a:ext cx="260933" cy="156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100000"/>
            </a:lnSpc>
            <a:spcBef>
              <a:spcPct val="0"/>
            </a:spcBef>
            <a:spcAft>
              <a:spcPts val="0"/>
            </a:spcAft>
          </a:pPr>
          <a:endParaRPr lang="en-US" sz="1000" kern="1200" dirty="0">
            <a:latin typeface="Arial" panose="020B0604020202020204" pitchFamily="34" charset="0"/>
            <a:cs typeface="Arial" panose="020B0604020202020204" pitchFamily="34" charset="0"/>
          </a:endParaRPr>
        </a:p>
      </dsp:txBody>
      <dsp:txXfrm>
        <a:off x="2345284" y="1109699"/>
        <a:ext cx="260933" cy="156232"/>
      </dsp:txXfrm>
    </dsp:sp>
    <dsp:sp modelId="{92EF2661-E1A2-4238-BDFF-7F7F37C13827}">
      <dsp:nvSpPr>
        <dsp:cNvPr id="0" name=""/>
        <dsp:cNvSpPr/>
      </dsp:nvSpPr>
      <dsp:spPr>
        <a:xfrm>
          <a:off x="690023" y="1382968"/>
          <a:ext cx="2299359" cy="2299709"/>
        </a:xfrm>
        <a:prstGeom prst="leftCircularArrow">
          <a:avLst>
            <a:gd name="adj1" fmla="val 10980"/>
            <a:gd name="adj2" fmla="val 1142322"/>
            <a:gd name="adj3" fmla="val 6300000"/>
            <a:gd name="adj4" fmla="val 18900000"/>
            <a:gd name="adj5" fmla="val 12500"/>
          </a:avLst>
        </a:prstGeom>
        <a:solidFill>
          <a:srgbClr val="000000">
            <a:alpha val="45098"/>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3150A58-5D46-4BAC-8B5D-E608B1E3B701}">
      <dsp:nvSpPr>
        <dsp:cNvPr id="0" name=""/>
        <dsp:cNvSpPr/>
      </dsp:nvSpPr>
      <dsp:spPr>
        <a:xfrm>
          <a:off x="1785241" y="2498680"/>
          <a:ext cx="108745" cy="6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100000"/>
            </a:lnSpc>
            <a:spcBef>
              <a:spcPct val="0"/>
            </a:spcBef>
            <a:spcAft>
              <a:spcPts val="0"/>
            </a:spcAft>
          </a:pPr>
          <a:endParaRPr lang="en-US" sz="1000" kern="1200" dirty="0">
            <a:latin typeface="Arial" panose="020B0604020202020204" pitchFamily="34" charset="0"/>
            <a:cs typeface="Arial" panose="020B0604020202020204" pitchFamily="34" charset="0"/>
          </a:endParaRPr>
        </a:p>
      </dsp:txBody>
      <dsp:txXfrm>
        <a:off x="1785241" y="2498680"/>
        <a:ext cx="108745" cy="62158"/>
      </dsp:txXfrm>
    </dsp:sp>
    <dsp:sp modelId="{4B8755E2-768D-45E1-BA3D-73AEE2091831}">
      <dsp:nvSpPr>
        <dsp:cNvPr id="0" name=""/>
        <dsp:cNvSpPr/>
      </dsp:nvSpPr>
      <dsp:spPr>
        <a:xfrm>
          <a:off x="1492316" y="2862445"/>
          <a:ext cx="1975506" cy="1976297"/>
        </a:xfrm>
        <a:prstGeom prst="blockArc">
          <a:avLst>
            <a:gd name="adj1" fmla="val 13500000"/>
            <a:gd name="adj2" fmla="val 10800000"/>
            <a:gd name="adj3" fmla="val 12740"/>
          </a:avLst>
        </a:prstGeom>
        <a:solidFill>
          <a:srgbClr val="000000">
            <a:alpha val="69804"/>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1B3C301-B2A6-41AF-BD88-2E922BC5B4FB}">
      <dsp:nvSpPr>
        <dsp:cNvPr id="0" name=""/>
        <dsp:cNvSpPr/>
      </dsp:nvSpPr>
      <dsp:spPr>
        <a:xfrm>
          <a:off x="2387686" y="3850579"/>
          <a:ext cx="205583" cy="134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100000"/>
            </a:lnSpc>
            <a:spcBef>
              <a:spcPct val="0"/>
            </a:spcBef>
            <a:spcAft>
              <a:spcPts val="0"/>
            </a:spcAft>
          </a:pPr>
          <a:endParaRPr lang="en-US" sz="1000" kern="1200" dirty="0">
            <a:latin typeface="Arial" panose="020B0604020202020204" pitchFamily="34" charset="0"/>
            <a:cs typeface="Arial" panose="020B0604020202020204" pitchFamily="34" charset="0"/>
          </a:endParaRPr>
        </a:p>
      </dsp:txBody>
      <dsp:txXfrm>
        <a:off x="2387686" y="3850579"/>
        <a:ext cx="205583" cy="1347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EEA0A-623E-49FF-B88B-C561EC0EC9DC}">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27B006-B26D-4C02-846A-D409DE0178C8}">
      <dsp:nvSpPr>
        <dsp:cNvPr id="0" name=""/>
        <dsp:cNvSpPr/>
      </dsp:nvSpPr>
      <dsp:spPr>
        <a:xfrm>
          <a:off x="460128" y="312440"/>
          <a:ext cx="4093260" cy="62520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b="0" kern="1200" dirty="0" smtClean="0"/>
            <a:t>UCPath &amp; KSAMS</a:t>
          </a:r>
          <a:endParaRPr lang="en-US" sz="2400" b="0" kern="1200" dirty="0"/>
        </a:p>
      </dsp:txBody>
      <dsp:txXfrm>
        <a:off x="460128" y="312440"/>
        <a:ext cx="4093260" cy="625205"/>
      </dsp:txXfrm>
    </dsp:sp>
    <dsp:sp modelId="{23B4363D-CD35-44EA-8A5E-6C7CFDE5B937}">
      <dsp:nvSpPr>
        <dsp:cNvPr id="0" name=""/>
        <dsp:cNvSpPr/>
      </dsp:nvSpPr>
      <dsp:spPr>
        <a:xfrm>
          <a:off x="69375" y="234289"/>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7CCFEE-24E7-4CEC-B9E9-4A9DA4125A3B}">
      <dsp:nvSpPr>
        <dsp:cNvPr id="0" name=""/>
        <dsp:cNvSpPr/>
      </dsp:nvSpPr>
      <dsp:spPr>
        <a:xfrm>
          <a:off x="818573" y="1250411"/>
          <a:ext cx="3734816" cy="625205"/>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Roles &amp; Access</a:t>
          </a:r>
        </a:p>
      </dsp:txBody>
      <dsp:txXfrm>
        <a:off x="818573" y="1250411"/>
        <a:ext cx="3734816" cy="625205"/>
      </dsp:txXfrm>
    </dsp:sp>
    <dsp:sp modelId="{4F79F1D3-BD10-4F3E-AA15-F2F08BB99535}">
      <dsp:nvSpPr>
        <dsp:cNvPr id="0" name=""/>
        <dsp:cNvSpPr/>
      </dsp:nvSpPr>
      <dsp:spPr>
        <a:xfrm>
          <a:off x="427819" y="1172260"/>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A181B6-39B1-4A38-B0BE-27FD0AD2A553}">
      <dsp:nvSpPr>
        <dsp:cNvPr id="0" name=""/>
        <dsp:cNvSpPr/>
      </dsp:nvSpPr>
      <dsp:spPr>
        <a:xfrm>
          <a:off x="818573" y="2188382"/>
          <a:ext cx="3734816" cy="6252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General Navigation</a:t>
          </a:r>
          <a:endParaRPr lang="en-US" sz="2400" kern="1200" dirty="0"/>
        </a:p>
      </dsp:txBody>
      <dsp:txXfrm>
        <a:off x="818573" y="2188382"/>
        <a:ext cx="3734816" cy="625205"/>
      </dsp:txXfrm>
    </dsp:sp>
    <dsp:sp modelId="{CADA55EB-4A83-4372-92B7-950E3E6909E8}">
      <dsp:nvSpPr>
        <dsp:cNvPr id="0" name=""/>
        <dsp:cNvSpPr/>
      </dsp:nvSpPr>
      <dsp:spPr>
        <a:xfrm>
          <a:off x="427819" y="2110232"/>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F05697-78E2-48FD-8A8D-12C96A9B38AF}">
      <dsp:nvSpPr>
        <dsp:cNvPr id="0" name=""/>
        <dsp:cNvSpPr/>
      </dsp:nvSpPr>
      <dsp:spPr>
        <a:xfrm>
          <a:off x="460128" y="3126353"/>
          <a:ext cx="4093260" cy="6252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Transaction Inquiries</a:t>
          </a:r>
          <a:endParaRPr lang="en-US" sz="2400" kern="1200" dirty="0"/>
        </a:p>
      </dsp:txBody>
      <dsp:txXfrm>
        <a:off x="460128" y="3126353"/>
        <a:ext cx="4093260" cy="625205"/>
      </dsp:txXfrm>
    </dsp:sp>
    <dsp:sp modelId="{2B2C720A-F6CC-44C6-ABC4-20219054F937}">
      <dsp:nvSpPr>
        <dsp:cNvPr id="0" name=""/>
        <dsp:cNvSpPr/>
      </dsp:nvSpPr>
      <dsp:spPr>
        <a:xfrm>
          <a:off x="69375" y="3048203"/>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EEA0A-623E-49FF-B88B-C561EC0EC9DC}">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27B006-B26D-4C02-846A-D409DE0178C8}">
      <dsp:nvSpPr>
        <dsp:cNvPr id="0" name=""/>
        <dsp:cNvSpPr/>
      </dsp:nvSpPr>
      <dsp:spPr>
        <a:xfrm>
          <a:off x="460128" y="312440"/>
          <a:ext cx="4093260" cy="62520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b="0" kern="1200" dirty="0" smtClean="0"/>
            <a:t>UCPath &amp; KSAMS</a:t>
          </a:r>
          <a:endParaRPr lang="en-US" sz="2400" b="0" kern="1200" dirty="0"/>
        </a:p>
      </dsp:txBody>
      <dsp:txXfrm>
        <a:off x="460128" y="312440"/>
        <a:ext cx="4093260" cy="625205"/>
      </dsp:txXfrm>
    </dsp:sp>
    <dsp:sp modelId="{23B4363D-CD35-44EA-8A5E-6C7CFDE5B937}">
      <dsp:nvSpPr>
        <dsp:cNvPr id="0" name=""/>
        <dsp:cNvSpPr/>
      </dsp:nvSpPr>
      <dsp:spPr>
        <a:xfrm>
          <a:off x="69375" y="234289"/>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7CCFEE-24E7-4CEC-B9E9-4A9DA4125A3B}">
      <dsp:nvSpPr>
        <dsp:cNvPr id="0" name=""/>
        <dsp:cNvSpPr/>
      </dsp:nvSpPr>
      <dsp:spPr>
        <a:xfrm>
          <a:off x="818573" y="1250411"/>
          <a:ext cx="3734816" cy="6252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Roles &amp; Access</a:t>
          </a:r>
        </a:p>
      </dsp:txBody>
      <dsp:txXfrm>
        <a:off x="818573" y="1250411"/>
        <a:ext cx="3734816" cy="625205"/>
      </dsp:txXfrm>
    </dsp:sp>
    <dsp:sp modelId="{4F79F1D3-BD10-4F3E-AA15-F2F08BB99535}">
      <dsp:nvSpPr>
        <dsp:cNvPr id="0" name=""/>
        <dsp:cNvSpPr/>
      </dsp:nvSpPr>
      <dsp:spPr>
        <a:xfrm>
          <a:off x="427819" y="1172260"/>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A181B6-39B1-4A38-B0BE-27FD0AD2A553}">
      <dsp:nvSpPr>
        <dsp:cNvPr id="0" name=""/>
        <dsp:cNvSpPr/>
      </dsp:nvSpPr>
      <dsp:spPr>
        <a:xfrm>
          <a:off x="818573" y="2188382"/>
          <a:ext cx="3734816" cy="625205"/>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General Navigation</a:t>
          </a:r>
          <a:endParaRPr lang="en-US" sz="2400" b="1" kern="1200" dirty="0"/>
        </a:p>
      </dsp:txBody>
      <dsp:txXfrm>
        <a:off x="818573" y="2188382"/>
        <a:ext cx="3734816" cy="625205"/>
      </dsp:txXfrm>
    </dsp:sp>
    <dsp:sp modelId="{CADA55EB-4A83-4372-92B7-950E3E6909E8}">
      <dsp:nvSpPr>
        <dsp:cNvPr id="0" name=""/>
        <dsp:cNvSpPr/>
      </dsp:nvSpPr>
      <dsp:spPr>
        <a:xfrm>
          <a:off x="427819" y="2110232"/>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F05697-78E2-48FD-8A8D-12C96A9B38AF}">
      <dsp:nvSpPr>
        <dsp:cNvPr id="0" name=""/>
        <dsp:cNvSpPr/>
      </dsp:nvSpPr>
      <dsp:spPr>
        <a:xfrm>
          <a:off x="460128" y="3126353"/>
          <a:ext cx="4093260" cy="6252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Transaction Inquiries</a:t>
          </a:r>
          <a:endParaRPr lang="en-US" sz="2400" kern="1200" dirty="0"/>
        </a:p>
      </dsp:txBody>
      <dsp:txXfrm>
        <a:off x="460128" y="3126353"/>
        <a:ext cx="4093260" cy="625205"/>
      </dsp:txXfrm>
    </dsp:sp>
    <dsp:sp modelId="{2B2C720A-F6CC-44C6-ABC4-20219054F937}">
      <dsp:nvSpPr>
        <dsp:cNvPr id="0" name=""/>
        <dsp:cNvSpPr/>
      </dsp:nvSpPr>
      <dsp:spPr>
        <a:xfrm>
          <a:off x="69375" y="3048203"/>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EEA0A-623E-49FF-B88B-C561EC0EC9DC}">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27B006-B26D-4C02-846A-D409DE0178C8}">
      <dsp:nvSpPr>
        <dsp:cNvPr id="0" name=""/>
        <dsp:cNvSpPr/>
      </dsp:nvSpPr>
      <dsp:spPr>
        <a:xfrm>
          <a:off x="460128" y="312440"/>
          <a:ext cx="4093260" cy="62520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b="0" kern="1200" dirty="0" smtClean="0"/>
            <a:t>UCPath &amp; KSAMS</a:t>
          </a:r>
          <a:endParaRPr lang="en-US" sz="2400" b="0" kern="1200" dirty="0"/>
        </a:p>
      </dsp:txBody>
      <dsp:txXfrm>
        <a:off x="460128" y="312440"/>
        <a:ext cx="4093260" cy="625205"/>
      </dsp:txXfrm>
    </dsp:sp>
    <dsp:sp modelId="{23B4363D-CD35-44EA-8A5E-6C7CFDE5B937}">
      <dsp:nvSpPr>
        <dsp:cNvPr id="0" name=""/>
        <dsp:cNvSpPr/>
      </dsp:nvSpPr>
      <dsp:spPr>
        <a:xfrm>
          <a:off x="69375" y="234289"/>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7CCFEE-24E7-4CEC-B9E9-4A9DA4125A3B}">
      <dsp:nvSpPr>
        <dsp:cNvPr id="0" name=""/>
        <dsp:cNvSpPr/>
      </dsp:nvSpPr>
      <dsp:spPr>
        <a:xfrm>
          <a:off x="818573" y="1250411"/>
          <a:ext cx="3734816" cy="6252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Roles &amp; Access</a:t>
          </a:r>
        </a:p>
      </dsp:txBody>
      <dsp:txXfrm>
        <a:off x="818573" y="1250411"/>
        <a:ext cx="3734816" cy="625205"/>
      </dsp:txXfrm>
    </dsp:sp>
    <dsp:sp modelId="{4F79F1D3-BD10-4F3E-AA15-F2F08BB99535}">
      <dsp:nvSpPr>
        <dsp:cNvPr id="0" name=""/>
        <dsp:cNvSpPr/>
      </dsp:nvSpPr>
      <dsp:spPr>
        <a:xfrm>
          <a:off x="427819" y="1172260"/>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A181B6-39B1-4A38-B0BE-27FD0AD2A553}">
      <dsp:nvSpPr>
        <dsp:cNvPr id="0" name=""/>
        <dsp:cNvSpPr/>
      </dsp:nvSpPr>
      <dsp:spPr>
        <a:xfrm>
          <a:off x="818573" y="2188382"/>
          <a:ext cx="3734816" cy="62520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b="0" kern="1200" dirty="0" smtClean="0"/>
            <a:t>General Navigation</a:t>
          </a:r>
          <a:endParaRPr lang="en-US" sz="2400" b="0" kern="1200" dirty="0"/>
        </a:p>
      </dsp:txBody>
      <dsp:txXfrm>
        <a:off x="818573" y="2188382"/>
        <a:ext cx="3734816" cy="625205"/>
      </dsp:txXfrm>
    </dsp:sp>
    <dsp:sp modelId="{CADA55EB-4A83-4372-92B7-950E3E6909E8}">
      <dsp:nvSpPr>
        <dsp:cNvPr id="0" name=""/>
        <dsp:cNvSpPr/>
      </dsp:nvSpPr>
      <dsp:spPr>
        <a:xfrm>
          <a:off x="427819" y="2110232"/>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F05697-78E2-48FD-8A8D-12C96A9B38AF}">
      <dsp:nvSpPr>
        <dsp:cNvPr id="0" name=""/>
        <dsp:cNvSpPr/>
      </dsp:nvSpPr>
      <dsp:spPr>
        <a:xfrm>
          <a:off x="460128" y="3126353"/>
          <a:ext cx="4093260" cy="625205"/>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Transaction Inquiries</a:t>
          </a:r>
          <a:endParaRPr lang="en-US" sz="2400" b="1" kern="1200" dirty="0"/>
        </a:p>
      </dsp:txBody>
      <dsp:txXfrm>
        <a:off x="460128" y="3126353"/>
        <a:ext cx="4093260" cy="625205"/>
      </dsp:txXfrm>
    </dsp:sp>
    <dsp:sp modelId="{2B2C720A-F6CC-44C6-ABC4-20219054F937}">
      <dsp:nvSpPr>
        <dsp:cNvPr id="0" name=""/>
        <dsp:cNvSpPr/>
      </dsp:nvSpPr>
      <dsp:spPr>
        <a:xfrm>
          <a:off x="69375" y="3048203"/>
          <a:ext cx="781507" cy="78150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8"/>
            <a:ext cx="3026833" cy="465161"/>
          </a:xfrm>
          <a:prstGeom prst="rect">
            <a:avLst/>
          </a:prstGeom>
          <a:noFill/>
          <a:ln>
            <a:noFill/>
          </a:ln>
        </p:spPr>
        <p:txBody>
          <a:bodyPr spcFirstLastPara="1" wrap="square" lIns="92775" tIns="46375" rIns="92775" bIns="463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56558" y="8"/>
            <a:ext cx="3026833" cy="465161"/>
          </a:xfrm>
          <a:prstGeom prst="rect">
            <a:avLst/>
          </a:prstGeom>
          <a:noFill/>
          <a:ln>
            <a:noFill/>
          </a:ln>
        </p:spPr>
        <p:txBody>
          <a:bodyPr spcFirstLastPara="1" wrap="square" lIns="92775" tIns="46375" rIns="92775" bIns="463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05843"/>
            <a:ext cx="3026833" cy="465160"/>
          </a:xfrm>
          <a:prstGeom prst="rect">
            <a:avLst/>
          </a:prstGeom>
          <a:noFill/>
          <a:ln>
            <a:noFill/>
          </a:ln>
        </p:spPr>
        <p:txBody>
          <a:bodyPr spcFirstLastPara="1" wrap="square" lIns="92775" tIns="46375" rIns="92775" bIns="463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56558" y="8805843"/>
            <a:ext cx="3026833" cy="465160"/>
          </a:xfrm>
          <a:prstGeom prst="rect">
            <a:avLst/>
          </a:prstGeom>
          <a:noFill/>
          <a:ln>
            <a:noFill/>
          </a:ln>
        </p:spPr>
        <p:txBody>
          <a:bodyPr spcFirstLastPara="1" wrap="square" lIns="92775" tIns="46375" rIns="92775" bIns="463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dirty="0" smtClean="0">
                <a:latin typeface="Arial"/>
                <a:ea typeface="Arial"/>
                <a:cs typeface="Arial"/>
                <a:sym typeface="Arial"/>
              </a:rPr>
              <a:t>Welcome to the Workforce Administration course: </a:t>
            </a:r>
            <a:r>
              <a:rPr lang="en-US" sz="1100" b="1" dirty="0" smtClean="0">
                <a:latin typeface="Arial"/>
                <a:ea typeface="Arial"/>
                <a:cs typeface="Arial"/>
                <a:sym typeface="Arial"/>
              </a:rPr>
              <a:t>Position Control</a:t>
            </a:r>
            <a:r>
              <a:rPr lang="en-US" sz="1100" dirty="0" smtClean="0">
                <a:latin typeface="Arial"/>
                <a:ea typeface="Arial"/>
                <a:cs typeface="Arial"/>
                <a:sym typeface="Arial"/>
              </a:rPr>
              <a:t>.</a:t>
            </a:r>
            <a:endParaRPr lang="en-US" dirty="0" smtClean="0"/>
          </a:p>
          <a:p>
            <a:pPr marL="0" marR="0" lvl="0" indent="0" algn="l" rtl="0">
              <a:lnSpc>
                <a:spcPct val="100000"/>
              </a:lnSpc>
              <a:spcBef>
                <a:spcPts val="0"/>
              </a:spcBef>
              <a:spcAft>
                <a:spcPts val="0"/>
              </a:spcAft>
              <a:buClr>
                <a:schemeClr val="dk1"/>
              </a:buClr>
              <a:buSzPts val="1100"/>
              <a:buFont typeface="Arial"/>
              <a:buNone/>
            </a:pPr>
            <a:endParaRPr lang="en-US" sz="1100" i="1" dirty="0" smtClean="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i="0" dirty="0" smtClean="0">
                <a:solidFill>
                  <a:schemeClr val="dk1"/>
                </a:solidFill>
                <a:latin typeface="Arial"/>
                <a:ea typeface="Arial"/>
                <a:cs typeface="Arial"/>
                <a:sym typeface="Arial"/>
              </a:rPr>
              <a:t>This UCPath training course is designed to teach you how to interact with the UCPath system. It will focus on the concepts, terminology, and processes directly related to the system. Your UC Location may also provide additional resources to help you understand relevant business process or policy information specific to your location or role.</a:t>
            </a:r>
            <a:endParaRPr lang="en-US" dirty="0" smtClean="0"/>
          </a:p>
          <a:p>
            <a:pPr marL="0" lvl="0" indent="0" algn="l" rtl="0">
              <a:spcBef>
                <a:spcPts val="0"/>
              </a:spcBef>
              <a:spcAft>
                <a:spcPts val="0"/>
              </a:spcAft>
              <a:buNone/>
            </a:pPr>
            <a:endParaRPr lang="en-US" sz="1100" dirty="0" smtClean="0">
              <a:latin typeface="Arial"/>
              <a:ea typeface="Arial"/>
              <a:cs typeface="Arial"/>
              <a:sym typeface="Arial"/>
            </a:endParaRPr>
          </a:p>
          <a:p>
            <a:pPr marL="0" lvl="0" indent="0" algn="l" rtl="0">
              <a:spcBef>
                <a:spcPts val="0"/>
              </a:spcBef>
              <a:spcAft>
                <a:spcPts val="0"/>
              </a:spcAft>
              <a:buNone/>
            </a:pPr>
            <a:endParaRPr lang="en-US" sz="1100" dirty="0" smtClean="0"/>
          </a:p>
          <a:p>
            <a:endParaRPr lang="en-US" dirty="0"/>
          </a:p>
        </p:txBody>
      </p:sp>
    </p:spTree>
    <p:extLst>
      <p:ext uri="{BB962C8B-B14F-4D97-AF65-F5344CB8AC3E}">
        <p14:creationId xmlns:p14="http://schemas.microsoft.com/office/powerpoint/2010/main" val="2517655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83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1: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dirty="0"/>
          </a:p>
        </p:txBody>
      </p:sp>
      <p:sp>
        <p:nvSpPr>
          <p:cNvPr id="206" name="Google Shape;206;p11:notes"/>
          <p:cNvSpPr txBox="1">
            <a:spLocks noGrp="1"/>
          </p:cNvSpPr>
          <p:nvPr>
            <p:ph type="sldNum" idx="12"/>
          </p:nvPr>
        </p:nvSpPr>
        <p:spPr>
          <a:xfrm>
            <a:off x="3956558" y="8805843"/>
            <a:ext cx="3026833" cy="465160"/>
          </a:xfrm>
          <a:prstGeom prst="rect">
            <a:avLst/>
          </a:prstGeom>
          <a:noFill/>
          <a:ln>
            <a:noFill/>
          </a:ln>
        </p:spPr>
        <p:txBody>
          <a:bodyPr spcFirstLastPara="1" wrap="square" lIns="92775" tIns="46375" rIns="92775" bIns="46375"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576532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
        <p:nvSpPr>
          <p:cNvPr id="196" name="Google Shape;196;p10:notes"/>
          <p:cNvSpPr txBox="1">
            <a:spLocks noGrp="1"/>
          </p:cNvSpPr>
          <p:nvPr>
            <p:ph type="sldNum" idx="12"/>
          </p:nvPr>
        </p:nvSpPr>
        <p:spPr>
          <a:xfrm>
            <a:off x="3956558" y="8805843"/>
            <a:ext cx="3026833" cy="465160"/>
          </a:xfrm>
          <a:prstGeom prst="rect">
            <a:avLst/>
          </a:prstGeom>
          <a:noFill/>
          <a:ln>
            <a:noFill/>
          </a:ln>
        </p:spPr>
        <p:txBody>
          <a:bodyPr spcFirstLastPara="1" wrap="square" lIns="92775" tIns="46375" rIns="92775" bIns="46375"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430609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1: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dirty="0"/>
          </a:p>
        </p:txBody>
      </p:sp>
      <p:sp>
        <p:nvSpPr>
          <p:cNvPr id="206" name="Google Shape;206;p11:notes"/>
          <p:cNvSpPr txBox="1">
            <a:spLocks noGrp="1"/>
          </p:cNvSpPr>
          <p:nvPr>
            <p:ph type="sldNum" idx="12"/>
          </p:nvPr>
        </p:nvSpPr>
        <p:spPr>
          <a:xfrm>
            <a:off x="3956558" y="8805843"/>
            <a:ext cx="3026833" cy="465160"/>
          </a:xfrm>
          <a:prstGeom prst="rect">
            <a:avLst/>
          </a:prstGeom>
          <a:noFill/>
          <a:ln>
            <a:noFill/>
          </a:ln>
        </p:spPr>
        <p:txBody>
          <a:bodyPr spcFirstLastPara="1" wrap="square" lIns="92775" tIns="46375" rIns="92775" bIns="46375"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116980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
        <p:nvSpPr>
          <p:cNvPr id="196" name="Google Shape;196;p10:notes"/>
          <p:cNvSpPr txBox="1">
            <a:spLocks noGrp="1"/>
          </p:cNvSpPr>
          <p:nvPr>
            <p:ph type="sldNum" idx="12"/>
          </p:nvPr>
        </p:nvSpPr>
        <p:spPr>
          <a:xfrm>
            <a:off x="3956558" y="8805843"/>
            <a:ext cx="3026833" cy="465160"/>
          </a:xfrm>
          <a:prstGeom prst="rect">
            <a:avLst/>
          </a:prstGeom>
          <a:noFill/>
          <a:ln>
            <a:noFill/>
          </a:ln>
        </p:spPr>
        <p:txBody>
          <a:bodyPr spcFirstLastPara="1" wrap="square" lIns="92775" tIns="46375" rIns="92775" bIns="46375"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14315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63: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63: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3060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Personal</a:t>
            </a:r>
            <a:r>
              <a:rPr lang="en-US" b="1" baseline="0" dirty="0" smtClean="0"/>
              <a:t> information: </a:t>
            </a:r>
            <a:r>
              <a:rPr lang="en-US" baseline="0" dirty="0" smtClean="0"/>
              <a:t>Veteran status, disability status, patent acknowledgement, etc.</a:t>
            </a:r>
          </a:p>
          <a:p>
            <a:endParaRPr lang="en-US" baseline="0" dirty="0" smtClean="0"/>
          </a:p>
          <a:p>
            <a:r>
              <a:rPr lang="en-US" b="1" baseline="0" dirty="0" smtClean="0"/>
              <a:t>Health &amp; Welfare: </a:t>
            </a:r>
            <a:r>
              <a:rPr lang="en-US" baseline="0" dirty="0" smtClean="0"/>
              <a:t>Benefit related details, benefit enrollment, dependent related information.</a:t>
            </a:r>
          </a:p>
          <a:p>
            <a:endParaRPr lang="en-US" baseline="0" dirty="0" smtClean="0"/>
          </a:p>
          <a:p>
            <a:r>
              <a:rPr lang="en-US" b="1" baseline="0" dirty="0" smtClean="0"/>
              <a:t>Income &amp; Taxes: </a:t>
            </a:r>
            <a:r>
              <a:rPr lang="en-US" baseline="0" dirty="0" smtClean="0"/>
              <a:t>Compensation details, W-2 (2020), etc.</a:t>
            </a:r>
            <a:endParaRPr lang="en-US" dirty="0"/>
          </a:p>
        </p:txBody>
      </p:sp>
    </p:spTree>
    <p:extLst>
      <p:ext uri="{BB962C8B-B14F-4D97-AF65-F5344CB8AC3E}">
        <p14:creationId xmlns:p14="http://schemas.microsoft.com/office/powerpoint/2010/main" val="80063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r>
              <a:rPr lang="en-US" baseline="0" dirty="0" smtClean="0"/>
              <a:t> employee actions from menu</a:t>
            </a:r>
          </a:p>
          <a:p>
            <a:endParaRPr lang="en-US" baseline="0" dirty="0" smtClean="0"/>
          </a:p>
          <a:p>
            <a:r>
              <a:rPr lang="en-US" baseline="0" dirty="0" smtClean="0"/>
              <a:t>Self Service Menu options appear.</a:t>
            </a:r>
            <a:endParaRPr lang="en-US" dirty="0"/>
          </a:p>
        </p:txBody>
      </p:sp>
    </p:spTree>
    <p:extLst>
      <p:ext uri="{BB962C8B-B14F-4D97-AF65-F5344CB8AC3E}">
        <p14:creationId xmlns:p14="http://schemas.microsoft.com/office/powerpoint/2010/main" val="3949047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Legal name changes</a:t>
            </a:r>
            <a:r>
              <a:rPr lang="en-US" baseline="0" dirty="0" smtClean="0"/>
              <a:t> require proof and route via AWE</a:t>
            </a:r>
            <a:endParaRPr lang="en-US" dirty="0" smtClean="0"/>
          </a:p>
          <a:p>
            <a:endParaRPr lang="en-US" dirty="0" smtClean="0"/>
          </a:p>
          <a:p>
            <a:r>
              <a:rPr lang="en-US" dirty="0" smtClean="0"/>
              <a:t>2. Other information tab includes things like</a:t>
            </a:r>
          </a:p>
          <a:p>
            <a:r>
              <a:rPr lang="en-US" dirty="0" err="1" smtClean="0"/>
              <a:t>Empl</a:t>
            </a:r>
            <a:r>
              <a:rPr lang="en-US" baseline="0" dirty="0" smtClean="0"/>
              <a:t> ID</a:t>
            </a:r>
          </a:p>
          <a:p>
            <a:r>
              <a:rPr lang="en-US" baseline="0" dirty="0" smtClean="0"/>
              <a:t>DOB (not viewable?)</a:t>
            </a:r>
          </a:p>
          <a:p>
            <a:r>
              <a:rPr lang="en-US" baseline="0" dirty="0" smtClean="0"/>
              <a:t>Start Date</a:t>
            </a:r>
          </a:p>
          <a:p>
            <a:r>
              <a:rPr lang="en-US" baseline="0" dirty="0" smtClean="0"/>
              <a:t>Education level</a:t>
            </a:r>
          </a:p>
          <a:p>
            <a:r>
              <a:rPr lang="en-US" baseline="0" dirty="0" smtClean="0"/>
              <a:t>Military Affiliations</a:t>
            </a:r>
            <a:endParaRPr lang="en-US" dirty="0" smtClean="0"/>
          </a:p>
        </p:txBody>
      </p:sp>
    </p:spTree>
    <p:extLst>
      <p:ext uri="{BB962C8B-B14F-4D97-AF65-F5344CB8AC3E}">
        <p14:creationId xmlns:p14="http://schemas.microsoft.com/office/powerpoint/2010/main" val="3265702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Options to record life events within UCPath.</a:t>
            </a:r>
            <a:endParaRPr lang="en-US" dirty="0"/>
          </a:p>
        </p:txBody>
      </p:sp>
    </p:spTree>
    <p:extLst>
      <p:ext uri="{BB962C8B-B14F-4D97-AF65-F5344CB8AC3E}">
        <p14:creationId xmlns:p14="http://schemas.microsoft.com/office/powerpoint/2010/main" val="1176815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2: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3793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 </a:t>
            </a:r>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Note: </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Faculty, academic personnel and staff are automatically included in the daily update sent to UC's external partner that performs employment verification activities. </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Employees can go to Employee verification tab to opt out.</a:t>
            </a:r>
            <a:endParaRPr lang="en-US" dirty="0"/>
          </a:p>
        </p:txBody>
      </p:sp>
    </p:spTree>
    <p:extLst>
      <p:ext uri="{BB962C8B-B14F-4D97-AF65-F5344CB8AC3E}">
        <p14:creationId xmlns:p14="http://schemas.microsoft.com/office/powerpoint/2010/main" val="3719177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Ability</a:t>
            </a:r>
            <a:r>
              <a:rPr lang="en-US" baseline="0" dirty="0" smtClean="0"/>
              <a:t> to see and request W’2s </a:t>
            </a:r>
          </a:p>
          <a:p>
            <a:r>
              <a:rPr lang="en-US" baseline="0" dirty="0" smtClean="0"/>
              <a:t>View withholdings</a:t>
            </a:r>
          </a:p>
          <a:p>
            <a:r>
              <a:rPr lang="en-US" baseline="0" dirty="0" smtClean="0"/>
              <a:t>Request Verification of Employment letters</a:t>
            </a:r>
          </a:p>
        </p:txBody>
      </p:sp>
    </p:spTree>
    <p:extLst>
      <p:ext uri="{BB962C8B-B14F-4D97-AF65-F5344CB8AC3E}">
        <p14:creationId xmlns:p14="http://schemas.microsoft.com/office/powerpoint/2010/main" val="481819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63: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63: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338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Compensation history</a:t>
            </a:r>
            <a:r>
              <a:rPr lang="en-US" baseline="0" dirty="0" smtClean="0"/>
              <a:t> will only show what comes out of </a:t>
            </a:r>
            <a:r>
              <a:rPr lang="en-US" baseline="0" dirty="0" err="1" smtClean="0"/>
              <a:t>ucpath</a:t>
            </a:r>
            <a:r>
              <a:rPr lang="en-US" baseline="0" dirty="0" smtClean="0"/>
              <a:t>.</a:t>
            </a:r>
            <a:endParaRPr lang="en-US" dirty="0"/>
          </a:p>
        </p:txBody>
      </p:sp>
    </p:spTree>
    <p:extLst>
      <p:ext uri="{BB962C8B-B14F-4D97-AF65-F5344CB8AC3E}">
        <p14:creationId xmlns:p14="http://schemas.microsoft.com/office/powerpoint/2010/main" val="997783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 will only reflect</a:t>
            </a:r>
            <a:r>
              <a:rPr lang="en-US" baseline="0" dirty="0" smtClean="0"/>
              <a:t> changes/progress from the time they were assigned to your department.</a:t>
            </a:r>
            <a:endParaRPr lang="en-US" dirty="0"/>
          </a:p>
        </p:txBody>
      </p:sp>
    </p:spTree>
    <p:extLst>
      <p:ext uri="{BB962C8B-B14F-4D97-AF65-F5344CB8AC3E}">
        <p14:creationId xmlns:p14="http://schemas.microsoft.com/office/powerpoint/2010/main" val="1717416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0050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
        <p:nvSpPr>
          <p:cNvPr id="196" name="Google Shape;196;p10:notes"/>
          <p:cNvSpPr txBox="1">
            <a:spLocks noGrp="1"/>
          </p:cNvSpPr>
          <p:nvPr>
            <p:ph type="sldNum" idx="12"/>
          </p:nvPr>
        </p:nvSpPr>
        <p:spPr>
          <a:xfrm>
            <a:off x="3956558" y="8805843"/>
            <a:ext cx="3026833" cy="465160"/>
          </a:xfrm>
          <a:prstGeom prst="rect">
            <a:avLst/>
          </a:prstGeom>
          <a:noFill/>
          <a:ln>
            <a:noFill/>
          </a:ln>
        </p:spPr>
        <p:txBody>
          <a:bodyPr spcFirstLastPara="1" wrap="square" lIns="92775" tIns="46375" rIns="92775" bIns="46375"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800470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1: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dirty="0"/>
          </a:p>
        </p:txBody>
      </p:sp>
      <p:sp>
        <p:nvSpPr>
          <p:cNvPr id="206" name="Google Shape;206;p11:notes"/>
          <p:cNvSpPr txBox="1">
            <a:spLocks noGrp="1"/>
          </p:cNvSpPr>
          <p:nvPr>
            <p:ph type="sldNum" idx="12"/>
          </p:nvPr>
        </p:nvSpPr>
        <p:spPr>
          <a:xfrm>
            <a:off x="3956558" y="8805843"/>
            <a:ext cx="3026833" cy="465160"/>
          </a:xfrm>
          <a:prstGeom prst="rect">
            <a:avLst/>
          </a:prstGeom>
          <a:noFill/>
          <a:ln>
            <a:noFill/>
          </a:ln>
        </p:spPr>
        <p:txBody>
          <a:bodyPr spcFirstLastPara="1" wrap="square" lIns="92775" tIns="46375" rIns="92775" bIns="46375" anchor="b"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3462205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4832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574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
        <p:nvSpPr>
          <p:cNvPr id="135" name="Google Shape;135;p4:notes"/>
          <p:cNvSpPr txBox="1">
            <a:spLocks noGrp="1"/>
          </p:cNvSpPr>
          <p:nvPr>
            <p:ph type="sldNum" idx="12"/>
          </p:nvPr>
        </p:nvSpPr>
        <p:spPr>
          <a:xfrm>
            <a:off x="3956558" y="8805843"/>
            <a:ext cx="3026833" cy="465160"/>
          </a:xfrm>
          <a:prstGeom prst="rect">
            <a:avLst/>
          </a:prstGeom>
          <a:noFill/>
          <a:ln>
            <a:noFill/>
          </a:ln>
        </p:spPr>
        <p:txBody>
          <a:bodyPr spcFirstLastPara="1" wrap="square" lIns="92775" tIns="46375" rIns="92775" bIns="463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113:notes"/>
          <p:cNvSpPr txBox="1">
            <a:spLocks noGrp="1"/>
          </p:cNvSpPr>
          <p:nvPr>
            <p:ph type="body" idx="1"/>
          </p:nvPr>
        </p:nvSpPr>
        <p:spPr>
          <a:xfrm>
            <a:off x="492369" y="4461678"/>
            <a:ext cx="6084277" cy="3650456"/>
          </a:xfrm>
          <a:prstGeom prst="rect">
            <a:avLst/>
          </a:prstGeom>
        </p:spPr>
        <p:txBody>
          <a:bodyPr spcFirstLastPara="1" wrap="square" lIns="92775" tIns="46375" rIns="92775" bIns="46375" anchor="t" anchorCtr="0">
            <a:noAutofit/>
          </a:bodyPr>
          <a:lstStyle/>
          <a:p>
            <a:pPr marL="0" lvl="0" indent="0" algn="l" rtl="0">
              <a:spcBef>
                <a:spcPts val="0"/>
              </a:spcBef>
              <a:spcAft>
                <a:spcPts val="0"/>
              </a:spcAft>
              <a:buNone/>
            </a:pPr>
            <a:endParaRPr/>
          </a:p>
        </p:txBody>
      </p:sp>
      <p:sp>
        <p:nvSpPr>
          <p:cNvPr id="1485" name="Google Shape;1485;p113: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9194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114: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1" name="Google Shape;1491;p114: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
        <p:nvSpPr>
          <p:cNvPr id="1492" name="Google Shape;1492;p114:notes"/>
          <p:cNvSpPr txBox="1">
            <a:spLocks noGrp="1"/>
          </p:cNvSpPr>
          <p:nvPr>
            <p:ph type="sldNum" idx="12"/>
          </p:nvPr>
        </p:nvSpPr>
        <p:spPr>
          <a:xfrm>
            <a:off x="3956558" y="8805843"/>
            <a:ext cx="3026833" cy="465160"/>
          </a:xfrm>
          <a:prstGeom prst="rect">
            <a:avLst/>
          </a:prstGeom>
          <a:noFill/>
          <a:ln>
            <a:noFill/>
          </a:ln>
        </p:spPr>
        <p:txBody>
          <a:bodyPr spcFirstLastPara="1" wrap="square" lIns="92775" tIns="46375" rIns="92775" bIns="46375" anchor="b" anchorCtr="0">
            <a:noAutofit/>
          </a:bodyPr>
          <a:lstStyle/>
          <a:p>
            <a:pPr marL="0" lvl="0" indent="0" algn="r" rtl="0">
              <a:spcBef>
                <a:spcPts val="0"/>
              </a:spcBef>
              <a:spcAft>
                <a:spcPts val="0"/>
              </a:spcAft>
              <a:buNone/>
            </a:pPr>
            <a:fld id="{00000000-1234-1234-1234-123412341234}" type="slidenum">
              <a:rPr lang="en-US"/>
              <a:t>78</a:t>
            </a:fld>
            <a:endParaRPr/>
          </a:p>
        </p:txBody>
      </p:sp>
    </p:spTree>
    <p:extLst>
      <p:ext uri="{BB962C8B-B14F-4D97-AF65-F5344CB8AC3E}">
        <p14:creationId xmlns:p14="http://schemas.microsoft.com/office/powerpoint/2010/main" val="2209943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115: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9" name="Google Shape;1499;p115: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3336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6: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9: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r>
              <a:rPr lang="en-US" dirty="0" smtClean="0"/>
              <a:t>At a high level, Department</a:t>
            </a:r>
            <a:r>
              <a:rPr lang="en-US" baseline="0" dirty="0" smtClean="0"/>
              <a:t> Employees are assigned security roles based on their job responsibilities within the department. There are 3 generic user roles….Users can be setup as an </a:t>
            </a:r>
            <a:r>
              <a:rPr lang="en-US" dirty="0" smtClean="0"/>
              <a:t>Initiator</a:t>
            </a:r>
            <a:r>
              <a:rPr lang="en-US" dirty="0"/>
              <a:t>, </a:t>
            </a:r>
            <a:r>
              <a:rPr lang="en-US" dirty="0" smtClean="0"/>
              <a:t>Approver, or Inquiry</a:t>
            </a:r>
            <a:r>
              <a:rPr lang="en-US" baseline="0" dirty="0" smtClean="0"/>
              <a:t> Only role. </a:t>
            </a:r>
            <a:endParaRPr dirty="0"/>
          </a:p>
          <a:p>
            <a:pPr marL="0" lvl="0" indent="0" algn="l" rtl="0">
              <a:spcBef>
                <a:spcPts val="0"/>
              </a:spcBef>
              <a:spcAft>
                <a:spcPts val="0"/>
              </a:spcAft>
              <a:buNone/>
            </a:pPr>
            <a:endParaRPr lang="en-US" b="1" dirty="0" smtClean="0"/>
          </a:p>
          <a:p>
            <a:pPr marL="0" lvl="0" indent="0" algn="l" rtl="0">
              <a:spcBef>
                <a:spcPts val="0"/>
              </a:spcBef>
              <a:spcAft>
                <a:spcPts val="0"/>
              </a:spcAft>
              <a:buNone/>
            </a:pPr>
            <a:r>
              <a:rPr lang="en-US" b="1" dirty="0" smtClean="0"/>
              <a:t>Initiators:</a:t>
            </a:r>
            <a:r>
              <a:rPr lang="en-US" b="1" baseline="0" dirty="0" smtClean="0"/>
              <a:t> In each department, there are HR and Finance initiators that are responsible for Employee data and Financial/payroll entries.</a:t>
            </a:r>
            <a:r>
              <a:rPr lang="en-US" b="1" dirty="0" smtClean="0"/>
              <a:t> </a:t>
            </a:r>
          </a:p>
          <a:p>
            <a:pPr marL="0" lvl="0" indent="0" algn="l" rtl="0">
              <a:spcBef>
                <a:spcPts val="0"/>
              </a:spcBef>
              <a:spcAft>
                <a:spcPts val="0"/>
              </a:spcAft>
              <a:buNone/>
            </a:pPr>
            <a:endParaRPr dirty="0"/>
          </a:p>
          <a:p>
            <a:pPr marL="0" lvl="0" indent="0" algn="l" rtl="0">
              <a:spcBef>
                <a:spcPts val="0"/>
              </a:spcBef>
              <a:spcAft>
                <a:spcPts val="0"/>
              </a:spcAft>
              <a:buNone/>
            </a:pPr>
            <a:r>
              <a:rPr lang="en-US" b="1" dirty="0" smtClean="0"/>
              <a:t>Approvers </a:t>
            </a:r>
            <a:r>
              <a:rPr lang="en-US" dirty="0" smtClean="0"/>
              <a:t>have </a:t>
            </a:r>
            <a:r>
              <a:rPr lang="en-US" dirty="0"/>
              <a:t>the ability to </a:t>
            </a:r>
            <a:r>
              <a:rPr lang="en-US" dirty="0" smtClean="0"/>
              <a:t>review,</a:t>
            </a:r>
            <a:r>
              <a:rPr lang="en-US" baseline="0" dirty="0" smtClean="0"/>
              <a:t> </a:t>
            </a:r>
            <a:r>
              <a:rPr lang="en-US" dirty="0" smtClean="0"/>
              <a:t>approve </a:t>
            </a:r>
            <a:r>
              <a:rPr lang="en-US" dirty="0"/>
              <a:t>or </a:t>
            </a:r>
            <a:r>
              <a:rPr lang="en-US" dirty="0" smtClean="0"/>
              <a:t>deny transactions. Transactions</a:t>
            </a:r>
            <a:r>
              <a:rPr lang="en-US" baseline="0" dirty="0" smtClean="0"/>
              <a:t> submitted will be routed via the approval workflow engine will appear in a “Worklist” in UCPath for approvers.</a:t>
            </a:r>
            <a:endParaRPr dirty="0"/>
          </a:p>
          <a:p>
            <a:pPr marL="628650" lvl="1" indent="-171450" algn="l" rtl="0">
              <a:spcBef>
                <a:spcPts val="0"/>
              </a:spcBef>
              <a:spcAft>
                <a:spcPts val="0"/>
              </a:spcAft>
              <a:buFont typeface="Arial" panose="020B0604020202020204" pitchFamily="34" charset="0"/>
              <a:buChar char="•"/>
            </a:pPr>
            <a:r>
              <a:rPr lang="en-US" dirty="0" smtClean="0"/>
              <a:t>Some </a:t>
            </a:r>
            <a:r>
              <a:rPr lang="en-US" dirty="0"/>
              <a:t>users may have the Initiator and Approver role in UCPath; however, AWE has built in rules so that Initiators cannot approve their own </a:t>
            </a:r>
            <a:r>
              <a:rPr lang="en-US" dirty="0" smtClean="0"/>
              <a:t>transactions.*</a:t>
            </a:r>
            <a:endParaRPr dirty="0" smtClean="0"/>
          </a:p>
          <a:p>
            <a:pPr marL="0" lvl="0" indent="0" algn="l" rtl="0">
              <a:spcBef>
                <a:spcPts val="0"/>
              </a:spcBef>
              <a:spcAft>
                <a:spcPts val="0"/>
              </a:spcAft>
              <a:buNone/>
            </a:pPr>
            <a:endParaRPr dirty="0" smtClean="0"/>
          </a:p>
          <a:p>
            <a:pPr marL="0" lvl="0" indent="0" algn="l" rtl="0">
              <a:spcBef>
                <a:spcPts val="0"/>
              </a:spcBef>
              <a:spcAft>
                <a:spcPts val="0"/>
              </a:spcAft>
              <a:buNone/>
            </a:pPr>
            <a:r>
              <a:rPr lang="en-US" b="1" dirty="0" smtClean="0"/>
              <a:t>Inquiry Only Role </a:t>
            </a:r>
            <a:r>
              <a:rPr lang="en-US" b="0" dirty="0" smtClean="0"/>
              <a:t>provides a</a:t>
            </a:r>
            <a:r>
              <a:rPr lang="en-US" b="0" baseline="0" dirty="0" smtClean="0"/>
              <a:t> read-only view to data in </a:t>
            </a:r>
            <a:r>
              <a:rPr lang="en-US" b="0" baseline="0" dirty="0" err="1" smtClean="0"/>
              <a:t>ucpath</a:t>
            </a:r>
            <a:r>
              <a:rPr lang="en-US" b="0" baseline="0" dirty="0" smtClean="0"/>
              <a:t>. Inquiry Only based roles will not have the ability to enter transactions, nor approve them in UCPath.</a:t>
            </a:r>
            <a:endParaRPr dirty="0"/>
          </a:p>
        </p:txBody>
      </p:sp>
      <p:sp>
        <p:nvSpPr>
          <p:cNvPr id="182" name="Google Shape;182;p9:notes"/>
          <p:cNvSpPr txBox="1">
            <a:spLocks noGrp="1"/>
          </p:cNvSpPr>
          <p:nvPr>
            <p:ph type="sldNum" idx="12"/>
          </p:nvPr>
        </p:nvSpPr>
        <p:spPr>
          <a:xfrm>
            <a:off x="3956558" y="8805843"/>
            <a:ext cx="3026833" cy="465160"/>
          </a:xfrm>
          <a:prstGeom prst="rect">
            <a:avLst/>
          </a:prstGeom>
          <a:noFill/>
          <a:ln>
            <a:noFill/>
          </a:ln>
        </p:spPr>
        <p:txBody>
          <a:bodyPr spcFirstLastPara="1" wrap="square" lIns="92775" tIns="46375" rIns="92775" bIns="463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those not familiar with KSAMS, this is UCI’s security administration system which regulates user access to various applications and systems used at this location.</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688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
        <p:nvSpPr>
          <p:cNvPr id="196" name="Google Shape;196;p10:notes"/>
          <p:cNvSpPr txBox="1">
            <a:spLocks noGrp="1"/>
          </p:cNvSpPr>
          <p:nvPr>
            <p:ph type="sldNum" idx="12"/>
          </p:nvPr>
        </p:nvSpPr>
        <p:spPr>
          <a:xfrm>
            <a:off x="3956558" y="8805843"/>
            <a:ext cx="3026833" cy="465160"/>
          </a:xfrm>
          <a:prstGeom prst="rect">
            <a:avLst/>
          </a:prstGeom>
          <a:noFill/>
          <a:ln>
            <a:noFill/>
          </a:ln>
        </p:spPr>
        <p:txBody>
          <a:bodyPr spcFirstLastPara="1" wrap="square" lIns="92775" tIns="46375" rIns="92775" bIns="463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1: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dirty="0"/>
          </a:p>
        </p:txBody>
      </p:sp>
      <p:sp>
        <p:nvSpPr>
          <p:cNvPr id="206" name="Google Shape;206;p11:notes"/>
          <p:cNvSpPr txBox="1">
            <a:spLocks noGrp="1"/>
          </p:cNvSpPr>
          <p:nvPr>
            <p:ph type="sldNum" idx="12"/>
          </p:nvPr>
        </p:nvSpPr>
        <p:spPr>
          <a:xfrm>
            <a:off x="3956558" y="8805843"/>
            <a:ext cx="3026833" cy="465160"/>
          </a:xfrm>
          <a:prstGeom prst="rect">
            <a:avLst/>
          </a:prstGeom>
          <a:noFill/>
          <a:ln>
            <a:noFill/>
          </a:ln>
        </p:spPr>
        <p:txBody>
          <a:bodyPr spcFirstLastPara="1" wrap="square" lIns="92775" tIns="46375" rIns="92775" bIns="463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ESS</a:t>
            </a:r>
            <a:r>
              <a:rPr lang="en-US" dirty="0" smtClean="0"/>
              <a:t> – employees own personal information details and job related data,</a:t>
            </a:r>
            <a:r>
              <a:rPr lang="en-US" baseline="0" dirty="0" smtClean="0"/>
              <a:t> including compensation details and access to view paychecks.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6861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20"/>
        <p:cNvGrpSpPr/>
        <p:nvPr/>
      </p:nvGrpSpPr>
      <p:grpSpPr>
        <a:xfrm>
          <a:off x="0" y="0"/>
          <a:ext cx="0" cy="0"/>
          <a:chOff x="0" y="0"/>
          <a:chExt cx="0" cy="0"/>
        </a:xfrm>
      </p:grpSpPr>
      <p:pic>
        <p:nvPicPr>
          <p:cNvPr id="21" name="Google Shape;21;p117"/>
          <p:cNvPicPr preferRelativeResize="0"/>
          <p:nvPr/>
        </p:nvPicPr>
        <p:blipFill rotWithShape="1">
          <a:blip r:embed="rId3">
            <a:alphaModFix/>
          </a:blip>
          <a:srcRect/>
          <a:stretch/>
        </p:blipFill>
        <p:spPr>
          <a:xfrm>
            <a:off x="17200" y="6322497"/>
            <a:ext cx="9134475" cy="546847"/>
          </a:xfrm>
          <a:prstGeom prst="rect">
            <a:avLst/>
          </a:prstGeom>
          <a:noFill/>
          <a:ln>
            <a:noFill/>
          </a:ln>
        </p:spPr>
      </p:pic>
      <p:sp>
        <p:nvSpPr>
          <p:cNvPr id="22" name="Google Shape;22;p117"/>
          <p:cNvSpPr txBox="1">
            <a:spLocks noGrp="1"/>
          </p:cNvSpPr>
          <p:nvPr>
            <p:ph type="ctrTitle"/>
          </p:nvPr>
        </p:nvSpPr>
        <p:spPr>
          <a:xfrm>
            <a:off x="926093" y="2738243"/>
            <a:ext cx="7310244" cy="132575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Calibri"/>
              <a:buNone/>
              <a:defRPr sz="4000" b="1">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7"/>
          <p:cNvSpPr txBox="1">
            <a:spLocks noGrp="1"/>
          </p:cNvSpPr>
          <p:nvPr>
            <p:ph type="subTitle" idx="1"/>
          </p:nvPr>
        </p:nvSpPr>
        <p:spPr>
          <a:xfrm>
            <a:off x="926093" y="4194097"/>
            <a:ext cx="7307224" cy="1508047"/>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dk1"/>
              </a:buClr>
              <a:buSzPts val="2400"/>
              <a:buNone/>
              <a:defRPr sz="2400">
                <a:solidFill>
                  <a:schemeClr val="dk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117"/>
          <p:cNvSpPr txBox="1"/>
          <p:nvPr/>
        </p:nvSpPr>
        <p:spPr>
          <a:xfrm>
            <a:off x="7817390" y="6420056"/>
            <a:ext cx="1165713"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b="1" dirty="0" smtClean="0">
                <a:solidFill>
                  <a:schemeClr val="dk1"/>
                </a:solidFill>
                <a:latin typeface="Calibri"/>
                <a:ea typeface="Calibri"/>
                <a:cs typeface="Calibri"/>
                <a:sym typeface="Calibri"/>
              </a:rPr>
              <a:t>3/1/2020</a:t>
            </a:r>
            <a:endParaRPr sz="1400" b="1" dirty="0">
              <a:solidFill>
                <a:schemeClr val="dk1"/>
              </a:solidFill>
              <a:latin typeface="Calibri"/>
              <a:ea typeface="Calibri"/>
              <a:cs typeface="Calibri"/>
              <a:sym typeface="Calibri"/>
            </a:endParaRPr>
          </a:p>
        </p:txBody>
      </p:sp>
      <p:sp>
        <p:nvSpPr>
          <p:cNvPr id="25" name="Google Shape;25;p117"/>
          <p:cNvSpPr/>
          <p:nvPr/>
        </p:nvSpPr>
        <p:spPr>
          <a:xfrm>
            <a:off x="-10096" y="0"/>
            <a:ext cx="9144000" cy="1463040"/>
          </a:xfrm>
          <a:prstGeom prst="rect">
            <a:avLst/>
          </a:prstGeom>
          <a:gradFill>
            <a:gsLst>
              <a:gs pos="0">
                <a:srgbClr val="1D579B"/>
              </a:gs>
              <a:gs pos="100000">
                <a:srgbClr val="90B0FF"/>
              </a:gs>
            </a:gsLst>
            <a:lin ang="16200000" scaled="0"/>
          </a:gradFill>
          <a:ln w="9525" cap="flat" cmpd="sng">
            <a:solidFill>
              <a:srgbClr val="3E6EC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 name="Google Shape;26;p117" descr="UCI14_UCPath_W.png"/>
          <p:cNvPicPr preferRelativeResize="0"/>
          <p:nvPr/>
        </p:nvPicPr>
        <p:blipFill rotWithShape="1">
          <a:blip r:embed="rId4">
            <a:alphaModFix/>
          </a:blip>
          <a:srcRect/>
          <a:stretch/>
        </p:blipFill>
        <p:spPr>
          <a:xfrm>
            <a:off x="2015497" y="257009"/>
            <a:ext cx="5433403" cy="714404"/>
          </a:xfrm>
          <a:prstGeom prst="rect">
            <a:avLst/>
          </a:prstGeom>
          <a:noFill/>
          <a:ln>
            <a:noFill/>
          </a:ln>
        </p:spPr>
      </p:pic>
      <p:sp>
        <p:nvSpPr>
          <p:cNvPr id="27" name="Google Shape;27;p117"/>
          <p:cNvSpPr/>
          <p:nvPr/>
        </p:nvSpPr>
        <p:spPr>
          <a:xfrm>
            <a:off x="-7222" y="6319761"/>
            <a:ext cx="284257" cy="539496"/>
          </a:xfrm>
          <a:prstGeom prst="rect">
            <a:avLst/>
          </a:prstGeom>
          <a:solidFill>
            <a:srgbClr val="1D5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8;p117"/>
          <p:cNvSpPr/>
          <p:nvPr/>
        </p:nvSpPr>
        <p:spPr>
          <a:xfrm>
            <a:off x="926093" y="6420056"/>
            <a:ext cx="2922576" cy="365125"/>
          </a:xfrm>
          <a:prstGeom prst="rect">
            <a:avLst/>
          </a:prstGeom>
          <a:solidFill>
            <a:srgbClr val="09548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 name="Google Shape;29;p117" descr="Anti Taller Software Libre: Richard Stallman habla sobre el Copyright"/>
          <p:cNvPicPr preferRelativeResize="0"/>
          <p:nvPr/>
        </p:nvPicPr>
        <p:blipFill rotWithShape="1">
          <a:blip r:embed="rId5">
            <a:alphaModFix/>
          </a:blip>
          <a:srcRect/>
          <a:stretch/>
        </p:blipFill>
        <p:spPr>
          <a:xfrm>
            <a:off x="789613" y="6462416"/>
            <a:ext cx="261262" cy="241451"/>
          </a:xfrm>
          <a:prstGeom prst="rect">
            <a:avLst/>
          </a:prstGeom>
          <a:noFill/>
          <a:ln>
            <a:noFill/>
          </a:ln>
        </p:spPr>
      </p:pic>
      <p:sp>
        <p:nvSpPr>
          <p:cNvPr id="30" name="Google Shape;30;p117"/>
          <p:cNvSpPr txBox="1"/>
          <p:nvPr/>
        </p:nvSpPr>
        <p:spPr>
          <a:xfrm>
            <a:off x="1009935" y="6392760"/>
            <a:ext cx="29628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a:solidFill>
                  <a:schemeClr val="lt1"/>
                </a:solidFill>
                <a:latin typeface="Calibri"/>
                <a:ea typeface="Calibri"/>
                <a:cs typeface="Calibri"/>
                <a:sym typeface="Calibri"/>
              </a:rPr>
              <a:t>Copyright UCI UCPath </a:t>
            </a:r>
            <a:r>
              <a:rPr lang="en-US" sz="1800" b="0" dirty="0" smtClean="0">
                <a:solidFill>
                  <a:schemeClr val="lt1"/>
                </a:solidFill>
                <a:latin typeface="Calibri"/>
                <a:ea typeface="Calibri"/>
                <a:cs typeface="Calibri"/>
                <a:sym typeface="Calibri"/>
              </a:rPr>
              <a:t>2020</a:t>
            </a:r>
            <a:endParaRPr dirty="0"/>
          </a:p>
        </p:txBody>
      </p:sp>
    </p:spTree>
    <p:custDataLst>
      <p:tags r:id="rId1"/>
    </p:custData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29"/>
          <p:cNvSpPr txBox="1">
            <a:spLocks noGrp="1"/>
          </p:cNvSpPr>
          <p:nvPr>
            <p:ph type="title"/>
          </p:nvPr>
        </p:nvSpPr>
        <p:spPr>
          <a:xfrm>
            <a:off x="459619" y="53872"/>
            <a:ext cx="8684381" cy="85091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29"/>
          <p:cNvSpPr txBox="1">
            <a:spLocks noGrp="1"/>
          </p:cNvSpPr>
          <p:nvPr>
            <p:ph type="body" idx="1"/>
          </p:nvPr>
        </p:nvSpPr>
        <p:spPr>
          <a:xfrm rot="5400000">
            <a:off x="2200883" y="-359753"/>
            <a:ext cx="4744652" cy="8227181"/>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9"/>
        <p:cNvGrpSpPr/>
        <p:nvPr/>
      </p:nvGrpSpPr>
      <p:grpSpPr>
        <a:xfrm>
          <a:off x="0" y="0"/>
          <a:ext cx="0" cy="0"/>
          <a:chOff x="0" y="0"/>
          <a:chExt cx="0" cy="0"/>
        </a:xfrm>
      </p:grpSpPr>
      <p:sp>
        <p:nvSpPr>
          <p:cNvPr id="80" name="Google Shape;80;p130"/>
          <p:cNvSpPr/>
          <p:nvPr/>
        </p:nvSpPr>
        <p:spPr>
          <a:xfrm flipH="1">
            <a:off x="462638" y="389223"/>
            <a:ext cx="8221476" cy="14700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 name="Google Shape;81;p130"/>
          <p:cNvSpPr/>
          <p:nvPr/>
        </p:nvSpPr>
        <p:spPr>
          <a:xfrm>
            <a:off x="462638" y="1922278"/>
            <a:ext cx="8221476" cy="45719"/>
          </a:xfrm>
          <a:prstGeom prst="rect">
            <a:avLst/>
          </a:prstGeom>
          <a:solidFill>
            <a:srgbClr val="1E438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 name="Google Shape;82;p130"/>
          <p:cNvSpPr/>
          <p:nvPr/>
        </p:nvSpPr>
        <p:spPr>
          <a:xfrm>
            <a:off x="0" y="0"/>
            <a:ext cx="9144000" cy="1969842"/>
          </a:xfrm>
          <a:prstGeom prst="rect">
            <a:avLst/>
          </a:prstGeom>
          <a:gradFill>
            <a:gsLst>
              <a:gs pos="0">
                <a:srgbClr val="0064A8"/>
              </a:gs>
              <a:gs pos="100000">
                <a:srgbClr val="1E438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 name="Google Shape;83;p130"/>
          <p:cNvSpPr txBox="1">
            <a:spLocks noGrp="1"/>
          </p:cNvSpPr>
          <p:nvPr>
            <p:ph type="ctrTitle"/>
          </p:nvPr>
        </p:nvSpPr>
        <p:spPr>
          <a:xfrm>
            <a:off x="462639" y="396702"/>
            <a:ext cx="8221476"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FFFFFF"/>
              </a:buClr>
              <a:buSzPts val="4000"/>
              <a:buFont typeface="Arial"/>
              <a:buNone/>
              <a:defRPr b="1">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0"/>
          <p:cNvSpPr txBox="1">
            <a:spLocks noGrp="1"/>
          </p:cNvSpPr>
          <p:nvPr>
            <p:ph type="subTitle" idx="1"/>
          </p:nvPr>
        </p:nvSpPr>
        <p:spPr>
          <a:xfrm>
            <a:off x="462639" y="2045143"/>
            <a:ext cx="8221476" cy="4108963"/>
          </a:xfrm>
          <a:prstGeom prst="rect">
            <a:avLst/>
          </a:prstGeom>
          <a:noFill/>
          <a:ln>
            <a:noFill/>
          </a:ln>
        </p:spPr>
        <p:txBody>
          <a:bodyPr spcFirstLastPara="1" wrap="square" lIns="91425" tIns="45700" rIns="91425" bIns="45700" anchor="t" anchorCtr="0">
            <a:normAutofit/>
          </a:bodyPr>
          <a:lstStyle>
            <a:lvl1pPr lvl="0" algn="l">
              <a:spcBef>
                <a:spcPts val="640"/>
              </a:spcBef>
              <a:spcAft>
                <a:spcPts val="0"/>
              </a:spcAft>
              <a:buClr>
                <a:schemeClr val="dk1"/>
              </a:buClr>
              <a:buSzPts val="3200"/>
              <a:buNone/>
              <a:defRPr>
                <a:solidFill>
                  <a:schemeClr val="dk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sic &quot;takeaway&quot;/quote">
  <p:cSld name="Basic &quot;takeaway&quot;/quote">
    <p:spTree>
      <p:nvGrpSpPr>
        <p:cNvPr id="1" name="Shape 85"/>
        <p:cNvGrpSpPr/>
        <p:nvPr/>
      </p:nvGrpSpPr>
      <p:grpSpPr>
        <a:xfrm>
          <a:off x="0" y="0"/>
          <a:ext cx="0" cy="0"/>
          <a:chOff x="0" y="0"/>
          <a:chExt cx="0" cy="0"/>
        </a:xfrm>
      </p:grpSpPr>
      <p:sp>
        <p:nvSpPr>
          <p:cNvPr id="86" name="Google Shape;86;p131"/>
          <p:cNvSpPr txBox="1">
            <a:spLocks noGrp="1"/>
          </p:cNvSpPr>
          <p:nvPr>
            <p:ph type="body" idx="1"/>
          </p:nvPr>
        </p:nvSpPr>
        <p:spPr>
          <a:xfrm>
            <a:off x="2782652" y="1135345"/>
            <a:ext cx="6297848" cy="4875229"/>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Char char="•"/>
              <a:defRPr>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131"/>
          <p:cNvSpPr txBox="1">
            <a:spLocks noGrp="1"/>
          </p:cNvSpPr>
          <p:nvPr>
            <p:ph type="title"/>
          </p:nvPr>
        </p:nvSpPr>
        <p:spPr>
          <a:xfrm>
            <a:off x="0" y="63501"/>
            <a:ext cx="9144000" cy="51710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2800"/>
              <a:buFont typeface="Arial Black"/>
              <a:buNone/>
              <a:defRPr sz="2800" b="1">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31"/>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 name="Google Shape;89;p131"/>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0" name="Google Shape;90;p131"/>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1" name="Google Shape;91;p131"/>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2" name="Google Shape;92;p131"/>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3" name="Google Shape;93;p131"/>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4" name="Google Shape;94;p131"/>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5" name="Google Shape;95;p131"/>
          <p:cNvSpPr txBox="1"/>
          <p:nvPr/>
        </p:nvSpPr>
        <p:spPr>
          <a:xfrm>
            <a:off x="2911570" y="6338718"/>
            <a:ext cx="5410666" cy="522287"/>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dk1"/>
              </a:buClr>
              <a:buSzPts val="1050"/>
              <a:buFont typeface="Noto Sans Symbols"/>
              <a:buNone/>
            </a:pPr>
            <a:endParaRPr sz="1050" b="0" i="0">
              <a:solidFill>
                <a:srgbClr val="FFFFFF"/>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m Pic and Text 2">
  <p:cSld name="Slim Pic and Text 2">
    <p:spTree>
      <p:nvGrpSpPr>
        <p:cNvPr id="1" name="Shape 96"/>
        <p:cNvGrpSpPr/>
        <p:nvPr/>
      </p:nvGrpSpPr>
      <p:grpSpPr>
        <a:xfrm>
          <a:off x="0" y="0"/>
          <a:ext cx="0" cy="0"/>
          <a:chOff x="0" y="0"/>
          <a:chExt cx="0" cy="0"/>
        </a:xfrm>
      </p:grpSpPr>
      <p:sp>
        <p:nvSpPr>
          <p:cNvPr id="97" name="Google Shape;97;p132"/>
          <p:cNvSpPr txBox="1">
            <a:spLocks noGrp="1"/>
          </p:cNvSpPr>
          <p:nvPr>
            <p:ph type="title"/>
          </p:nvPr>
        </p:nvSpPr>
        <p:spPr>
          <a:xfrm>
            <a:off x="0" y="63501"/>
            <a:ext cx="9144000" cy="51710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2800"/>
              <a:buFont typeface="Arial Black"/>
              <a:buNone/>
              <a:defRPr sz="2800" b="1">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2"/>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9" name="Google Shape;99;p132"/>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0" name="Google Shape;100;p132"/>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1" name="Google Shape;101;p132"/>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 name="Google Shape;102;p132"/>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 name="Google Shape;103;p132"/>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4" name="Google Shape;104;p132"/>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5" name="Google Shape;105;p132"/>
          <p:cNvSpPr/>
          <p:nvPr/>
        </p:nvSpPr>
        <p:spPr>
          <a:xfrm rot="10800000" flipH="1">
            <a:off x="0" y="570556"/>
            <a:ext cx="9144000" cy="45719"/>
          </a:xfrm>
          <a:prstGeom prst="rect">
            <a:avLst/>
          </a:prstGeom>
          <a:solidFill>
            <a:srgbClr val="DBD5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6" name="Google Shape;106;p132"/>
          <p:cNvSpPr txBox="1">
            <a:spLocks noGrp="1"/>
          </p:cNvSpPr>
          <p:nvPr>
            <p:ph type="body" idx="1"/>
          </p:nvPr>
        </p:nvSpPr>
        <p:spPr>
          <a:xfrm>
            <a:off x="1469337" y="1281034"/>
            <a:ext cx="7611163" cy="478581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Char char="•"/>
              <a:defRPr>
                <a:solidFill>
                  <a:schemeClr val="lt1"/>
                </a:solidFill>
              </a:defRPr>
            </a:lvl1pPr>
            <a:lvl2pPr marL="914400" lvl="1" indent="-406400" algn="l">
              <a:spcBef>
                <a:spcPts val="560"/>
              </a:spcBef>
              <a:spcAft>
                <a:spcPts val="0"/>
              </a:spcAft>
              <a:buClr>
                <a:schemeClr val="lt1"/>
              </a:buClr>
              <a:buSzPts val="2800"/>
              <a:buFont typeface="Arial"/>
              <a:buChar char="•"/>
              <a:defRPr>
                <a:solidFill>
                  <a:schemeClr val="lt1"/>
                </a:solidFill>
              </a:defRPr>
            </a:lvl2pPr>
            <a:lvl3pPr marL="1371600" lvl="2" indent="-381000" algn="l">
              <a:spcBef>
                <a:spcPts val="480"/>
              </a:spcBef>
              <a:spcAft>
                <a:spcPts val="0"/>
              </a:spcAft>
              <a:buClr>
                <a:schemeClr val="lt1"/>
              </a:buClr>
              <a:buSzPts val="2400"/>
              <a:buFont typeface="Courier New"/>
              <a:buChar char="o"/>
              <a:defRPr>
                <a:solidFill>
                  <a:schemeClr val="lt1"/>
                </a:solidFill>
              </a:defRPr>
            </a:lvl3pPr>
            <a:lvl4pPr marL="1828800" lvl="3" indent="-355600" algn="l">
              <a:spcBef>
                <a:spcPts val="400"/>
              </a:spcBef>
              <a:spcAft>
                <a:spcPts val="0"/>
              </a:spcAft>
              <a:buClr>
                <a:schemeClr val="lt1"/>
              </a:buClr>
              <a:buSzPts val="2000"/>
              <a:buChar char="•"/>
              <a:defRPr>
                <a:solidFill>
                  <a:schemeClr val="lt1"/>
                </a:solidFill>
              </a:defRPr>
            </a:lvl4pPr>
            <a:lvl5pPr marL="2286000" lvl="4" indent="-355600" algn="l">
              <a:spcBef>
                <a:spcPts val="400"/>
              </a:spcBef>
              <a:spcAft>
                <a:spcPts val="0"/>
              </a:spcAft>
              <a:buClr>
                <a:schemeClr val="lt1"/>
              </a:buClr>
              <a:buSzPts val="20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5"/>
        <p:cNvGrpSpPr/>
        <p:nvPr/>
      </p:nvGrpSpPr>
      <p:grpSpPr>
        <a:xfrm>
          <a:off x="0" y="0"/>
          <a:ext cx="0" cy="0"/>
          <a:chOff x="0" y="0"/>
          <a:chExt cx="0" cy="0"/>
        </a:xfrm>
      </p:grpSpPr>
      <p:sp>
        <p:nvSpPr>
          <p:cNvPr id="56" name="Google Shape;56;p123"/>
          <p:cNvSpPr txBox="1">
            <a:spLocks noGrp="1"/>
          </p:cNvSpPr>
          <p:nvPr>
            <p:ph type="title"/>
          </p:nvPr>
        </p:nvSpPr>
        <p:spPr>
          <a:xfrm>
            <a:off x="668676" y="2422689"/>
            <a:ext cx="5786324" cy="197970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0000"/>
              </a:buClr>
              <a:buSzPts val="40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ustDataLst>
      <p:tags r:id="rId1"/>
    </p:custDataLst>
    <p:extLst>
      <p:ext uri="{BB962C8B-B14F-4D97-AF65-F5344CB8AC3E}">
        <p14:creationId xmlns:p14="http://schemas.microsoft.com/office/powerpoint/2010/main" val="10806336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a:xfrm>
            <a:off x="0" y="16208"/>
            <a:ext cx="8227181" cy="850911"/>
          </a:xfrm>
          <a:prstGeom prst="rect">
            <a:avLst/>
          </a:prstGeom>
        </p:spPr>
        <p:txBody>
          <a:bodyPr vert="horz" lIns="91440" tIns="45720" rIns="91440" bIns="45720" rtlCol="0" anchor="ctr">
            <a:normAutofit/>
          </a:bodyPr>
          <a:lstStyle>
            <a:lvl1pPr>
              <a:defRPr sz="4000" b="1">
                <a:solidFill>
                  <a:srgbClr val="1E4386"/>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217081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61"/>
        <p:cNvGrpSpPr/>
        <p:nvPr/>
      </p:nvGrpSpPr>
      <p:grpSpPr>
        <a:xfrm>
          <a:off x="0" y="0"/>
          <a:ext cx="0" cy="0"/>
          <a:chOff x="0" y="0"/>
          <a:chExt cx="0" cy="0"/>
        </a:xfrm>
      </p:grpSpPr>
      <p:sp>
        <p:nvSpPr>
          <p:cNvPr id="62" name="Google Shape;62;p1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3" name="Google Shape;63;p1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4" name="Google Shape;64;p125"/>
          <p:cNvSpPr txBox="1">
            <a:spLocks noGrp="1"/>
          </p:cNvSpPr>
          <p:nvPr>
            <p:ph type="title"/>
          </p:nvPr>
        </p:nvSpPr>
        <p:spPr>
          <a:xfrm>
            <a:off x="0" y="16208"/>
            <a:ext cx="8227181" cy="85091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E4386"/>
              </a:buClr>
              <a:buSzPts val="4000"/>
              <a:buFont typeface="Arial"/>
              <a:buNone/>
              <a:defRPr sz="4000" b="1">
                <a:solidFill>
                  <a:srgbClr val="1E438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ustDataLst>
      <p:tags r:id="rId1"/>
    </p:custDataLst>
    <p:extLst>
      <p:ext uri="{BB962C8B-B14F-4D97-AF65-F5344CB8AC3E}">
        <p14:creationId xmlns:p14="http://schemas.microsoft.com/office/powerpoint/2010/main" val="32844912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with Subtitle" type="twoTxTwoObj">
  <p:cSld name="TWO_OBJECTS_WITH_TEXT">
    <p:spTree>
      <p:nvGrpSpPr>
        <p:cNvPr id="1" name="Shape 31"/>
        <p:cNvGrpSpPr/>
        <p:nvPr/>
      </p:nvGrpSpPr>
      <p:grpSpPr>
        <a:xfrm>
          <a:off x="0" y="0"/>
          <a:ext cx="0" cy="0"/>
          <a:chOff x="0" y="0"/>
          <a:chExt cx="0" cy="0"/>
        </a:xfrm>
      </p:grpSpPr>
      <p:sp>
        <p:nvSpPr>
          <p:cNvPr id="32" name="Google Shape;32;p118"/>
          <p:cNvSpPr txBox="1">
            <a:spLocks noGrp="1"/>
          </p:cNvSpPr>
          <p:nvPr>
            <p:ph type="body" idx="1"/>
          </p:nvPr>
        </p:nvSpPr>
        <p:spPr>
          <a:xfrm>
            <a:off x="4590288" y="2195512"/>
            <a:ext cx="4114800" cy="39766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118"/>
          <p:cNvSpPr txBox="1">
            <a:spLocks noGrp="1"/>
          </p:cNvSpPr>
          <p:nvPr>
            <p:ph type="body" idx="2"/>
          </p:nvPr>
        </p:nvSpPr>
        <p:spPr>
          <a:xfrm>
            <a:off x="4590287" y="1371600"/>
            <a:ext cx="4114800" cy="823912"/>
          </a:xfrm>
          <a:prstGeom prst="rect">
            <a:avLst/>
          </a:prstGeom>
          <a:noFill/>
          <a:ln>
            <a:noFill/>
          </a:ln>
        </p:spPr>
        <p:txBody>
          <a:bodyPr spcFirstLastPara="1" wrap="square" lIns="91425" tIns="45700" rIns="91425" bIns="45700" anchor="ctr"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4" name="Google Shape;34;p118"/>
          <p:cNvSpPr txBox="1">
            <a:spLocks noGrp="1"/>
          </p:cNvSpPr>
          <p:nvPr>
            <p:ph type="body" idx="3"/>
          </p:nvPr>
        </p:nvSpPr>
        <p:spPr>
          <a:xfrm>
            <a:off x="475488" y="2195512"/>
            <a:ext cx="4114800" cy="39766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118"/>
          <p:cNvSpPr txBox="1">
            <a:spLocks noGrp="1"/>
          </p:cNvSpPr>
          <p:nvPr>
            <p:ph type="body" idx="4"/>
          </p:nvPr>
        </p:nvSpPr>
        <p:spPr>
          <a:xfrm>
            <a:off x="475488" y="1371600"/>
            <a:ext cx="4114800" cy="823912"/>
          </a:xfrm>
          <a:prstGeom prst="rect">
            <a:avLst/>
          </a:prstGeom>
          <a:noFill/>
          <a:ln>
            <a:noFill/>
          </a:ln>
        </p:spPr>
        <p:txBody>
          <a:bodyPr spcFirstLastPara="1" wrap="square" lIns="91425" tIns="45700" rIns="91425" bIns="45700" anchor="ctr"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6" name="Google Shape;36;p118"/>
          <p:cNvSpPr txBox="1">
            <a:spLocks noGrp="1"/>
          </p:cNvSpPr>
          <p:nvPr>
            <p:ph type="title"/>
          </p:nvPr>
        </p:nvSpPr>
        <p:spPr>
          <a:xfrm>
            <a:off x="393192" y="5866"/>
            <a:ext cx="8366760" cy="9601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and Content">
  <p:cSld name="Subtitle and Content">
    <p:spTree>
      <p:nvGrpSpPr>
        <p:cNvPr id="1" name="Shape 37"/>
        <p:cNvGrpSpPr/>
        <p:nvPr/>
      </p:nvGrpSpPr>
      <p:grpSpPr>
        <a:xfrm>
          <a:off x="0" y="0"/>
          <a:ext cx="0" cy="0"/>
          <a:chOff x="0" y="0"/>
          <a:chExt cx="0" cy="0"/>
        </a:xfrm>
      </p:grpSpPr>
      <p:sp>
        <p:nvSpPr>
          <p:cNvPr id="38" name="Google Shape;38;p119"/>
          <p:cNvSpPr txBox="1">
            <a:spLocks noGrp="1"/>
          </p:cNvSpPr>
          <p:nvPr>
            <p:ph type="body" idx="1"/>
          </p:nvPr>
        </p:nvSpPr>
        <p:spPr>
          <a:xfrm>
            <a:off x="457200" y="2011680"/>
            <a:ext cx="8229600" cy="416052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119"/>
          <p:cNvSpPr txBox="1">
            <a:spLocks noGrp="1"/>
          </p:cNvSpPr>
          <p:nvPr>
            <p:ph type="body" idx="2"/>
          </p:nvPr>
        </p:nvSpPr>
        <p:spPr>
          <a:xfrm>
            <a:off x="457200" y="1371600"/>
            <a:ext cx="8229600" cy="640080"/>
          </a:xfrm>
          <a:prstGeom prst="rect">
            <a:avLst/>
          </a:prstGeom>
          <a:noFill/>
          <a:ln>
            <a:noFill/>
          </a:ln>
        </p:spPr>
        <p:txBody>
          <a:bodyPr spcFirstLastPara="1" wrap="square" lIns="91425" tIns="45700" rIns="91425" bIns="45700" anchor="ctr"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0" name="Google Shape;40;p119"/>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1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000000"/>
                </a:solidFill>
                <a:latin typeface="Calibri"/>
                <a:ea typeface="Calibri"/>
                <a:cs typeface="Calibri"/>
                <a:sym typeface="Calibri"/>
              </a:defRPr>
            </a:lvl1pPr>
            <a:lvl2pPr marL="0" marR="0" lvl="1" indent="0" algn="r" rtl="0">
              <a:spcBef>
                <a:spcPts val="0"/>
              </a:spcBef>
              <a:buNone/>
              <a:defRPr sz="1200">
                <a:solidFill>
                  <a:srgbClr val="000000"/>
                </a:solidFill>
                <a:latin typeface="Calibri"/>
                <a:ea typeface="Calibri"/>
                <a:cs typeface="Calibri"/>
                <a:sym typeface="Calibri"/>
              </a:defRPr>
            </a:lvl2pPr>
            <a:lvl3pPr marL="0" marR="0" lvl="2" indent="0" algn="r" rtl="0">
              <a:spcBef>
                <a:spcPts val="0"/>
              </a:spcBef>
              <a:buNone/>
              <a:defRPr sz="1200">
                <a:solidFill>
                  <a:srgbClr val="000000"/>
                </a:solidFill>
                <a:latin typeface="Calibri"/>
                <a:ea typeface="Calibri"/>
                <a:cs typeface="Calibri"/>
                <a:sym typeface="Calibri"/>
              </a:defRPr>
            </a:lvl3pPr>
            <a:lvl4pPr marL="0" marR="0" lvl="3" indent="0" algn="r" rtl="0">
              <a:spcBef>
                <a:spcPts val="0"/>
              </a:spcBef>
              <a:buNone/>
              <a:defRPr sz="1200">
                <a:solidFill>
                  <a:srgbClr val="000000"/>
                </a:solidFill>
                <a:latin typeface="Calibri"/>
                <a:ea typeface="Calibri"/>
                <a:cs typeface="Calibri"/>
                <a:sym typeface="Calibri"/>
              </a:defRPr>
            </a:lvl4pPr>
            <a:lvl5pPr marL="0" marR="0" lvl="4" indent="0" algn="r" rtl="0">
              <a:spcBef>
                <a:spcPts val="0"/>
              </a:spcBef>
              <a:buNone/>
              <a:defRPr sz="1200">
                <a:solidFill>
                  <a:srgbClr val="000000"/>
                </a:solidFill>
                <a:latin typeface="Calibri"/>
                <a:ea typeface="Calibri"/>
                <a:cs typeface="Calibri"/>
                <a:sym typeface="Calibri"/>
              </a:defRPr>
            </a:lvl5pPr>
            <a:lvl6pPr marL="0" marR="0" lvl="5" indent="0" algn="r" rtl="0">
              <a:spcBef>
                <a:spcPts val="0"/>
              </a:spcBef>
              <a:buNone/>
              <a:defRPr sz="1200">
                <a:solidFill>
                  <a:srgbClr val="000000"/>
                </a:solidFill>
                <a:latin typeface="Calibri"/>
                <a:ea typeface="Calibri"/>
                <a:cs typeface="Calibri"/>
                <a:sym typeface="Calibri"/>
              </a:defRPr>
            </a:lvl6pPr>
            <a:lvl7pPr marL="0" marR="0" lvl="6" indent="0" algn="r" rtl="0">
              <a:spcBef>
                <a:spcPts val="0"/>
              </a:spcBef>
              <a:buNone/>
              <a:defRPr sz="1200">
                <a:solidFill>
                  <a:srgbClr val="000000"/>
                </a:solidFill>
                <a:latin typeface="Calibri"/>
                <a:ea typeface="Calibri"/>
                <a:cs typeface="Calibri"/>
                <a:sym typeface="Calibri"/>
              </a:defRPr>
            </a:lvl7pPr>
            <a:lvl8pPr marL="0" marR="0" lvl="7" indent="0" algn="r" rtl="0">
              <a:spcBef>
                <a:spcPts val="0"/>
              </a:spcBef>
              <a:buNone/>
              <a:defRPr sz="1200">
                <a:solidFill>
                  <a:srgbClr val="000000"/>
                </a:solidFill>
                <a:latin typeface="Calibri"/>
                <a:ea typeface="Calibri"/>
                <a:cs typeface="Calibri"/>
                <a:sym typeface="Calibri"/>
              </a:defRPr>
            </a:lvl8pPr>
            <a:lvl9pPr marL="0" marR="0" lvl="8" indent="0" algn="r" rtl="0">
              <a:spcBef>
                <a:spcPts val="0"/>
              </a:spcBef>
              <a:buNone/>
              <a:defRPr sz="12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type="obj">
  <p:cSld name="OBJECT">
    <p:spTree>
      <p:nvGrpSpPr>
        <p:cNvPr id="1" name="Shape 42"/>
        <p:cNvGrpSpPr/>
        <p:nvPr/>
      </p:nvGrpSpPr>
      <p:grpSpPr>
        <a:xfrm>
          <a:off x="0" y="0"/>
          <a:ext cx="0" cy="0"/>
          <a:chOff x="0" y="0"/>
          <a:chExt cx="0" cy="0"/>
        </a:xfrm>
      </p:grpSpPr>
      <p:sp>
        <p:nvSpPr>
          <p:cNvPr id="43" name="Google Shape;43;p120"/>
          <p:cNvSpPr txBox="1">
            <a:spLocks noGrp="1"/>
          </p:cNvSpPr>
          <p:nvPr>
            <p:ph type="body" idx="1"/>
          </p:nvPr>
        </p:nvSpPr>
        <p:spPr>
          <a:xfrm>
            <a:off x="459619" y="1381512"/>
            <a:ext cx="8227181" cy="474465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 name="Google Shape;44;p120"/>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2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000000"/>
                </a:solidFill>
                <a:latin typeface="Calibri"/>
                <a:ea typeface="Calibri"/>
                <a:cs typeface="Calibri"/>
                <a:sym typeface="Calibri"/>
              </a:defRPr>
            </a:lvl1pPr>
            <a:lvl2pPr marL="0" marR="0" lvl="1" indent="0" algn="r" rtl="0">
              <a:spcBef>
                <a:spcPts val="0"/>
              </a:spcBef>
              <a:buNone/>
              <a:defRPr sz="1200">
                <a:solidFill>
                  <a:srgbClr val="000000"/>
                </a:solidFill>
                <a:latin typeface="Calibri"/>
                <a:ea typeface="Calibri"/>
                <a:cs typeface="Calibri"/>
                <a:sym typeface="Calibri"/>
              </a:defRPr>
            </a:lvl2pPr>
            <a:lvl3pPr marL="0" marR="0" lvl="2" indent="0" algn="r" rtl="0">
              <a:spcBef>
                <a:spcPts val="0"/>
              </a:spcBef>
              <a:buNone/>
              <a:defRPr sz="1200">
                <a:solidFill>
                  <a:srgbClr val="000000"/>
                </a:solidFill>
                <a:latin typeface="Calibri"/>
                <a:ea typeface="Calibri"/>
                <a:cs typeface="Calibri"/>
                <a:sym typeface="Calibri"/>
              </a:defRPr>
            </a:lvl3pPr>
            <a:lvl4pPr marL="0" marR="0" lvl="3" indent="0" algn="r" rtl="0">
              <a:spcBef>
                <a:spcPts val="0"/>
              </a:spcBef>
              <a:buNone/>
              <a:defRPr sz="1200">
                <a:solidFill>
                  <a:srgbClr val="000000"/>
                </a:solidFill>
                <a:latin typeface="Calibri"/>
                <a:ea typeface="Calibri"/>
                <a:cs typeface="Calibri"/>
                <a:sym typeface="Calibri"/>
              </a:defRPr>
            </a:lvl4pPr>
            <a:lvl5pPr marL="0" marR="0" lvl="4" indent="0" algn="r" rtl="0">
              <a:spcBef>
                <a:spcPts val="0"/>
              </a:spcBef>
              <a:buNone/>
              <a:defRPr sz="1200">
                <a:solidFill>
                  <a:srgbClr val="000000"/>
                </a:solidFill>
                <a:latin typeface="Calibri"/>
                <a:ea typeface="Calibri"/>
                <a:cs typeface="Calibri"/>
                <a:sym typeface="Calibri"/>
              </a:defRPr>
            </a:lvl5pPr>
            <a:lvl6pPr marL="0" marR="0" lvl="5" indent="0" algn="r" rtl="0">
              <a:spcBef>
                <a:spcPts val="0"/>
              </a:spcBef>
              <a:buNone/>
              <a:defRPr sz="1200">
                <a:solidFill>
                  <a:srgbClr val="000000"/>
                </a:solidFill>
                <a:latin typeface="Calibri"/>
                <a:ea typeface="Calibri"/>
                <a:cs typeface="Calibri"/>
                <a:sym typeface="Calibri"/>
              </a:defRPr>
            </a:lvl6pPr>
            <a:lvl7pPr marL="0" marR="0" lvl="6" indent="0" algn="r" rtl="0">
              <a:spcBef>
                <a:spcPts val="0"/>
              </a:spcBef>
              <a:buNone/>
              <a:defRPr sz="1200">
                <a:solidFill>
                  <a:srgbClr val="000000"/>
                </a:solidFill>
                <a:latin typeface="Calibri"/>
                <a:ea typeface="Calibri"/>
                <a:cs typeface="Calibri"/>
                <a:sym typeface="Calibri"/>
              </a:defRPr>
            </a:lvl7pPr>
            <a:lvl8pPr marL="0" marR="0" lvl="7" indent="0" algn="r" rtl="0">
              <a:spcBef>
                <a:spcPts val="0"/>
              </a:spcBef>
              <a:buNone/>
              <a:defRPr sz="1200">
                <a:solidFill>
                  <a:srgbClr val="000000"/>
                </a:solidFill>
                <a:latin typeface="Calibri"/>
                <a:ea typeface="Calibri"/>
                <a:cs typeface="Calibri"/>
                <a:sym typeface="Calibri"/>
              </a:defRPr>
            </a:lvl8pPr>
            <a:lvl9pPr marL="0" marR="0" lvl="8" indent="0" algn="r" rtl="0">
              <a:spcBef>
                <a:spcPts val="0"/>
              </a:spcBef>
              <a:buNone/>
              <a:defRPr sz="12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odule Cover" type="secHead">
  <p:cSld name="SECTION_HEADER">
    <p:spTree>
      <p:nvGrpSpPr>
        <p:cNvPr id="1" name="Shape 46"/>
        <p:cNvGrpSpPr/>
        <p:nvPr/>
      </p:nvGrpSpPr>
      <p:grpSpPr>
        <a:xfrm>
          <a:off x="0" y="0"/>
          <a:ext cx="0" cy="0"/>
          <a:chOff x="0" y="0"/>
          <a:chExt cx="0" cy="0"/>
        </a:xfrm>
      </p:grpSpPr>
      <p:sp>
        <p:nvSpPr>
          <p:cNvPr id="47" name="Google Shape;47;p121"/>
          <p:cNvSpPr txBox="1">
            <a:spLocks noGrp="1"/>
          </p:cNvSpPr>
          <p:nvPr>
            <p:ph type="body" idx="1"/>
          </p:nvPr>
        </p:nvSpPr>
        <p:spPr>
          <a:xfrm>
            <a:off x="393192" y="3044952"/>
            <a:ext cx="8348472" cy="457200"/>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Clr>
                <a:srgbClr val="000000"/>
              </a:buClr>
              <a:buSzPts val="2800"/>
              <a:buNone/>
              <a:defRPr sz="2800">
                <a:solidFill>
                  <a:srgbClr val="000000"/>
                </a:solidFill>
                <a:latin typeface="Arial"/>
                <a:ea typeface="Arial"/>
                <a:cs typeface="Arial"/>
                <a:sym typeface="Arial"/>
              </a:defRPr>
            </a:lvl1pPr>
            <a:lvl2pPr marL="914400" lvl="1" indent="-228600" algn="l">
              <a:spcBef>
                <a:spcPts val="400"/>
              </a:spcBef>
              <a:spcAft>
                <a:spcPts val="0"/>
              </a:spcAft>
              <a:buClr>
                <a:srgbClr val="888888"/>
              </a:buClr>
              <a:buSzPts val="2000"/>
              <a:buNone/>
              <a:defRPr sz="2000">
                <a:solidFill>
                  <a:srgbClr val="888888"/>
                </a:solidFill>
              </a:defRPr>
            </a:lvl2pPr>
            <a:lvl3pPr marL="1371600" lvl="2" indent="-228600" algn="l">
              <a:spcBef>
                <a:spcPts val="360"/>
              </a:spcBef>
              <a:spcAft>
                <a:spcPts val="0"/>
              </a:spcAft>
              <a:buClr>
                <a:srgbClr val="888888"/>
              </a:buClr>
              <a:buSzPts val="1800"/>
              <a:buNone/>
              <a:defRPr sz="1800">
                <a:solidFill>
                  <a:srgbClr val="888888"/>
                </a:solidFill>
              </a:defRPr>
            </a:lvl3pPr>
            <a:lvl4pPr marL="1828800" lvl="3" indent="-228600" algn="l">
              <a:spcBef>
                <a:spcPts val="320"/>
              </a:spcBef>
              <a:spcAft>
                <a:spcPts val="0"/>
              </a:spcAft>
              <a:buClr>
                <a:srgbClr val="888888"/>
              </a:buClr>
              <a:buSzPts val="1600"/>
              <a:buNone/>
              <a:defRPr sz="1600">
                <a:solidFill>
                  <a:srgbClr val="888888"/>
                </a:solidFill>
              </a:defRPr>
            </a:lvl4pPr>
            <a:lvl5pPr marL="2286000" lvl="4" indent="-228600" algn="l">
              <a:spcBef>
                <a:spcPts val="320"/>
              </a:spcBef>
              <a:spcAft>
                <a:spcPts val="0"/>
              </a:spcAft>
              <a:buClr>
                <a:srgbClr val="888888"/>
              </a:buClr>
              <a:buSzPts val="1600"/>
              <a:buNone/>
              <a:defRPr sz="1600">
                <a:solidFill>
                  <a:srgbClr val="888888"/>
                </a:solidFill>
              </a:defRPr>
            </a:lvl5pPr>
            <a:lvl6pPr marL="2743200" lvl="5" indent="-228600" algn="l">
              <a:spcBef>
                <a:spcPts val="320"/>
              </a:spcBef>
              <a:spcAft>
                <a:spcPts val="0"/>
              </a:spcAft>
              <a:buClr>
                <a:srgbClr val="888888"/>
              </a:buClr>
              <a:buSzPts val="1600"/>
              <a:buNone/>
              <a:defRPr sz="1600">
                <a:solidFill>
                  <a:srgbClr val="888888"/>
                </a:solidFill>
              </a:defRPr>
            </a:lvl6pPr>
            <a:lvl7pPr marL="3200400" lvl="6" indent="-228600" algn="l">
              <a:spcBef>
                <a:spcPts val="320"/>
              </a:spcBef>
              <a:spcAft>
                <a:spcPts val="0"/>
              </a:spcAft>
              <a:buClr>
                <a:srgbClr val="888888"/>
              </a:buClr>
              <a:buSzPts val="1600"/>
              <a:buNone/>
              <a:defRPr sz="1600">
                <a:solidFill>
                  <a:srgbClr val="888888"/>
                </a:solidFill>
              </a:defRPr>
            </a:lvl7pPr>
            <a:lvl8pPr marL="3657600" lvl="7" indent="-228600" algn="l">
              <a:spcBef>
                <a:spcPts val="320"/>
              </a:spcBef>
              <a:spcAft>
                <a:spcPts val="0"/>
              </a:spcAft>
              <a:buClr>
                <a:srgbClr val="888888"/>
              </a:buClr>
              <a:buSzPts val="1600"/>
              <a:buNone/>
              <a:defRPr sz="1600">
                <a:solidFill>
                  <a:srgbClr val="888888"/>
                </a:solidFill>
              </a:defRPr>
            </a:lvl8pPr>
            <a:lvl9pPr marL="4114800" lvl="8" indent="-228600" algn="l">
              <a:spcBef>
                <a:spcPts val="320"/>
              </a:spcBef>
              <a:spcAft>
                <a:spcPts val="0"/>
              </a:spcAft>
              <a:buClr>
                <a:srgbClr val="888888"/>
              </a:buClr>
              <a:buSzPts val="1600"/>
              <a:buNone/>
              <a:defRPr sz="1600">
                <a:solidFill>
                  <a:srgbClr val="888888"/>
                </a:solidFill>
              </a:defRPr>
            </a:lvl9pPr>
          </a:lstStyle>
          <a:p>
            <a:endParaRPr/>
          </a:p>
        </p:txBody>
      </p:sp>
      <p:sp>
        <p:nvSpPr>
          <p:cNvPr id="48" name="Google Shape;48;p121"/>
          <p:cNvSpPr txBox="1">
            <a:spLocks noGrp="1"/>
          </p:cNvSpPr>
          <p:nvPr>
            <p:ph type="title"/>
          </p:nvPr>
        </p:nvSpPr>
        <p:spPr>
          <a:xfrm>
            <a:off x="393192" y="2121408"/>
            <a:ext cx="8366760" cy="74980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0000"/>
              </a:buClr>
              <a:buSzPts val="4000"/>
              <a:buFont typeface="Arial Black"/>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2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000000"/>
                </a:solidFill>
                <a:latin typeface="Calibri"/>
                <a:ea typeface="Calibri"/>
                <a:cs typeface="Calibri"/>
                <a:sym typeface="Calibri"/>
              </a:defRPr>
            </a:lvl1pPr>
            <a:lvl2pPr marL="0" marR="0" lvl="1" indent="0" algn="r" rtl="0">
              <a:spcBef>
                <a:spcPts val="0"/>
              </a:spcBef>
              <a:buNone/>
              <a:defRPr sz="1200">
                <a:solidFill>
                  <a:srgbClr val="000000"/>
                </a:solidFill>
                <a:latin typeface="Calibri"/>
                <a:ea typeface="Calibri"/>
                <a:cs typeface="Calibri"/>
                <a:sym typeface="Calibri"/>
              </a:defRPr>
            </a:lvl2pPr>
            <a:lvl3pPr marL="0" marR="0" lvl="2" indent="0" algn="r" rtl="0">
              <a:spcBef>
                <a:spcPts val="0"/>
              </a:spcBef>
              <a:buNone/>
              <a:defRPr sz="1200">
                <a:solidFill>
                  <a:srgbClr val="000000"/>
                </a:solidFill>
                <a:latin typeface="Calibri"/>
                <a:ea typeface="Calibri"/>
                <a:cs typeface="Calibri"/>
                <a:sym typeface="Calibri"/>
              </a:defRPr>
            </a:lvl3pPr>
            <a:lvl4pPr marL="0" marR="0" lvl="3" indent="0" algn="r" rtl="0">
              <a:spcBef>
                <a:spcPts val="0"/>
              </a:spcBef>
              <a:buNone/>
              <a:defRPr sz="1200">
                <a:solidFill>
                  <a:srgbClr val="000000"/>
                </a:solidFill>
                <a:latin typeface="Calibri"/>
                <a:ea typeface="Calibri"/>
                <a:cs typeface="Calibri"/>
                <a:sym typeface="Calibri"/>
              </a:defRPr>
            </a:lvl4pPr>
            <a:lvl5pPr marL="0" marR="0" lvl="4" indent="0" algn="r" rtl="0">
              <a:spcBef>
                <a:spcPts val="0"/>
              </a:spcBef>
              <a:buNone/>
              <a:defRPr sz="1200">
                <a:solidFill>
                  <a:srgbClr val="000000"/>
                </a:solidFill>
                <a:latin typeface="Calibri"/>
                <a:ea typeface="Calibri"/>
                <a:cs typeface="Calibri"/>
                <a:sym typeface="Calibri"/>
              </a:defRPr>
            </a:lvl5pPr>
            <a:lvl6pPr marL="0" marR="0" lvl="5" indent="0" algn="r" rtl="0">
              <a:spcBef>
                <a:spcPts val="0"/>
              </a:spcBef>
              <a:buNone/>
              <a:defRPr sz="1200">
                <a:solidFill>
                  <a:srgbClr val="000000"/>
                </a:solidFill>
                <a:latin typeface="Calibri"/>
                <a:ea typeface="Calibri"/>
                <a:cs typeface="Calibri"/>
                <a:sym typeface="Calibri"/>
              </a:defRPr>
            </a:lvl6pPr>
            <a:lvl7pPr marL="0" marR="0" lvl="6" indent="0" algn="r" rtl="0">
              <a:spcBef>
                <a:spcPts val="0"/>
              </a:spcBef>
              <a:buNone/>
              <a:defRPr sz="1200">
                <a:solidFill>
                  <a:srgbClr val="000000"/>
                </a:solidFill>
                <a:latin typeface="Calibri"/>
                <a:ea typeface="Calibri"/>
                <a:cs typeface="Calibri"/>
                <a:sym typeface="Calibri"/>
              </a:defRPr>
            </a:lvl7pPr>
            <a:lvl8pPr marL="0" marR="0" lvl="7" indent="0" algn="r" rtl="0">
              <a:spcBef>
                <a:spcPts val="0"/>
              </a:spcBef>
              <a:buNone/>
              <a:defRPr sz="1200">
                <a:solidFill>
                  <a:srgbClr val="000000"/>
                </a:solidFill>
                <a:latin typeface="Calibri"/>
                <a:ea typeface="Calibri"/>
                <a:cs typeface="Calibri"/>
                <a:sym typeface="Calibri"/>
              </a:defRPr>
            </a:lvl8pPr>
            <a:lvl9pPr marL="0" marR="0" lvl="8" indent="0" algn="r" rtl="0">
              <a:spcBef>
                <a:spcPts val="0"/>
              </a:spcBef>
              <a:buNone/>
              <a:defRPr sz="12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Asymmetrical" type="twoObj">
  <p:cSld name="TWO_OBJECTS">
    <p:spTree>
      <p:nvGrpSpPr>
        <p:cNvPr id="1" name="Shape 50"/>
        <p:cNvGrpSpPr/>
        <p:nvPr/>
      </p:nvGrpSpPr>
      <p:grpSpPr>
        <a:xfrm>
          <a:off x="0" y="0"/>
          <a:ext cx="0" cy="0"/>
          <a:chOff x="0" y="0"/>
          <a:chExt cx="0" cy="0"/>
        </a:xfrm>
      </p:grpSpPr>
      <p:sp>
        <p:nvSpPr>
          <p:cNvPr id="51" name="Google Shape;51;p122"/>
          <p:cNvSpPr txBox="1">
            <a:spLocks noGrp="1"/>
          </p:cNvSpPr>
          <p:nvPr>
            <p:ph type="body" idx="1"/>
          </p:nvPr>
        </p:nvSpPr>
        <p:spPr>
          <a:xfrm>
            <a:off x="2888343" y="1371600"/>
            <a:ext cx="5816745" cy="4800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122"/>
          <p:cNvSpPr txBox="1">
            <a:spLocks noGrp="1"/>
          </p:cNvSpPr>
          <p:nvPr>
            <p:ph type="body" idx="2"/>
          </p:nvPr>
        </p:nvSpPr>
        <p:spPr>
          <a:xfrm>
            <a:off x="475488" y="1371600"/>
            <a:ext cx="2267712" cy="4800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 name="Google Shape;53;p122"/>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2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000000"/>
                </a:solidFill>
                <a:latin typeface="Calibri"/>
                <a:ea typeface="Calibri"/>
                <a:cs typeface="Calibri"/>
                <a:sym typeface="Calibri"/>
              </a:defRPr>
            </a:lvl1pPr>
            <a:lvl2pPr marL="0" marR="0" lvl="1" indent="0" algn="r" rtl="0">
              <a:spcBef>
                <a:spcPts val="0"/>
              </a:spcBef>
              <a:buNone/>
              <a:defRPr sz="1200">
                <a:solidFill>
                  <a:srgbClr val="000000"/>
                </a:solidFill>
                <a:latin typeface="Calibri"/>
                <a:ea typeface="Calibri"/>
                <a:cs typeface="Calibri"/>
                <a:sym typeface="Calibri"/>
              </a:defRPr>
            </a:lvl2pPr>
            <a:lvl3pPr marL="0" marR="0" lvl="2" indent="0" algn="r" rtl="0">
              <a:spcBef>
                <a:spcPts val="0"/>
              </a:spcBef>
              <a:buNone/>
              <a:defRPr sz="1200">
                <a:solidFill>
                  <a:srgbClr val="000000"/>
                </a:solidFill>
                <a:latin typeface="Calibri"/>
                <a:ea typeface="Calibri"/>
                <a:cs typeface="Calibri"/>
                <a:sym typeface="Calibri"/>
              </a:defRPr>
            </a:lvl3pPr>
            <a:lvl4pPr marL="0" marR="0" lvl="3" indent="0" algn="r" rtl="0">
              <a:spcBef>
                <a:spcPts val="0"/>
              </a:spcBef>
              <a:buNone/>
              <a:defRPr sz="1200">
                <a:solidFill>
                  <a:srgbClr val="000000"/>
                </a:solidFill>
                <a:latin typeface="Calibri"/>
                <a:ea typeface="Calibri"/>
                <a:cs typeface="Calibri"/>
                <a:sym typeface="Calibri"/>
              </a:defRPr>
            </a:lvl4pPr>
            <a:lvl5pPr marL="0" marR="0" lvl="4" indent="0" algn="r" rtl="0">
              <a:spcBef>
                <a:spcPts val="0"/>
              </a:spcBef>
              <a:buNone/>
              <a:defRPr sz="1200">
                <a:solidFill>
                  <a:srgbClr val="000000"/>
                </a:solidFill>
                <a:latin typeface="Calibri"/>
                <a:ea typeface="Calibri"/>
                <a:cs typeface="Calibri"/>
                <a:sym typeface="Calibri"/>
              </a:defRPr>
            </a:lvl5pPr>
            <a:lvl6pPr marL="0" marR="0" lvl="5" indent="0" algn="r" rtl="0">
              <a:spcBef>
                <a:spcPts val="0"/>
              </a:spcBef>
              <a:buNone/>
              <a:defRPr sz="1200">
                <a:solidFill>
                  <a:srgbClr val="000000"/>
                </a:solidFill>
                <a:latin typeface="Calibri"/>
                <a:ea typeface="Calibri"/>
                <a:cs typeface="Calibri"/>
                <a:sym typeface="Calibri"/>
              </a:defRPr>
            </a:lvl6pPr>
            <a:lvl7pPr marL="0" marR="0" lvl="6" indent="0" algn="r" rtl="0">
              <a:spcBef>
                <a:spcPts val="0"/>
              </a:spcBef>
              <a:buNone/>
              <a:defRPr sz="1200">
                <a:solidFill>
                  <a:srgbClr val="000000"/>
                </a:solidFill>
                <a:latin typeface="Calibri"/>
                <a:ea typeface="Calibri"/>
                <a:cs typeface="Calibri"/>
                <a:sym typeface="Calibri"/>
              </a:defRPr>
            </a:lvl7pPr>
            <a:lvl8pPr marL="0" marR="0" lvl="7" indent="0" algn="r" rtl="0">
              <a:spcBef>
                <a:spcPts val="0"/>
              </a:spcBef>
              <a:buNone/>
              <a:defRPr sz="1200">
                <a:solidFill>
                  <a:srgbClr val="000000"/>
                </a:solidFill>
                <a:latin typeface="Calibri"/>
                <a:ea typeface="Calibri"/>
                <a:cs typeface="Calibri"/>
                <a:sym typeface="Calibri"/>
              </a:defRPr>
            </a:lvl8pPr>
            <a:lvl9pPr marL="0" marR="0" lvl="8" indent="0" algn="r" rtl="0">
              <a:spcBef>
                <a:spcPts val="0"/>
              </a:spcBef>
              <a:buNone/>
              <a:defRPr sz="12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5"/>
        <p:cNvGrpSpPr/>
        <p:nvPr/>
      </p:nvGrpSpPr>
      <p:grpSpPr>
        <a:xfrm>
          <a:off x="0" y="0"/>
          <a:ext cx="0" cy="0"/>
          <a:chOff x="0" y="0"/>
          <a:chExt cx="0" cy="0"/>
        </a:xfrm>
      </p:grpSpPr>
      <p:sp>
        <p:nvSpPr>
          <p:cNvPr id="66" name="Google Shape;66;p126"/>
          <p:cNvSpPr txBox="1">
            <a:spLocks noGrp="1"/>
          </p:cNvSpPr>
          <p:nvPr>
            <p:ph type="body" idx="1"/>
          </p:nvPr>
        </p:nvSpPr>
        <p:spPr>
          <a:xfrm>
            <a:off x="316992" y="1064524"/>
            <a:ext cx="8705088" cy="5189971"/>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1F497D"/>
              </a:buClr>
              <a:buSzPts val="3200"/>
              <a:buFont typeface="Arial"/>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 name="Google Shape;67;p126"/>
          <p:cNvSpPr txBox="1">
            <a:spLocks noGrp="1"/>
          </p:cNvSpPr>
          <p:nvPr>
            <p:ph type="title"/>
          </p:nvPr>
        </p:nvSpPr>
        <p:spPr>
          <a:xfrm>
            <a:off x="14748" y="76757"/>
            <a:ext cx="8125935" cy="62316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E4386"/>
              </a:buClr>
              <a:buSzPts val="4000"/>
              <a:buFont typeface="Arial"/>
              <a:buNone/>
              <a:defRPr sz="4000" b="1">
                <a:solidFill>
                  <a:srgbClr val="1E438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127"/>
          <p:cNvSpPr txBox="1">
            <a:spLocks noGrp="1"/>
          </p:cNvSpPr>
          <p:nvPr>
            <p:ph type="title"/>
          </p:nvPr>
        </p:nvSpPr>
        <p:spPr>
          <a:xfrm>
            <a:off x="457200" y="1105469"/>
            <a:ext cx="3008313" cy="95584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00000"/>
              </a:buClr>
              <a:buSzPts val="2000"/>
              <a:buFont typeface="Arial Black"/>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7"/>
          <p:cNvSpPr txBox="1">
            <a:spLocks noGrp="1"/>
          </p:cNvSpPr>
          <p:nvPr>
            <p:ph type="body" idx="1"/>
          </p:nvPr>
        </p:nvSpPr>
        <p:spPr>
          <a:xfrm>
            <a:off x="3575050" y="1105469"/>
            <a:ext cx="5111750" cy="5020694"/>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Noto Sans Symbols"/>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1" name="Google Shape;71;p127"/>
          <p:cNvSpPr txBox="1">
            <a:spLocks noGrp="1"/>
          </p:cNvSpPr>
          <p:nvPr>
            <p:ph type="body" idx="2"/>
          </p:nvPr>
        </p:nvSpPr>
        <p:spPr>
          <a:xfrm>
            <a:off x="457200" y="2267520"/>
            <a:ext cx="3008313" cy="3858644"/>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2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00000"/>
              </a:buClr>
              <a:buSzPts val="2000"/>
              <a:buFont typeface="Arial Black"/>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8"/>
          <p:cNvSpPr>
            <a:spLocks noGrp="1"/>
          </p:cNvSpPr>
          <p:nvPr>
            <p:ph type="pic" idx="2"/>
          </p:nvPr>
        </p:nvSpPr>
        <p:spPr>
          <a:xfrm>
            <a:off x="1792288" y="1132763"/>
            <a:ext cx="5486400" cy="3594811"/>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5" name="Google Shape;75;p12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6"/>
          <p:cNvSpPr/>
          <p:nvPr/>
        </p:nvSpPr>
        <p:spPr>
          <a:xfrm>
            <a:off x="2385875" y="6377089"/>
            <a:ext cx="6758125" cy="502920"/>
          </a:xfrm>
          <a:prstGeom prst="rect">
            <a:avLst/>
          </a:prstGeom>
          <a:solidFill>
            <a:srgbClr val="1D5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16"/>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000000"/>
              </a:buClr>
              <a:buSzPts val="4000"/>
              <a:buFont typeface="Arial Black"/>
              <a:buNone/>
              <a:defRPr sz="4000" b="0" i="0" u="none" strike="noStrike" cap="none">
                <a:solidFill>
                  <a:srgbClr val="000000"/>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16"/>
          <p:cNvSpPr txBox="1">
            <a:spLocks noGrp="1"/>
          </p:cNvSpPr>
          <p:nvPr>
            <p:ph type="body" idx="1"/>
          </p:nvPr>
        </p:nvSpPr>
        <p:spPr>
          <a:xfrm>
            <a:off x="459619" y="1381512"/>
            <a:ext cx="8227181" cy="474465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 name="Google Shape;13;p116" descr="UCI14_UCPath_W.png"/>
          <p:cNvPicPr preferRelativeResize="0"/>
          <p:nvPr/>
        </p:nvPicPr>
        <p:blipFill rotWithShape="1">
          <a:blip r:embed="rId18">
            <a:alphaModFix/>
          </a:blip>
          <a:srcRect/>
          <a:stretch/>
        </p:blipFill>
        <p:spPr>
          <a:xfrm>
            <a:off x="3430043" y="6469276"/>
            <a:ext cx="2279067" cy="299660"/>
          </a:xfrm>
          <a:prstGeom prst="rect">
            <a:avLst/>
          </a:prstGeom>
          <a:noFill/>
          <a:ln>
            <a:noFill/>
          </a:ln>
        </p:spPr>
      </p:pic>
      <p:sp>
        <p:nvSpPr>
          <p:cNvPr id="14" name="Google Shape;14;p116"/>
          <p:cNvSpPr txBox="1"/>
          <p:nvPr/>
        </p:nvSpPr>
        <p:spPr>
          <a:xfrm>
            <a:off x="5709110" y="6344166"/>
            <a:ext cx="255796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lt1"/>
                </a:solidFill>
                <a:latin typeface="Verdana"/>
                <a:ea typeface="Verdana"/>
                <a:cs typeface="Verdana"/>
                <a:sym typeface="Verdana"/>
              </a:rPr>
              <a:t>-</a:t>
            </a:r>
            <a:r>
              <a:rPr lang="en-US" sz="2800" b="0" i="0" u="none" strike="noStrike" cap="none">
                <a:solidFill>
                  <a:schemeClr val="dk1"/>
                </a:solidFill>
                <a:latin typeface="Verdana"/>
                <a:ea typeface="Verdana"/>
                <a:cs typeface="Verdana"/>
                <a:sym typeface="Verdana"/>
              </a:rPr>
              <a:t> </a:t>
            </a:r>
            <a:r>
              <a:rPr lang="en-US" sz="3000" b="1" i="0" u="none" strike="noStrike" cap="none">
                <a:solidFill>
                  <a:schemeClr val="lt1"/>
                </a:solidFill>
                <a:latin typeface="Verdana"/>
                <a:ea typeface="Verdana"/>
                <a:cs typeface="Verdana"/>
                <a:sym typeface="Verdana"/>
              </a:rPr>
              <a:t>Training</a:t>
            </a:r>
            <a:endParaRPr/>
          </a:p>
        </p:txBody>
      </p:sp>
      <p:cxnSp>
        <p:nvCxnSpPr>
          <p:cNvPr id="15" name="Google Shape;15;p116"/>
          <p:cNvCxnSpPr/>
          <p:nvPr/>
        </p:nvCxnSpPr>
        <p:spPr>
          <a:xfrm>
            <a:off x="0" y="948654"/>
            <a:ext cx="9144000" cy="0"/>
          </a:xfrm>
          <a:prstGeom prst="straightConnector1">
            <a:avLst/>
          </a:prstGeom>
          <a:noFill/>
          <a:ln w="28575" cap="flat" cmpd="sng">
            <a:solidFill>
              <a:srgbClr val="2E75B5"/>
            </a:solidFill>
            <a:prstDash val="solid"/>
            <a:round/>
            <a:headEnd type="none" w="sm" len="sm"/>
            <a:tailEnd type="none" w="sm" len="sm"/>
          </a:ln>
          <a:effectLst>
            <a:outerShdw blurRad="40000" dist="20000" dir="5400000" rotWithShape="0">
              <a:srgbClr val="000000">
                <a:alpha val="37647"/>
              </a:srgbClr>
            </a:outerShdw>
          </a:effectLst>
        </p:spPr>
      </p:cxnSp>
      <p:sp>
        <p:nvSpPr>
          <p:cNvPr id="16" name="Google Shape;16;p116"/>
          <p:cNvSpPr txBox="1"/>
          <p:nvPr/>
        </p:nvSpPr>
        <p:spPr>
          <a:xfrm>
            <a:off x="8480254" y="6438001"/>
            <a:ext cx="549608" cy="3622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b="1" u="none">
                <a:solidFill>
                  <a:schemeClr val="lt1"/>
                </a:solidFill>
                <a:latin typeface="Calibri"/>
                <a:ea typeface="Calibri"/>
                <a:cs typeface="Calibri"/>
                <a:sym typeface="Calibri"/>
              </a:rPr>
              <a:t>‹#›</a:t>
            </a:fld>
            <a:endParaRPr sz="1800" b="1" u="none">
              <a:solidFill>
                <a:schemeClr val="lt1"/>
              </a:solidFill>
              <a:latin typeface="Calibri"/>
              <a:ea typeface="Calibri"/>
              <a:cs typeface="Calibri"/>
              <a:sym typeface="Calibri"/>
            </a:endParaRPr>
          </a:p>
        </p:txBody>
      </p:sp>
      <p:pic>
        <p:nvPicPr>
          <p:cNvPr id="17" name="Google Shape;17;p116"/>
          <p:cNvPicPr preferRelativeResize="0"/>
          <p:nvPr/>
        </p:nvPicPr>
        <p:blipFill rotWithShape="1">
          <a:blip r:embed="rId19">
            <a:alphaModFix/>
          </a:blip>
          <a:srcRect/>
          <a:stretch/>
        </p:blipFill>
        <p:spPr>
          <a:xfrm>
            <a:off x="0" y="735547"/>
            <a:ext cx="9144000" cy="790079"/>
          </a:xfrm>
          <a:prstGeom prst="rect">
            <a:avLst/>
          </a:prstGeom>
          <a:noFill/>
          <a:ln>
            <a:noFill/>
          </a:ln>
        </p:spPr>
      </p:pic>
      <p:sp>
        <p:nvSpPr>
          <p:cNvPr id="18" name="Google Shape;18;p116"/>
          <p:cNvSpPr/>
          <p:nvPr/>
        </p:nvSpPr>
        <p:spPr>
          <a:xfrm>
            <a:off x="-12879" y="6379161"/>
            <a:ext cx="2401237" cy="50292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 name="Google Shape;19;p116"/>
          <p:cNvPicPr preferRelativeResize="0"/>
          <p:nvPr/>
        </p:nvPicPr>
        <p:blipFill rotWithShape="1">
          <a:blip r:embed="rId20">
            <a:alphaModFix/>
          </a:blip>
          <a:srcRect/>
          <a:stretch/>
        </p:blipFill>
        <p:spPr>
          <a:xfrm>
            <a:off x="962552" y="6373472"/>
            <a:ext cx="502920" cy="50292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6.xml"/><Relationship Id="rId1" Type="http://schemas.openxmlformats.org/officeDocument/2006/relationships/tags" Target="../tags/tag2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comments" Target="../comments/comment1.xml"/><Relationship Id="rId5" Type="http://schemas.openxmlformats.org/officeDocument/2006/relationships/hyperlink" Target="ucpath.uci.edu" TargetMode="External"/><Relationship Id="rId4" Type="http://schemas.openxmlformats.org/officeDocument/2006/relationships/hyperlink" Target="https://systems.oit.uci.edu/kfs/ksams/addRequest.ht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11.xml"/><Relationship Id="rId7" Type="http://schemas.openxmlformats.org/officeDocument/2006/relationships/diagramQuickStyle" Target="../diagrams/quickStyle4.xml"/><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comments" Target="../comments/comment2.xml"/><Relationship Id="rId4" Type="http://schemas.openxmlformats.org/officeDocument/2006/relationships/image" Target="../media/image11.pn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27.xml"/><Relationship Id="rId5" Type="http://schemas.openxmlformats.org/officeDocument/2006/relationships/image" Target="../media/image6.jpg"/><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13.xml"/><Relationship Id="rId7" Type="http://schemas.openxmlformats.org/officeDocument/2006/relationships/diagramQuickStyle" Target="../diagrams/quickStyle5.xml"/><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1.png"/><Relationship Id="rId9" Type="http://schemas.microsoft.com/office/2007/relationships/diagramDrawing" Target="../diagrams/drawing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34.xml"/><Relationship Id="rId5" Type="http://schemas.openxmlformats.org/officeDocument/2006/relationships/image" Target="../media/image6.jpg"/><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35.xml"/><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comments" Target="../comments/comment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comments" Target="../comments/comment4.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41.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29.emf"/></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32.e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hyperlink" Target="https://sp.ucop.edu/sites/ucpathhelp/SelfServiceUsers/PORplayer/data/toc.html"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50.xml"/><Relationship Id="rId4" Type="http://schemas.openxmlformats.org/officeDocument/2006/relationships/image" Target="../media/image19.jp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comments" Target="../comments/comment5.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comments" Target="../comments/comment6.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56.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57.xml"/><Relationship Id="rId5" Type="http://schemas.openxmlformats.org/officeDocument/2006/relationships/image" Target="../media/image4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6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comments" Target="../comments/commen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comments" Target="../comments/comment8.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66.xml"/><Relationship Id="rId5" Type="http://schemas.openxmlformats.org/officeDocument/2006/relationships/image" Target="../media/image6.jpg"/><Relationship Id="rId4" Type="http://schemas.openxmlformats.org/officeDocument/2006/relationships/slide" Target="slide4.xml"/></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27.xml"/><Relationship Id="rId7" Type="http://schemas.openxmlformats.org/officeDocument/2006/relationships/diagramQuickStyle" Target="../diagrams/quickStyle6.xml"/><Relationship Id="rId2" Type="http://schemas.openxmlformats.org/officeDocument/2006/relationships/slideLayout" Target="../slideLayouts/slideLayout6.xml"/><Relationship Id="rId1" Type="http://schemas.openxmlformats.org/officeDocument/2006/relationships/tags" Target="../tags/tag6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1.png"/><Relationship Id="rId9" Type="http://schemas.microsoft.com/office/2007/relationships/diagramDrawing" Target="../diagrams/drawing6.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9.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1.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4.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75.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76.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7.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tags" Target="../tags/tag7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hyperlink" Target="https://oit.uci.edu/vpn" TargetMode="External"/><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9.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0.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81.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tags" Target="../tags/tag82.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3.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84.xml"/><Relationship Id="rId5" Type="http://schemas.openxmlformats.org/officeDocument/2006/relationships/image" Target="../media/image6.jpg"/><Relationship Id="rId4" Type="http://schemas.openxmlformats.org/officeDocument/2006/relationships/slide" Target="slide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85.xml"/><Relationship Id="rId5" Type="http://schemas.openxmlformats.org/officeDocument/2006/relationships/image" Target="../media/image6.jpg"/><Relationship Id="rId4" Type="http://schemas.openxmlformats.org/officeDocument/2006/relationships/slide" Target="slide5.xml"/></Relationships>
</file>

<file path=ppt/slides/_rels/slide77.xml.rels><?xml version="1.0" encoding="UTF-8" standalone="yes"?>
<Relationships xmlns="http://schemas.openxmlformats.org/package/2006/relationships"><Relationship Id="rId8" Type="http://schemas.openxmlformats.org/officeDocument/2006/relationships/hyperlink" Target="http://ucpath.uci.edu/" TargetMode="External"/><Relationship Id="rId3" Type="http://schemas.openxmlformats.org/officeDocument/2006/relationships/notesSlide" Target="../notesSlides/notesSlide30.xml"/><Relationship Id="rId7" Type="http://schemas.openxmlformats.org/officeDocument/2006/relationships/hyperlink" Target="https://ucpath.uci.edu/training/index.php" TargetMode="External"/><Relationship Id="rId2" Type="http://schemas.openxmlformats.org/officeDocument/2006/relationships/slideLayout" Target="../slideLayouts/slideLayout4.xml"/><Relationship Id="rId1" Type="http://schemas.openxmlformats.org/officeDocument/2006/relationships/tags" Target="../tags/tag86.xml"/><Relationship Id="rId6" Type="http://schemas.openxmlformats.org/officeDocument/2006/relationships/hyperlink" Target="http://www.uclc.uci.edu/" TargetMode="External"/><Relationship Id="rId5" Type="http://schemas.openxmlformats.org/officeDocument/2006/relationships/hyperlink" Target="https://ap.uci.edu/" TargetMode="External"/><Relationship Id="rId4" Type="http://schemas.openxmlformats.org/officeDocument/2006/relationships/hyperlink" Target="http://www.hr.uci.edu/" TargetMode="Externa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hyperlink" Target="mailto:UCPathTraining@uci.edu" TargetMode="External"/><Relationship Id="rId2" Type="http://schemas.openxmlformats.org/officeDocument/2006/relationships/slideLayout" Target="../slideLayouts/slideLayout4.xml"/><Relationship Id="rId1" Type="http://schemas.openxmlformats.org/officeDocument/2006/relationships/tags" Target="../tags/tag87.xml"/><Relationship Id="rId6" Type="http://schemas.openxmlformats.org/officeDocument/2006/relationships/image" Target="../media/image58.png"/><Relationship Id="rId5" Type="http://schemas.openxmlformats.org/officeDocument/2006/relationships/hyperlink" Target="ucpath.uci.edu" TargetMode="External"/><Relationship Id="rId4" Type="http://schemas.openxmlformats.org/officeDocument/2006/relationships/hyperlink" Target="https://sp.ucop.edu/sites/ucpathhelp/LocationUsers/LOCplayer/data/toc.html"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xml"/><Relationship Id="rId1" Type="http://schemas.openxmlformats.org/officeDocument/2006/relationships/tags" Target="../tags/tag8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6.jp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8.xml"/><Relationship Id="rId7" Type="http://schemas.openxmlformats.org/officeDocument/2006/relationships/diagramQuickStyle" Target="../diagrams/quickStyle2.xml"/><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1.pn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45007" y="3214135"/>
            <a:ext cx="7310244" cy="1325757"/>
          </a:xfrm>
        </p:spPr>
        <p:txBody>
          <a:bodyPr>
            <a:normAutofit fontScale="90000"/>
          </a:bodyPr>
          <a:lstStyle/>
          <a:p>
            <a:r>
              <a:rPr lang="en-US" sz="4400" dirty="0" smtClean="0">
                <a:latin typeface="Yu Gothic Medium" panose="020B0500000000000000" pitchFamily="34" charset="-128"/>
                <a:ea typeface="Yu Gothic Medium" panose="020B0500000000000000" pitchFamily="34" charset="-128"/>
              </a:rPr>
              <a:t>Welcome to </a:t>
            </a:r>
            <a:r>
              <a:rPr lang="en-US" dirty="0" smtClean="0">
                <a:latin typeface="Yu Gothic Medium" panose="020B0500000000000000" pitchFamily="34" charset="-128"/>
                <a:ea typeface="Yu Gothic Medium" panose="020B0500000000000000" pitchFamily="34" charset="-128"/>
              </a:rPr>
              <a:t/>
            </a:r>
            <a:br>
              <a:rPr lang="en-US" dirty="0" smtClean="0">
                <a:latin typeface="Yu Gothic Medium" panose="020B0500000000000000" pitchFamily="34" charset="-128"/>
                <a:ea typeface="Yu Gothic Medium" panose="020B0500000000000000" pitchFamily="34" charset="-128"/>
              </a:rPr>
            </a:br>
            <a:r>
              <a:rPr lang="en-US" sz="6000" dirty="0" smtClean="0">
                <a:latin typeface="Yu Gothic Medium" panose="020B0500000000000000" pitchFamily="34" charset="-128"/>
                <a:ea typeface="Yu Gothic Medium" panose="020B0500000000000000" pitchFamily="34" charset="-128"/>
              </a:rPr>
              <a:t>Inquiry &amp; Navigation </a:t>
            </a:r>
            <a:r>
              <a:rPr lang="en-US" sz="4900" b="0" dirty="0" smtClean="0">
                <a:latin typeface="Yu Gothic Medium" panose="020B0500000000000000" pitchFamily="34" charset="-128"/>
                <a:ea typeface="Yu Gothic Medium" panose="020B0500000000000000" pitchFamily="34" charset="-128"/>
              </a:rPr>
              <a:t/>
            </a:r>
            <a:br>
              <a:rPr lang="en-US" sz="4900" b="0" dirty="0" smtClean="0">
                <a:latin typeface="Yu Gothic Medium" panose="020B0500000000000000" pitchFamily="34" charset="-128"/>
                <a:ea typeface="Yu Gothic Medium" panose="020B0500000000000000" pitchFamily="34" charset="-128"/>
              </a:rPr>
            </a:br>
            <a:r>
              <a:rPr lang="en-US" dirty="0">
                <a:latin typeface="Yu Gothic Medium" panose="020B0500000000000000" pitchFamily="34" charset="-128"/>
                <a:ea typeface="Yu Gothic Medium" panose="020B0500000000000000" pitchFamily="34" charset="-128"/>
              </a:rPr>
              <a:t/>
            </a:r>
            <a:br>
              <a:rPr lang="en-US" dirty="0">
                <a:latin typeface="Yu Gothic Medium" panose="020B0500000000000000" pitchFamily="34" charset="-128"/>
                <a:ea typeface="Yu Gothic Medium" panose="020B0500000000000000" pitchFamily="34" charset="-128"/>
              </a:rPr>
            </a:br>
            <a:endParaRPr lang="en-US" sz="3600" b="0" dirty="0">
              <a:latin typeface="Yu Gothic Medium" panose="020B0500000000000000" pitchFamily="34" charset="-128"/>
              <a:ea typeface="Yu Gothic Medium" panose="020B0500000000000000" pitchFamily="34" charset="-128"/>
            </a:endParaRPr>
          </a:p>
        </p:txBody>
      </p:sp>
    </p:spTree>
    <p:custDataLst>
      <p:tags r:id="rId1"/>
    </p:custDataLst>
    <p:extLst>
      <p:ext uri="{BB962C8B-B14F-4D97-AF65-F5344CB8AC3E}">
        <p14:creationId xmlns:p14="http://schemas.microsoft.com/office/powerpoint/2010/main" val="2245460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Your Blog - website about trends"/>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192012" y="2007388"/>
            <a:ext cx="2809494" cy="1905294"/>
          </a:xfrm>
        </p:spPr>
      </p:pic>
      <p:sp>
        <p:nvSpPr>
          <p:cNvPr id="2" name="Content Placeholder 1"/>
          <p:cNvSpPr>
            <a:spLocks noGrp="1"/>
          </p:cNvSpPr>
          <p:nvPr>
            <p:ph sz="half" idx="2"/>
          </p:nvPr>
        </p:nvSpPr>
        <p:spPr>
          <a:xfrm>
            <a:off x="57912" y="1193483"/>
            <a:ext cx="6400038" cy="5035778"/>
          </a:xfrm>
        </p:spPr>
        <p:txBody>
          <a:bodyPr>
            <a:noAutofit/>
          </a:bodyPr>
          <a:lstStyle/>
          <a:p>
            <a:pPr lvl="0">
              <a:lnSpc>
                <a:spcPct val="120000"/>
              </a:lnSpc>
            </a:pPr>
            <a:r>
              <a:rPr lang="en-US" sz="1800" b="1" dirty="0"/>
              <a:t>A user profile is required to access </a:t>
            </a:r>
            <a:r>
              <a:rPr lang="en-US" sz="1800" b="1" dirty="0" smtClean="0"/>
              <a:t>UCPath.</a:t>
            </a:r>
            <a:endParaRPr lang="en-US" sz="1800" b="1" dirty="0"/>
          </a:p>
          <a:p>
            <a:pPr lvl="1">
              <a:lnSpc>
                <a:spcPct val="120000"/>
              </a:lnSpc>
            </a:pPr>
            <a:r>
              <a:rPr lang="en-US" sz="1800" dirty="0"/>
              <a:t>Each user </a:t>
            </a:r>
            <a:r>
              <a:rPr lang="en-US" sz="1800" dirty="0" smtClean="0"/>
              <a:t>is</a:t>
            </a:r>
            <a:r>
              <a:rPr lang="en-US" sz="1800" dirty="0" smtClean="0"/>
              <a:t> </a:t>
            </a:r>
            <a:r>
              <a:rPr lang="en-US" sz="1800" dirty="0"/>
              <a:t>assigned a unique user </a:t>
            </a:r>
            <a:r>
              <a:rPr lang="en-US" sz="1800" dirty="0" smtClean="0"/>
              <a:t>profile.</a:t>
            </a:r>
            <a:endParaRPr lang="en-US" sz="1800" dirty="0"/>
          </a:p>
          <a:p>
            <a:pPr lvl="0">
              <a:lnSpc>
                <a:spcPct val="120000"/>
              </a:lnSpc>
            </a:pPr>
            <a:r>
              <a:rPr lang="en-US" sz="1800" dirty="0"/>
              <a:t>Users will have access only to the functions required to support their job (Role Security</a:t>
            </a:r>
            <a:r>
              <a:rPr lang="en-US" sz="1800" dirty="0" smtClean="0"/>
              <a:t>).</a:t>
            </a:r>
            <a:endParaRPr lang="en-US" sz="1800" dirty="0"/>
          </a:p>
          <a:p>
            <a:pPr lvl="0">
              <a:lnSpc>
                <a:spcPct val="120000"/>
              </a:lnSpc>
            </a:pPr>
            <a:r>
              <a:rPr lang="en-US" sz="1800" dirty="0"/>
              <a:t>Users will have access only to the population of employees they are authorized to view/manage (Row Level Security)</a:t>
            </a:r>
          </a:p>
          <a:p>
            <a:pPr lvl="0">
              <a:lnSpc>
                <a:spcPct val="120000"/>
              </a:lnSpc>
            </a:pPr>
            <a:r>
              <a:rPr lang="en-US" sz="1800" dirty="0"/>
              <a:t>All employees </a:t>
            </a:r>
            <a:r>
              <a:rPr lang="en-US" sz="1800" dirty="0" smtClean="0"/>
              <a:t>are initially assigned basic </a:t>
            </a:r>
            <a:r>
              <a:rPr lang="en-US" sz="1800" dirty="0" smtClean="0"/>
              <a:t>access to UCPath (Employee Self-Service.)</a:t>
            </a:r>
            <a:endParaRPr lang="en-US" sz="1800" dirty="0" smtClean="0"/>
          </a:p>
          <a:p>
            <a:pPr lvl="0">
              <a:lnSpc>
                <a:spcPct val="120000"/>
              </a:lnSpc>
            </a:pPr>
            <a:r>
              <a:rPr lang="en-US" sz="1800" dirty="0" smtClean="0"/>
              <a:t>To </a:t>
            </a:r>
            <a:r>
              <a:rPr lang="en-US" sz="1800" dirty="0"/>
              <a:t>request additional access to UCPath employees will need to consult with their manager or supervisor.</a:t>
            </a:r>
          </a:p>
          <a:p>
            <a:pPr lvl="1">
              <a:lnSpc>
                <a:spcPct val="120000"/>
              </a:lnSpc>
            </a:pPr>
            <a:r>
              <a:rPr lang="en-US" sz="1800" dirty="0"/>
              <a:t>Security provisioning at UCI will be managed via KSAMS through the Department Security Administrators(DSA)</a:t>
            </a:r>
          </a:p>
        </p:txBody>
      </p:sp>
      <p:sp>
        <p:nvSpPr>
          <p:cNvPr id="4" name="Title 3"/>
          <p:cNvSpPr>
            <a:spLocks noGrp="1"/>
          </p:cNvSpPr>
          <p:nvPr>
            <p:ph type="title"/>
          </p:nvPr>
        </p:nvSpPr>
        <p:spPr/>
        <p:txBody>
          <a:bodyPr/>
          <a:lstStyle/>
          <a:p>
            <a:r>
              <a:rPr lang="en-US" dirty="0"/>
              <a:t>UCPath Access Principles</a:t>
            </a:r>
          </a:p>
        </p:txBody>
      </p:sp>
      <p:sp>
        <p:nvSpPr>
          <p:cNvPr id="5" name="Slide Number Placeholder 4"/>
          <p:cNvSpPr>
            <a:spLocks noGrp="1"/>
          </p:cNvSpPr>
          <p:nvPr>
            <p:ph type="sldNum" sz="quarter" idx="4294967295"/>
          </p:nvPr>
        </p:nvSpPr>
        <p:spPr/>
        <p:txBody>
          <a:bodyPr/>
          <a:lstStyle/>
          <a:p>
            <a:endParaRPr lang="en-US" dirty="0"/>
          </a:p>
        </p:txBody>
      </p:sp>
      <p:sp>
        <p:nvSpPr>
          <p:cNvPr id="7" name="TextBox 6"/>
          <p:cNvSpPr txBox="1"/>
          <p:nvPr/>
        </p:nvSpPr>
        <p:spPr>
          <a:xfrm>
            <a:off x="6505956" y="5259764"/>
            <a:ext cx="2495550" cy="738664"/>
          </a:xfrm>
          <a:prstGeom prst="rect">
            <a:avLst/>
          </a:prstGeom>
          <a:solidFill>
            <a:schemeClr val="accent2">
              <a:lumMod val="40000"/>
              <a:lumOff val="60000"/>
            </a:schemeClr>
          </a:solidFill>
          <a:ln>
            <a:solidFill>
              <a:schemeClr val="tx1"/>
            </a:solidFill>
          </a:ln>
        </p:spPr>
        <p:txBody>
          <a:bodyPr wrap="square" rtlCol="0" anchor="ctr">
            <a:spAutoFit/>
          </a:bodyPr>
          <a:lstStyle/>
          <a:p>
            <a:r>
              <a:rPr lang="en-US" dirty="0"/>
              <a:t>*UCPath Center designs and maintains UCPath roles and permissions.</a:t>
            </a:r>
          </a:p>
        </p:txBody>
      </p:sp>
    </p:spTree>
    <p:custDataLst>
      <p:tags r:id="rId1"/>
    </p:custDataLst>
    <p:extLst>
      <p:ext uri="{BB962C8B-B14F-4D97-AF65-F5344CB8AC3E}">
        <p14:creationId xmlns:p14="http://schemas.microsoft.com/office/powerpoint/2010/main" val="4090214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761572" y="1179095"/>
            <a:ext cx="6255657" cy="4800600"/>
          </a:xfrm>
        </p:spPr>
        <p:txBody>
          <a:bodyPr>
            <a:normAutofit/>
          </a:bodyPr>
          <a:lstStyle/>
          <a:p>
            <a:r>
              <a:rPr lang="en-US" sz="2800" dirty="0" smtClean="0"/>
              <a:t>All UCI employees are assigned a basic role and level of access, </a:t>
            </a:r>
            <a:r>
              <a:rPr lang="en-US" sz="2800" b="1" dirty="0" smtClean="0"/>
              <a:t>Employee Self Service </a:t>
            </a:r>
            <a:r>
              <a:rPr lang="en-US" sz="2800" dirty="0" smtClean="0"/>
              <a:t>.</a:t>
            </a:r>
          </a:p>
          <a:p>
            <a:endParaRPr lang="en-US" sz="1200" dirty="0" smtClean="0"/>
          </a:p>
          <a:p>
            <a:r>
              <a:rPr lang="en-US" sz="2800" dirty="0" smtClean="0"/>
              <a:t>User access is assessed &amp; determined by dept. </a:t>
            </a:r>
            <a:r>
              <a:rPr lang="en-US" sz="2800" dirty="0" smtClean="0"/>
              <a:t>managers/supervisors.</a:t>
            </a:r>
            <a:endParaRPr lang="en-US" sz="2800" dirty="0" smtClean="0"/>
          </a:p>
          <a:p>
            <a:endParaRPr lang="en-US" sz="1100" dirty="0" smtClean="0"/>
          </a:p>
          <a:p>
            <a:r>
              <a:rPr lang="en-US" sz="2800" dirty="0" smtClean="0"/>
              <a:t>Users can request additional access by filling out a KSAMS Access Form via OIT.</a:t>
            </a:r>
          </a:p>
          <a:p>
            <a:endParaRPr lang="en-US" sz="2800" dirty="0"/>
          </a:p>
        </p:txBody>
      </p:sp>
      <p:sp>
        <p:nvSpPr>
          <p:cNvPr id="4" name="Title 3"/>
          <p:cNvSpPr>
            <a:spLocks noGrp="1"/>
          </p:cNvSpPr>
          <p:nvPr>
            <p:ph type="title"/>
          </p:nvPr>
        </p:nvSpPr>
        <p:spPr/>
        <p:txBody>
          <a:bodyPr/>
          <a:lstStyle/>
          <a:p>
            <a:r>
              <a:rPr lang="en-US" dirty="0" smtClean="0"/>
              <a:t>UCPath Access</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348" y="1461980"/>
            <a:ext cx="2241224" cy="2309920"/>
          </a:xfrm>
          <a:prstGeom prst="rect">
            <a:avLst/>
          </a:prstGeom>
        </p:spPr>
      </p:pic>
      <p:sp>
        <p:nvSpPr>
          <p:cNvPr id="7" name="TextBox 6"/>
          <p:cNvSpPr txBox="1"/>
          <p:nvPr/>
        </p:nvSpPr>
        <p:spPr>
          <a:xfrm>
            <a:off x="393576" y="5411450"/>
            <a:ext cx="8208124" cy="1446550"/>
          </a:xfrm>
          <a:prstGeom prst="rect">
            <a:avLst/>
          </a:prstGeom>
          <a:noFill/>
        </p:spPr>
        <p:txBody>
          <a:bodyPr wrap="square" rtlCol="0">
            <a:spAutoFit/>
          </a:bodyPr>
          <a:lstStyle/>
          <a:p>
            <a:r>
              <a:rPr lang="en-US" sz="2800" i="1" dirty="0" smtClean="0">
                <a:latin typeface="Calibri" panose="020F0502020204030204" pitchFamily="34" charset="0"/>
                <a:cs typeface="Calibri" panose="020F0502020204030204" pitchFamily="34" charset="0"/>
              </a:rPr>
              <a:t>KSAMS Access </a:t>
            </a:r>
            <a:r>
              <a:rPr lang="en-US" sz="2800" i="1" dirty="0">
                <a:latin typeface="Calibri" panose="020F0502020204030204" pitchFamily="34" charset="0"/>
                <a:cs typeface="Calibri" panose="020F0502020204030204" pitchFamily="34" charset="0"/>
              </a:rPr>
              <a:t>requests are submitted and approved by Department Security </a:t>
            </a:r>
            <a:r>
              <a:rPr lang="en-US" sz="2800" i="1" dirty="0" smtClean="0">
                <a:latin typeface="Calibri" panose="020F0502020204030204" pitchFamily="34" charset="0"/>
                <a:cs typeface="Calibri" panose="020F0502020204030204" pitchFamily="34" charset="0"/>
              </a:rPr>
              <a:t>Administrators (DSA)</a:t>
            </a:r>
            <a:endParaRPr lang="en-US" sz="2800" i="1" dirty="0">
              <a:latin typeface="Calibri" panose="020F0502020204030204" pitchFamily="34" charset="0"/>
              <a:cs typeface="Calibri" panose="020F0502020204030204" pitchFamily="34" charset="0"/>
            </a:endParaRPr>
          </a:p>
          <a:p>
            <a:endParaRPr lang="en-US" sz="3200" i="1" dirty="0">
              <a:solidFill>
                <a:schemeClr val="dk1"/>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135612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191138" y="1764633"/>
            <a:ext cx="6065157" cy="4800600"/>
          </a:xfrm>
        </p:spPr>
        <p:txBody>
          <a:bodyPr>
            <a:normAutofit/>
          </a:bodyPr>
          <a:lstStyle/>
          <a:p>
            <a:r>
              <a:rPr lang="en-US" sz="2800" b="1" dirty="0"/>
              <a:t>User Profile </a:t>
            </a:r>
            <a:r>
              <a:rPr lang="en-US" sz="2800" dirty="0"/>
              <a:t>- User account that consists of:</a:t>
            </a:r>
          </a:p>
          <a:p>
            <a:pPr lvl="2"/>
            <a:r>
              <a:rPr lang="en-US" sz="2000" dirty="0"/>
              <a:t>Credentials- </a:t>
            </a:r>
            <a:r>
              <a:rPr lang="en-US" sz="2000" dirty="0" smtClean="0"/>
              <a:t>(</a:t>
            </a:r>
            <a:r>
              <a:rPr lang="en-US" sz="2000" dirty="0" err="1" smtClean="0"/>
              <a:t>UCINet</a:t>
            </a:r>
            <a:r>
              <a:rPr lang="en-US" sz="2000" dirty="0" smtClean="0"/>
              <a:t> ID and </a:t>
            </a:r>
            <a:r>
              <a:rPr lang="en-US" sz="2000" dirty="0"/>
              <a:t>Password)</a:t>
            </a:r>
          </a:p>
          <a:p>
            <a:pPr lvl="2"/>
            <a:r>
              <a:rPr lang="en-US" sz="2000" dirty="0"/>
              <a:t>EMPLID (Employee ID)</a:t>
            </a:r>
          </a:p>
          <a:p>
            <a:pPr lvl="2"/>
            <a:r>
              <a:rPr lang="en-US" sz="2000" dirty="0"/>
              <a:t>Role Security</a:t>
            </a:r>
          </a:p>
          <a:p>
            <a:pPr lvl="2"/>
            <a:r>
              <a:rPr lang="en-US" sz="2000" dirty="0"/>
              <a:t>Row Level </a:t>
            </a:r>
            <a:r>
              <a:rPr lang="en-US" sz="2000" dirty="0" smtClean="0"/>
              <a:t>Security</a:t>
            </a:r>
          </a:p>
          <a:p>
            <a:pPr lvl="2"/>
            <a:endParaRPr lang="en-US" sz="2000" dirty="0"/>
          </a:p>
          <a:p>
            <a:endParaRPr lang="en-US" sz="2800" dirty="0"/>
          </a:p>
        </p:txBody>
      </p:sp>
      <p:pic>
        <p:nvPicPr>
          <p:cNvPr id="6" name="Content Placeholder 5" descr="Profile File Clipart Free Stock Photo - Public Domain Pictures"/>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93576" y="1756611"/>
            <a:ext cx="2444524" cy="1828800"/>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US" dirty="0"/>
              <a:t>User Profile Details</a:t>
            </a:r>
          </a:p>
        </p:txBody>
      </p:sp>
      <p:sp>
        <p:nvSpPr>
          <p:cNvPr id="5" name="Slide Number Placeholder 4"/>
          <p:cNvSpPr>
            <a:spLocks noGrp="1"/>
          </p:cNvSpPr>
          <p:nvPr>
            <p:ph type="sldNum" sz="quarter" idx="4294967295"/>
          </p:nvPr>
        </p:nvSpPr>
        <p:spPr/>
        <p:txBody>
          <a:bodyPr/>
          <a:lstStyle/>
          <a:p>
            <a:endParaRPr lang="en-US" dirty="0"/>
          </a:p>
        </p:txBody>
      </p:sp>
      <p:sp>
        <p:nvSpPr>
          <p:cNvPr id="3" name="TextBox 2"/>
          <p:cNvSpPr txBox="1"/>
          <p:nvPr/>
        </p:nvSpPr>
        <p:spPr>
          <a:xfrm>
            <a:off x="577516" y="4527733"/>
            <a:ext cx="8375983" cy="1631216"/>
          </a:xfrm>
          <a:prstGeom prst="rect">
            <a:avLst/>
          </a:prstGeom>
          <a:noFill/>
        </p:spPr>
        <p:txBody>
          <a:bodyPr wrap="square" rtlCol="0">
            <a:spAutoFit/>
          </a:bodyPr>
          <a:lstStyle/>
          <a:p>
            <a:r>
              <a:rPr lang="en-US" sz="2000" b="1" dirty="0"/>
              <a:t>KSAMS uses an individual’s </a:t>
            </a:r>
            <a:r>
              <a:rPr lang="en-US" sz="2000" b="1" dirty="0" err="1"/>
              <a:t>UCINet</a:t>
            </a:r>
            <a:r>
              <a:rPr lang="en-US" sz="2000" b="1" dirty="0"/>
              <a:t> ID to control access to UCPath and within UCPath. “Access” refers to what is visible to a user and whether or not a user can make changes (read-only access, or read-write access).</a:t>
            </a:r>
          </a:p>
          <a:p>
            <a:endParaRPr lang="en-US" sz="2000" dirty="0"/>
          </a:p>
        </p:txBody>
      </p:sp>
    </p:spTree>
    <p:custDataLst>
      <p:tags r:id="rId1"/>
    </p:custDataLst>
    <p:extLst>
      <p:ext uri="{BB962C8B-B14F-4D97-AF65-F5344CB8AC3E}">
        <p14:creationId xmlns:p14="http://schemas.microsoft.com/office/powerpoint/2010/main" val="2284579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98" y="122312"/>
            <a:ext cx="9350636" cy="850911"/>
          </a:xfrm>
        </p:spPr>
        <p:txBody>
          <a:bodyPr>
            <a:noAutofit/>
          </a:bodyPr>
          <a:lstStyle/>
          <a:p>
            <a:r>
              <a:rPr lang="en-US" sz="3200" dirty="0"/>
              <a:t>Role vs. Row Level Security - Overview</a:t>
            </a:r>
          </a:p>
        </p:txBody>
      </p:sp>
      <p:sp>
        <p:nvSpPr>
          <p:cNvPr id="5" name="Slide Number Placeholder 4"/>
          <p:cNvSpPr>
            <a:spLocks noGrp="1"/>
          </p:cNvSpPr>
          <p:nvPr>
            <p:ph type="sldNum" sz="quarter" idx="4294967295"/>
          </p:nvPr>
        </p:nvSpPr>
        <p:spPr/>
        <p:txBody>
          <a:bodyPr/>
          <a:lstStyle/>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59355593"/>
              </p:ext>
            </p:extLst>
          </p:nvPr>
        </p:nvGraphicFramePr>
        <p:xfrm>
          <a:off x="636884" y="1411706"/>
          <a:ext cx="8101263" cy="4630936"/>
        </p:xfrm>
        <a:graphic>
          <a:graphicData uri="http://schemas.openxmlformats.org/drawingml/2006/table">
            <a:tbl>
              <a:tblPr firstRow="1" firstCol="1" bandRow="1">
                <a:tableStyleId>{0E746F9F-0E89-49C7-9AF0-A1651704D797}</a:tableStyleId>
              </a:tblPr>
              <a:tblGrid>
                <a:gridCol w="1371787">
                  <a:extLst>
                    <a:ext uri="{9D8B030D-6E8A-4147-A177-3AD203B41FA5}">
                      <a16:colId xmlns:a16="http://schemas.microsoft.com/office/drawing/2014/main" val="910069141"/>
                    </a:ext>
                  </a:extLst>
                </a:gridCol>
                <a:gridCol w="1450589">
                  <a:extLst>
                    <a:ext uri="{9D8B030D-6E8A-4147-A177-3AD203B41FA5}">
                      <a16:colId xmlns:a16="http://schemas.microsoft.com/office/drawing/2014/main" val="1486060708"/>
                    </a:ext>
                  </a:extLst>
                </a:gridCol>
                <a:gridCol w="5278887">
                  <a:extLst>
                    <a:ext uri="{9D8B030D-6E8A-4147-A177-3AD203B41FA5}">
                      <a16:colId xmlns:a16="http://schemas.microsoft.com/office/drawing/2014/main" val="2083819879"/>
                    </a:ext>
                  </a:extLst>
                </a:gridCol>
              </a:tblGrid>
              <a:tr h="587355">
                <a:tc gridSpan="2">
                  <a:txBody>
                    <a:bodyPr/>
                    <a:lstStyle/>
                    <a:p>
                      <a:pPr marL="0" marR="0">
                        <a:lnSpc>
                          <a:spcPct val="107000"/>
                        </a:lnSpc>
                        <a:spcBef>
                          <a:spcPts val="300"/>
                        </a:spcBef>
                        <a:spcAft>
                          <a:spcPts val="300"/>
                        </a:spcAft>
                      </a:pPr>
                      <a:r>
                        <a:rPr lang="en-US" sz="1600">
                          <a:solidFill>
                            <a:schemeClr val="tx1"/>
                          </a:solidFill>
                          <a:effectLst/>
                        </a:rPr>
                        <a:t>Role Security</a:t>
                      </a:r>
                      <a:br>
                        <a:rPr lang="en-US" sz="1600">
                          <a:solidFill>
                            <a:schemeClr val="tx1"/>
                          </a:solidFill>
                          <a:effectLst/>
                        </a:rPr>
                      </a:br>
                      <a:r>
                        <a:rPr lang="en-US" sz="1600">
                          <a:solidFill>
                            <a:schemeClr val="tx1"/>
                          </a:solidFill>
                          <a:effectLst/>
                        </a:rPr>
                        <a:t>What job functions/task(s)?</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rowSpan="2">
                  <a:txBody>
                    <a:bodyPr/>
                    <a:lstStyle/>
                    <a:p>
                      <a:pPr marL="0" marR="0">
                        <a:lnSpc>
                          <a:spcPct val="107000"/>
                        </a:lnSpc>
                        <a:spcBef>
                          <a:spcPts val="300"/>
                        </a:spcBef>
                        <a:spcAft>
                          <a:spcPts val="300"/>
                        </a:spcAft>
                      </a:pPr>
                      <a:endParaRPr lang="en-US" sz="1600" b="0" dirty="0" smtClean="0">
                        <a:solidFill>
                          <a:schemeClr val="tx1"/>
                        </a:solidFill>
                        <a:effectLst/>
                      </a:endParaRPr>
                    </a:p>
                    <a:p>
                      <a:pPr marL="0" marR="0">
                        <a:lnSpc>
                          <a:spcPct val="107000"/>
                        </a:lnSpc>
                        <a:spcBef>
                          <a:spcPts val="300"/>
                        </a:spcBef>
                        <a:spcAft>
                          <a:spcPts val="300"/>
                        </a:spcAft>
                      </a:pPr>
                      <a:r>
                        <a:rPr lang="en-US" sz="1600" b="0" dirty="0" smtClean="0">
                          <a:solidFill>
                            <a:schemeClr val="tx1"/>
                          </a:solidFill>
                          <a:effectLst/>
                        </a:rPr>
                        <a:t>The </a:t>
                      </a:r>
                      <a:r>
                        <a:rPr lang="en-US" sz="1600" b="1" dirty="0">
                          <a:solidFill>
                            <a:schemeClr val="tx1"/>
                          </a:solidFill>
                          <a:effectLst/>
                        </a:rPr>
                        <a:t>task(s) </a:t>
                      </a:r>
                      <a:r>
                        <a:rPr lang="en-US" sz="1600" b="0" dirty="0">
                          <a:solidFill>
                            <a:schemeClr val="tx1"/>
                          </a:solidFill>
                          <a:effectLst/>
                        </a:rPr>
                        <a:t>the role provides access to perform. </a:t>
                      </a:r>
                      <a:endParaRPr lang="en-US" sz="2000" b="0" dirty="0">
                        <a:solidFill>
                          <a:schemeClr val="tx1"/>
                        </a:solidFill>
                        <a:effectLst/>
                      </a:endParaRPr>
                    </a:p>
                    <a:p>
                      <a:pPr marL="0" marR="0">
                        <a:lnSpc>
                          <a:spcPct val="107000"/>
                        </a:lnSpc>
                        <a:spcBef>
                          <a:spcPts val="300"/>
                        </a:spcBef>
                        <a:spcAft>
                          <a:spcPts val="300"/>
                        </a:spcAft>
                      </a:pPr>
                      <a:r>
                        <a:rPr lang="en-US" sz="1600" b="0" dirty="0">
                          <a:solidFill>
                            <a:schemeClr val="tx1"/>
                          </a:solidFill>
                          <a:effectLst/>
                        </a:rPr>
                        <a:t>Depending on the user’s job function, access to a role may be </a:t>
                      </a:r>
                      <a:br>
                        <a:rPr lang="en-US" sz="1600" b="0" dirty="0">
                          <a:solidFill>
                            <a:schemeClr val="tx1"/>
                          </a:solidFill>
                          <a:effectLst/>
                        </a:rPr>
                      </a:br>
                      <a:r>
                        <a:rPr lang="en-US" sz="1600" b="0" dirty="0">
                          <a:solidFill>
                            <a:schemeClr val="tx1"/>
                          </a:solidFill>
                          <a:effectLst/>
                        </a:rPr>
                        <a:t>read-only (view only) or read-write (make changes).</a:t>
                      </a:r>
                      <a:endParaRPr lang="en-US" sz="2000" b="0" dirty="0">
                        <a:solidFill>
                          <a:schemeClr val="tx1"/>
                        </a:solidFill>
                        <a:effectLst/>
                      </a:endParaRPr>
                    </a:p>
                    <a:p>
                      <a:pPr marL="673735" marR="0" indent="-673735">
                        <a:lnSpc>
                          <a:spcPct val="107000"/>
                        </a:lnSpc>
                        <a:spcBef>
                          <a:spcPts val="300"/>
                        </a:spcBef>
                        <a:spcAft>
                          <a:spcPts val="300"/>
                        </a:spcAft>
                      </a:pPr>
                      <a:r>
                        <a:rPr lang="en-US" sz="1600" b="1" i="1" dirty="0">
                          <a:solidFill>
                            <a:schemeClr val="tx1"/>
                          </a:solidFill>
                          <a:effectLst/>
                        </a:rPr>
                        <a:t>Example:	</a:t>
                      </a:r>
                      <a:r>
                        <a:rPr lang="en-US" sz="1600" b="0" dirty="0">
                          <a:solidFill>
                            <a:schemeClr val="tx1"/>
                          </a:solidFill>
                          <a:effectLst/>
                        </a:rPr>
                        <a:t>See the budget (read-only).</a:t>
                      </a:r>
                      <a:endParaRPr lang="en-US" sz="2000" b="0" dirty="0">
                        <a:solidFill>
                          <a:schemeClr val="tx1"/>
                        </a:solidFill>
                        <a:effectLst/>
                      </a:endParaRPr>
                    </a:p>
                    <a:p>
                      <a:pPr marL="673735" marR="0" indent="-673735">
                        <a:lnSpc>
                          <a:spcPct val="107000"/>
                        </a:lnSpc>
                        <a:spcBef>
                          <a:spcPts val="300"/>
                        </a:spcBef>
                        <a:spcAft>
                          <a:spcPts val="300"/>
                        </a:spcAft>
                      </a:pPr>
                      <a:r>
                        <a:rPr lang="en-US" sz="1600" b="0" dirty="0">
                          <a:solidFill>
                            <a:schemeClr val="tx1"/>
                          </a:solidFill>
                          <a:effectLst/>
                        </a:rPr>
                        <a:t>	Enter budget transactions (read-write).</a:t>
                      </a:r>
                      <a:endParaRPr lang="en-US" sz="2000" b="0" dirty="0">
                        <a:solidFill>
                          <a:schemeClr val="tx1"/>
                        </a:solidFill>
                        <a:effectLst/>
                      </a:endParaRPr>
                    </a:p>
                    <a:p>
                      <a:pPr marL="673735" marR="0" indent="-673735">
                        <a:lnSpc>
                          <a:spcPct val="107000"/>
                        </a:lnSpc>
                        <a:spcBef>
                          <a:spcPts val="300"/>
                        </a:spcBef>
                        <a:spcAft>
                          <a:spcPts val="300"/>
                        </a:spcAft>
                      </a:pPr>
                      <a:r>
                        <a:rPr lang="en-US" sz="1600" b="0" dirty="0">
                          <a:solidFill>
                            <a:schemeClr val="tx1"/>
                          </a:solidFill>
                          <a:effectLst/>
                        </a:rPr>
                        <a:t>Think of the </a:t>
                      </a:r>
                      <a:r>
                        <a:rPr lang="en-US" sz="1600" b="1" dirty="0">
                          <a:solidFill>
                            <a:schemeClr val="tx1"/>
                          </a:solidFill>
                          <a:effectLst/>
                        </a:rPr>
                        <a:t>Role</a:t>
                      </a:r>
                      <a:r>
                        <a:rPr lang="en-US" sz="1600" b="0" dirty="0">
                          <a:solidFill>
                            <a:schemeClr val="tx1"/>
                          </a:solidFill>
                          <a:effectLst/>
                        </a:rPr>
                        <a:t> like having </a:t>
                      </a:r>
                      <a:r>
                        <a:rPr lang="en-US" sz="1600" b="1" dirty="0">
                          <a:solidFill>
                            <a:schemeClr val="tx1"/>
                          </a:solidFill>
                          <a:effectLst/>
                        </a:rPr>
                        <a:t>chairs</a:t>
                      </a:r>
                      <a:r>
                        <a:rPr lang="en-US" sz="1600" b="0" dirty="0">
                          <a:solidFill>
                            <a:schemeClr val="tx1"/>
                          </a:solidFill>
                          <a:effectLst/>
                        </a:rPr>
                        <a:t>.</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8899020"/>
                  </a:ext>
                </a:extLst>
              </a:tr>
              <a:tr h="1762769">
                <a:tc>
                  <a:txBody>
                    <a:bodyPr/>
                    <a:lstStyle/>
                    <a:p>
                      <a:pPr marL="0" marR="0" algn="ctr">
                        <a:lnSpc>
                          <a:spcPct val="107000"/>
                        </a:lnSpc>
                        <a:spcBef>
                          <a:spcPts val="0"/>
                        </a:spcBef>
                        <a:spcAft>
                          <a:spcPts val="200"/>
                        </a:spcAft>
                      </a:pPr>
                      <a:endParaRPr lang="en-US" sz="1600" dirty="0">
                        <a:solidFill>
                          <a:schemeClr val="tx1"/>
                        </a:solidFill>
                        <a:effectLst/>
                      </a:endParaRPr>
                    </a:p>
                    <a:p>
                      <a:pPr marL="0" marR="0" algn="ctr">
                        <a:lnSpc>
                          <a:spcPct val="107000"/>
                        </a:lnSpc>
                        <a:spcBef>
                          <a:spcPts val="0"/>
                        </a:spcBef>
                        <a:spcAft>
                          <a:spcPts val="200"/>
                        </a:spcAft>
                      </a:pPr>
                      <a:endParaRPr lang="en-US" sz="1600" dirty="0" smtClean="0">
                        <a:solidFill>
                          <a:schemeClr val="tx1"/>
                        </a:solidFill>
                        <a:effectLst/>
                      </a:endParaRPr>
                    </a:p>
                    <a:p>
                      <a:pPr marL="0" marR="0" algn="ctr">
                        <a:lnSpc>
                          <a:spcPct val="107000"/>
                        </a:lnSpc>
                        <a:spcBef>
                          <a:spcPts val="0"/>
                        </a:spcBef>
                        <a:spcAft>
                          <a:spcPts val="200"/>
                        </a:spcAft>
                      </a:pPr>
                      <a:endParaRPr lang="en-US" sz="1600" dirty="0" smtClean="0">
                        <a:solidFill>
                          <a:schemeClr val="tx1"/>
                        </a:solidFill>
                        <a:effectLst/>
                      </a:endParaRPr>
                    </a:p>
                    <a:p>
                      <a:pPr marL="0" marR="0" algn="ctr">
                        <a:lnSpc>
                          <a:spcPct val="107000"/>
                        </a:lnSpc>
                        <a:spcBef>
                          <a:spcPts val="0"/>
                        </a:spcBef>
                        <a:spcAft>
                          <a:spcPts val="200"/>
                        </a:spcAft>
                      </a:pPr>
                      <a:r>
                        <a:rPr lang="en-US" sz="1600" dirty="0" smtClean="0">
                          <a:solidFill>
                            <a:schemeClr val="tx1"/>
                          </a:solidFill>
                          <a:effectLst/>
                        </a:rPr>
                        <a:t>View </a:t>
                      </a:r>
                      <a:r>
                        <a:rPr lang="en-US" sz="1600" dirty="0">
                          <a:solidFill>
                            <a:schemeClr val="tx1"/>
                          </a:solidFill>
                          <a:effectLst/>
                        </a:rPr>
                        <a:t>Only</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300"/>
                        </a:spcBef>
                        <a:spcAft>
                          <a:spcPts val="300"/>
                        </a:spcAft>
                      </a:pPr>
                      <a:endParaRPr lang="en-US" sz="1600" b="1" dirty="0">
                        <a:solidFill>
                          <a:schemeClr val="tx1"/>
                        </a:solidFill>
                        <a:effectLst/>
                      </a:endParaRPr>
                    </a:p>
                    <a:p>
                      <a:pPr marL="0" marR="0" algn="ctr">
                        <a:lnSpc>
                          <a:spcPct val="107000"/>
                        </a:lnSpc>
                        <a:spcBef>
                          <a:spcPts val="0"/>
                        </a:spcBef>
                        <a:spcAft>
                          <a:spcPts val="200"/>
                        </a:spcAft>
                      </a:pPr>
                      <a:endParaRPr lang="en-US" sz="1600" b="1" dirty="0" smtClean="0">
                        <a:solidFill>
                          <a:schemeClr val="tx1"/>
                        </a:solidFill>
                        <a:effectLst/>
                      </a:endParaRPr>
                    </a:p>
                    <a:p>
                      <a:pPr marL="0" marR="0" algn="ctr">
                        <a:lnSpc>
                          <a:spcPct val="107000"/>
                        </a:lnSpc>
                        <a:spcBef>
                          <a:spcPts val="0"/>
                        </a:spcBef>
                        <a:spcAft>
                          <a:spcPts val="200"/>
                        </a:spcAft>
                      </a:pPr>
                      <a:endParaRPr lang="en-US" sz="1600" b="1" dirty="0" smtClean="0">
                        <a:solidFill>
                          <a:schemeClr val="tx1"/>
                        </a:solidFill>
                        <a:effectLst/>
                      </a:endParaRPr>
                    </a:p>
                    <a:p>
                      <a:pPr marL="0" marR="0" algn="ctr">
                        <a:lnSpc>
                          <a:spcPct val="107000"/>
                        </a:lnSpc>
                        <a:spcBef>
                          <a:spcPts val="0"/>
                        </a:spcBef>
                        <a:spcAft>
                          <a:spcPts val="200"/>
                        </a:spcAft>
                      </a:pPr>
                      <a:r>
                        <a:rPr lang="en-US" sz="1600" b="1" dirty="0" smtClean="0">
                          <a:solidFill>
                            <a:schemeClr val="tx1"/>
                          </a:solidFill>
                          <a:effectLst/>
                        </a:rPr>
                        <a:t>Read/Write</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2274581754"/>
                  </a:ext>
                </a:extLst>
              </a:tr>
              <a:tr h="683025">
                <a:tc gridSpan="2">
                  <a:txBody>
                    <a:bodyPr/>
                    <a:lstStyle/>
                    <a:p>
                      <a:pPr marL="0" marR="0">
                        <a:lnSpc>
                          <a:spcPct val="107000"/>
                        </a:lnSpc>
                        <a:spcBef>
                          <a:spcPts val="300"/>
                        </a:spcBef>
                        <a:spcAft>
                          <a:spcPts val="300"/>
                        </a:spcAft>
                      </a:pPr>
                      <a:r>
                        <a:rPr lang="en-US" sz="1600" dirty="0">
                          <a:solidFill>
                            <a:schemeClr val="tx1"/>
                          </a:solidFill>
                          <a:effectLst/>
                        </a:rPr>
                        <a:t>Row Security</a:t>
                      </a:r>
                      <a:br>
                        <a:rPr lang="en-US" sz="1600" dirty="0">
                          <a:solidFill>
                            <a:schemeClr val="tx1"/>
                          </a:solidFill>
                          <a:effectLst/>
                        </a:rPr>
                      </a:br>
                      <a:r>
                        <a:rPr lang="en-US" sz="1600" dirty="0">
                          <a:solidFill>
                            <a:schemeClr val="tx1"/>
                          </a:solidFill>
                          <a:effectLst/>
                        </a:rPr>
                        <a:t>What departments(s)?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rowSpan="2">
                  <a:txBody>
                    <a:bodyPr/>
                    <a:lstStyle/>
                    <a:p>
                      <a:pPr marL="0" marR="0">
                        <a:lnSpc>
                          <a:spcPct val="107000"/>
                        </a:lnSpc>
                        <a:spcBef>
                          <a:spcPts val="300"/>
                        </a:spcBef>
                        <a:spcAft>
                          <a:spcPts val="300"/>
                        </a:spcAft>
                      </a:pPr>
                      <a:endParaRPr lang="en-US" sz="1600" spc="-10" dirty="0" smtClean="0">
                        <a:solidFill>
                          <a:schemeClr val="tx1"/>
                        </a:solidFill>
                        <a:effectLst/>
                      </a:endParaRPr>
                    </a:p>
                    <a:p>
                      <a:pPr marL="0" marR="0">
                        <a:lnSpc>
                          <a:spcPct val="107000"/>
                        </a:lnSpc>
                        <a:spcBef>
                          <a:spcPts val="300"/>
                        </a:spcBef>
                        <a:spcAft>
                          <a:spcPts val="300"/>
                        </a:spcAft>
                      </a:pPr>
                      <a:r>
                        <a:rPr lang="en-US" sz="1600" spc="-10" dirty="0" smtClean="0">
                          <a:solidFill>
                            <a:schemeClr val="tx1"/>
                          </a:solidFill>
                          <a:effectLst/>
                        </a:rPr>
                        <a:t>The </a:t>
                      </a:r>
                      <a:r>
                        <a:rPr lang="en-US" sz="1600" spc="-10" dirty="0">
                          <a:solidFill>
                            <a:schemeClr val="tx1"/>
                          </a:solidFill>
                          <a:effectLst/>
                        </a:rPr>
                        <a:t>employees of department(s) who the tasks are being performed for.</a:t>
                      </a:r>
                      <a:endParaRPr lang="en-US" sz="2000" dirty="0">
                        <a:solidFill>
                          <a:schemeClr val="tx1"/>
                        </a:solidFill>
                        <a:effectLst/>
                      </a:endParaRPr>
                    </a:p>
                    <a:p>
                      <a:pPr marL="673735" marR="0" indent="-673735">
                        <a:lnSpc>
                          <a:spcPct val="107000"/>
                        </a:lnSpc>
                        <a:spcBef>
                          <a:spcPts val="300"/>
                        </a:spcBef>
                        <a:spcAft>
                          <a:spcPts val="300"/>
                        </a:spcAft>
                      </a:pPr>
                      <a:r>
                        <a:rPr lang="en-US" sz="1600" dirty="0">
                          <a:solidFill>
                            <a:schemeClr val="tx1"/>
                          </a:solidFill>
                          <a:effectLst/>
                        </a:rPr>
                        <a:t>Example:	Math Department Employees</a:t>
                      </a:r>
                      <a:endParaRPr lang="en-US" sz="2000" dirty="0">
                        <a:solidFill>
                          <a:schemeClr val="tx1"/>
                        </a:solidFill>
                        <a:effectLst/>
                      </a:endParaRPr>
                    </a:p>
                    <a:p>
                      <a:pPr marL="673735" marR="0" indent="-673735">
                        <a:lnSpc>
                          <a:spcPct val="107000"/>
                        </a:lnSpc>
                        <a:spcBef>
                          <a:spcPts val="300"/>
                        </a:spcBef>
                        <a:spcAft>
                          <a:spcPts val="300"/>
                        </a:spcAft>
                      </a:pPr>
                      <a:r>
                        <a:rPr lang="en-US" sz="1600" dirty="0">
                          <a:solidFill>
                            <a:schemeClr val="tx1"/>
                          </a:solidFill>
                          <a:effectLst/>
                        </a:rPr>
                        <a:t>	Human Resources Employees</a:t>
                      </a:r>
                      <a:endParaRPr lang="en-US" sz="2000" dirty="0">
                        <a:solidFill>
                          <a:schemeClr val="tx1"/>
                        </a:solidFill>
                        <a:effectLst/>
                      </a:endParaRPr>
                    </a:p>
                    <a:p>
                      <a:pPr marL="673735" marR="0" indent="-673735">
                        <a:lnSpc>
                          <a:spcPct val="107000"/>
                        </a:lnSpc>
                        <a:spcBef>
                          <a:spcPts val="300"/>
                        </a:spcBef>
                        <a:spcAft>
                          <a:spcPts val="300"/>
                        </a:spcAft>
                      </a:pPr>
                      <a:r>
                        <a:rPr lang="en-US" sz="1600" dirty="0">
                          <a:solidFill>
                            <a:schemeClr val="tx1"/>
                          </a:solidFill>
                          <a:effectLst/>
                        </a:rPr>
                        <a:t>Think of the </a:t>
                      </a:r>
                      <a:r>
                        <a:rPr lang="en-US" sz="1600" b="1" dirty="0">
                          <a:solidFill>
                            <a:schemeClr val="tx1"/>
                          </a:solidFill>
                          <a:effectLst/>
                        </a:rPr>
                        <a:t>Row</a:t>
                      </a:r>
                      <a:r>
                        <a:rPr lang="en-US" sz="1600" dirty="0">
                          <a:solidFill>
                            <a:schemeClr val="tx1"/>
                          </a:solidFill>
                          <a:effectLst/>
                        </a:rPr>
                        <a:t> like </a:t>
                      </a:r>
                      <a:r>
                        <a:rPr lang="en-US" sz="1600" b="1" dirty="0">
                          <a:solidFill>
                            <a:schemeClr val="tx1"/>
                          </a:solidFill>
                          <a:effectLst/>
                        </a:rPr>
                        <a:t>employees.</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5352767"/>
                  </a:ext>
                </a:extLst>
              </a:tr>
              <a:tr h="1298218">
                <a:tc gridSpan="2">
                  <a:txBody>
                    <a:bodyPr/>
                    <a:lstStyle/>
                    <a:p>
                      <a:pPr marL="0" marR="0" algn="ctr">
                        <a:lnSpc>
                          <a:spcPct val="107000"/>
                        </a:lnSpc>
                        <a:spcBef>
                          <a:spcPts val="300"/>
                        </a:spcBef>
                        <a:spcAft>
                          <a:spcPts val="300"/>
                        </a:spcAft>
                      </a:pPr>
                      <a:endParaRPr lang="en-US" sz="1600" dirty="0" smtClean="0">
                        <a:solidFill>
                          <a:schemeClr val="tx1"/>
                        </a:solidFill>
                        <a:effectLst/>
                      </a:endParaRPr>
                    </a:p>
                    <a:p>
                      <a:pPr marL="0" marR="0" algn="ctr">
                        <a:lnSpc>
                          <a:spcPct val="107000"/>
                        </a:lnSpc>
                        <a:spcBef>
                          <a:spcPts val="300"/>
                        </a:spcBef>
                        <a:spcAft>
                          <a:spcPts val="300"/>
                        </a:spcAft>
                      </a:pPr>
                      <a:endParaRPr lang="en-US" sz="1600" dirty="0" smtClean="0">
                        <a:solidFill>
                          <a:schemeClr val="tx1"/>
                        </a:solidFill>
                        <a:effectLst/>
                      </a:endParaRPr>
                    </a:p>
                    <a:p>
                      <a:pPr marL="0" marR="0" algn="ctr">
                        <a:lnSpc>
                          <a:spcPct val="107000"/>
                        </a:lnSpc>
                        <a:spcBef>
                          <a:spcPts val="300"/>
                        </a:spcBef>
                        <a:spcAft>
                          <a:spcPts val="300"/>
                        </a:spcAft>
                      </a:pPr>
                      <a:endParaRPr lang="en-US" sz="1600" dirty="0" smtClean="0">
                        <a:solidFill>
                          <a:schemeClr val="tx1"/>
                        </a:solidFill>
                        <a:effectLst/>
                      </a:endParaRPr>
                    </a:p>
                    <a:p>
                      <a:pPr marL="0" marR="0" algn="ctr">
                        <a:lnSpc>
                          <a:spcPct val="107000"/>
                        </a:lnSpc>
                        <a:spcBef>
                          <a:spcPts val="300"/>
                        </a:spcBef>
                        <a:spcAft>
                          <a:spcPts val="300"/>
                        </a:spcAft>
                      </a:pPr>
                      <a:r>
                        <a:rPr lang="en-US" sz="1600" dirty="0" smtClean="0">
                          <a:solidFill>
                            <a:schemeClr val="tx1"/>
                          </a:solidFill>
                          <a:effectLst/>
                        </a:rPr>
                        <a:t>Employees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300"/>
                        </a:spcBef>
                        <a:spcAft>
                          <a:spcPts val="300"/>
                        </a:spcAft>
                      </a:pPr>
                      <a:r>
                        <a:rPr lang="en-US" sz="1600" dirty="0">
                          <a:solidFill>
                            <a:schemeClr val="tx1"/>
                          </a:solidFill>
                          <a:effectLst/>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gn="ctr">
                        <a:lnSpc>
                          <a:spcPct val="107000"/>
                        </a:lnSpc>
                        <a:spcBef>
                          <a:spcPts val="300"/>
                        </a:spcBef>
                        <a:spcAft>
                          <a:spcPts val="300"/>
                        </a:spcAft>
                      </a:pP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249086964"/>
                  </a:ext>
                </a:extLst>
              </a:tr>
            </a:tbl>
          </a:graphicData>
        </a:graphic>
      </p:graphicFrame>
      <p:pic>
        <p:nvPicPr>
          <p:cNvPr id="1027"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743" y="2355181"/>
            <a:ext cx="757154" cy="7571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994" y="2355181"/>
            <a:ext cx="757154" cy="757154"/>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442" y="4832016"/>
            <a:ext cx="654552" cy="6545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0760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Row Level Security - Example</a:t>
            </a:r>
          </a:p>
        </p:txBody>
      </p:sp>
      <p:sp>
        <p:nvSpPr>
          <p:cNvPr id="5" name="Slide Number Placeholder 4"/>
          <p:cNvSpPr>
            <a:spLocks noGrp="1"/>
          </p:cNvSpPr>
          <p:nvPr>
            <p:ph type="sldNum" sz="quarter" idx="4294967295"/>
          </p:nvPr>
        </p:nvSpPr>
        <p:spPr/>
        <p:txBody>
          <a:bodyPr/>
          <a:lstStyle/>
          <a:p>
            <a:endParaRPr lang="en-US" dirty="0"/>
          </a:p>
        </p:txBody>
      </p:sp>
      <p:grpSp>
        <p:nvGrpSpPr>
          <p:cNvPr id="2" name="Group 1"/>
          <p:cNvGrpSpPr/>
          <p:nvPr/>
        </p:nvGrpSpPr>
        <p:grpSpPr>
          <a:xfrm>
            <a:off x="133350" y="1347024"/>
            <a:ext cx="3942261" cy="4466409"/>
            <a:chOff x="133350" y="1347024"/>
            <a:chExt cx="3942261" cy="4466409"/>
          </a:xfrm>
        </p:grpSpPr>
        <p:sp>
          <p:nvSpPr>
            <p:cNvPr id="6" name="Flowchart: Connector 5"/>
            <p:cNvSpPr/>
            <p:nvPr/>
          </p:nvSpPr>
          <p:spPr>
            <a:xfrm>
              <a:off x="1695450" y="1651824"/>
              <a:ext cx="482520" cy="508407"/>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p>
          </p:txBody>
        </p:sp>
        <p:sp>
          <p:nvSpPr>
            <p:cNvPr id="7" name="Flowchart: Connector 6"/>
            <p:cNvSpPr/>
            <p:nvPr/>
          </p:nvSpPr>
          <p:spPr>
            <a:xfrm>
              <a:off x="2614650" y="3345597"/>
              <a:ext cx="482520" cy="508407"/>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a:t>
              </a:r>
            </a:p>
          </p:txBody>
        </p:sp>
        <p:sp>
          <p:nvSpPr>
            <p:cNvPr id="8" name="Flowchart: Connector 7"/>
            <p:cNvSpPr/>
            <p:nvPr/>
          </p:nvSpPr>
          <p:spPr>
            <a:xfrm>
              <a:off x="781050" y="3345597"/>
              <a:ext cx="482520" cy="508407"/>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a:t>
              </a:r>
            </a:p>
          </p:txBody>
        </p:sp>
        <p:sp>
          <p:nvSpPr>
            <p:cNvPr id="9" name="Flowchart: Connector 8"/>
            <p:cNvSpPr/>
            <p:nvPr/>
          </p:nvSpPr>
          <p:spPr>
            <a:xfrm>
              <a:off x="3252611" y="4991517"/>
              <a:ext cx="482520" cy="508407"/>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8</a:t>
              </a:r>
            </a:p>
          </p:txBody>
        </p:sp>
        <p:sp>
          <p:nvSpPr>
            <p:cNvPr id="10" name="Flowchart: Connector 9"/>
            <p:cNvSpPr/>
            <p:nvPr/>
          </p:nvSpPr>
          <p:spPr>
            <a:xfrm>
              <a:off x="2640230" y="4991517"/>
              <a:ext cx="482520" cy="508407"/>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7</a:t>
              </a:r>
            </a:p>
          </p:txBody>
        </p:sp>
        <p:sp>
          <p:nvSpPr>
            <p:cNvPr id="11" name="Flowchart: Connector 10"/>
            <p:cNvSpPr/>
            <p:nvPr/>
          </p:nvSpPr>
          <p:spPr>
            <a:xfrm>
              <a:off x="1174452" y="4991517"/>
              <a:ext cx="482520" cy="508407"/>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5</a:t>
              </a:r>
            </a:p>
          </p:txBody>
        </p:sp>
        <p:sp>
          <p:nvSpPr>
            <p:cNvPr id="12" name="Flowchart: Connector 11"/>
            <p:cNvSpPr/>
            <p:nvPr/>
          </p:nvSpPr>
          <p:spPr>
            <a:xfrm>
              <a:off x="323850" y="4991517"/>
              <a:ext cx="482520" cy="508407"/>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4</a:t>
              </a:r>
            </a:p>
          </p:txBody>
        </p:sp>
        <p:cxnSp>
          <p:nvCxnSpPr>
            <p:cNvPr id="13" name="Straight Connector 12"/>
            <p:cNvCxnSpPr>
              <a:stCxn id="8" idx="4"/>
              <a:endCxn id="12" idx="0"/>
            </p:cNvCxnSpPr>
            <p:nvPr/>
          </p:nvCxnSpPr>
          <p:spPr>
            <a:xfrm flipH="1">
              <a:off x="565110" y="3854004"/>
              <a:ext cx="457200" cy="1137513"/>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a:stCxn id="8" idx="4"/>
              <a:endCxn id="11" idx="0"/>
            </p:cNvCxnSpPr>
            <p:nvPr/>
          </p:nvCxnSpPr>
          <p:spPr>
            <a:xfrm>
              <a:off x="1022310" y="3854004"/>
              <a:ext cx="393402" cy="1137513"/>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a:stCxn id="7" idx="4"/>
              <a:endCxn id="10" idx="0"/>
            </p:cNvCxnSpPr>
            <p:nvPr/>
          </p:nvCxnSpPr>
          <p:spPr>
            <a:xfrm>
              <a:off x="2855910" y="3854004"/>
              <a:ext cx="25580" cy="1137513"/>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a:stCxn id="7" idx="4"/>
              <a:endCxn id="9" idx="0"/>
            </p:cNvCxnSpPr>
            <p:nvPr/>
          </p:nvCxnSpPr>
          <p:spPr>
            <a:xfrm>
              <a:off x="2855910" y="3854004"/>
              <a:ext cx="637961" cy="1137513"/>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a:stCxn id="6" idx="4"/>
              <a:endCxn id="7" idx="0"/>
            </p:cNvCxnSpPr>
            <p:nvPr/>
          </p:nvCxnSpPr>
          <p:spPr>
            <a:xfrm>
              <a:off x="1936710" y="2160231"/>
              <a:ext cx="919200" cy="1185366"/>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a:stCxn id="6" idx="4"/>
              <a:endCxn id="8" idx="0"/>
            </p:cNvCxnSpPr>
            <p:nvPr/>
          </p:nvCxnSpPr>
          <p:spPr>
            <a:xfrm flipH="1">
              <a:off x="1022310" y="2160231"/>
              <a:ext cx="914400" cy="1185366"/>
            </a:xfrm>
            <a:prstGeom prst="line">
              <a:avLst/>
            </a:prstGeom>
          </p:spPr>
          <p:style>
            <a:lnRef idx="2">
              <a:schemeClr val="dk1"/>
            </a:lnRef>
            <a:fillRef idx="0">
              <a:schemeClr val="dk1"/>
            </a:fillRef>
            <a:effectRef idx="1">
              <a:schemeClr val="dk1"/>
            </a:effectRef>
            <a:fontRef idx="minor">
              <a:schemeClr val="tx1"/>
            </a:fontRef>
          </p:style>
        </p:cxnSp>
        <p:sp>
          <p:nvSpPr>
            <p:cNvPr id="19" name="Rectangle 18"/>
            <p:cNvSpPr/>
            <p:nvPr/>
          </p:nvSpPr>
          <p:spPr>
            <a:xfrm>
              <a:off x="1713162" y="3073422"/>
              <a:ext cx="2069808" cy="26047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1868794" y="4884430"/>
              <a:ext cx="1332891" cy="702983"/>
            </a:xfrm>
            <a:prstGeom prst="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Flowchart: Connector 20"/>
            <p:cNvSpPr/>
            <p:nvPr/>
          </p:nvSpPr>
          <p:spPr>
            <a:xfrm>
              <a:off x="1983175" y="4999984"/>
              <a:ext cx="482520" cy="508407"/>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6</a:t>
              </a:r>
            </a:p>
          </p:txBody>
        </p:sp>
        <p:cxnSp>
          <p:nvCxnSpPr>
            <p:cNvPr id="22" name="Straight Connector 21"/>
            <p:cNvCxnSpPr>
              <a:stCxn id="7" idx="4"/>
              <a:endCxn id="21" idx="0"/>
            </p:cNvCxnSpPr>
            <p:nvPr/>
          </p:nvCxnSpPr>
          <p:spPr>
            <a:xfrm flipH="1">
              <a:off x="2224435" y="3854004"/>
              <a:ext cx="631475" cy="1145980"/>
            </a:xfrm>
            <a:prstGeom prst="line">
              <a:avLst/>
            </a:prstGeom>
          </p:spPr>
          <p:style>
            <a:lnRef idx="2">
              <a:schemeClr val="dk1"/>
            </a:lnRef>
            <a:fillRef idx="0">
              <a:schemeClr val="dk1"/>
            </a:fillRef>
            <a:effectRef idx="1">
              <a:schemeClr val="dk1"/>
            </a:effectRef>
            <a:fontRef idx="minor">
              <a:schemeClr val="tx1"/>
            </a:fontRef>
          </p:style>
        </p:cxnSp>
        <p:sp>
          <p:nvSpPr>
            <p:cNvPr id="23" name="Rectangle 22"/>
            <p:cNvSpPr/>
            <p:nvPr/>
          </p:nvSpPr>
          <p:spPr>
            <a:xfrm>
              <a:off x="133350" y="1347024"/>
              <a:ext cx="3942261" cy="4466409"/>
            </a:xfrm>
            <a:prstGeom prst="rect">
              <a:avLst/>
            </a:prstGeom>
            <a:noFill/>
            <a:ln w="2857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4" name="Content Placeholder 1"/>
          <p:cNvSpPr>
            <a:spLocks noGrp="1"/>
          </p:cNvSpPr>
          <p:nvPr>
            <p:ph idx="1"/>
          </p:nvPr>
        </p:nvSpPr>
        <p:spPr>
          <a:xfrm>
            <a:off x="4369525" y="1651824"/>
            <a:ext cx="4774475" cy="4161609"/>
          </a:xfrm>
        </p:spPr>
        <p:txBody>
          <a:bodyPr>
            <a:normAutofit fontScale="85000" lnSpcReduction="10000"/>
          </a:bodyPr>
          <a:lstStyle/>
          <a:p>
            <a:r>
              <a:rPr lang="en-US" b="1" dirty="0"/>
              <a:t>Examples:</a:t>
            </a:r>
            <a:r>
              <a:rPr lang="en-US" dirty="0"/>
              <a:t> </a:t>
            </a:r>
          </a:p>
          <a:p>
            <a:pPr lvl="1">
              <a:buFont typeface="Arial" panose="020B0604020202020204" pitchFamily="34" charset="0"/>
              <a:buChar char="•"/>
            </a:pPr>
            <a:r>
              <a:rPr lang="en-US" b="1" dirty="0">
                <a:solidFill>
                  <a:srgbClr val="92D050"/>
                </a:solidFill>
              </a:rPr>
              <a:t>Green</a:t>
            </a:r>
            <a:r>
              <a:rPr lang="en-US" dirty="0"/>
              <a:t>: If you grant a user node 1 they get access to all nodes that roll up to node 1 (2,3,4,5,6,7,8)</a:t>
            </a:r>
          </a:p>
          <a:p>
            <a:pPr lvl="1">
              <a:buFont typeface="Arial" panose="020B0604020202020204" pitchFamily="34" charset="0"/>
              <a:buChar char="•"/>
            </a:pPr>
            <a:r>
              <a:rPr lang="en-US" b="1" dirty="0">
                <a:solidFill>
                  <a:srgbClr val="FF0000"/>
                </a:solidFill>
              </a:rPr>
              <a:t>Red: </a:t>
            </a:r>
            <a:r>
              <a:rPr lang="en-US" dirty="0"/>
              <a:t>If you grant a user node 3 they get access to all nodes that roll up to node 3 (6,7,8)</a:t>
            </a:r>
          </a:p>
          <a:p>
            <a:pPr lvl="1">
              <a:buFont typeface="Arial" panose="020B0604020202020204" pitchFamily="34" charset="0"/>
              <a:buChar char="•"/>
            </a:pPr>
            <a:r>
              <a:rPr lang="en-US" b="1" dirty="0">
                <a:solidFill>
                  <a:srgbClr val="FFC000"/>
                </a:solidFill>
              </a:rPr>
              <a:t>Yellow: </a:t>
            </a:r>
            <a:r>
              <a:rPr lang="en-US" dirty="0"/>
              <a:t>If you grant a user node 6 and 7 they get access to only these two nodes.</a:t>
            </a:r>
          </a:p>
        </p:txBody>
      </p:sp>
    </p:spTree>
    <p:custDataLst>
      <p:tags r:id="rId1"/>
    </p:custDataLst>
    <p:extLst>
      <p:ext uri="{BB962C8B-B14F-4D97-AF65-F5344CB8AC3E}">
        <p14:creationId xmlns:p14="http://schemas.microsoft.com/office/powerpoint/2010/main" val="1280699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748" y="206169"/>
            <a:ext cx="8125935" cy="623163"/>
          </a:xfrm>
        </p:spPr>
        <p:txBody>
          <a:bodyPr vert="horz" lIns="91440" tIns="45720" rIns="91440" bIns="45720" rtlCol="0" anchor="ctr">
            <a:noAutofit/>
          </a:bodyPr>
          <a:lstStyle/>
          <a:p>
            <a:r>
              <a:rPr lang="en-US" b="0" dirty="0">
                <a:solidFill>
                  <a:srgbClr val="000000"/>
                </a:solidFill>
                <a:latin typeface="Arial Black" panose="020B0A04020102020204" pitchFamily="34" charset="0"/>
                <a:cs typeface="Verdana" panose="020B0604030504040204" pitchFamily="34" charset="0"/>
              </a:rPr>
              <a:t>KSAMS </a:t>
            </a:r>
            <a:r>
              <a:rPr lang="en-US" b="0" dirty="0" smtClean="0">
                <a:solidFill>
                  <a:srgbClr val="000000"/>
                </a:solidFill>
                <a:latin typeface="Arial Black" panose="020B0A04020102020204" pitchFamily="34" charset="0"/>
                <a:cs typeface="Verdana" panose="020B0604030504040204" pitchFamily="34" charset="0"/>
              </a:rPr>
              <a:t>Access Request </a:t>
            </a:r>
            <a:endParaRPr lang="en-US" b="0" dirty="0">
              <a:solidFill>
                <a:srgbClr val="000000"/>
              </a:solidFill>
              <a:latin typeface="Arial Black" panose="020B0A04020102020204" pitchFamily="34" charset="0"/>
              <a:cs typeface="Verdana" panose="020B0604030504040204" pitchFamily="34" charset="0"/>
            </a:endParaRPr>
          </a:p>
        </p:txBody>
      </p:sp>
      <p:sp>
        <p:nvSpPr>
          <p:cNvPr id="4" name="Date Placeholder 3"/>
          <p:cNvSpPr>
            <a:spLocks noGrp="1"/>
          </p:cNvSpPr>
          <p:nvPr>
            <p:ph type="dt" sz="half" idx="4294967295"/>
          </p:nvPr>
        </p:nvSpPr>
        <p:spPr/>
        <p:txBody>
          <a:bodyPr/>
          <a:lstStyle/>
          <a:p>
            <a:fld id="{D9DF9D0C-1FB0-45E1-B1F3-C656996D09F3}" type="datetime1">
              <a:rPr lang="en-US" smtClean="0">
                <a:solidFill>
                  <a:prstClr val="white"/>
                </a:solidFill>
              </a:rPr>
              <a:pPr/>
              <a:t>8/10/2020</a:t>
            </a:fld>
            <a:endParaRPr lang="en-US" dirty="0">
              <a:solidFill>
                <a:prstClr val="white"/>
              </a:solidFill>
            </a:endParaRPr>
          </a:p>
        </p:txBody>
      </p:sp>
      <p:sp>
        <p:nvSpPr>
          <p:cNvPr id="5" name="Slide Number Placeholder 4"/>
          <p:cNvSpPr>
            <a:spLocks noGrp="1"/>
          </p:cNvSpPr>
          <p:nvPr>
            <p:ph type="sldNum" sz="quarter" idx="4294967295"/>
          </p:nvPr>
        </p:nvSpPr>
        <p:spPr/>
        <p:txBody>
          <a:bodyPr/>
          <a:lstStyle/>
          <a:p>
            <a:fld id="{67AA6EFB-DE16-2749-9DB8-9B2BD9BF76D4}" type="slidenum">
              <a:rPr lang="en-US" smtClean="0">
                <a:solidFill>
                  <a:prstClr val="white"/>
                </a:solidFill>
              </a:rPr>
              <a:pPr/>
              <a:t>15</a:t>
            </a:fld>
            <a:endParaRPr lang="en-US" dirty="0">
              <a:solidFill>
                <a:prstClr val="white"/>
              </a:solidFill>
            </a:endParaRPr>
          </a:p>
        </p:txBody>
      </p:sp>
      <p:sp>
        <p:nvSpPr>
          <p:cNvPr id="8" name="Rectangle 7"/>
          <p:cNvSpPr/>
          <p:nvPr/>
        </p:nvSpPr>
        <p:spPr>
          <a:xfrm>
            <a:off x="320841" y="1353656"/>
            <a:ext cx="8598569" cy="4141455"/>
          </a:xfrm>
          <a:prstGeom prst="rect">
            <a:avLst/>
          </a:prstGeom>
        </p:spPr>
        <p:txBody>
          <a:bodyPr wrap="square">
            <a:spAutoFit/>
          </a:bodyPr>
          <a:lstStyle/>
          <a:p>
            <a:pPr>
              <a:lnSpc>
                <a:spcPct val="107000"/>
              </a:lnSpc>
              <a:spcBef>
                <a:spcPts val="750"/>
              </a:spcBef>
            </a:pPr>
            <a:r>
              <a:rPr lang="en-US" sz="24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To </a:t>
            </a:r>
            <a:r>
              <a:rPr lang="en-US" sz="24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request additional access in UCPath, </a:t>
            </a:r>
            <a:r>
              <a:rPr lang="en-US" sz="24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submit </a:t>
            </a:r>
            <a:r>
              <a:rPr lang="en-US" sz="24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a</a:t>
            </a:r>
            <a:r>
              <a:rPr lang="en-US" sz="24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KSAMS Add Access Request Form</a:t>
            </a:r>
            <a:r>
              <a:rPr lang="en-US" sz="24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en-US" sz="24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Bef>
                <a:spcPts val="750"/>
              </a:spcBef>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750"/>
              </a:spcBef>
            </a:pPr>
            <a:r>
              <a:rPr lang="en-US" sz="1800"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4"/>
              </a:rPr>
              <a:t>KSAMS Add Access Request Form (Online)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750"/>
              </a:spcBef>
              <a:buFont typeface="Arial" panose="020B0604020202020204" pitchFamily="34" charset="0"/>
              <a:buChar char="•"/>
            </a:pPr>
            <a:r>
              <a:rPr lang="en-US" sz="18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The form requires you to enter your </a:t>
            </a:r>
            <a:r>
              <a:rPr lang="en-US" sz="1800" b="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Name or UCInetID</a:t>
            </a:r>
            <a:r>
              <a:rPr lang="en-US" sz="18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the KSAMS </a:t>
            </a:r>
            <a:r>
              <a:rPr lang="en-US" sz="1800" b="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Role Name</a:t>
            </a:r>
            <a:r>
              <a:rPr lang="en-US" sz="18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and a </a:t>
            </a:r>
            <a:r>
              <a:rPr lang="en-US" sz="1800" b="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Justification/Reason</a:t>
            </a:r>
            <a:r>
              <a:rPr lang="en-US" sz="18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explaining why you need the security role. More than one role, for the same user, can </a:t>
            </a:r>
            <a:r>
              <a:rPr lang="en-US" sz="1800" spc="-1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be included in the same add access request; however, reasons for requesting each role must be clearly stated.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750"/>
              </a:spcBef>
              <a:buFont typeface="Arial" panose="020B0604020202020204" pitchFamily="34" charset="0"/>
              <a:buChar char="•"/>
            </a:pPr>
            <a:r>
              <a:rPr lang="en-US" sz="18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There are two other ways of applying to add access. A manager can request adding KSAMS access for a person on their staff. A DSA (Departmental Security Approver) can be contacted directly by a manager or staff to request adding KSAMS access.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1235242" y="5864349"/>
            <a:ext cx="7684168" cy="338554"/>
          </a:xfrm>
          <a:prstGeom prst="rect">
            <a:avLst/>
          </a:prstGeom>
          <a:noFill/>
        </p:spPr>
        <p:txBody>
          <a:bodyPr wrap="square" rtlCol="0">
            <a:spAutoFit/>
          </a:bodyPr>
          <a:lstStyle/>
          <a:p>
            <a:r>
              <a:rPr lang="en-US" sz="1600" dirty="0" smtClean="0"/>
              <a:t>Please refer to the </a:t>
            </a:r>
            <a:r>
              <a:rPr lang="en-US" sz="1600" dirty="0" smtClean="0">
                <a:hlinkClick r:id="rId5" action="ppaction://hlinkfile"/>
              </a:rPr>
              <a:t>KSAMS Security Guide </a:t>
            </a:r>
            <a:r>
              <a:rPr lang="en-US" sz="1600" dirty="0" smtClean="0"/>
              <a:t>for additional information</a:t>
            </a:r>
            <a:endParaRPr lang="en-US" sz="1600" dirty="0"/>
          </a:p>
        </p:txBody>
      </p:sp>
    </p:spTree>
    <p:custDataLst>
      <p:tags r:id="rId1"/>
    </p:custDataLst>
    <p:extLst>
      <p:ext uri="{BB962C8B-B14F-4D97-AF65-F5344CB8AC3E}">
        <p14:creationId xmlns:p14="http://schemas.microsoft.com/office/powerpoint/2010/main" val="32092886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KSAMS Approval Workflow</a:t>
            </a:r>
            <a:endParaRPr lang="en-US" dirty="0"/>
          </a:p>
        </p:txBody>
      </p:sp>
      <p:grpSp>
        <p:nvGrpSpPr>
          <p:cNvPr id="4" name="Group 3"/>
          <p:cNvGrpSpPr/>
          <p:nvPr/>
        </p:nvGrpSpPr>
        <p:grpSpPr>
          <a:xfrm>
            <a:off x="516786" y="1286415"/>
            <a:ext cx="8316686" cy="4924172"/>
            <a:chOff x="0" y="128467"/>
            <a:chExt cx="6530975" cy="3713660"/>
          </a:xfrm>
        </p:grpSpPr>
        <p:graphicFrame>
          <p:nvGraphicFramePr>
            <p:cNvPr id="5" name="Diagram 4"/>
            <p:cNvGraphicFramePr/>
            <p:nvPr/>
          </p:nvGraphicFramePr>
          <p:xfrm>
            <a:off x="0" y="146427"/>
            <a:ext cx="3390900" cy="369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Box 15"/>
            <p:cNvSpPr txBox="1"/>
            <p:nvPr/>
          </p:nvSpPr>
          <p:spPr>
            <a:xfrm>
              <a:off x="1524000" y="698877"/>
              <a:ext cx="828675" cy="438150"/>
            </a:xfrm>
            <a:prstGeom prst="rect">
              <a:avLst/>
            </a:prstGeom>
            <a:solidFill>
              <a:schemeClr val="bg1"/>
            </a:solidFill>
            <a:ln w="6350">
              <a:noFill/>
            </a:ln>
          </p:spPr>
          <p:txBody>
            <a:bodyPr rot="0" spcFirstLastPara="0" vert="horz" wrap="square" lIns="9144" tIns="9144" rIns="9144" bIns="9144"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Times New Roman" panose="02020603050405020304" pitchFamily="18" charset="0"/>
                </a:rPr>
                <a:t>Requestor</a:t>
              </a:r>
              <a:br>
                <a:rPr lang="en-US" sz="1000">
                  <a:effectLst/>
                  <a:latin typeface="Arial" panose="020B0604020202020204" pitchFamily="34" charset="0"/>
                  <a:ea typeface="Calibri" panose="020F0502020204030204" pitchFamily="34" charset="0"/>
                  <a:cs typeface="Times New Roman" panose="02020603050405020304" pitchFamily="18" charset="0"/>
                </a:rPr>
              </a:br>
              <a:r>
                <a:rPr lang="en-US" sz="1000">
                  <a:effectLst/>
                  <a:latin typeface="Arial" panose="020B0604020202020204" pitchFamily="34" charset="0"/>
                  <a:ea typeface="Calibri" panose="020F0502020204030204" pitchFamily="34" charset="0"/>
                  <a:cs typeface="Times New Roman" panose="02020603050405020304" pitchFamily="18" charset="0"/>
                </a:rPr>
                <a:t>Submits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Times New Roman" panose="02020603050405020304" pitchFamily="18" charset="0"/>
                </a:rPr>
                <a:t>KSAMS Form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18"/>
            <p:cNvSpPr txBox="1"/>
            <p:nvPr/>
          </p:nvSpPr>
          <p:spPr>
            <a:xfrm>
              <a:off x="981075" y="1774680"/>
              <a:ext cx="990600" cy="597045"/>
            </a:xfrm>
            <a:prstGeom prst="rect">
              <a:avLst/>
            </a:prstGeom>
            <a:noFill/>
            <a:ln w="6350">
              <a:noFill/>
            </a:ln>
          </p:spPr>
          <p:txBody>
            <a:bodyPr rot="0" spcFirstLastPara="0" vert="horz" wrap="square" lIns="9144" tIns="9144" rIns="9144" bIns="9144"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Times New Roman" panose="02020603050405020304" pitchFamily="18" charset="0"/>
                </a:rPr>
                <a:t>Designated DSA</a:t>
              </a:r>
              <a:br>
                <a:rPr lang="en-US" sz="1000">
                  <a:effectLst/>
                  <a:latin typeface="Arial" panose="020B0604020202020204" pitchFamily="34" charset="0"/>
                  <a:ea typeface="Calibri" panose="020F0502020204030204" pitchFamily="34" charset="0"/>
                  <a:cs typeface="Times New Roman" panose="02020603050405020304" pitchFamily="18" charset="0"/>
                </a:rPr>
              </a:br>
              <a:r>
                <a:rPr lang="en-US" sz="1000">
                  <a:effectLst/>
                  <a:latin typeface="Arial" panose="020B0604020202020204" pitchFamily="34" charset="0"/>
                  <a:ea typeface="Calibri" panose="020F0502020204030204" pitchFamily="34" charset="0"/>
                  <a:cs typeface="Times New Roman" panose="02020603050405020304" pitchFamily="18" charset="0"/>
                </a:rPr>
                <a:t>Approves 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Times New Roman" panose="02020603050405020304" pitchFamily="18" charset="0"/>
                </a:rPr>
                <a:t>Disapproves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19"/>
            <p:cNvSpPr txBox="1"/>
            <p:nvPr/>
          </p:nvSpPr>
          <p:spPr>
            <a:xfrm>
              <a:off x="1533525" y="2699127"/>
              <a:ext cx="800100" cy="762000"/>
            </a:xfrm>
            <a:prstGeom prst="rect">
              <a:avLst/>
            </a:prstGeom>
            <a:solidFill>
              <a:schemeClr val="bg1"/>
            </a:solidFill>
            <a:ln w="6350">
              <a:noFill/>
            </a:ln>
          </p:spPr>
          <p:txBody>
            <a:bodyPr rot="0" spcFirstLastPara="0" vert="horz" wrap="square" lIns="9144" tIns="9144" rIns="9144" bIns="9144"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Times New Roman" panose="02020603050405020304" pitchFamily="18" charset="0"/>
                </a:rPr>
                <a:t>Optional</a:t>
              </a:r>
              <a:br>
                <a:rPr lang="en-US" sz="1000">
                  <a:effectLst/>
                  <a:latin typeface="Arial" panose="020B0604020202020204" pitchFamily="34" charset="0"/>
                  <a:ea typeface="Calibri" panose="020F0502020204030204" pitchFamily="34" charset="0"/>
                  <a:cs typeface="Times New Roman" panose="02020603050405020304" pitchFamily="18" charset="0"/>
                </a:rPr>
              </a:br>
              <a:r>
                <a:rPr lang="en-US" sz="1000">
                  <a:effectLst/>
                  <a:latin typeface="Arial" panose="020B0604020202020204" pitchFamily="34" charset="0"/>
                  <a:ea typeface="Calibri" panose="020F0502020204030204" pitchFamily="34" charset="0"/>
                  <a:cs typeface="Times New Roman" panose="02020603050405020304" pitchFamily="18" charset="0"/>
                </a:rPr>
                <a:t>Second Level</a:t>
              </a:r>
              <a:br>
                <a:rPr lang="en-US" sz="1000">
                  <a:effectLst/>
                  <a:latin typeface="Arial" panose="020B0604020202020204" pitchFamily="34" charset="0"/>
                  <a:ea typeface="Calibri" panose="020F0502020204030204" pitchFamily="34" charset="0"/>
                  <a:cs typeface="Times New Roman" panose="02020603050405020304" pitchFamily="18" charset="0"/>
                </a:rPr>
              </a:br>
              <a:r>
                <a:rPr lang="en-US" sz="1000">
                  <a:effectLst/>
                  <a:latin typeface="Arial" panose="020B0604020202020204" pitchFamily="34" charset="0"/>
                  <a:ea typeface="Calibri" panose="020F0502020204030204" pitchFamily="34" charset="0"/>
                  <a:cs typeface="Times New Roman" panose="02020603050405020304" pitchFamily="18" charset="0"/>
                </a:rPr>
                <a:t>Approver</a:t>
              </a:r>
              <a:br>
                <a:rPr lang="en-US" sz="1000">
                  <a:effectLst/>
                  <a:latin typeface="Arial" panose="020B0604020202020204" pitchFamily="34" charset="0"/>
                  <a:ea typeface="Calibri" panose="020F0502020204030204" pitchFamily="34" charset="0"/>
                  <a:cs typeface="Times New Roman" panose="02020603050405020304" pitchFamily="18" charset="0"/>
                </a:rPr>
              </a:br>
              <a:r>
                <a:rPr lang="en-US" sz="1000">
                  <a:effectLst/>
                  <a:latin typeface="Arial" panose="020B0604020202020204" pitchFamily="34" charset="0"/>
                  <a:ea typeface="Calibri" panose="020F0502020204030204" pitchFamily="34" charset="0"/>
                  <a:cs typeface="Times New Roman" panose="02020603050405020304" pitchFamily="18" charset="0"/>
                </a:rPr>
                <a:t>Approves 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Times New Roman" panose="02020603050405020304" pitchFamily="18" charset="0"/>
                </a:rPr>
                <a:t>Disapproves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98"/>
            <p:cNvSpPr txBox="1"/>
            <p:nvPr/>
          </p:nvSpPr>
          <p:spPr>
            <a:xfrm>
              <a:off x="2761401" y="786689"/>
              <a:ext cx="1228725" cy="869315"/>
            </a:xfrm>
            <a:prstGeom prst="rect">
              <a:avLst/>
            </a:prstGeom>
            <a:solidFill>
              <a:schemeClr val="bg1"/>
            </a:solidFill>
            <a:ln w="6350">
              <a:noFill/>
            </a:ln>
          </p:spPr>
          <p:txBody>
            <a:bodyPr rot="0" spcFirstLastPara="0" vert="horz" wrap="square" lIns="9144" tIns="9144" rIns="9144" bIns="9144"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If </a:t>
              </a:r>
              <a:r>
                <a:rPr lang="en-US" sz="1000" dirty="0" smtClean="0">
                  <a:effectLst/>
                  <a:latin typeface="Arial" panose="020B0604020202020204" pitchFamily="34" charset="0"/>
                  <a:ea typeface="Calibri" panose="020F0502020204030204" pitchFamily="34" charset="0"/>
                  <a:cs typeface="Times New Roman" panose="02020603050405020304" pitchFamily="18" charset="0"/>
                </a:rPr>
                <a:t>Denied, </a:t>
              </a:r>
              <a:r>
                <a:rPr lang="en-US" sz="1000" dirty="0">
                  <a:effectLst/>
                  <a:latin typeface="Arial" panose="020B0604020202020204" pitchFamily="34" charset="0"/>
                  <a:ea typeface="Calibri" panose="020F0502020204030204" pitchFamily="34" charset="0"/>
                  <a:cs typeface="Times New Roman" panose="02020603050405020304" pitchFamily="18" charset="0"/>
                </a:rPr>
                <a:t>Requestor </a:t>
              </a:r>
              <a:br>
                <a:rPr lang="en-US" sz="1000" dirty="0">
                  <a:effectLst/>
                  <a:latin typeface="Arial" panose="020B0604020202020204" pitchFamily="34" charset="0"/>
                  <a:ea typeface="Calibri" panose="020F0502020204030204" pitchFamily="34" charset="0"/>
                  <a:cs typeface="Times New Roman" panose="02020603050405020304" pitchFamily="18" charset="0"/>
                </a:rPr>
              </a:br>
              <a:r>
                <a:rPr lang="en-US" sz="1000" dirty="0">
                  <a:effectLst/>
                  <a:latin typeface="Arial" panose="020B0604020202020204" pitchFamily="34" charset="0"/>
                  <a:ea typeface="Calibri" panose="020F0502020204030204" pitchFamily="34" charset="0"/>
                  <a:cs typeface="Times New Roman" panose="02020603050405020304" pitchFamily="18" charset="0"/>
                </a:rPr>
                <a:t>Starts Over or </a:t>
              </a:r>
              <a:br>
                <a:rPr lang="en-US" sz="1000" dirty="0">
                  <a:effectLst/>
                  <a:latin typeface="Arial" panose="020B0604020202020204" pitchFamily="34" charset="0"/>
                  <a:ea typeface="Calibri" panose="020F0502020204030204" pitchFamily="34" charset="0"/>
                  <a:cs typeface="Times New Roman" panose="02020603050405020304" pitchFamily="18" charset="0"/>
                </a:rPr>
              </a:br>
              <a:r>
                <a:rPr lang="en-US" sz="1000" dirty="0">
                  <a:effectLst/>
                  <a:latin typeface="Arial" panose="020B0604020202020204" pitchFamily="34" charset="0"/>
                  <a:ea typeface="Calibri" panose="020F0502020204030204" pitchFamily="34" charset="0"/>
                  <a:cs typeface="Times New Roman" panose="02020603050405020304" pitchFamily="18" charset="0"/>
                </a:rPr>
                <a:t>Withdraws Request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2889627"/>
              <a:ext cx="2187575" cy="495935"/>
            </a:xfrm>
            <a:prstGeom prst="roundRect">
              <a:avLst>
                <a:gd name="adj" fmla="val 4167"/>
              </a:avLst>
            </a:prstGeom>
            <a:solidFill>
              <a:srgbClr val="FFFFFF"/>
            </a:solidFill>
            <a:ln w="3175" cap="sq">
              <a:noFill/>
              <a:miter lim="800000"/>
            </a:ln>
            <a:effectLst/>
            <a:scene3d>
              <a:camera prst="orthographicFront"/>
              <a:lightRig rig="threePt" dir="t">
                <a:rot lat="0" lon="0" rev="2700000"/>
              </a:lightRig>
            </a:scene3d>
            <a:sp3d>
              <a:contourClr>
                <a:srgbClr val="C0C0C0"/>
              </a:contourClr>
            </a:sp3d>
          </p:spPr>
        </p:pic>
        <p:sp>
          <p:nvSpPr>
            <p:cNvPr id="11" name="Right Arrow 10"/>
            <p:cNvSpPr/>
            <p:nvPr/>
          </p:nvSpPr>
          <p:spPr>
            <a:xfrm>
              <a:off x="2781300" y="2946777"/>
              <a:ext cx="1578610" cy="395605"/>
            </a:xfrm>
            <a:prstGeom prst="rightArrow">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Circular Arrow 11"/>
            <p:cNvSpPr/>
            <p:nvPr/>
          </p:nvSpPr>
          <p:spPr>
            <a:xfrm rot="5081198" flipH="1">
              <a:off x="1840907" y="-910034"/>
              <a:ext cx="1880785" cy="3957788"/>
            </a:xfrm>
            <a:prstGeom prst="circularArrow">
              <a:avLst>
                <a:gd name="adj1" fmla="val 12500"/>
                <a:gd name="adj2" fmla="val 1785787"/>
                <a:gd name="adj3" fmla="val 20457681"/>
                <a:gd name="adj4" fmla="val 9515575"/>
                <a:gd name="adj5" fmla="val 12500"/>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Text Box 301"/>
            <p:cNvSpPr txBox="1"/>
            <p:nvPr/>
          </p:nvSpPr>
          <p:spPr>
            <a:xfrm>
              <a:off x="2790825" y="3289677"/>
              <a:ext cx="1326515" cy="448310"/>
            </a:xfrm>
            <a:prstGeom prst="rect">
              <a:avLst/>
            </a:prstGeom>
            <a:solidFill>
              <a:schemeClr val="bg1"/>
            </a:solidFill>
            <a:ln w="6350">
              <a:noFill/>
            </a:ln>
          </p:spPr>
          <p:txBody>
            <a:bodyPr rot="0" spcFirstLastPara="0" vert="horz" wrap="square" lIns="9144" tIns="9144" rIns="9144" bIns="9144"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If approved, sends assignment request </a:t>
              </a:r>
              <a:br>
                <a:rPr lang="en-US" sz="1100" dirty="0">
                  <a:effectLst/>
                  <a:latin typeface="Arial" panose="020B0604020202020204" pitchFamily="34" charset="0"/>
                  <a:ea typeface="Calibri" panose="020F0502020204030204" pitchFamily="34" charset="0"/>
                  <a:cs typeface="Times New Roman" panose="02020603050405020304" pitchFamily="18" charset="0"/>
                </a:rPr>
              </a:br>
              <a:r>
                <a:rPr lang="en-US" sz="1100" dirty="0">
                  <a:effectLst/>
                  <a:latin typeface="Arial" panose="020B0604020202020204" pitchFamily="34" charset="0"/>
                  <a:ea typeface="Calibri" panose="020F0502020204030204" pitchFamily="34" charset="0"/>
                  <a:cs typeface="Times New Roman" panose="02020603050405020304" pitchFamily="18" charset="0"/>
                </a:rPr>
                <a:t>to UCPath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916687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body" idx="1"/>
          </p:nvPr>
        </p:nvSpPr>
        <p:spPr>
          <a:xfrm>
            <a:off x="4608576" y="1126894"/>
            <a:ext cx="4389120" cy="480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400"/>
              <a:buNone/>
            </a:pPr>
            <a:r>
              <a:rPr lang="en-US" sz="1400" b="1" i="1" dirty="0"/>
              <a:t>  </a:t>
            </a:r>
            <a:endParaRPr dirty="0"/>
          </a:p>
          <a:p>
            <a:pPr marL="0" lvl="0" indent="0" algn="l" rtl="0">
              <a:lnSpc>
                <a:spcPct val="90000"/>
              </a:lnSpc>
              <a:spcBef>
                <a:spcPts val="480"/>
              </a:spcBef>
              <a:spcAft>
                <a:spcPts val="0"/>
              </a:spcAft>
              <a:buClr>
                <a:schemeClr val="dk1"/>
              </a:buClr>
              <a:buSzPts val="2400"/>
              <a:buNone/>
            </a:pPr>
            <a:r>
              <a:rPr lang="en-US" sz="2800" b="1" i="1" dirty="0"/>
              <a:t>In this lesson, we will:</a:t>
            </a:r>
            <a:r>
              <a:rPr lang="en-US" sz="2400" b="1" i="1" dirty="0"/>
              <a:t/>
            </a:r>
            <a:br>
              <a:rPr lang="en-US" sz="2400" b="1" i="1" dirty="0"/>
            </a:br>
            <a:r>
              <a:rPr lang="en-US" sz="1000" b="1" i="1" dirty="0"/>
              <a:t> </a:t>
            </a:r>
            <a:endParaRPr dirty="0"/>
          </a:p>
          <a:p>
            <a:pPr marL="342900" lvl="0" indent="-342900" algn="l" rtl="0">
              <a:lnSpc>
                <a:spcPct val="90000"/>
              </a:lnSpc>
              <a:spcBef>
                <a:spcPts val="480"/>
              </a:spcBef>
              <a:spcAft>
                <a:spcPts val="0"/>
              </a:spcAft>
              <a:buClr>
                <a:schemeClr val="dk1"/>
              </a:buClr>
              <a:buSzPts val="2400"/>
              <a:buChar char="•"/>
            </a:pPr>
            <a:r>
              <a:rPr lang="en-US" sz="2400" dirty="0" smtClean="0"/>
              <a:t>Understand the different UCPath Roles</a:t>
            </a:r>
          </a:p>
          <a:p>
            <a:pPr marL="342900" lvl="0" indent="-342900" algn="l" rtl="0">
              <a:lnSpc>
                <a:spcPct val="90000"/>
              </a:lnSpc>
              <a:spcBef>
                <a:spcPts val="480"/>
              </a:spcBef>
              <a:spcAft>
                <a:spcPts val="0"/>
              </a:spcAft>
              <a:buClr>
                <a:schemeClr val="dk1"/>
              </a:buClr>
              <a:buSzPts val="2400"/>
              <a:buChar char="•"/>
            </a:pPr>
            <a:endParaRPr lang="en-US" sz="2400" dirty="0" smtClean="0"/>
          </a:p>
          <a:p>
            <a:pPr marL="342900" lvl="0" indent="-342900" algn="l" rtl="0">
              <a:lnSpc>
                <a:spcPct val="90000"/>
              </a:lnSpc>
              <a:spcBef>
                <a:spcPts val="480"/>
              </a:spcBef>
              <a:spcAft>
                <a:spcPts val="0"/>
              </a:spcAft>
              <a:buClr>
                <a:schemeClr val="dk1"/>
              </a:buClr>
              <a:buSzPts val="2400"/>
              <a:buChar char="•"/>
            </a:pPr>
            <a:r>
              <a:rPr lang="en-US" sz="2400" dirty="0" smtClean="0"/>
              <a:t>Understand the system impact these roles may have</a:t>
            </a:r>
          </a:p>
          <a:p>
            <a:pPr marL="342900" lvl="0" indent="-342900" algn="l" rtl="0">
              <a:lnSpc>
                <a:spcPct val="90000"/>
              </a:lnSpc>
              <a:spcBef>
                <a:spcPts val="480"/>
              </a:spcBef>
              <a:spcAft>
                <a:spcPts val="0"/>
              </a:spcAft>
              <a:buClr>
                <a:schemeClr val="dk1"/>
              </a:buClr>
              <a:buSzPts val="2400"/>
              <a:buChar char="•"/>
            </a:pPr>
            <a:endParaRPr lang="en-US" sz="2400" dirty="0" smtClean="0"/>
          </a:p>
          <a:p>
            <a:pPr marL="0" lvl="0" indent="0" algn="l" rtl="0">
              <a:lnSpc>
                <a:spcPct val="90000"/>
              </a:lnSpc>
              <a:spcBef>
                <a:spcPts val="480"/>
              </a:spcBef>
              <a:spcAft>
                <a:spcPts val="0"/>
              </a:spcAft>
              <a:buClr>
                <a:schemeClr val="dk1"/>
              </a:buClr>
              <a:buSzPts val="2400"/>
              <a:buNone/>
            </a:pPr>
            <a:endParaRPr dirty="0"/>
          </a:p>
          <a:p>
            <a:pPr marL="342900" lvl="0" indent="-165100" algn="l" rtl="0">
              <a:lnSpc>
                <a:spcPct val="90000"/>
              </a:lnSpc>
              <a:spcBef>
                <a:spcPts val="560"/>
              </a:spcBef>
              <a:spcAft>
                <a:spcPts val="0"/>
              </a:spcAft>
              <a:buClr>
                <a:schemeClr val="dk1"/>
              </a:buClr>
              <a:buSzPts val="2800"/>
              <a:buNone/>
            </a:pPr>
            <a:endParaRPr sz="2800" dirty="0"/>
          </a:p>
        </p:txBody>
      </p:sp>
      <p:sp>
        <p:nvSpPr>
          <p:cNvPr id="209" name="Google Shape;209;p11"/>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4000"/>
              <a:buFont typeface="Arial Black"/>
              <a:buNone/>
            </a:pPr>
            <a:r>
              <a:rPr lang="en-US"/>
              <a:t>Lesson Objectives</a:t>
            </a:r>
            <a:endParaRPr/>
          </a:p>
        </p:txBody>
      </p:sp>
      <p:pic>
        <p:nvPicPr>
          <p:cNvPr id="210" name="Google Shape;210;p11"/>
          <p:cNvPicPr preferRelativeResize="0"/>
          <p:nvPr/>
        </p:nvPicPr>
        <p:blipFill rotWithShape="1">
          <a:blip r:embed="rId4">
            <a:alphaModFix/>
          </a:blip>
          <a:srcRect/>
          <a:stretch/>
        </p:blipFill>
        <p:spPr>
          <a:xfrm>
            <a:off x="7842885" y="68263"/>
            <a:ext cx="914400" cy="914400"/>
          </a:xfrm>
          <a:prstGeom prst="rect">
            <a:avLst/>
          </a:prstGeom>
          <a:noFill/>
          <a:ln>
            <a:noFill/>
          </a:ln>
        </p:spPr>
      </p:pic>
      <p:graphicFrame>
        <p:nvGraphicFramePr>
          <p:cNvPr id="2" name="Diagram 1"/>
          <p:cNvGraphicFramePr/>
          <p:nvPr>
            <p:extLst>
              <p:ext uri="{D42A27DB-BD31-4B8C-83A1-F6EECF244321}">
                <p14:modId xmlns:p14="http://schemas.microsoft.com/office/powerpoint/2010/main" val="3179976795"/>
              </p:ext>
            </p:extLst>
          </p:nvPr>
        </p:nvGraphicFramePr>
        <p:xfrm>
          <a:off x="0" y="1495194"/>
          <a:ext cx="4608576"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5-Point Star 3"/>
          <p:cNvSpPr/>
          <p:nvPr/>
        </p:nvSpPr>
        <p:spPr>
          <a:xfrm>
            <a:off x="622448" y="2855493"/>
            <a:ext cx="404246" cy="43313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24344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1912620" y="2957357"/>
            <a:ext cx="5510156" cy="109612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D579B"/>
              </a:buClr>
              <a:buSzPts val="4000"/>
              <a:buNone/>
            </a:pPr>
            <a:r>
              <a:rPr lang="en-US" sz="4000" b="1" dirty="0" smtClean="0">
                <a:solidFill>
                  <a:srgbClr val="1D579B"/>
                </a:solidFill>
                <a:latin typeface="Arial"/>
                <a:ea typeface="Arial"/>
                <a:cs typeface="Arial"/>
                <a:sym typeface="Arial"/>
              </a:rPr>
              <a:t>UCPath Roles &amp; Access</a:t>
            </a:r>
            <a:endParaRPr dirty="0"/>
          </a:p>
        </p:txBody>
      </p:sp>
      <p:sp>
        <p:nvSpPr>
          <p:cNvPr id="199" name="Google Shape;199;p10"/>
          <p:cNvSpPr txBox="1">
            <a:spLocks noGrp="1"/>
          </p:cNvSpPr>
          <p:nvPr>
            <p:ph type="title"/>
          </p:nvPr>
        </p:nvSpPr>
        <p:spPr>
          <a:xfrm>
            <a:off x="1722120" y="2123266"/>
            <a:ext cx="8366760" cy="7498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C000"/>
              </a:buClr>
              <a:buSzPts val="3600"/>
              <a:buFont typeface="Arial Black"/>
              <a:buNone/>
            </a:pPr>
            <a:r>
              <a:rPr lang="en-US" sz="3600" dirty="0">
                <a:solidFill>
                  <a:srgbClr val="FFC000"/>
                </a:solidFill>
              </a:rPr>
              <a:t>LESSON</a:t>
            </a:r>
            <a:r>
              <a:rPr lang="en-US" sz="3600" dirty="0">
                <a:solidFill>
                  <a:srgbClr val="3F3F3F"/>
                </a:solidFill>
              </a:rPr>
              <a:t> </a:t>
            </a:r>
            <a:r>
              <a:rPr lang="en-US" sz="3600" dirty="0">
                <a:solidFill>
                  <a:srgbClr val="FFC000"/>
                </a:solidFill>
              </a:rPr>
              <a:t>2</a:t>
            </a:r>
            <a:endParaRPr dirty="0"/>
          </a:p>
        </p:txBody>
      </p:sp>
      <p:sp>
        <p:nvSpPr>
          <p:cNvPr id="200" name="Google Shape;200;p10"/>
          <p:cNvSpPr/>
          <p:nvPr/>
        </p:nvSpPr>
        <p:spPr>
          <a:xfrm>
            <a:off x="0" y="784982"/>
            <a:ext cx="9144000" cy="44245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10"/>
          <p:cNvSpPr/>
          <p:nvPr/>
        </p:nvSpPr>
        <p:spPr>
          <a:xfrm>
            <a:off x="289560" y="2286928"/>
            <a:ext cx="1432560" cy="1416391"/>
          </a:xfrm>
          <a:prstGeom prst="curvedRightArrow">
            <a:avLst>
              <a:gd name="adj1" fmla="val 25000"/>
              <a:gd name="adj2" fmla="val 50000"/>
              <a:gd name="adj3" fmla="val 25000"/>
            </a:avLst>
          </a:prstGeom>
          <a:gradFill>
            <a:gsLst>
              <a:gs pos="0">
                <a:srgbClr val="1F3864"/>
              </a:gs>
              <a:gs pos="100000">
                <a:srgbClr val="91CCFF"/>
              </a:gs>
            </a:gsLst>
            <a:lin ang="16200000" scaled="0"/>
          </a:gradFill>
          <a:ln w="9525" cap="flat" cmpd="sng">
            <a:solidFill>
              <a:srgbClr val="5597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02" name="Google Shape;202;p10">
            <a:hlinkClick r:id="rId4" action="ppaction://hlinksldjump"/>
          </p:cNvPr>
          <p:cNvPicPr preferRelativeResize="0"/>
          <p:nvPr/>
        </p:nvPicPr>
        <p:blipFill rotWithShape="1">
          <a:blip r:embed="rId5">
            <a:alphaModFix/>
          </a:blip>
          <a:srcRect b="10636"/>
          <a:stretch/>
        </p:blipFill>
        <p:spPr>
          <a:xfrm>
            <a:off x="8515030" y="77986"/>
            <a:ext cx="537530" cy="518160"/>
          </a:xfrm>
          <a:prstGeom prst="rect">
            <a:avLst/>
          </a:prstGeom>
          <a:noFill/>
          <a:ln>
            <a:noFill/>
          </a:ln>
        </p:spPr>
      </p:pic>
    </p:spTree>
    <p:custDataLst>
      <p:tags r:id="rId1"/>
    </p:custDataLst>
    <p:extLst>
      <p:ext uri="{BB962C8B-B14F-4D97-AF65-F5344CB8AC3E}">
        <p14:creationId xmlns:p14="http://schemas.microsoft.com/office/powerpoint/2010/main" val="1624578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US" dirty="0" smtClean="0"/>
              <a:t>In UCPath, there are various roles available which will enable users to modify and view employee data</a:t>
            </a:r>
          </a:p>
          <a:p>
            <a:endParaRPr lang="en-US" sz="1400" dirty="0" smtClean="0"/>
          </a:p>
          <a:p>
            <a:r>
              <a:rPr lang="en-US" dirty="0" smtClean="0"/>
              <a:t>There is a </a:t>
            </a:r>
            <a:r>
              <a:rPr lang="en-US" b="1" dirty="0" smtClean="0"/>
              <a:t>“UCPath Roles Wiki” </a:t>
            </a:r>
            <a:r>
              <a:rPr lang="en-US" dirty="0" smtClean="0"/>
              <a:t>on our UCPath website that users can </a:t>
            </a:r>
            <a:r>
              <a:rPr lang="en-US" dirty="0" smtClean="0"/>
              <a:t>to access to review details and </a:t>
            </a:r>
            <a:r>
              <a:rPr lang="en-US" dirty="0" smtClean="0"/>
              <a:t>training requirements </a:t>
            </a:r>
            <a:r>
              <a:rPr lang="en-US" dirty="0" smtClean="0"/>
              <a:t>for all roles.</a:t>
            </a:r>
          </a:p>
          <a:p>
            <a:endParaRPr lang="en-US" sz="1800" dirty="0" smtClean="0"/>
          </a:p>
          <a:p>
            <a:r>
              <a:rPr lang="en-US" dirty="0" smtClean="0"/>
              <a:t> </a:t>
            </a:r>
            <a:r>
              <a:rPr lang="en-US" dirty="0" smtClean="0"/>
              <a:t>Please contact your DSA or CPO for additional information.</a:t>
            </a:r>
            <a:endParaRPr lang="en-US" dirty="0"/>
          </a:p>
        </p:txBody>
      </p:sp>
      <p:sp>
        <p:nvSpPr>
          <p:cNvPr id="3" name="Title 2"/>
          <p:cNvSpPr>
            <a:spLocks noGrp="1"/>
          </p:cNvSpPr>
          <p:nvPr>
            <p:ph type="title"/>
          </p:nvPr>
        </p:nvSpPr>
        <p:spPr/>
        <p:txBody>
          <a:bodyPr/>
          <a:lstStyle/>
          <a:p>
            <a:r>
              <a:rPr lang="en-US" dirty="0" smtClean="0"/>
              <a:t>Roles &amp; Access Overview</a:t>
            </a:r>
            <a:endParaRPr lang="en-US" dirty="0"/>
          </a:p>
        </p:txBody>
      </p:sp>
    </p:spTree>
    <p:custDataLst>
      <p:tags r:id="rId1"/>
    </p:custDataLst>
    <p:extLst>
      <p:ext uri="{BB962C8B-B14F-4D97-AF65-F5344CB8AC3E}">
        <p14:creationId xmlns:p14="http://schemas.microsoft.com/office/powerpoint/2010/main" val="2360354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9" name="Google Shape;119;p2"/>
          <p:cNvSpPr txBox="1">
            <a:spLocks noGrp="1"/>
          </p:cNvSpPr>
          <p:nvPr>
            <p:ph type="body" idx="3"/>
          </p:nvPr>
        </p:nvSpPr>
        <p:spPr>
          <a:xfrm>
            <a:off x="475488" y="2195512"/>
            <a:ext cx="4114800" cy="397668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800"/>
              <a:buFont typeface="Arial"/>
              <a:buChar char="•"/>
            </a:pPr>
            <a:r>
              <a:rPr lang="en-US" sz="2800" b="1" dirty="0" smtClean="0"/>
              <a:t>Name: </a:t>
            </a:r>
            <a:r>
              <a:rPr lang="en-US" sz="2800" dirty="0" smtClean="0"/>
              <a:t>Angel Rivera</a:t>
            </a:r>
            <a:endParaRPr dirty="0"/>
          </a:p>
          <a:p>
            <a:pPr marL="342900" lvl="0" indent="-342900" algn="l" rtl="0">
              <a:spcBef>
                <a:spcPts val="560"/>
              </a:spcBef>
              <a:spcAft>
                <a:spcPts val="0"/>
              </a:spcAft>
              <a:buClr>
                <a:schemeClr val="dk1"/>
              </a:buClr>
              <a:buSzPts val="2800"/>
              <a:buFont typeface="Arial"/>
              <a:buChar char="•"/>
            </a:pPr>
            <a:r>
              <a:rPr lang="en-US" sz="2800" b="1" dirty="0"/>
              <a:t>UCI </a:t>
            </a:r>
            <a:r>
              <a:rPr lang="en-US" sz="2800" b="1" dirty="0" smtClean="0"/>
              <a:t>Role</a:t>
            </a:r>
            <a:r>
              <a:rPr lang="en-US" sz="2800" dirty="0" smtClean="0"/>
              <a:t>: Training Lead</a:t>
            </a:r>
            <a:endParaRPr dirty="0"/>
          </a:p>
          <a:p>
            <a:pPr marL="342900" lvl="0" indent="-342900" algn="l" rtl="0">
              <a:spcBef>
                <a:spcPts val="560"/>
              </a:spcBef>
              <a:spcAft>
                <a:spcPts val="0"/>
              </a:spcAft>
              <a:buClr>
                <a:schemeClr val="dk1"/>
              </a:buClr>
              <a:buSzPts val="2800"/>
              <a:buFont typeface="Arial"/>
              <a:buChar char="•"/>
            </a:pPr>
            <a:r>
              <a:rPr lang="en-US" sz="2800" dirty="0" smtClean="0"/>
              <a:t>2 Years in UCPath</a:t>
            </a:r>
          </a:p>
          <a:p>
            <a:pPr marL="342900" lvl="0" indent="-342900" algn="l" rtl="0">
              <a:spcBef>
                <a:spcPts val="560"/>
              </a:spcBef>
              <a:spcAft>
                <a:spcPts val="0"/>
              </a:spcAft>
              <a:buClr>
                <a:schemeClr val="dk1"/>
              </a:buClr>
              <a:buSzPts val="2800"/>
              <a:buFont typeface="Arial"/>
              <a:buChar char="•"/>
            </a:pPr>
            <a:r>
              <a:rPr lang="en-US" sz="2800" dirty="0" smtClean="0"/>
              <a:t>10 Years of PeopleSoft related experience.</a:t>
            </a:r>
            <a:endParaRPr dirty="0"/>
          </a:p>
        </p:txBody>
      </p:sp>
      <p:sp>
        <p:nvSpPr>
          <p:cNvPr id="120" name="Google Shape;120;p2"/>
          <p:cNvSpPr txBox="1">
            <a:spLocks noGrp="1"/>
          </p:cNvSpPr>
          <p:nvPr>
            <p:ph type="body" idx="4"/>
          </p:nvPr>
        </p:nvSpPr>
        <p:spPr>
          <a:xfrm>
            <a:off x="475488" y="1371600"/>
            <a:ext cx="4114800" cy="82391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None/>
            </a:pPr>
            <a:r>
              <a:rPr lang="en-US" sz="3200"/>
              <a:t>Instructor </a:t>
            </a:r>
            <a:endParaRPr/>
          </a:p>
        </p:txBody>
      </p:sp>
      <p:sp>
        <p:nvSpPr>
          <p:cNvPr id="121" name="Google Shape;121;p2"/>
          <p:cNvSpPr txBox="1">
            <a:spLocks noGrp="1"/>
          </p:cNvSpPr>
          <p:nvPr>
            <p:ph type="title"/>
          </p:nvPr>
        </p:nvSpPr>
        <p:spPr>
          <a:xfrm>
            <a:off x="393192" y="5866"/>
            <a:ext cx="8366760" cy="96012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4000"/>
              <a:buFont typeface="Arial Black"/>
              <a:buNone/>
            </a:pPr>
            <a:r>
              <a:rPr lang="en-US"/>
              <a:t>Introductions </a:t>
            </a:r>
            <a:endParaRPr/>
          </a:p>
        </p:txBody>
      </p:sp>
      <p:pic>
        <p:nvPicPr>
          <p:cNvPr id="122" name="Google Shape;122;p2">
            <a:hlinkClick r:id="rId4" action="ppaction://hlinksldjump"/>
          </p:cNvPr>
          <p:cNvPicPr preferRelativeResize="0"/>
          <p:nvPr/>
        </p:nvPicPr>
        <p:blipFill rotWithShape="1">
          <a:blip r:embed="rId5">
            <a:alphaModFix/>
          </a:blip>
          <a:srcRect b="10636"/>
          <a:stretch/>
        </p:blipFill>
        <p:spPr>
          <a:xfrm>
            <a:off x="8515030" y="77986"/>
            <a:ext cx="537530" cy="518160"/>
          </a:xfrm>
          <a:prstGeom prst="rect">
            <a:avLst/>
          </a:prstGeom>
          <a:noFill/>
          <a:ln>
            <a:no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4719" y="1371600"/>
            <a:ext cx="4099076" cy="4256874"/>
          </a:xfrm>
          <a:prstGeom prst="rect">
            <a:avLst/>
          </a:prstGeom>
        </p:spPr>
      </p:pic>
    </p:spTree>
    <p:custDataLst>
      <p:tags r:id="rId1"/>
    </p:custDataLst>
    <p:extLst>
      <p:ext uri="{BB962C8B-B14F-4D97-AF65-F5344CB8AC3E}">
        <p14:creationId xmlns:p14="http://schemas.microsoft.com/office/powerpoint/2010/main" val="1046774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81" y="169819"/>
            <a:ext cx="9144000" cy="633177"/>
          </a:xfrm>
        </p:spPr>
        <p:txBody>
          <a:bodyPr vert="horz" lIns="91440" tIns="45720" rIns="91440" bIns="45720" rtlCol="0" anchor="ctr">
            <a:noAutofit/>
          </a:bodyPr>
          <a:lstStyle/>
          <a:p>
            <a:r>
              <a:rPr lang="en-US" sz="3600" b="0" dirty="0" smtClean="0">
                <a:solidFill>
                  <a:srgbClr val="000000"/>
                </a:solidFill>
                <a:latin typeface="Arial Black" panose="020B0A04020102020204" pitchFamily="34" charset="0"/>
                <a:cs typeface="Verdana" panose="020B0604030504040204" pitchFamily="34" charset="0"/>
              </a:rPr>
              <a:t>Initiator Roles - Example</a:t>
            </a:r>
            <a:endParaRPr lang="en-US" sz="3600" b="0" dirty="0">
              <a:solidFill>
                <a:srgbClr val="000000"/>
              </a:solidFill>
              <a:latin typeface="Arial Black" panose="020B0A04020102020204" pitchFamily="34" charset="0"/>
              <a:cs typeface="Verdana" panose="020B0604030504040204" pitchFamily="34" charset="0"/>
            </a:endParaRPr>
          </a:p>
        </p:txBody>
      </p:sp>
      <p:sp>
        <p:nvSpPr>
          <p:cNvPr id="5" name="Date Placeholder 4"/>
          <p:cNvSpPr>
            <a:spLocks noGrp="1"/>
          </p:cNvSpPr>
          <p:nvPr>
            <p:ph type="dt" sz="half" idx="4294967295"/>
          </p:nvPr>
        </p:nvSpPr>
        <p:spPr/>
        <p:txBody>
          <a:bodyPr/>
          <a:lstStyle/>
          <a:p>
            <a:fld id="{6FB4544F-AF2E-456C-A9F6-016559165872}" type="datetime1">
              <a:rPr lang="en-US" smtClean="0">
                <a:solidFill>
                  <a:prstClr val="white"/>
                </a:solidFill>
              </a:rPr>
              <a:pPr/>
              <a:t>8/10/2020</a:t>
            </a:fld>
            <a:endParaRPr lang="en-US" dirty="0">
              <a:solidFill>
                <a:prstClr val="white"/>
              </a:solidFill>
            </a:endParaRPr>
          </a:p>
        </p:txBody>
      </p:sp>
      <p:sp>
        <p:nvSpPr>
          <p:cNvPr id="6" name="Slide Number Placeholder 5"/>
          <p:cNvSpPr>
            <a:spLocks noGrp="1"/>
          </p:cNvSpPr>
          <p:nvPr>
            <p:ph type="sldNum" sz="quarter" idx="4294967295"/>
          </p:nvPr>
        </p:nvSpPr>
        <p:spPr/>
        <p:txBody>
          <a:bodyPr/>
          <a:lstStyle/>
          <a:p>
            <a:fld id="{67AA6EFB-DE16-2749-9DB8-9B2BD9BF76D4}" type="slidenum">
              <a:rPr lang="en-US" smtClean="0">
                <a:solidFill>
                  <a:prstClr val="white"/>
                </a:solidFill>
              </a:rPr>
              <a:pPr/>
              <a:t>20</a:t>
            </a:fld>
            <a:endParaRPr lang="en-US" dirty="0">
              <a:solidFill>
                <a:prstClr val="white"/>
              </a:solidFill>
            </a:endParaRPr>
          </a:p>
        </p:txBody>
      </p:sp>
      <p:sp>
        <p:nvSpPr>
          <p:cNvPr id="7" name="TextBox 6"/>
          <p:cNvSpPr txBox="1"/>
          <p:nvPr/>
        </p:nvSpPr>
        <p:spPr>
          <a:xfrm>
            <a:off x="206038" y="1062710"/>
            <a:ext cx="8738886" cy="954107"/>
          </a:xfrm>
          <a:prstGeom prst="rect">
            <a:avLst/>
          </a:prstGeom>
          <a:noFill/>
        </p:spPr>
        <p:txBody>
          <a:bodyPr wrap="square" rtlCol="0">
            <a:spAutoFit/>
          </a:bodyPr>
          <a:lstStyle/>
          <a:p>
            <a:pPr defTabSz="457200"/>
            <a:r>
              <a:rPr lang="en-US" sz="2800" b="1" dirty="0" smtClean="0">
                <a:solidFill>
                  <a:prstClr val="black"/>
                </a:solidFill>
              </a:rPr>
              <a:t>Note: In UCPath, “Roles” may have multiple system roles combines into one.</a:t>
            </a:r>
            <a:endParaRPr lang="en-US" sz="2800" b="1"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3461864057"/>
              </p:ext>
            </p:extLst>
          </p:nvPr>
        </p:nvGraphicFramePr>
        <p:xfrm>
          <a:off x="538621" y="2276531"/>
          <a:ext cx="8073720" cy="3628329"/>
        </p:xfrm>
        <a:graphic>
          <a:graphicData uri="http://schemas.openxmlformats.org/drawingml/2006/table">
            <a:tbl>
              <a:tblPr firstRow="1" bandRow="1">
                <a:tableStyleId>{0E746F9F-0E89-49C7-9AF0-A1651704D797}</a:tableStyleId>
              </a:tblPr>
              <a:tblGrid>
                <a:gridCol w="2968321">
                  <a:extLst>
                    <a:ext uri="{9D8B030D-6E8A-4147-A177-3AD203B41FA5}">
                      <a16:colId xmlns:a16="http://schemas.microsoft.com/office/drawing/2014/main" val="691597962"/>
                    </a:ext>
                  </a:extLst>
                </a:gridCol>
                <a:gridCol w="5105399">
                  <a:extLst>
                    <a:ext uri="{9D8B030D-6E8A-4147-A177-3AD203B41FA5}">
                      <a16:colId xmlns:a16="http://schemas.microsoft.com/office/drawing/2014/main" val="1573265899"/>
                    </a:ext>
                  </a:extLst>
                </a:gridCol>
              </a:tblGrid>
              <a:tr h="88512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smtClean="0">
                          <a:solidFill>
                            <a:schemeClr val="tx1"/>
                          </a:solidFill>
                          <a:effectLst/>
                        </a:rPr>
                        <a:t>UCP-Campus-HCM Initiator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800" b="0" dirty="0" smtClean="0">
                          <a:solidFill>
                            <a:schemeClr val="tx1"/>
                          </a:solidFill>
                        </a:rPr>
                        <a:t>Allows</a:t>
                      </a:r>
                      <a:r>
                        <a:rPr lang="en-US" sz="1800" b="0" baseline="0" dirty="0" smtClean="0">
                          <a:solidFill>
                            <a:schemeClr val="tx1"/>
                          </a:solidFill>
                        </a:rPr>
                        <a:t> users to performs actions such as Hires, Create positions, change Full Time Equivalency (FTE), among other HR related actions.</a:t>
                      </a: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2117605"/>
                  </a:ext>
                </a:extLst>
              </a:tr>
              <a:tr h="88512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smtClean="0">
                          <a:solidFill>
                            <a:schemeClr val="tx1"/>
                          </a:solidFill>
                          <a:effectLst/>
                        </a:rPr>
                        <a:t>UCP-Campus-Payroll Initiator</a:t>
                      </a:r>
                      <a:endParaRPr lang="en-US" sz="2400" b="1"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800" dirty="0" smtClean="0"/>
                        <a:t>Allows</a:t>
                      </a:r>
                      <a:r>
                        <a:rPr lang="en-US" sz="1800" baseline="0" dirty="0" smtClean="0"/>
                        <a:t> users to perform payroll actions such as providing employees one time and recurring additional pay, and payroll requests.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536962"/>
                  </a:ext>
                </a:extLst>
              </a:tr>
              <a:tr h="88512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smtClean="0">
                          <a:solidFill>
                            <a:schemeClr val="tx1"/>
                          </a:solidFill>
                          <a:effectLst/>
                        </a:rPr>
                        <a:t>UCP-Campus-Cost Transfers Initiator</a:t>
                      </a:r>
                      <a:endParaRPr lang="en-US" sz="2400" b="1"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800" dirty="0" smtClean="0"/>
                        <a:t>This role allows users to perform salary</a:t>
                      </a:r>
                      <a:r>
                        <a:rPr lang="en-US" sz="1800" baseline="0" dirty="0" smtClean="0"/>
                        <a:t> cost transfers, known in UCPath as Direct Retro transactions.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1177086"/>
                  </a:ext>
                </a:extLst>
              </a:tr>
              <a:tr h="88512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smtClean="0">
                          <a:solidFill>
                            <a:schemeClr val="tx1"/>
                          </a:solidFill>
                          <a:effectLst/>
                        </a:rPr>
                        <a:t>UCP-Campus-Funding Initiator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800" dirty="0" smtClean="0"/>
                        <a:t>This</a:t>
                      </a:r>
                      <a:r>
                        <a:rPr lang="en-US" sz="1800" baseline="0" dirty="0" smtClean="0"/>
                        <a:t> role allow users to enter or modify KFS Account/Funds to department positions in UCPath.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6258534"/>
                  </a:ext>
                </a:extLst>
              </a:tr>
            </a:tbl>
          </a:graphicData>
        </a:graphic>
      </p:graphicFrame>
    </p:spTree>
    <p:custDataLst>
      <p:tags r:id="rId1"/>
    </p:custDataLst>
    <p:extLst>
      <p:ext uri="{BB962C8B-B14F-4D97-AF65-F5344CB8AC3E}">
        <p14:creationId xmlns:p14="http://schemas.microsoft.com/office/powerpoint/2010/main" val="2281081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48" y="123534"/>
            <a:ext cx="8125935" cy="623163"/>
          </a:xfrm>
        </p:spPr>
        <p:txBody>
          <a:bodyPr vert="horz" lIns="91440" tIns="45720" rIns="91440" bIns="45720" rtlCol="0" anchor="ctr">
            <a:noAutofit/>
          </a:bodyPr>
          <a:lstStyle/>
          <a:p>
            <a:r>
              <a:rPr lang="en-US" b="0" dirty="0" smtClean="0">
                <a:solidFill>
                  <a:srgbClr val="000000"/>
                </a:solidFill>
                <a:latin typeface="Arial Black" panose="020B0A04020102020204" pitchFamily="34" charset="0"/>
                <a:cs typeface="Verdana" panose="020B0604030504040204" pitchFamily="34" charset="0"/>
              </a:rPr>
              <a:t>Approval Workflow Roles</a:t>
            </a:r>
            <a:endParaRPr lang="en-US" b="0" dirty="0">
              <a:solidFill>
                <a:srgbClr val="000000"/>
              </a:solidFill>
              <a:latin typeface="Arial Black" panose="020B0A04020102020204" pitchFamily="34" charset="0"/>
              <a:cs typeface="Verdana" panose="020B0604030504040204" pitchFamily="34" charset="0"/>
            </a:endParaRPr>
          </a:p>
        </p:txBody>
      </p:sp>
      <p:sp>
        <p:nvSpPr>
          <p:cNvPr id="5" name="Date Placeholder 4"/>
          <p:cNvSpPr>
            <a:spLocks noGrp="1"/>
          </p:cNvSpPr>
          <p:nvPr>
            <p:ph type="dt" sz="half" idx="4294967295"/>
          </p:nvPr>
        </p:nvSpPr>
        <p:spPr/>
        <p:txBody>
          <a:bodyPr/>
          <a:lstStyle/>
          <a:p>
            <a:fld id="{7EA6D383-0ED2-442C-8E67-BCCC84655902}" type="datetime1">
              <a:rPr lang="en-US" smtClean="0">
                <a:solidFill>
                  <a:prstClr val="white"/>
                </a:solidFill>
              </a:rPr>
              <a:pPr/>
              <a:t>8/10/2020</a:t>
            </a:fld>
            <a:endParaRPr lang="en-US" dirty="0">
              <a:solidFill>
                <a:prstClr val="white"/>
              </a:solidFill>
            </a:endParaRPr>
          </a:p>
        </p:txBody>
      </p:sp>
      <p:sp>
        <p:nvSpPr>
          <p:cNvPr id="6" name="Slide Number Placeholder 5"/>
          <p:cNvSpPr>
            <a:spLocks noGrp="1"/>
          </p:cNvSpPr>
          <p:nvPr>
            <p:ph type="sldNum" sz="quarter" idx="4294967295"/>
          </p:nvPr>
        </p:nvSpPr>
        <p:spPr/>
        <p:txBody>
          <a:bodyPr/>
          <a:lstStyle/>
          <a:p>
            <a:fld id="{67AA6EFB-DE16-2749-9DB8-9B2BD9BF76D4}" type="slidenum">
              <a:rPr lang="en-US" smtClean="0">
                <a:solidFill>
                  <a:prstClr val="white"/>
                </a:solidFill>
              </a:rPr>
              <a:pPr/>
              <a:t>21</a:t>
            </a:fld>
            <a:endParaRPr lang="en-US" dirty="0">
              <a:solidFill>
                <a:prstClr val="white"/>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828038760"/>
              </p:ext>
            </p:extLst>
          </p:nvPr>
        </p:nvGraphicFramePr>
        <p:xfrm>
          <a:off x="419100" y="1567011"/>
          <a:ext cx="8382000" cy="3627120"/>
        </p:xfrm>
        <a:graphic>
          <a:graphicData uri="http://schemas.openxmlformats.org/drawingml/2006/table">
            <a:tbl>
              <a:tblPr firstRow="1" bandRow="1">
                <a:tableStyleId>{0E746F9F-0E89-49C7-9AF0-A1651704D797}</a:tableStyleId>
              </a:tblPr>
              <a:tblGrid>
                <a:gridCol w="3905250">
                  <a:extLst>
                    <a:ext uri="{9D8B030D-6E8A-4147-A177-3AD203B41FA5}">
                      <a16:colId xmlns:a16="http://schemas.microsoft.com/office/drawing/2014/main" val="1325095434"/>
                    </a:ext>
                  </a:extLst>
                </a:gridCol>
                <a:gridCol w="4476750">
                  <a:extLst>
                    <a:ext uri="{9D8B030D-6E8A-4147-A177-3AD203B41FA5}">
                      <a16:colId xmlns:a16="http://schemas.microsoft.com/office/drawing/2014/main" val="3038436098"/>
                    </a:ext>
                  </a:extLst>
                </a:gridCol>
              </a:tblGrid>
              <a:tr h="766680">
                <a:tc>
                  <a:txBody>
                    <a:bodyPr/>
                    <a:lstStyle/>
                    <a:p>
                      <a:pPr lvl="1"/>
                      <a:r>
                        <a:rPr lang="en-US" sz="2000" b="1" i="0" u="none" strike="noStrike" cap="none" dirty="0" smtClean="0">
                          <a:solidFill>
                            <a:schemeClr val="tx1"/>
                          </a:solidFill>
                          <a:effectLst/>
                          <a:latin typeface="Calibri"/>
                          <a:ea typeface="Calibri"/>
                          <a:cs typeface="Calibri"/>
                          <a:sym typeface="Arial"/>
                        </a:rPr>
                        <a:t>UCP-Campus-HCM Approver 1 or Medical Residents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000" dirty="0" smtClean="0">
                          <a:solidFill>
                            <a:schemeClr val="tx1"/>
                          </a:solidFill>
                        </a:rPr>
                        <a:t>UCPath</a:t>
                      </a:r>
                      <a:r>
                        <a:rPr lang="en-US" sz="2000" baseline="0" dirty="0" smtClean="0">
                          <a:solidFill>
                            <a:schemeClr val="tx1"/>
                          </a:solidFill>
                        </a:rPr>
                        <a:t> routes HR related transactions to </a:t>
                      </a:r>
                      <a:r>
                        <a:rPr lang="en-US" sz="2000" dirty="0" smtClean="0">
                          <a:solidFill>
                            <a:schemeClr val="tx1"/>
                          </a:solidFill>
                        </a:rPr>
                        <a:t>designate</a:t>
                      </a:r>
                      <a:r>
                        <a:rPr lang="en-US" sz="2000" baseline="0" dirty="0" smtClean="0">
                          <a:solidFill>
                            <a:schemeClr val="tx1"/>
                          </a:solidFill>
                        </a:rPr>
                        <a:t>d users who have this role to review and approve.</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0802952"/>
                  </a:ext>
                </a:extLst>
              </a:tr>
              <a:tr h="11000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i="0" u="none" strike="noStrike" cap="none" dirty="0" smtClean="0">
                          <a:solidFill>
                            <a:schemeClr val="tx1"/>
                          </a:solidFill>
                          <a:effectLst/>
                          <a:latin typeface="Calibri"/>
                          <a:ea typeface="Calibri"/>
                          <a:cs typeface="Calibri"/>
                          <a:sym typeface="Arial"/>
                        </a:rPr>
                        <a:t>UCP-Campus-Payroll Approver 1 or Medical Residents</a:t>
                      </a:r>
                    </a:p>
                    <a:p>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smtClean="0">
                          <a:solidFill>
                            <a:schemeClr val="tx1"/>
                          </a:solidFill>
                        </a:rPr>
                        <a:t>UCPath</a:t>
                      </a:r>
                      <a:r>
                        <a:rPr lang="en-US" sz="2000" baseline="0" dirty="0" smtClean="0">
                          <a:solidFill>
                            <a:schemeClr val="tx1"/>
                          </a:solidFill>
                        </a:rPr>
                        <a:t> routes HR related transactions to </a:t>
                      </a:r>
                      <a:r>
                        <a:rPr lang="en-US" sz="2000" dirty="0" smtClean="0">
                          <a:solidFill>
                            <a:schemeClr val="tx1"/>
                          </a:solidFill>
                        </a:rPr>
                        <a:t>designate</a:t>
                      </a:r>
                      <a:r>
                        <a:rPr lang="en-US" sz="2000" baseline="0" dirty="0" smtClean="0">
                          <a:solidFill>
                            <a:schemeClr val="tx1"/>
                          </a:solidFill>
                        </a:rPr>
                        <a:t>d users who have this role to review and approve.</a:t>
                      </a:r>
                      <a:endParaRPr lang="en-US" sz="2000" dirty="0" smtClean="0">
                        <a:solidFill>
                          <a:schemeClr val="tx1"/>
                        </a:solidFill>
                      </a:endParaRPr>
                    </a:p>
                    <a:p>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3006677"/>
                  </a:ext>
                </a:extLst>
              </a:tr>
              <a:tr h="11000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i="0" u="none" strike="noStrike" cap="none" dirty="0" smtClean="0">
                          <a:solidFill>
                            <a:schemeClr val="tx1"/>
                          </a:solidFill>
                          <a:effectLst/>
                          <a:latin typeface="Calibri"/>
                          <a:ea typeface="Calibri"/>
                          <a:cs typeface="Calibri"/>
                          <a:sym typeface="Arial"/>
                        </a:rPr>
                        <a:t>UCP-Campus-General Ledger Approver 1 or Medical Residents</a:t>
                      </a:r>
                    </a:p>
                    <a:p>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smtClean="0">
                          <a:solidFill>
                            <a:schemeClr val="tx1"/>
                          </a:solidFill>
                        </a:rPr>
                        <a:t>UCPath</a:t>
                      </a:r>
                      <a:r>
                        <a:rPr lang="en-US" sz="2000" baseline="0" dirty="0" smtClean="0">
                          <a:solidFill>
                            <a:schemeClr val="tx1"/>
                          </a:solidFill>
                        </a:rPr>
                        <a:t> routes HR related transactions to </a:t>
                      </a:r>
                      <a:r>
                        <a:rPr lang="en-US" sz="2000" dirty="0" smtClean="0">
                          <a:solidFill>
                            <a:schemeClr val="tx1"/>
                          </a:solidFill>
                        </a:rPr>
                        <a:t>designate</a:t>
                      </a:r>
                      <a:r>
                        <a:rPr lang="en-US" sz="2000" baseline="0" dirty="0" smtClean="0">
                          <a:solidFill>
                            <a:schemeClr val="tx1"/>
                          </a:solidFill>
                        </a:rPr>
                        <a:t>d users who have this role to review and approve.</a:t>
                      </a:r>
                      <a:endParaRPr lang="en-US" sz="2000" dirty="0" smtClean="0">
                        <a:solidFill>
                          <a:schemeClr val="tx1"/>
                        </a:solidFill>
                      </a:endParaRPr>
                    </a:p>
                    <a:p>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3967361"/>
                  </a:ext>
                </a:extLst>
              </a:tr>
            </a:tbl>
          </a:graphicData>
        </a:graphic>
      </p:graphicFrame>
      <p:sp>
        <p:nvSpPr>
          <p:cNvPr id="10" name="TextBox 9"/>
          <p:cNvSpPr txBox="1"/>
          <p:nvPr/>
        </p:nvSpPr>
        <p:spPr>
          <a:xfrm>
            <a:off x="419100" y="5391150"/>
            <a:ext cx="8305800" cy="1015663"/>
          </a:xfrm>
          <a:prstGeom prst="rect">
            <a:avLst/>
          </a:prstGeom>
          <a:noFill/>
        </p:spPr>
        <p:txBody>
          <a:bodyPr wrap="square" rtlCol="0">
            <a:spAutoFit/>
          </a:bodyPr>
          <a:lstStyle/>
          <a:p>
            <a:r>
              <a:rPr lang="en-US" sz="2000" b="1" dirty="0">
                <a:solidFill>
                  <a:schemeClr val="tx1"/>
                </a:solidFill>
                <a:latin typeface="Calibri"/>
                <a:ea typeface="Calibri"/>
                <a:cs typeface="Calibri"/>
              </a:rPr>
              <a:t>The Medical Residents role permits the person to only approve transactions for Medical Residents</a:t>
            </a:r>
            <a:endParaRPr lang="en-US" sz="2000" dirty="0">
              <a:solidFill>
                <a:schemeClr val="tx1"/>
              </a:solidFill>
            </a:endParaRPr>
          </a:p>
          <a:p>
            <a:endParaRPr lang="en-US" sz="2000" dirty="0">
              <a:solidFill>
                <a:schemeClr val="tx1"/>
              </a:solidFill>
            </a:endParaRPr>
          </a:p>
        </p:txBody>
      </p:sp>
    </p:spTree>
    <p:custDataLst>
      <p:tags r:id="rId1"/>
    </p:custDataLst>
    <p:extLst>
      <p:ext uri="{BB962C8B-B14F-4D97-AF65-F5344CB8AC3E}">
        <p14:creationId xmlns:p14="http://schemas.microsoft.com/office/powerpoint/2010/main" val="8528524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252" y="276736"/>
            <a:ext cx="9144000" cy="577171"/>
          </a:xfrm>
        </p:spPr>
        <p:txBody>
          <a:bodyPr vert="horz" lIns="91440" tIns="45720" rIns="91440" bIns="45720" rtlCol="0" anchor="ctr">
            <a:noAutofit/>
          </a:bodyPr>
          <a:lstStyle/>
          <a:p>
            <a:r>
              <a:rPr lang="en-US" b="0" dirty="0">
                <a:solidFill>
                  <a:srgbClr val="000000"/>
                </a:solidFill>
                <a:latin typeface="Arial Black" panose="020B0A04020102020204" pitchFamily="34" charset="0"/>
                <a:cs typeface="Verdana" panose="020B0604030504040204" pitchFamily="34" charset="0"/>
              </a:rPr>
              <a:t>Inquiry Roles</a:t>
            </a:r>
          </a:p>
        </p:txBody>
      </p:sp>
      <p:sp>
        <p:nvSpPr>
          <p:cNvPr id="5" name="Date Placeholder 4"/>
          <p:cNvSpPr>
            <a:spLocks noGrp="1"/>
          </p:cNvSpPr>
          <p:nvPr>
            <p:ph type="dt" sz="half" idx="4294967295"/>
          </p:nvPr>
        </p:nvSpPr>
        <p:spPr/>
        <p:txBody>
          <a:bodyPr/>
          <a:lstStyle/>
          <a:p>
            <a:fld id="{BB074158-CD82-499B-A11A-F440FBE5C530}" type="datetime1">
              <a:rPr lang="en-US" smtClean="0">
                <a:solidFill>
                  <a:prstClr val="white"/>
                </a:solidFill>
              </a:rPr>
              <a:pPr/>
              <a:t>8/10/2020</a:t>
            </a:fld>
            <a:endParaRPr lang="en-US" dirty="0">
              <a:solidFill>
                <a:prstClr val="white"/>
              </a:solidFill>
            </a:endParaRPr>
          </a:p>
        </p:txBody>
      </p:sp>
      <p:sp>
        <p:nvSpPr>
          <p:cNvPr id="6" name="Slide Number Placeholder 5"/>
          <p:cNvSpPr>
            <a:spLocks noGrp="1"/>
          </p:cNvSpPr>
          <p:nvPr>
            <p:ph type="sldNum" sz="quarter" idx="4294967295"/>
          </p:nvPr>
        </p:nvSpPr>
        <p:spPr/>
        <p:txBody>
          <a:bodyPr/>
          <a:lstStyle/>
          <a:p>
            <a:fld id="{67AA6EFB-DE16-2749-9DB8-9B2BD9BF76D4}" type="slidenum">
              <a:rPr lang="en-US" smtClean="0">
                <a:solidFill>
                  <a:prstClr val="white"/>
                </a:solidFill>
              </a:rPr>
              <a:pPr/>
              <a:t>22</a:t>
            </a:fld>
            <a:endParaRPr lang="en-US" dirty="0">
              <a:solidFill>
                <a:prstClr val="white"/>
              </a:solidFill>
            </a:endParaRPr>
          </a:p>
        </p:txBody>
      </p:sp>
      <p:graphicFrame>
        <p:nvGraphicFramePr>
          <p:cNvPr id="13" name="Content Placeholder 12"/>
          <p:cNvGraphicFramePr>
            <a:graphicFrameLocks noGrp="1"/>
          </p:cNvGraphicFramePr>
          <p:nvPr>
            <p:ph sz="half" idx="1"/>
            <p:extLst>
              <p:ext uri="{D42A27DB-BD31-4B8C-83A1-F6EECF244321}">
                <p14:modId xmlns:p14="http://schemas.microsoft.com/office/powerpoint/2010/main" val="979269381"/>
              </p:ext>
            </p:extLst>
          </p:nvPr>
        </p:nvGraphicFramePr>
        <p:xfrm>
          <a:off x="740501" y="1298521"/>
          <a:ext cx="7715250" cy="2560320"/>
        </p:xfrm>
        <a:graphic>
          <a:graphicData uri="http://schemas.openxmlformats.org/drawingml/2006/table">
            <a:tbl>
              <a:tblPr firstRow="1" firstCol="1" bandRow="1">
                <a:tableStyleId>{0E746F9F-0E89-49C7-9AF0-A1651704D797}</a:tableStyleId>
              </a:tblPr>
              <a:tblGrid>
                <a:gridCol w="2876550">
                  <a:extLst>
                    <a:ext uri="{9D8B030D-6E8A-4147-A177-3AD203B41FA5}">
                      <a16:colId xmlns:a16="http://schemas.microsoft.com/office/drawing/2014/main" val="1353877313"/>
                    </a:ext>
                  </a:extLst>
                </a:gridCol>
                <a:gridCol w="4838700">
                  <a:extLst>
                    <a:ext uri="{9D8B030D-6E8A-4147-A177-3AD203B41FA5}">
                      <a16:colId xmlns:a16="http://schemas.microsoft.com/office/drawing/2014/main" val="286611336"/>
                    </a:ext>
                  </a:extLst>
                </a:gridCol>
              </a:tblGrid>
              <a:tr h="201669">
                <a:tc>
                  <a:txBody>
                    <a:bodyPr/>
                    <a:lstStyle/>
                    <a:p>
                      <a:pPr marL="457200" marR="0" lvl="1" indent="0" algn="l">
                        <a:spcBef>
                          <a:spcPts val="0"/>
                        </a:spcBef>
                        <a:spcAft>
                          <a:spcPts val="0"/>
                        </a:spcAft>
                        <a:buFont typeface="Courier New" panose="02070309020205020404" pitchFamily="49" charset="0"/>
                        <a:buNone/>
                      </a:pPr>
                      <a:r>
                        <a:rPr lang="en-US" sz="2400" dirty="0">
                          <a:solidFill>
                            <a:schemeClr val="tx1"/>
                          </a:solidFill>
                          <a:effectLst/>
                        </a:rPr>
                        <a:t>HCM </a:t>
                      </a:r>
                      <a:r>
                        <a:rPr lang="en-US" sz="2400" dirty="0" smtClean="0">
                          <a:solidFill>
                            <a:schemeClr val="tx1"/>
                          </a:solidFill>
                          <a:effectLst/>
                        </a:rPr>
                        <a:t>Inquiry</a:t>
                      </a:r>
                      <a:endParaRPr lang="en-US" sz="2400" dirty="0">
                        <a:solidFill>
                          <a:schemeClr val="tx1"/>
                        </a:solidFill>
                        <a:effectLst/>
                      </a:endParaRPr>
                    </a:p>
                  </a:txBody>
                  <a:tcPr marL="43301" marR="433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228600" marR="0" indent="0">
                        <a:spcBef>
                          <a:spcPts val="0"/>
                        </a:spcBef>
                        <a:spcAft>
                          <a:spcPts val="0"/>
                        </a:spcAft>
                      </a:pPr>
                      <a:r>
                        <a:rPr lang="en-US" sz="2400" dirty="0">
                          <a:solidFill>
                            <a:schemeClr val="tx1"/>
                          </a:solidFill>
                          <a:effectLst/>
                        </a:rPr>
                        <a:t> </a:t>
                      </a:r>
                      <a:r>
                        <a:rPr lang="en-US" sz="2400" b="0" dirty="0" smtClean="0">
                          <a:solidFill>
                            <a:schemeClr val="tx1"/>
                          </a:solidFill>
                          <a:effectLst/>
                        </a:rPr>
                        <a:t>Allows users to view general employee</a:t>
                      </a:r>
                      <a:r>
                        <a:rPr lang="en-US" sz="2400" b="0" baseline="0" dirty="0" smtClean="0">
                          <a:solidFill>
                            <a:schemeClr val="tx1"/>
                          </a:solidFill>
                          <a:effectLst/>
                        </a:rPr>
                        <a:t> data. No ability to create or edit data.</a:t>
                      </a:r>
                      <a:endParaRPr lang="en-US" sz="2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3301" marR="433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902068"/>
                  </a:ext>
                </a:extLst>
              </a:tr>
              <a:tr h="201669">
                <a:tc>
                  <a:txBody>
                    <a:bodyPr/>
                    <a:lstStyle/>
                    <a:p>
                      <a:pPr marL="457200" marR="0" lvl="1" indent="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None/>
                        <a:tabLst/>
                        <a:defRPr/>
                      </a:pPr>
                      <a:r>
                        <a:rPr lang="en-US" sz="2400" dirty="0" smtClean="0">
                          <a:solidFill>
                            <a:schemeClr val="tx1"/>
                          </a:solidFill>
                          <a:effectLst/>
                        </a:rPr>
                        <a:t>GL Inquiry</a:t>
                      </a:r>
                      <a:endParaRPr lang="en-US" sz="24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3301" marR="433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228600" marR="0" indent="0">
                        <a:spcBef>
                          <a:spcPts val="0"/>
                        </a:spcBef>
                        <a:spcAft>
                          <a:spcPts val="0"/>
                        </a:spcAft>
                      </a:pPr>
                      <a:r>
                        <a:rPr lang="en-US" sz="24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Allows </a:t>
                      </a:r>
                      <a:r>
                        <a:rPr lang="en-US" sz="2400" dirty="0" err="1"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uers</a:t>
                      </a:r>
                      <a:r>
                        <a:rPr lang="en-US" sz="24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to view financial</a:t>
                      </a:r>
                      <a:r>
                        <a:rPr lang="en-US" sz="2400" baseline="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data related to employee job records. No ability to add or modify financial data.</a:t>
                      </a:r>
                      <a:endParaRPr lang="en-US" sz="2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3301" marR="433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0643217"/>
                  </a:ext>
                </a:extLst>
              </a:tr>
            </a:tbl>
          </a:graphicData>
        </a:graphic>
      </p:graphicFrame>
      <p:sp>
        <p:nvSpPr>
          <p:cNvPr id="14" name="TextBox 13"/>
          <p:cNvSpPr txBox="1"/>
          <p:nvPr/>
        </p:nvSpPr>
        <p:spPr>
          <a:xfrm>
            <a:off x="323850" y="4017705"/>
            <a:ext cx="8846276" cy="2339102"/>
          </a:xfrm>
          <a:prstGeom prst="rect">
            <a:avLst/>
          </a:prstGeom>
          <a:noFill/>
        </p:spPr>
        <p:txBody>
          <a:bodyPr wrap="square" rtlCol="0">
            <a:spAutoFit/>
          </a:bodyPr>
          <a:lstStyle/>
          <a:p>
            <a:r>
              <a:rPr lang="en-US" sz="2400" dirty="0" smtClean="0"/>
              <a:t>Some users may have initiator access in one module, and inquiry only access in another. </a:t>
            </a:r>
          </a:p>
          <a:p>
            <a:endParaRPr lang="en-US" dirty="0" smtClean="0"/>
          </a:p>
          <a:p>
            <a:r>
              <a:rPr lang="en-US" sz="2400" b="1" dirty="0" smtClean="0"/>
              <a:t>Example</a:t>
            </a:r>
            <a:r>
              <a:rPr lang="en-US" sz="2400" dirty="0" smtClean="0"/>
              <a:t>: HCM Initiator Role x GL Inquiry Only</a:t>
            </a:r>
          </a:p>
          <a:p>
            <a:endParaRPr lang="en-US" sz="1050" dirty="0" smtClean="0"/>
          </a:p>
          <a:p>
            <a:r>
              <a:rPr lang="en-US" sz="2400" dirty="0" smtClean="0"/>
              <a:t>Segregation of duties is always considered when assigning roles in </a:t>
            </a:r>
            <a:r>
              <a:rPr lang="en-US" sz="2400" dirty="0" err="1" smtClean="0"/>
              <a:t>UCPAth</a:t>
            </a:r>
            <a:r>
              <a:rPr lang="en-US" sz="2400" dirty="0" smtClean="0"/>
              <a:t>.</a:t>
            </a:r>
            <a:endParaRPr lang="en-US" sz="2400" dirty="0"/>
          </a:p>
        </p:txBody>
      </p:sp>
    </p:spTree>
    <p:custDataLst>
      <p:tags r:id="rId1"/>
    </p:custDataLst>
    <p:extLst>
      <p:ext uri="{BB962C8B-B14F-4D97-AF65-F5344CB8AC3E}">
        <p14:creationId xmlns:p14="http://schemas.microsoft.com/office/powerpoint/2010/main" val="8031626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extLst>
              <p:ext uri="{D42A27DB-BD31-4B8C-83A1-F6EECF244321}">
                <p14:modId xmlns:p14="http://schemas.microsoft.com/office/powerpoint/2010/main" val="4016105648"/>
              </p:ext>
            </p:extLst>
          </p:nvPr>
        </p:nvGraphicFramePr>
        <p:xfrm>
          <a:off x="209550" y="1323975"/>
          <a:ext cx="8686799" cy="4572000"/>
        </p:xfrm>
        <a:graphic>
          <a:graphicData uri="http://schemas.openxmlformats.org/drawingml/2006/table">
            <a:tbl>
              <a:tblPr firstRow="1" firstCol="1" bandRow="1">
                <a:tableStyleId>{0E746F9F-0E89-49C7-9AF0-A1651704D797}</a:tableStyleId>
              </a:tblPr>
              <a:tblGrid>
                <a:gridCol w="4333482">
                  <a:extLst>
                    <a:ext uri="{9D8B030D-6E8A-4147-A177-3AD203B41FA5}">
                      <a16:colId xmlns:a16="http://schemas.microsoft.com/office/drawing/2014/main" val="1312278769"/>
                    </a:ext>
                  </a:extLst>
                </a:gridCol>
                <a:gridCol w="4353317">
                  <a:extLst>
                    <a:ext uri="{9D8B030D-6E8A-4147-A177-3AD203B41FA5}">
                      <a16:colId xmlns:a16="http://schemas.microsoft.com/office/drawing/2014/main" val="3193597048"/>
                    </a:ext>
                  </a:extLst>
                </a:gridCol>
              </a:tblGrid>
              <a:tr h="137160">
                <a:tc>
                  <a:txBody>
                    <a:bodyPr/>
                    <a:lstStyle/>
                    <a:p>
                      <a:pPr marL="742950" marR="0" lvl="1" indent="-285750">
                        <a:spcBef>
                          <a:spcPts val="0"/>
                        </a:spcBef>
                        <a:spcAft>
                          <a:spcPts val="0"/>
                        </a:spcAft>
                        <a:buFont typeface="Courier New" panose="02070309020205020404" pitchFamily="49" charset="0"/>
                        <a:buChar char="o"/>
                      </a:pPr>
                      <a:r>
                        <a:rPr lang="en-US" sz="2000">
                          <a:solidFill>
                            <a:schemeClr val="tx1"/>
                          </a:solidFill>
                          <a:effectLst/>
                        </a:rPr>
                        <a:t>UCP DSS-Budget Office Report Viewer</a:t>
                      </a:r>
                    </a:p>
                    <a:p>
                      <a:pPr marL="742950" marR="0" lvl="1" indent="-285750">
                        <a:spcBef>
                          <a:spcPts val="0"/>
                        </a:spcBef>
                        <a:spcAft>
                          <a:spcPts val="0"/>
                        </a:spcAft>
                        <a:buFont typeface="Courier New" panose="02070309020205020404" pitchFamily="49" charset="0"/>
                        <a:buChar char="o"/>
                      </a:pPr>
                      <a:r>
                        <a:rPr lang="en-US" sz="2000">
                          <a:solidFill>
                            <a:schemeClr val="tx1"/>
                          </a:solidFill>
                          <a:effectLst/>
                        </a:rPr>
                        <a:t>UCP DSS-Central HR Report Viewer</a:t>
                      </a:r>
                    </a:p>
                    <a:p>
                      <a:pPr marL="742950" marR="0" lvl="1" indent="-285750">
                        <a:spcBef>
                          <a:spcPts val="0"/>
                        </a:spcBef>
                        <a:spcAft>
                          <a:spcPts val="0"/>
                        </a:spcAft>
                        <a:buFont typeface="Courier New" panose="02070309020205020404" pitchFamily="49" charset="0"/>
                        <a:buChar char="o"/>
                      </a:pPr>
                      <a:r>
                        <a:rPr lang="en-US" sz="2000">
                          <a:solidFill>
                            <a:schemeClr val="tx1"/>
                          </a:solidFill>
                          <a:effectLst/>
                        </a:rPr>
                        <a:t>UCP DSS-Central Payroll Report Viewer - Campus and Med Center</a:t>
                      </a:r>
                    </a:p>
                    <a:p>
                      <a:pPr marL="742950" marR="0" lvl="1" indent="-285750">
                        <a:spcBef>
                          <a:spcPts val="0"/>
                        </a:spcBef>
                        <a:spcAft>
                          <a:spcPts val="0"/>
                        </a:spcAft>
                        <a:buFont typeface="Courier New" panose="02070309020205020404" pitchFamily="49" charset="0"/>
                        <a:buChar char="o"/>
                      </a:pPr>
                      <a:r>
                        <a:rPr lang="en-US" sz="2000">
                          <a:solidFill>
                            <a:schemeClr val="tx1"/>
                          </a:solidFill>
                          <a:effectLst/>
                        </a:rPr>
                        <a:t>UCP DSS-Central Payroll Report Viewer - Med Center</a:t>
                      </a:r>
                    </a:p>
                    <a:p>
                      <a:pPr marL="742950" marR="0" lvl="1" indent="-285750">
                        <a:spcBef>
                          <a:spcPts val="0"/>
                        </a:spcBef>
                        <a:spcAft>
                          <a:spcPts val="0"/>
                        </a:spcAft>
                        <a:buFont typeface="Courier New" panose="02070309020205020404" pitchFamily="49" charset="0"/>
                        <a:buChar char="o"/>
                      </a:pPr>
                      <a:r>
                        <a:rPr lang="en-US" sz="2000">
                          <a:solidFill>
                            <a:schemeClr val="tx1"/>
                          </a:solidFill>
                          <a:effectLst/>
                        </a:rPr>
                        <a:t>UCP DSS-Emergency Contact Report Viewer</a:t>
                      </a:r>
                    </a:p>
                    <a:p>
                      <a:pPr marL="742950" marR="0" lvl="1" indent="-285750">
                        <a:spcBef>
                          <a:spcPts val="0"/>
                        </a:spcBef>
                        <a:spcAft>
                          <a:spcPts val="0"/>
                        </a:spcAft>
                        <a:buFont typeface="Courier New" panose="02070309020205020404" pitchFamily="49" charset="0"/>
                        <a:buChar char="o"/>
                      </a:pPr>
                      <a:r>
                        <a:rPr lang="en-US" sz="2000" spc="-15">
                          <a:solidFill>
                            <a:schemeClr val="tx1"/>
                          </a:solidFill>
                          <a:effectLst/>
                        </a:rPr>
                        <a:t>UCP DSS-General Report Viewer - HR Department</a:t>
                      </a:r>
                      <a:endParaRPr lang="en-US" sz="2000">
                        <a:solidFill>
                          <a:schemeClr val="tx1"/>
                        </a:solidFill>
                        <a:effectLst/>
                      </a:endParaRPr>
                    </a:p>
                    <a:p>
                      <a:pPr marL="742950" marR="0" lvl="1" indent="-285750">
                        <a:spcBef>
                          <a:spcPts val="0"/>
                        </a:spcBef>
                        <a:spcAft>
                          <a:spcPts val="0"/>
                        </a:spcAft>
                        <a:buFont typeface="Courier New" panose="02070309020205020404" pitchFamily="49" charset="0"/>
                        <a:buChar char="o"/>
                      </a:pPr>
                      <a:r>
                        <a:rPr lang="en-US" sz="2000">
                          <a:solidFill>
                            <a:schemeClr val="tx1"/>
                          </a:solidFill>
                          <a:effectLst/>
                        </a:rPr>
                        <a:t>UCP DSS-Emergency Contact Report Viewer</a:t>
                      </a:r>
                      <a:endParaRPr lang="en-US" sz="2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742950" marR="0" lvl="1" indent="-285750">
                        <a:spcBef>
                          <a:spcPts val="0"/>
                        </a:spcBef>
                        <a:spcAft>
                          <a:spcPts val="0"/>
                        </a:spcAft>
                        <a:buFont typeface="Courier New" panose="02070309020205020404" pitchFamily="49" charset="0"/>
                        <a:buChar char="o"/>
                      </a:pPr>
                      <a:r>
                        <a:rPr lang="en-US" sz="2000" dirty="0">
                          <a:solidFill>
                            <a:schemeClr val="tx1"/>
                          </a:solidFill>
                          <a:effectLst/>
                        </a:rPr>
                        <a:t>UCP DSS-General Report Viewer - KFS Org</a:t>
                      </a:r>
                    </a:p>
                    <a:p>
                      <a:pPr marL="742950" marR="0" lvl="1" indent="-285750">
                        <a:spcBef>
                          <a:spcPts val="0"/>
                        </a:spcBef>
                        <a:spcAft>
                          <a:spcPts val="0"/>
                        </a:spcAft>
                        <a:buFont typeface="Courier New" panose="02070309020205020404" pitchFamily="49" charset="0"/>
                        <a:buChar char="o"/>
                      </a:pPr>
                      <a:r>
                        <a:rPr lang="en-US" sz="2000" dirty="0">
                          <a:solidFill>
                            <a:schemeClr val="tx1"/>
                          </a:solidFill>
                          <a:effectLst/>
                        </a:rPr>
                        <a:t>UCP DSS-Graduate Division Report Viewer</a:t>
                      </a:r>
                    </a:p>
                    <a:p>
                      <a:pPr marL="742950" marR="0" lvl="1" indent="-285750">
                        <a:spcBef>
                          <a:spcPts val="0"/>
                        </a:spcBef>
                        <a:spcAft>
                          <a:spcPts val="0"/>
                        </a:spcAft>
                        <a:buFont typeface="Courier New" panose="02070309020205020404" pitchFamily="49" charset="0"/>
                        <a:buChar char="o"/>
                      </a:pPr>
                      <a:r>
                        <a:rPr lang="en-US" sz="2000" dirty="0">
                          <a:solidFill>
                            <a:schemeClr val="tx1"/>
                          </a:solidFill>
                          <a:effectLst/>
                        </a:rPr>
                        <a:t>UCP DSS-OEOD Report Viewer</a:t>
                      </a:r>
                    </a:p>
                    <a:p>
                      <a:pPr marL="742950" marR="0" lvl="1" indent="-285750">
                        <a:spcBef>
                          <a:spcPts val="0"/>
                        </a:spcBef>
                        <a:spcAft>
                          <a:spcPts val="0"/>
                        </a:spcAft>
                        <a:buFont typeface="Courier New" panose="02070309020205020404" pitchFamily="49" charset="0"/>
                        <a:buChar char="o"/>
                      </a:pPr>
                      <a:r>
                        <a:rPr lang="en-US" sz="2000" dirty="0">
                          <a:solidFill>
                            <a:schemeClr val="tx1"/>
                          </a:solidFill>
                          <a:effectLst/>
                        </a:rPr>
                        <a:t>UCP DSS-Parking Report Viewer</a:t>
                      </a:r>
                    </a:p>
                    <a:p>
                      <a:pPr marL="742950" marR="0" lvl="1" indent="-285750">
                        <a:spcBef>
                          <a:spcPts val="0"/>
                        </a:spcBef>
                        <a:spcAft>
                          <a:spcPts val="0"/>
                        </a:spcAft>
                        <a:buFont typeface="Courier New" panose="02070309020205020404" pitchFamily="49" charset="0"/>
                        <a:buChar char="o"/>
                      </a:pPr>
                      <a:r>
                        <a:rPr lang="en-US" sz="2000" dirty="0">
                          <a:solidFill>
                            <a:schemeClr val="tx1"/>
                          </a:solidFill>
                          <a:effectLst/>
                        </a:rPr>
                        <a:t>UCP DSS-Special Access Report Viewer</a:t>
                      </a:r>
                    </a:p>
                    <a:p>
                      <a:pPr marL="742950" marR="0" lvl="1" indent="-285750">
                        <a:spcBef>
                          <a:spcPts val="0"/>
                        </a:spcBef>
                        <a:spcAft>
                          <a:spcPts val="0"/>
                        </a:spcAft>
                        <a:buFont typeface="Courier New" panose="02070309020205020404" pitchFamily="49" charset="0"/>
                        <a:buChar char="o"/>
                      </a:pPr>
                      <a:r>
                        <a:rPr lang="en-US" sz="2000" dirty="0">
                          <a:solidFill>
                            <a:schemeClr val="tx1"/>
                          </a:solidFill>
                          <a:effectLst/>
                        </a:rPr>
                        <a:t>UCP DSS-Summer Session Report Viewer</a:t>
                      </a:r>
                    </a:p>
                    <a:p>
                      <a:pPr marL="742950" marR="0" lvl="1" indent="-285750">
                        <a:spcBef>
                          <a:spcPts val="0"/>
                        </a:spcBef>
                        <a:spcAft>
                          <a:spcPts val="0"/>
                        </a:spcAft>
                        <a:buFont typeface="Courier New" panose="02070309020205020404" pitchFamily="49" charset="0"/>
                        <a:buChar char="o"/>
                      </a:pPr>
                      <a:r>
                        <a:rPr lang="en-US" sz="2000" dirty="0">
                          <a:solidFill>
                            <a:schemeClr val="tx1"/>
                          </a:solidFill>
                          <a:effectLst/>
                        </a:rPr>
                        <a:t>UCP DSS-TAM e-Performance Report Viewer</a:t>
                      </a:r>
                    </a:p>
                    <a:p>
                      <a:pPr marL="742950" marR="0" lvl="1" indent="-285750">
                        <a:spcBef>
                          <a:spcPts val="0"/>
                        </a:spcBef>
                        <a:spcAft>
                          <a:spcPts val="0"/>
                        </a:spcAft>
                        <a:buFont typeface="Courier New" panose="02070309020205020404" pitchFamily="49" charset="0"/>
                        <a:buChar char="o"/>
                      </a:pPr>
                      <a:r>
                        <a:rPr lang="en-US" sz="2000" dirty="0">
                          <a:solidFill>
                            <a:schemeClr val="tx1"/>
                          </a:solidFill>
                          <a:effectLst/>
                        </a:rPr>
                        <a:t>UCP DSS-UCPath Report Admin</a:t>
                      </a:r>
                      <a:br>
                        <a:rPr lang="en-US" sz="2000" dirty="0">
                          <a:solidFill>
                            <a:schemeClr val="tx1"/>
                          </a:solidFill>
                          <a:effectLst/>
                        </a:rPr>
                      </a:br>
                      <a:endParaRPr lang="en-U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91236543"/>
                  </a:ext>
                </a:extLst>
              </a:tr>
            </a:tbl>
          </a:graphicData>
        </a:graphic>
      </p:graphicFrame>
      <p:sp>
        <p:nvSpPr>
          <p:cNvPr id="4" name="Title 3"/>
          <p:cNvSpPr>
            <a:spLocks noGrp="1"/>
          </p:cNvSpPr>
          <p:nvPr>
            <p:ph type="title"/>
          </p:nvPr>
        </p:nvSpPr>
        <p:spPr/>
        <p:txBody>
          <a:bodyPr/>
          <a:lstStyle/>
          <a:p>
            <a:r>
              <a:rPr lang="en-US" dirty="0" smtClean="0"/>
              <a:t>Reporting Roles</a:t>
            </a:r>
            <a:endParaRPr lang="en-US" dirty="0"/>
          </a:p>
        </p:txBody>
      </p:sp>
    </p:spTree>
    <p:custDataLst>
      <p:tags r:id="rId1"/>
    </p:custDataLst>
    <p:extLst>
      <p:ext uri="{BB962C8B-B14F-4D97-AF65-F5344CB8AC3E}">
        <p14:creationId xmlns:p14="http://schemas.microsoft.com/office/powerpoint/2010/main" val="32951829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body" idx="1"/>
          </p:nvPr>
        </p:nvSpPr>
        <p:spPr>
          <a:xfrm>
            <a:off x="4608576" y="1126894"/>
            <a:ext cx="4389120" cy="480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400"/>
              <a:buNone/>
            </a:pPr>
            <a:r>
              <a:rPr lang="en-US" sz="1400" b="1" i="1" dirty="0"/>
              <a:t>  </a:t>
            </a:r>
            <a:endParaRPr dirty="0"/>
          </a:p>
          <a:p>
            <a:pPr marL="0" lvl="0" indent="0" algn="l" rtl="0">
              <a:lnSpc>
                <a:spcPct val="90000"/>
              </a:lnSpc>
              <a:spcBef>
                <a:spcPts val="480"/>
              </a:spcBef>
              <a:spcAft>
                <a:spcPts val="0"/>
              </a:spcAft>
              <a:buClr>
                <a:schemeClr val="dk1"/>
              </a:buClr>
              <a:buSzPts val="2400"/>
              <a:buNone/>
            </a:pPr>
            <a:r>
              <a:rPr lang="en-US" sz="2800" b="1" i="1" dirty="0"/>
              <a:t>In this lesson, we will:</a:t>
            </a:r>
            <a:r>
              <a:rPr lang="en-US" sz="2400" b="1" i="1" dirty="0"/>
              <a:t/>
            </a:r>
            <a:br>
              <a:rPr lang="en-US" sz="2400" b="1" i="1" dirty="0"/>
            </a:br>
            <a:r>
              <a:rPr lang="en-US" sz="1000" b="1" i="1" dirty="0"/>
              <a:t> </a:t>
            </a:r>
            <a:endParaRPr dirty="0"/>
          </a:p>
          <a:p>
            <a:pPr marL="342900" lvl="0" indent="-342900" algn="l" rtl="0">
              <a:lnSpc>
                <a:spcPct val="90000"/>
              </a:lnSpc>
              <a:spcBef>
                <a:spcPts val="480"/>
              </a:spcBef>
              <a:spcAft>
                <a:spcPts val="0"/>
              </a:spcAft>
              <a:buClr>
                <a:schemeClr val="dk1"/>
              </a:buClr>
              <a:buSzPts val="2400"/>
              <a:buChar char="•"/>
            </a:pPr>
            <a:r>
              <a:rPr lang="en-US" sz="2400" dirty="0" smtClean="0"/>
              <a:t>Understand the relationship between UCPath &amp; KSAMS.</a:t>
            </a:r>
          </a:p>
          <a:p>
            <a:pPr marL="342900" lvl="0" indent="-342900" algn="l" rtl="0">
              <a:lnSpc>
                <a:spcPct val="90000"/>
              </a:lnSpc>
              <a:spcBef>
                <a:spcPts val="480"/>
              </a:spcBef>
              <a:spcAft>
                <a:spcPts val="0"/>
              </a:spcAft>
              <a:buClr>
                <a:schemeClr val="dk1"/>
              </a:buClr>
              <a:buSzPts val="2400"/>
              <a:buChar char="•"/>
            </a:pPr>
            <a:endParaRPr lang="en-US" sz="2400" dirty="0" smtClean="0"/>
          </a:p>
          <a:p>
            <a:pPr marL="342900" lvl="0" indent="-342900" algn="l" rtl="0">
              <a:lnSpc>
                <a:spcPct val="90000"/>
              </a:lnSpc>
              <a:spcBef>
                <a:spcPts val="480"/>
              </a:spcBef>
              <a:spcAft>
                <a:spcPts val="0"/>
              </a:spcAft>
              <a:buClr>
                <a:schemeClr val="dk1"/>
              </a:buClr>
              <a:buSzPts val="2400"/>
              <a:buChar char="•"/>
            </a:pPr>
            <a:r>
              <a:rPr lang="en-US" sz="2400" dirty="0" smtClean="0"/>
              <a:t>Explore how access is assigned and determined.</a:t>
            </a:r>
          </a:p>
          <a:p>
            <a:pPr marL="342900" lvl="0" indent="-342900" algn="l" rtl="0">
              <a:lnSpc>
                <a:spcPct val="90000"/>
              </a:lnSpc>
              <a:spcBef>
                <a:spcPts val="480"/>
              </a:spcBef>
              <a:spcAft>
                <a:spcPts val="0"/>
              </a:spcAft>
              <a:buClr>
                <a:schemeClr val="dk1"/>
              </a:buClr>
              <a:buSzPts val="2400"/>
              <a:buChar char="•"/>
            </a:pPr>
            <a:endParaRPr lang="en-US" sz="2400" dirty="0" smtClean="0"/>
          </a:p>
          <a:p>
            <a:pPr marL="342900" lvl="0" indent="-342900" algn="l" rtl="0">
              <a:lnSpc>
                <a:spcPct val="90000"/>
              </a:lnSpc>
              <a:spcBef>
                <a:spcPts val="480"/>
              </a:spcBef>
              <a:spcAft>
                <a:spcPts val="0"/>
              </a:spcAft>
              <a:buClr>
                <a:schemeClr val="dk1"/>
              </a:buClr>
              <a:buSzPts val="2400"/>
              <a:buChar char="•"/>
            </a:pPr>
            <a:r>
              <a:rPr lang="en-US" sz="2400" dirty="0" smtClean="0"/>
              <a:t>Learn how and where to request UCPath access.</a:t>
            </a:r>
          </a:p>
          <a:p>
            <a:pPr marL="342900" lvl="0" indent="-342900" algn="l" rtl="0">
              <a:lnSpc>
                <a:spcPct val="90000"/>
              </a:lnSpc>
              <a:spcBef>
                <a:spcPts val="480"/>
              </a:spcBef>
              <a:spcAft>
                <a:spcPts val="0"/>
              </a:spcAft>
              <a:buClr>
                <a:schemeClr val="dk1"/>
              </a:buClr>
              <a:buSzPts val="2400"/>
              <a:buChar char="•"/>
            </a:pPr>
            <a:endParaRPr dirty="0"/>
          </a:p>
          <a:p>
            <a:pPr marL="342900" lvl="0" indent="-165100" algn="l" rtl="0">
              <a:lnSpc>
                <a:spcPct val="90000"/>
              </a:lnSpc>
              <a:spcBef>
                <a:spcPts val="560"/>
              </a:spcBef>
              <a:spcAft>
                <a:spcPts val="0"/>
              </a:spcAft>
              <a:buClr>
                <a:schemeClr val="dk1"/>
              </a:buClr>
              <a:buSzPts val="2800"/>
              <a:buNone/>
            </a:pPr>
            <a:endParaRPr sz="2800" dirty="0"/>
          </a:p>
        </p:txBody>
      </p:sp>
      <p:sp>
        <p:nvSpPr>
          <p:cNvPr id="209" name="Google Shape;209;p11"/>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4000"/>
              <a:buFont typeface="Arial Black"/>
              <a:buNone/>
            </a:pPr>
            <a:r>
              <a:rPr lang="en-US"/>
              <a:t>Lesson Objectives</a:t>
            </a:r>
            <a:endParaRPr/>
          </a:p>
        </p:txBody>
      </p:sp>
      <p:pic>
        <p:nvPicPr>
          <p:cNvPr id="210" name="Google Shape;210;p11"/>
          <p:cNvPicPr preferRelativeResize="0"/>
          <p:nvPr/>
        </p:nvPicPr>
        <p:blipFill rotWithShape="1">
          <a:blip r:embed="rId4">
            <a:alphaModFix/>
          </a:blip>
          <a:srcRect/>
          <a:stretch/>
        </p:blipFill>
        <p:spPr>
          <a:xfrm>
            <a:off x="7842885" y="68263"/>
            <a:ext cx="914400" cy="914400"/>
          </a:xfrm>
          <a:prstGeom prst="rect">
            <a:avLst/>
          </a:prstGeom>
          <a:noFill/>
          <a:ln>
            <a:noFill/>
          </a:ln>
        </p:spPr>
      </p:pic>
      <p:graphicFrame>
        <p:nvGraphicFramePr>
          <p:cNvPr id="2" name="Diagram 1"/>
          <p:cNvGraphicFramePr/>
          <p:nvPr>
            <p:extLst>
              <p:ext uri="{D42A27DB-BD31-4B8C-83A1-F6EECF244321}">
                <p14:modId xmlns:p14="http://schemas.microsoft.com/office/powerpoint/2010/main" val="3505043155"/>
              </p:ext>
            </p:extLst>
          </p:nvPr>
        </p:nvGraphicFramePr>
        <p:xfrm>
          <a:off x="0" y="1495194"/>
          <a:ext cx="4608576"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5-Point Star 3"/>
          <p:cNvSpPr/>
          <p:nvPr/>
        </p:nvSpPr>
        <p:spPr>
          <a:xfrm>
            <a:off x="606406" y="3769894"/>
            <a:ext cx="404246" cy="43313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1872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1912620" y="2957357"/>
            <a:ext cx="5510156" cy="109612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D579B"/>
              </a:buClr>
              <a:buSzPts val="4000"/>
              <a:buNone/>
            </a:pPr>
            <a:r>
              <a:rPr lang="en-US" sz="4000" b="1" dirty="0" smtClean="0">
                <a:solidFill>
                  <a:srgbClr val="1D579B"/>
                </a:solidFill>
                <a:latin typeface="Arial"/>
                <a:ea typeface="Arial"/>
                <a:cs typeface="Arial"/>
                <a:sym typeface="Arial"/>
              </a:rPr>
              <a:t>General Navigation</a:t>
            </a:r>
            <a:endParaRPr dirty="0"/>
          </a:p>
        </p:txBody>
      </p:sp>
      <p:sp>
        <p:nvSpPr>
          <p:cNvPr id="199" name="Google Shape;199;p10"/>
          <p:cNvSpPr txBox="1">
            <a:spLocks noGrp="1"/>
          </p:cNvSpPr>
          <p:nvPr>
            <p:ph type="title"/>
          </p:nvPr>
        </p:nvSpPr>
        <p:spPr>
          <a:xfrm>
            <a:off x="1722120" y="2123266"/>
            <a:ext cx="8366760" cy="7498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C000"/>
              </a:buClr>
              <a:buSzPts val="3600"/>
              <a:buFont typeface="Arial Black"/>
              <a:buNone/>
            </a:pPr>
            <a:r>
              <a:rPr lang="en-US" sz="3600" dirty="0">
                <a:solidFill>
                  <a:srgbClr val="FFC000"/>
                </a:solidFill>
              </a:rPr>
              <a:t>LESSON</a:t>
            </a:r>
            <a:r>
              <a:rPr lang="en-US" sz="3600" dirty="0">
                <a:solidFill>
                  <a:srgbClr val="3F3F3F"/>
                </a:solidFill>
              </a:rPr>
              <a:t> </a:t>
            </a:r>
            <a:r>
              <a:rPr lang="en-US" sz="3600" dirty="0" smtClean="0">
                <a:solidFill>
                  <a:srgbClr val="FFC000"/>
                </a:solidFill>
              </a:rPr>
              <a:t>3</a:t>
            </a:r>
            <a:endParaRPr dirty="0"/>
          </a:p>
        </p:txBody>
      </p:sp>
      <p:sp>
        <p:nvSpPr>
          <p:cNvPr id="200" name="Google Shape;200;p10"/>
          <p:cNvSpPr/>
          <p:nvPr/>
        </p:nvSpPr>
        <p:spPr>
          <a:xfrm>
            <a:off x="0" y="784982"/>
            <a:ext cx="9144000" cy="44245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10"/>
          <p:cNvSpPr/>
          <p:nvPr/>
        </p:nvSpPr>
        <p:spPr>
          <a:xfrm>
            <a:off x="289560" y="2286928"/>
            <a:ext cx="1432560" cy="1416391"/>
          </a:xfrm>
          <a:prstGeom prst="curvedRightArrow">
            <a:avLst>
              <a:gd name="adj1" fmla="val 25000"/>
              <a:gd name="adj2" fmla="val 50000"/>
              <a:gd name="adj3" fmla="val 25000"/>
            </a:avLst>
          </a:prstGeom>
          <a:gradFill>
            <a:gsLst>
              <a:gs pos="0">
                <a:srgbClr val="1F3864"/>
              </a:gs>
              <a:gs pos="100000">
                <a:srgbClr val="91CCFF"/>
              </a:gs>
            </a:gsLst>
            <a:lin ang="16200000" scaled="0"/>
          </a:gradFill>
          <a:ln w="9525" cap="flat" cmpd="sng">
            <a:solidFill>
              <a:srgbClr val="5597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02" name="Google Shape;202;p10">
            <a:hlinkClick r:id="rId4" action="ppaction://hlinksldjump"/>
          </p:cNvPr>
          <p:cNvPicPr preferRelativeResize="0"/>
          <p:nvPr/>
        </p:nvPicPr>
        <p:blipFill rotWithShape="1">
          <a:blip r:embed="rId5">
            <a:alphaModFix/>
          </a:blip>
          <a:srcRect b="10636"/>
          <a:stretch/>
        </p:blipFill>
        <p:spPr>
          <a:xfrm>
            <a:off x="8515030" y="77986"/>
            <a:ext cx="537530" cy="518160"/>
          </a:xfrm>
          <a:prstGeom prst="rect">
            <a:avLst/>
          </a:prstGeom>
          <a:noFill/>
          <a:ln>
            <a:noFill/>
          </a:ln>
        </p:spPr>
      </p:pic>
    </p:spTree>
    <p:custDataLst>
      <p:tags r:id="rId1"/>
    </p:custDataLst>
    <p:extLst>
      <p:ext uri="{BB962C8B-B14F-4D97-AF65-F5344CB8AC3E}">
        <p14:creationId xmlns:p14="http://schemas.microsoft.com/office/powerpoint/2010/main" val="5849758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63"/>
          <p:cNvSpPr/>
          <p:nvPr/>
        </p:nvSpPr>
        <p:spPr>
          <a:xfrm>
            <a:off x="1911915" y="3091971"/>
            <a:ext cx="7232085" cy="58262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8" name="Google Shape;978;p63"/>
          <p:cNvSpPr txBox="1"/>
          <p:nvPr/>
        </p:nvSpPr>
        <p:spPr>
          <a:xfrm>
            <a:off x="1550382" y="2482301"/>
            <a:ext cx="7593618" cy="9009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D579B"/>
              </a:buClr>
              <a:buSzPts val="3600"/>
              <a:buFont typeface="Arial"/>
              <a:buNone/>
            </a:pPr>
            <a:r>
              <a:rPr lang="en-US" sz="3600" b="1" dirty="0" smtClean="0">
                <a:solidFill>
                  <a:srgbClr val="1D579B"/>
                </a:solidFill>
                <a:latin typeface="Arial"/>
                <a:ea typeface="Arial"/>
                <a:cs typeface="Arial"/>
                <a:sym typeface="Arial"/>
              </a:rPr>
              <a:t>General Navigation:</a:t>
            </a:r>
            <a:endParaRPr dirty="0"/>
          </a:p>
          <a:p>
            <a:pPr marL="744538" marR="0" lvl="0" indent="-233362" algn="l" rtl="0">
              <a:spcBef>
                <a:spcPts val="560"/>
              </a:spcBef>
              <a:spcAft>
                <a:spcPts val="0"/>
              </a:spcAft>
              <a:buClr>
                <a:srgbClr val="1D579B"/>
              </a:buClr>
              <a:buSzPts val="2800"/>
              <a:buFont typeface="Arial"/>
              <a:buChar char="•"/>
            </a:pPr>
            <a:r>
              <a:rPr lang="en-US" sz="2800" b="1" dirty="0" smtClean="0">
                <a:solidFill>
                  <a:srgbClr val="1D579B"/>
                </a:solidFill>
                <a:latin typeface="Arial"/>
                <a:ea typeface="Arial"/>
                <a:cs typeface="Arial"/>
                <a:sym typeface="Arial"/>
              </a:rPr>
              <a:t>Employee Self Service</a:t>
            </a:r>
            <a:endParaRPr dirty="0"/>
          </a:p>
        </p:txBody>
      </p:sp>
      <p:pic>
        <p:nvPicPr>
          <p:cNvPr id="2" name="Picture 1" descr="A Principal's Reflections: Rise of the Edupreneu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1999" y="3992951"/>
            <a:ext cx="2388559" cy="1791419"/>
          </a:xfrm>
          <a:prstGeom prst="rect">
            <a:avLst/>
          </a:prstGeom>
        </p:spPr>
      </p:pic>
    </p:spTree>
    <p:custDataLst>
      <p:tags r:id="rId1"/>
    </p:custDataLst>
    <p:extLst>
      <p:ext uri="{BB962C8B-B14F-4D97-AF65-F5344CB8AC3E}">
        <p14:creationId xmlns:p14="http://schemas.microsoft.com/office/powerpoint/2010/main" val="40310544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A platform for all employees to view and manage their personal information, as well as view job related details.</a:t>
            </a:r>
          </a:p>
          <a:p>
            <a:r>
              <a:rPr lang="en-US" dirty="0" smtClean="0"/>
              <a:t>Employees will be able to view their leave and accrual balance details. </a:t>
            </a:r>
          </a:p>
          <a:p>
            <a:r>
              <a:rPr lang="en-US" dirty="0" smtClean="0"/>
              <a:t>Sabbatical credits for Academic Employees</a:t>
            </a:r>
          </a:p>
          <a:p>
            <a:r>
              <a:rPr lang="en-US" dirty="0" smtClean="0"/>
              <a:t>Health and other benefit related information.</a:t>
            </a:r>
          </a:p>
          <a:p>
            <a:r>
              <a:rPr lang="en-US" dirty="0" smtClean="0"/>
              <a:t>Access Open Enrollment and manage dependents.</a:t>
            </a:r>
          </a:p>
          <a:p>
            <a:r>
              <a:rPr lang="en-US" dirty="0" smtClean="0"/>
              <a:t>And much more…</a:t>
            </a:r>
            <a:endParaRPr lang="en-US" dirty="0"/>
          </a:p>
        </p:txBody>
      </p:sp>
      <p:sp>
        <p:nvSpPr>
          <p:cNvPr id="3" name="Title 2"/>
          <p:cNvSpPr>
            <a:spLocks noGrp="1"/>
          </p:cNvSpPr>
          <p:nvPr>
            <p:ph type="title"/>
          </p:nvPr>
        </p:nvSpPr>
        <p:spPr/>
        <p:txBody>
          <a:bodyPr>
            <a:normAutofit fontScale="90000"/>
          </a:bodyPr>
          <a:lstStyle/>
          <a:p>
            <a:r>
              <a:rPr lang="en-US" dirty="0" smtClean="0"/>
              <a:t>What is Employee Self Service</a:t>
            </a:r>
            <a:endParaRPr lang="en-US" dirty="0"/>
          </a:p>
        </p:txBody>
      </p:sp>
    </p:spTree>
    <p:custDataLst>
      <p:tags r:id="rId1"/>
    </p:custDataLst>
    <p:extLst>
      <p:ext uri="{BB962C8B-B14F-4D97-AF65-F5344CB8AC3E}">
        <p14:creationId xmlns:p14="http://schemas.microsoft.com/office/powerpoint/2010/main" val="29166392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Employee Self Service Dashboard </a:t>
            </a:r>
            <a:endParaRPr lang="en-US" dirty="0"/>
          </a:p>
        </p:txBody>
      </p:sp>
      <p:pic>
        <p:nvPicPr>
          <p:cNvPr id="4" name="Picture 3"/>
          <p:cNvPicPr>
            <a:picLocks noChangeAspect="1"/>
          </p:cNvPicPr>
          <p:nvPr/>
        </p:nvPicPr>
        <p:blipFill>
          <a:blip r:embed="rId3"/>
          <a:stretch>
            <a:fillRect/>
          </a:stretch>
        </p:blipFill>
        <p:spPr>
          <a:xfrm>
            <a:off x="14748" y="1042416"/>
            <a:ext cx="9129252" cy="5377060"/>
          </a:xfrm>
          <a:prstGeom prst="rect">
            <a:avLst/>
          </a:prstGeom>
        </p:spPr>
      </p:pic>
      <p:sp>
        <p:nvSpPr>
          <p:cNvPr id="5" name="Line Callout 1 4"/>
          <p:cNvSpPr/>
          <p:nvPr/>
        </p:nvSpPr>
        <p:spPr>
          <a:xfrm flipH="1">
            <a:off x="2713109" y="1296064"/>
            <a:ext cx="2188073" cy="998624"/>
          </a:xfrm>
          <a:prstGeom prst="borderCallout1">
            <a:avLst>
              <a:gd name="adj1" fmla="val 44360"/>
              <a:gd name="adj2" fmla="val 100637"/>
              <a:gd name="adj3" fmla="val 44944"/>
              <a:gd name="adj4" fmla="val 166539"/>
            </a:avLst>
          </a:prstGeom>
          <a:solidFill>
            <a:srgbClr val="F7EB5F"/>
          </a:solidFill>
          <a:ln w="28575"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b="1" kern="0" dirty="0" smtClean="0">
                <a:solidFill>
                  <a:srgbClr val="000000"/>
                </a:solidFill>
                <a:latin typeface="Arial" panose="020B0604020202020204" pitchFamily="34" charset="0"/>
                <a:ea typeface="Times New Roman"/>
                <a:cs typeface="Arial" panose="020B0604020202020204" pitchFamily="34" charset="0"/>
              </a:rPr>
              <a:t>Employee Information </a:t>
            </a:r>
            <a:r>
              <a:rPr lang="en-US" sz="1100" kern="0" dirty="0" smtClean="0">
                <a:solidFill>
                  <a:srgbClr val="000000"/>
                </a:solidFill>
                <a:latin typeface="Arial" panose="020B0604020202020204" pitchFamily="34" charset="0"/>
                <a:ea typeface="Times New Roman"/>
                <a:cs typeface="Arial" panose="020B0604020202020204" pitchFamily="34" charset="0"/>
              </a:rPr>
              <a:t>displays in the upper left corner including your Name, Title, Employee ID, and Service Date (for leave purposes)</a:t>
            </a:r>
            <a:endParaRPr lang="en-US" sz="1100" kern="0" dirty="0">
              <a:solidFill>
                <a:srgbClr val="000000"/>
              </a:solidFill>
              <a:latin typeface="Arial" panose="020B0604020202020204" pitchFamily="34" charset="0"/>
              <a:ea typeface="Times New Roman"/>
              <a:cs typeface="Arial" panose="020B0604020202020204" pitchFamily="34" charset="0"/>
            </a:endParaRPr>
          </a:p>
        </p:txBody>
      </p:sp>
      <p:sp>
        <p:nvSpPr>
          <p:cNvPr id="6" name="Line Callout 1 5"/>
          <p:cNvSpPr/>
          <p:nvPr/>
        </p:nvSpPr>
        <p:spPr>
          <a:xfrm flipH="1">
            <a:off x="2713110" y="2637184"/>
            <a:ext cx="2188073" cy="1111856"/>
          </a:xfrm>
          <a:prstGeom prst="borderCallout1">
            <a:avLst>
              <a:gd name="adj1" fmla="val 44360"/>
              <a:gd name="adj2" fmla="val 101473"/>
              <a:gd name="adj3" fmla="val 44944"/>
              <a:gd name="adj4" fmla="val 166539"/>
            </a:avLst>
          </a:prstGeom>
          <a:solidFill>
            <a:srgbClr val="F7EB5F"/>
          </a:solidFill>
          <a:ln w="28575"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b="1" kern="0" dirty="0">
                <a:solidFill>
                  <a:srgbClr val="000000"/>
                </a:solidFill>
                <a:latin typeface="Arial" panose="020B0604020202020204" pitchFamily="34" charset="0"/>
                <a:ea typeface="Times New Roman"/>
                <a:cs typeface="Arial" panose="020B0604020202020204" pitchFamily="34" charset="0"/>
              </a:rPr>
              <a:t>Navigation </a:t>
            </a:r>
            <a:r>
              <a:rPr lang="en-US" sz="1100" kern="0" dirty="0">
                <a:solidFill>
                  <a:srgbClr val="000000"/>
                </a:solidFill>
                <a:latin typeface="Arial" panose="020B0604020202020204" pitchFamily="34" charset="0"/>
                <a:ea typeface="Times New Roman"/>
                <a:cs typeface="Arial" panose="020B0604020202020204" pitchFamily="34" charset="0"/>
              </a:rPr>
              <a:t>menu provides access to all UCPath activities. The menu options are based on your system role and may differ from the options available to your colleagues. </a:t>
            </a:r>
          </a:p>
        </p:txBody>
      </p:sp>
      <p:sp>
        <p:nvSpPr>
          <p:cNvPr id="7" name="Rectangle 6"/>
          <p:cNvSpPr/>
          <p:nvPr/>
        </p:nvSpPr>
        <p:spPr>
          <a:xfrm>
            <a:off x="0" y="1078992"/>
            <a:ext cx="1225296" cy="125227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2382624"/>
            <a:ext cx="1225296" cy="21162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713109" y="4498848"/>
            <a:ext cx="5772523" cy="1773936"/>
          </a:xfrm>
          <a:prstGeom prst="rect">
            <a:avLst/>
          </a:prstGeom>
          <a:solidFill>
            <a:srgbClr val="F7EB5F"/>
          </a:solidFill>
          <a:ln w="28575"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 </a:t>
            </a:r>
            <a:r>
              <a:rPr lang="en-US" sz="1100" b="1" kern="0" dirty="0">
                <a:solidFill>
                  <a:srgbClr val="000000"/>
                </a:solidFill>
                <a:latin typeface="Arial" panose="020B0604020202020204" pitchFamily="34" charset="0"/>
                <a:ea typeface="Times New Roman"/>
                <a:cs typeface="Arial" panose="020B0604020202020204" pitchFamily="34" charset="0"/>
              </a:rPr>
              <a:t>Employee Actions </a:t>
            </a:r>
            <a:r>
              <a:rPr lang="en-US" sz="1100" kern="0" dirty="0">
                <a:solidFill>
                  <a:srgbClr val="000000"/>
                </a:solidFill>
                <a:latin typeface="Arial" panose="020B0604020202020204" pitchFamily="34" charset="0"/>
                <a:ea typeface="Times New Roman"/>
                <a:cs typeface="Arial" panose="020B0604020202020204" pitchFamily="34" charset="0"/>
              </a:rPr>
              <a:t>provides access to all self-service activities, such as updating your address, updating your emergency contacts or setting up direct deposit. </a:t>
            </a:r>
          </a:p>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 </a:t>
            </a:r>
            <a:r>
              <a:rPr lang="en-US" sz="1100" b="1" kern="0" dirty="0">
                <a:solidFill>
                  <a:srgbClr val="000000"/>
                </a:solidFill>
                <a:latin typeface="Arial" panose="020B0604020202020204" pitchFamily="34" charset="0"/>
                <a:ea typeface="Times New Roman"/>
                <a:cs typeface="Arial" panose="020B0604020202020204" pitchFamily="34" charset="0"/>
              </a:rPr>
              <a:t>Forms Library </a:t>
            </a:r>
            <a:r>
              <a:rPr lang="en-US" sz="1100" kern="0" dirty="0">
                <a:solidFill>
                  <a:srgbClr val="000000"/>
                </a:solidFill>
                <a:latin typeface="Arial" panose="020B0604020202020204" pitchFamily="34" charset="0"/>
                <a:ea typeface="Times New Roman"/>
                <a:cs typeface="Arial" panose="020B0604020202020204" pitchFamily="34" charset="0"/>
              </a:rPr>
              <a:t>provides access to frequently used documents, such as the Dependent Information Update form. </a:t>
            </a:r>
          </a:p>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 </a:t>
            </a:r>
            <a:r>
              <a:rPr lang="en-US" sz="1100" b="1" kern="0" dirty="0" err="1">
                <a:solidFill>
                  <a:srgbClr val="000000"/>
                </a:solidFill>
                <a:latin typeface="Arial" panose="020B0604020202020204" pitchFamily="34" charset="0"/>
                <a:ea typeface="Times New Roman"/>
                <a:cs typeface="Arial" panose="020B0604020202020204" pitchFamily="34" charset="0"/>
              </a:rPr>
              <a:t>Quicklinks</a:t>
            </a:r>
            <a:r>
              <a:rPr lang="en-US" sz="1100" kern="0" dirty="0">
                <a:solidFill>
                  <a:srgbClr val="000000"/>
                </a:solidFill>
                <a:latin typeface="Arial" panose="020B0604020202020204" pitchFamily="34" charset="0"/>
                <a:ea typeface="Times New Roman"/>
                <a:cs typeface="Arial" panose="020B0604020202020204" pitchFamily="34" charset="0"/>
              </a:rPr>
              <a:t> provides access to frequently used tools and sites, such as the payroll calendar, holiday schedule, campus websites and more. </a:t>
            </a:r>
          </a:p>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 </a:t>
            </a:r>
            <a:r>
              <a:rPr lang="en-US" sz="1100" b="1" kern="0" dirty="0">
                <a:solidFill>
                  <a:srgbClr val="000000"/>
                </a:solidFill>
                <a:latin typeface="Arial" panose="020B0604020202020204" pitchFamily="34" charset="0"/>
                <a:ea typeface="Times New Roman"/>
                <a:cs typeface="Arial" panose="020B0604020202020204" pitchFamily="34" charset="0"/>
              </a:rPr>
              <a:t>Help / FAQ </a:t>
            </a:r>
            <a:r>
              <a:rPr lang="en-US" sz="1100" kern="0" dirty="0">
                <a:solidFill>
                  <a:srgbClr val="000000"/>
                </a:solidFill>
                <a:latin typeface="Arial" panose="020B0604020202020204" pitchFamily="34" charset="0"/>
                <a:ea typeface="Times New Roman"/>
                <a:cs typeface="Arial" panose="020B0604020202020204" pitchFamily="34" charset="0"/>
              </a:rPr>
              <a:t>provides access to training </a:t>
            </a:r>
            <a:r>
              <a:rPr lang="en-US" sz="1100" kern="0" dirty="0" smtClean="0">
                <a:solidFill>
                  <a:srgbClr val="000000"/>
                </a:solidFill>
                <a:latin typeface="Arial" panose="020B0604020202020204" pitchFamily="34" charset="0"/>
                <a:ea typeface="Times New Roman"/>
                <a:cs typeface="Arial" panose="020B0604020202020204" pitchFamily="34" charset="0"/>
              </a:rPr>
              <a:t>materials, UPKs, </a:t>
            </a:r>
            <a:r>
              <a:rPr lang="en-US" sz="1100" kern="0" dirty="0">
                <a:solidFill>
                  <a:srgbClr val="000000"/>
                </a:solidFill>
                <a:latin typeface="Arial" panose="020B0604020202020204" pitchFamily="34" charset="0"/>
                <a:ea typeface="Times New Roman"/>
                <a:cs typeface="Arial" panose="020B0604020202020204" pitchFamily="34" charset="0"/>
              </a:rPr>
              <a:t>the Ask UCPath tool and other support links.</a:t>
            </a:r>
          </a:p>
        </p:txBody>
      </p:sp>
      <p:cxnSp>
        <p:nvCxnSpPr>
          <p:cNvPr id="11" name="Straight Arrow Connector 10"/>
          <p:cNvCxnSpPr>
            <a:stCxn id="9" idx="1"/>
          </p:cNvCxnSpPr>
          <p:nvPr/>
        </p:nvCxnSpPr>
        <p:spPr>
          <a:xfrm flipH="1" flipV="1">
            <a:off x="1225297" y="4091536"/>
            <a:ext cx="1487812" cy="1294280"/>
          </a:xfrm>
          <a:prstGeom prst="straightConnector1">
            <a:avLst/>
          </a:prstGeom>
          <a:solidFill>
            <a:srgbClr val="F7EB5F"/>
          </a:solidFill>
          <a:ln w="28575" cap="sq" cmpd="sng" algn="ctr">
            <a:solidFill>
              <a:srgbClr val="0070C0"/>
            </a:solidFill>
            <a:prstDash val="solid"/>
            <a:tailEnd type="triangle" w="lg" len="lg"/>
          </a:ln>
          <a:effectLst/>
        </p:spPr>
      </p:cxnSp>
    </p:spTree>
    <p:custDataLst>
      <p:tags r:id="rId1"/>
    </p:custDataLst>
    <p:extLst>
      <p:ext uri="{BB962C8B-B14F-4D97-AF65-F5344CB8AC3E}">
        <p14:creationId xmlns:p14="http://schemas.microsoft.com/office/powerpoint/2010/main" val="60828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296" y="1718835"/>
            <a:ext cx="9144000" cy="4109590"/>
          </a:xfrm>
          <a:prstGeom prst="rect">
            <a:avLst/>
          </a:prstGeom>
        </p:spPr>
      </p:pic>
      <p:sp>
        <p:nvSpPr>
          <p:cNvPr id="3" name="Title 2"/>
          <p:cNvSpPr>
            <a:spLocks noGrp="1"/>
          </p:cNvSpPr>
          <p:nvPr>
            <p:ph type="title"/>
          </p:nvPr>
        </p:nvSpPr>
        <p:spPr>
          <a:xfrm>
            <a:off x="14748" y="76757"/>
            <a:ext cx="9366996" cy="623163"/>
          </a:xfrm>
        </p:spPr>
        <p:txBody>
          <a:bodyPr>
            <a:normAutofit fontScale="90000"/>
          </a:bodyPr>
          <a:lstStyle/>
          <a:p>
            <a:r>
              <a:rPr lang="en-US" dirty="0" smtClean="0"/>
              <a:t>Employee Self Service Dashboard (cont.)</a:t>
            </a:r>
            <a:endParaRPr lang="en-US" dirty="0"/>
          </a:p>
        </p:txBody>
      </p:sp>
      <p:sp>
        <p:nvSpPr>
          <p:cNvPr id="5" name="Rectangle 4"/>
          <p:cNvSpPr/>
          <p:nvPr/>
        </p:nvSpPr>
        <p:spPr>
          <a:xfrm>
            <a:off x="342296" y="2983946"/>
            <a:ext cx="2615184" cy="38404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390654" y="2983946"/>
            <a:ext cx="2615184" cy="38404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438475" y="2991749"/>
            <a:ext cx="2615184" cy="38404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ine Callout 1 7"/>
          <p:cNvSpPr/>
          <p:nvPr/>
        </p:nvSpPr>
        <p:spPr>
          <a:xfrm flipH="1">
            <a:off x="342296" y="1525415"/>
            <a:ext cx="2018663" cy="809440"/>
          </a:xfrm>
          <a:prstGeom prst="borderCallout1">
            <a:avLst>
              <a:gd name="adj1" fmla="val 96965"/>
              <a:gd name="adj2" fmla="val 53279"/>
              <a:gd name="adj3" fmla="val 183607"/>
              <a:gd name="adj4" fmla="val 53512"/>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kern="0" dirty="0" smtClean="0">
                <a:solidFill>
                  <a:srgbClr val="000000"/>
                </a:solidFill>
                <a:latin typeface="Arial" panose="020B0604020202020204" pitchFamily="34" charset="0"/>
                <a:ea typeface="Times New Roman"/>
                <a:cs typeface="Arial" panose="020B0604020202020204" pitchFamily="34" charset="0"/>
              </a:rPr>
              <a:t>Personal Information section will display data related to employee biographical and demographical information.</a:t>
            </a:r>
            <a:endParaRPr lang="en-US" sz="1100" kern="0" dirty="0">
              <a:solidFill>
                <a:srgbClr val="000000"/>
              </a:solidFill>
              <a:latin typeface="Arial" panose="020B0604020202020204" pitchFamily="34" charset="0"/>
              <a:ea typeface="Times New Roman"/>
              <a:cs typeface="Arial" panose="020B0604020202020204" pitchFamily="34" charset="0"/>
            </a:endParaRPr>
          </a:p>
        </p:txBody>
      </p:sp>
      <p:sp>
        <p:nvSpPr>
          <p:cNvPr id="9" name="Line Callout 1 8"/>
          <p:cNvSpPr/>
          <p:nvPr/>
        </p:nvSpPr>
        <p:spPr>
          <a:xfrm flipH="1">
            <a:off x="3390654" y="1517226"/>
            <a:ext cx="2018663" cy="809440"/>
          </a:xfrm>
          <a:prstGeom prst="borderCallout1">
            <a:avLst>
              <a:gd name="adj1" fmla="val 100338"/>
              <a:gd name="adj2" fmla="val 49899"/>
              <a:gd name="adj3" fmla="val 184719"/>
              <a:gd name="adj4" fmla="val 48334"/>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kern="0" dirty="0" smtClean="0">
                <a:solidFill>
                  <a:srgbClr val="000000"/>
                </a:solidFill>
                <a:latin typeface="Arial" panose="020B0604020202020204" pitchFamily="34" charset="0"/>
                <a:ea typeface="Times New Roman"/>
                <a:cs typeface="Arial" panose="020B0604020202020204" pitchFamily="34" charset="0"/>
              </a:rPr>
              <a:t>Displays information related to employee benefit elections and eligibility details..</a:t>
            </a:r>
            <a:endParaRPr lang="en-US" sz="1100" kern="0" dirty="0">
              <a:solidFill>
                <a:srgbClr val="000000"/>
              </a:solidFill>
              <a:latin typeface="Arial" panose="020B0604020202020204" pitchFamily="34" charset="0"/>
              <a:ea typeface="Times New Roman"/>
              <a:cs typeface="Arial" panose="020B0604020202020204" pitchFamily="34" charset="0"/>
            </a:endParaRPr>
          </a:p>
        </p:txBody>
      </p:sp>
      <p:sp>
        <p:nvSpPr>
          <p:cNvPr id="10" name="Line Callout 1 9"/>
          <p:cNvSpPr/>
          <p:nvPr/>
        </p:nvSpPr>
        <p:spPr>
          <a:xfrm flipH="1">
            <a:off x="6606889" y="1517226"/>
            <a:ext cx="2018663" cy="809440"/>
          </a:xfrm>
          <a:prstGeom prst="borderCallout1">
            <a:avLst>
              <a:gd name="adj1" fmla="val 93593"/>
              <a:gd name="adj2" fmla="val 49898"/>
              <a:gd name="adj3" fmla="val 183032"/>
              <a:gd name="adj4" fmla="val 49686"/>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kern="0" dirty="0" smtClean="0">
                <a:solidFill>
                  <a:srgbClr val="000000"/>
                </a:solidFill>
                <a:latin typeface="Arial" panose="020B0604020202020204" pitchFamily="34" charset="0"/>
                <a:ea typeface="Times New Roman"/>
                <a:cs typeface="Arial" panose="020B0604020202020204" pitchFamily="34" charset="0"/>
              </a:rPr>
              <a:t>Displays information related to employee compensation and income related information.</a:t>
            </a:r>
            <a:endParaRPr lang="en-US" sz="1100" kern="0" dirty="0">
              <a:solidFill>
                <a:srgbClr val="000000"/>
              </a:solidFill>
              <a:latin typeface="Arial" panose="020B0604020202020204" pitchFamily="34" charset="0"/>
              <a:ea typeface="Times New Roman"/>
              <a:cs typeface="Arial" panose="020B0604020202020204" pitchFamily="34" charset="0"/>
            </a:endParaRPr>
          </a:p>
        </p:txBody>
      </p:sp>
    </p:spTree>
    <p:custDataLst>
      <p:tags r:id="rId1"/>
    </p:custDataLst>
    <p:extLst>
      <p:ext uri="{BB962C8B-B14F-4D97-AF65-F5344CB8AC3E}">
        <p14:creationId xmlns:p14="http://schemas.microsoft.com/office/powerpoint/2010/main" val="286701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4000"/>
              <a:buFont typeface="Arial Black"/>
              <a:buNone/>
            </a:pPr>
            <a:r>
              <a:rPr lang="en-US"/>
              <a:t>Course Agenda</a:t>
            </a:r>
            <a:endParaRPr/>
          </a:p>
        </p:txBody>
      </p:sp>
      <p:sp>
        <p:nvSpPr>
          <p:cNvPr id="152" name="Google Shape;152;p4"/>
          <p:cNvSpPr/>
          <p:nvPr/>
        </p:nvSpPr>
        <p:spPr>
          <a:xfrm>
            <a:off x="1176639" y="1298448"/>
            <a:ext cx="6886524" cy="458838"/>
          </a:xfrm>
          <a:prstGeom prst="snip2DiagRect">
            <a:avLst>
              <a:gd name="adj1" fmla="val 0"/>
              <a:gd name="adj2" fmla="val 16667"/>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Lesson</a:t>
            </a:r>
            <a:endParaRPr dirty="0"/>
          </a:p>
        </p:txBody>
      </p:sp>
      <p:sp>
        <p:nvSpPr>
          <p:cNvPr id="27" name="Google Shape;150;p4"/>
          <p:cNvSpPr txBox="1"/>
          <p:nvPr/>
        </p:nvSpPr>
        <p:spPr>
          <a:xfrm>
            <a:off x="1827604" y="5621232"/>
            <a:ext cx="5425743" cy="625205"/>
          </a:xfrm>
          <a:prstGeom prst="rect">
            <a:avLst/>
          </a:prstGeom>
          <a:noFill/>
          <a:ln>
            <a:noFill/>
          </a:ln>
        </p:spPr>
        <p:txBody>
          <a:bodyPr spcFirstLastPara="1" wrap="square" lIns="496250" tIns="60950" rIns="60950" bIns="60950" anchor="ctr" anchorCtr="0">
            <a:noAutofit/>
          </a:bodyPr>
          <a:lstStyle/>
          <a:p>
            <a:pPr marL="0" marR="0" lvl="0" indent="0" algn="l" rtl="0">
              <a:lnSpc>
                <a:spcPct val="90000"/>
              </a:lnSpc>
              <a:spcBef>
                <a:spcPts val="0"/>
              </a:spcBef>
              <a:spcAft>
                <a:spcPts val="0"/>
              </a:spcAft>
              <a:buNone/>
            </a:pPr>
            <a:r>
              <a:rPr lang="en-US" sz="2400" dirty="0">
                <a:solidFill>
                  <a:schemeClr val="lt1"/>
                </a:solidFill>
                <a:latin typeface="Calibri"/>
                <a:ea typeface="Calibri"/>
                <a:cs typeface="Calibri"/>
                <a:sym typeface="Calibri"/>
              </a:rPr>
              <a:t>5</a:t>
            </a:r>
            <a:r>
              <a:rPr lang="en-US" sz="2400" dirty="0" smtClean="0">
                <a:solidFill>
                  <a:schemeClr val="lt1"/>
                </a:solidFill>
                <a:latin typeface="Calibri"/>
                <a:ea typeface="Calibri"/>
                <a:cs typeface="Calibri"/>
                <a:sym typeface="Calibri"/>
              </a:rPr>
              <a:t>: Review Position Control Transactions</a:t>
            </a:r>
          </a:p>
        </p:txBody>
      </p:sp>
      <p:graphicFrame>
        <p:nvGraphicFramePr>
          <p:cNvPr id="4" name="Diagram 3"/>
          <p:cNvGraphicFramePr/>
          <p:nvPr>
            <p:extLst>
              <p:ext uri="{D42A27DB-BD31-4B8C-83A1-F6EECF244321}">
                <p14:modId xmlns:p14="http://schemas.microsoft.com/office/powerpoint/2010/main" val="1927128326"/>
              </p:ext>
            </p:extLst>
          </p:nvPr>
        </p:nvGraphicFramePr>
        <p:xfrm>
          <a:off x="1176638" y="1869834"/>
          <a:ext cx="688652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Employee Actions Menu</a:t>
            </a:r>
            <a:endParaRPr lang="en-US" dirty="0"/>
          </a:p>
        </p:txBody>
      </p:sp>
      <p:pic>
        <p:nvPicPr>
          <p:cNvPr id="4" name="Picture 3"/>
          <p:cNvPicPr>
            <a:picLocks noChangeAspect="1"/>
          </p:cNvPicPr>
          <p:nvPr/>
        </p:nvPicPr>
        <p:blipFill rotWithShape="1">
          <a:blip r:embed="rId4"/>
          <a:srcRect b="8788"/>
          <a:stretch/>
        </p:blipFill>
        <p:spPr>
          <a:xfrm>
            <a:off x="95101" y="1206393"/>
            <a:ext cx="4202390" cy="5126169"/>
          </a:xfrm>
          <a:prstGeom prst="rect">
            <a:avLst/>
          </a:prstGeom>
          <a:ln>
            <a:solidFill>
              <a:srgbClr val="000000"/>
            </a:solidFill>
          </a:ln>
        </p:spPr>
      </p:pic>
      <p:pic>
        <p:nvPicPr>
          <p:cNvPr id="5" name="Picture 4"/>
          <p:cNvPicPr>
            <a:picLocks noChangeAspect="1"/>
          </p:cNvPicPr>
          <p:nvPr/>
        </p:nvPicPr>
        <p:blipFill rotWithShape="1">
          <a:blip r:embed="rId5"/>
          <a:srcRect b="9297"/>
          <a:stretch/>
        </p:blipFill>
        <p:spPr>
          <a:xfrm>
            <a:off x="4776683" y="1206394"/>
            <a:ext cx="4217858" cy="5126168"/>
          </a:xfrm>
          <a:prstGeom prst="rect">
            <a:avLst/>
          </a:prstGeom>
          <a:ln>
            <a:solidFill>
              <a:srgbClr val="000000"/>
            </a:solidFill>
          </a:ln>
        </p:spPr>
      </p:pic>
      <p:sp>
        <p:nvSpPr>
          <p:cNvPr id="7" name="TextBox 6"/>
          <p:cNvSpPr txBox="1"/>
          <p:nvPr/>
        </p:nvSpPr>
        <p:spPr>
          <a:xfrm>
            <a:off x="5715237" y="4672470"/>
            <a:ext cx="2800111" cy="369332"/>
          </a:xfrm>
          <a:prstGeom prst="rect">
            <a:avLst/>
          </a:prstGeom>
          <a:solidFill>
            <a:srgbClr val="FFC000"/>
          </a:solidFill>
          <a:ln>
            <a:solidFill>
              <a:srgbClr val="000000"/>
            </a:solidFill>
          </a:ln>
        </p:spPr>
        <p:txBody>
          <a:bodyPr wrap="square" rtlCol="0">
            <a:spAutoFit/>
          </a:bodyPr>
          <a:lstStyle/>
          <a:p>
            <a:pPr algn="ctr"/>
            <a:r>
              <a:rPr lang="en-US" b="1" dirty="0" smtClean="0">
                <a:solidFill>
                  <a:srgbClr val="000000"/>
                </a:solidFill>
              </a:rPr>
              <a:t>Employee Action Menu</a:t>
            </a:r>
            <a:endParaRPr lang="en-US" b="1" dirty="0">
              <a:solidFill>
                <a:srgbClr val="000000"/>
              </a:solidFill>
            </a:endParaRPr>
          </a:p>
        </p:txBody>
      </p:sp>
      <p:sp>
        <p:nvSpPr>
          <p:cNvPr id="8" name="Rectangle 7"/>
          <p:cNvSpPr/>
          <p:nvPr/>
        </p:nvSpPr>
        <p:spPr>
          <a:xfrm>
            <a:off x="5317350" y="2474259"/>
            <a:ext cx="3677191" cy="19363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867150" y="3543300"/>
            <a:ext cx="909533" cy="469142"/>
          </a:xfrm>
          <a:prstGeom prst="righ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95101" y="3009900"/>
            <a:ext cx="1066949" cy="24765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Explosion 1 12"/>
          <p:cNvSpPr/>
          <p:nvPr/>
        </p:nvSpPr>
        <p:spPr>
          <a:xfrm>
            <a:off x="952500" y="2819400"/>
            <a:ext cx="361950" cy="314325"/>
          </a:xfrm>
          <a:prstGeom prst="irregularSeal1">
            <a:avLst/>
          </a:prstGeom>
          <a:solidFill>
            <a:srgbClr val="FFFF00"/>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146585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Personal Information</a:t>
            </a:r>
            <a:endParaRPr lang="en-US" dirty="0"/>
          </a:p>
        </p:txBody>
      </p:sp>
      <p:pic>
        <p:nvPicPr>
          <p:cNvPr id="4" name="Picture 3"/>
          <p:cNvPicPr>
            <a:picLocks noChangeAspect="1"/>
          </p:cNvPicPr>
          <p:nvPr/>
        </p:nvPicPr>
        <p:blipFill>
          <a:blip r:embed="rId4"/>
          <a:stretch>
            <a:fillRect/>
          </a:stretch>
        </p:blipFill>
        <p:spPr>
          <a:xfrm>
            <a:off x="14748" y="1031139"/>
            <a:ext cx="9129252" cy="5274127"/>
          </a:xfrm>
          <a:prstGeom prst="rect">
            <a:avLst/>
          </a:prstGeom>
        </p:spPr>
      </p:pic>
      <p:sp>
        <p:nvSpPr>
          <p:cNvPr id="5" name="Rectangle 4"/>
          <p:cNvSpPr/>
          <p:nvPr/>
        </p:nvSpPr>
        <p:spPr>
          <a:xfrm>
            <a:off x="504967" y="2483893"/>
            <a:ext cx="1009934" cy="21836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Arrow 5"/>
          <p:cNvSpPr/>
          <p:nvPr/>
        </p:nvSpPr>
        <p:spPr>
          <a:xfrm>
            <a:off x="3398293" y="2279176"/>
            <a:ext cx="382137" cy="20471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a:off x="3398293" y="3731930"/>
            <a:ext cx="382137" cy="20471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1883391" y="1044788"/>
            <a:ext cx="6987654" cy="4769160"/>
          </a:xfrm>
          <a:prstGeom prst="rect">
            <a:avLst/>
          </a:prstGeom>
        </p:spPr>
      </p:pic>
      <p:sp>
        <p:nvSpPr>
          <p:cNvPr id="11" name="Line Callout 1 10"/>
          <p:cNvSpPr/>
          <p:nvPr/>
        </p:nvSpPr>
        <p:spPr>
          <a:xfrm flipH="1">
            <a:off x="4367886" y="1930630"/>
            <a:ext cx="2018663" cy="553263"/>
          </a:xfrm>
          <a:prstGeom prst="borderCallout1">
            <a:avLst>
              <a:gd name="adj1" fmla="val 48069"/>
              <a:gd name="adj2" fmla="val 100605"/>
              <a:gd name="adj3" fmla="val 48147"/>
              <a:gd name="adj4" fmla="val 150421"/>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100" b="1" dirty="0"/>
              <a:t>Legal Name changes </a:t>
            </a:r>
            <a:r>
              <a:rPr lang="en-US" sz="1100" dirty="0"/>
              <a:t>are routed through AWE.</a:t>
            </a:r>
          </a:p>
        </p:txBody>
      </p:sp>
    </p:spTree>
    <p:custDataLst>
      <p:tags r:id="rId1"/>
    </p:custDataLst>
    <p:extLst>
      <p:ext uri="{BB962C8B-B14F-4D97-AF65-F5344CB8AC3E}">
        <p14:creationId xmlns:p14="http://schemas.microsoft.com/office/powerpoint/2010/main" val="171557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Check Leave Balances</a:t>
            </a:r>
            <a:endParaRPr lang="en-US" dirty="0"/>
          </a:p>
        </p:txBody>
      </p:sp>
      <p:pic>
        <p:nvPicPr>
          <p:cNvPr id="4" name="Picture 3"/>
          <p:cNvPicPr>
            <a:picLocks noChangeAspect="1"/>
          </p:cNvPicPr>
          <p:nvPr/>
        </p:nvPicPr>
        <p:blipFill>
          <a:blip r:embed="rId3"/>
          <a:stretch>
            <a:fillRect/>
          </a:stretch>
        </p:blipFill>
        <p:spPr>
          <a:xfrm>
            <a:off x="0" y="1168015"/>
            <a:ext cx="9144000" cy="5553460"/>
          </a:xfrm>
          <a:prstGeom prst="rect">
            <a:avLst/>
          </a:prstGeom>
        </p:spPr>
      </p:pic>
      <p:sp>
        <p:nvSpPr>
          <p:cNvPr id="5" name="Rectangle 4"/>
          <p:cNvSpPr/>
          <p:nvPr/>
        </p:nvSpPr>
        <p:spPr>
          <a:xfrm>
            <a:off x="238205" y="2935301"/>
            <a:ext cx="1252498" cy="2689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55673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Employee Disclosures	</a:t>
            </a:r>
            <a:endParaRPr lang="en-US" dirty="0"/>
          </a:p>
        </p:txBody>
      </p:sp>
      <p:pic>
        <p:nvPicPr>
          <p:cNvPr id="4" name="Picture 3"/>
          <p:cNvPicPr>
            <a:picLocks noChangeAspect="1"/>
          </p:cNvPicPr>
          <p:nvPr/>
        </p:nvPicPr>
        <p:blipFill>
          <a:blip r:embed="rId3"/>
          <a:stretch>
            <a:fillRect/>
          </a:stretch>
        </p:blipFill>
        <p:spPr>
          <a:xfrm>
            <a:off x="14749" y="1146412"/>
            <a:ext cx="9129251" cy="5187261"/>
          </a:xfrm>
          <a:prstGeom prst="rect">
            <a:avLst/>
          </a:prstGeom>
        </p:spPr>
      </p:pic>
      <p:sp>
        <p:nvSpPr>
          <p:cNvPr id="5" name="Line Callout 1 4"/>
          <p:cNvSpPr/>
          <p:nvPr/>
        </p:nvSpPr>
        <p:spPr>
          <a:xfrm flipH="1">
            <a:off x="4893721" y="1964777"/>
            <a:ext cx="2244057" cy="1036618"/>
          </a:xfrm>
          <a:prstGeom prst="borderCallout1">
            <a:avLst>
              <a:gd name="adj1" fmla="val 99535"/>
              <a:gd name="adj2" fmla="val 20084"/>
              <a:gd name="adj3" fmla="val 160848"/>
              <a:gd name="adj4" fmla="val 19262"/>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100" b="1"/>
              <a:t>Employees can update their disclosure options. The questions you see are based on whether or not your position is represented by union.</a:t>
            </a:r>
            <a:endParaRPr lang="en-US" sz="1100" dirty="0"/>
          </a:p>
        </p:txBody>
      </p:sp>
      <p:sp>
        <p:nvSpPr>
          <p:cNvPr id="6" name="Rectangle 5"/>
          <p:cNvSpPr/>
          <p:nvPr/>
        </p:nvSpPr>
        <p:spPr>
          <a:xfrm>
            <a:off x="586854" y="3084394"/>
            <a:ext cx="1091821" cy="24566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137779" y="4217158"/>
            <a:ext cx="1132764" cy="90075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3288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Patent Acknowledgment</a:t>
            </a:r>
            <a:endParaRPr lang="en-US" dirty="0"/>
          </a:p>
        </p:txBody>
      </p:sp>
      <p:pic>
        <p:nvPicPr>
          <p:cNvPr id="4" name="Picture 3"/>
          <p:cNvPicPr>
            <a:picLocks noChangeAspect="1"/>
          </p:cNvPicPr>
          <p:nvPr/>
        </p:nvPicPr>
        <p:blipFill>
          <a:blip r:embed="rId3"/>
          <a:stretch>
            <a:fillRect/>
          </a:stretch>
        </p:blipFill>
        <p:spPr>
          <a:xfrm>
            <a:off x="107771" y="1076475"/>
            <a:ext cx="6197495" cy="3481982"/>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2609830" y="2722887"/>
            <a:ext cx="6534170" cy="3671139"/>
          </a:xfrm>
          <a:prstGeom prst="rect">
            <a:avLst/>
          </a:prstGeom>
          <a:ln>
            <a:solidFill>
              <a:schemeClr val="tx1"/>
            </a:solidFill>
          </a:ln>
          <a:effectLst>
            <a:outerShdw blurRad="76200" dir="13500000" sy="23000" kx="1200000" algn="br" rotWithShape="0">
              <a:prstClr val="black">
                <a:alpha val="20000"/>
              </a:prstClr>
            </a:outerShdw>
          </a:effectLst>
        </p:spPr>
      </p:pic>
      <p:sp>
        <p:nvSpPr>
          <p:cNvPr id="7" name="Rectangle 6"/>
          <p:cNvSpPr/>
          <p:nvPr/>
        </p:nvSpPr>
        <p:spPr>
          <a:xfrm>
            <a:off x="1337481" y="2251881"/>
            <a:ext cx="4817659" cy="17742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Explosion 1 7"/>
          <p:cNvSpPr/>
          <p:nvPr/>
        </p:nvSpPr>
        <p:spPr>
          <a:xfrm>
            <a:off x="5970896" y="2139287"/>
            <a:ext cx="259307" cy="225188"/>
          </a:xfrm>
          <a:prstGeom prst="irregularSeal1">
            <a:avLst/>
          </a:prstGeom>
          <a:solidFill>
            <a:srgbClr val="FFFF00"/>
          </a:solidFill>
          <a:ln>
            <a:solidFill>
              <a:srgbClr val="1D57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Bent Arrow 8"/>
          <p:cNvSpPr/>
          <p:nvPr/>
        </p:nvSpPr>
        <p:spPr>
          <a:xfrm rot="5400000">
            <a:off x="6502453" y="1885280"/>
            <a:ext cx="670152" cy="95839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464024" y="2552132"/>
            <a:ext cx="777922" cy="1610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608728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Gender Identity – Self Identification</a:t>
            </a:r>
            <a:endParaRPr lang="en-US" dirty="0"/>
          </a:p>
        </p:txBody>
      </p:sp>
      <p:pic>
        <p:nvPicPr>
          <p:cNvPr id="4" name="Picture 3"/>
          <p:cNvPicPr>
            <a:picLocks noChangeAspect="1"/>
          </p:cNvPicPr>
          <p:nvPr/>
        </p:nvPicPr>
        <p:blipFill rotWithShape="1">
          <a:blip r:embed="rId3"/>
          <a:srcRect l="4555"/>
          <a:stretch/>
        </p:blipFill>
        <p:spPr>
          <a:xfrm>
            <a:off x="27297" y="1091821"/>
            <a:ext cx="9103058" cy="5254388"/>
          </a:xfrm>
          <a:prstGeom prst="rect">
            <a:avLst/>
          </a:prstGeom>
          <a:ln>
            <a:solidFill>
              <a:schemeClr val="tx1"/>
            </a:solidFill>
          </a:ln>
        </p:spPr>
      </p:pic>
      <p:sp>
        <p:nvSpPr>
          <p:cNvPr id="5" name="Rectangle 4"/>
          <p:cNvSpPr/>
          <p:nvPr/>
        </p:nvSpPr>
        <p:spPr>
          <a:xfrm>
            <a:off x="14748" y="3480179"/>
            <a:ext cx="858709" cy="28660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ine Callout 1 5"/>
          <p:cNvSpPr/>
          <p:nvPr/>
        </p:nvSpPr>
        <p:spPr>
          <a:xfrm flipH="1">
            <a:off x="5685291" y="3248473"/>
            <a:ext cx="2244057" cy="1036618"/>
          </a:xfrm>
          <a:prstGeom prst="borderCallout1">
            <a:avLst>
              <a:gd name="adj1" fmla="val 46873"/>
              <a:gd name="adj2" fmla="val 99147"/>
              <a:gd name="adj3" fmla="val 47623"/>
              <a:gd name="adj4" fmla="val 164007"/>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100" b="1" dirty="0" smtClean="0"/>
              <a:t>Gender and Sexual Orientation is only identified by the employee via Self Service. HR Initiators will not be able to enter Gender identity upon hire.</a:t>
            </a:r>
            <a:endParaRPr lang="en-US" sz="1100" dirty="0"/>
          </a:p>
        </p:txBody>
      </p:sp>
    </p:spTree>
    <p:custDataLst>
      <p:tags r:id="rId1"/>
    </p:custDataLst>
    <p:extLst>
      <p:ext uri="{BB962C8B-B14F-4D97-AF65-F5344CB8AC3E}">
        <p14:creationId xmlns:p14="http://schemas.microsoft.com/office/powerpoint/2010/main" val="426062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Health, Welfare, &amp; Life Events</a:t>
            </a:r>
            <a:endParaRPr lang="en-US" dirty="0"/>
          </a:p>
        </p:txBody>
      </p:sp>
      <p:pic>
        <p:nvPicPr>
          <p:cNvPr id="4" name="Picture 3"/>
          <p:cNvPicPr>
            <a:picLocks noChangeAspect="1"/>
          </p:cNvPicPr>
          <p:nvPr/>
        </p:nvPicPr>
        <p:blipFill>
          <a:blip r:embed="rId4"/>
          <a:stretch>
            <a:fillRect/>
          </a:stretch>
        </p:blipFill>
        <p:spPr>
          <a:xfrm>
            <a:off x="14748" y="1101755"/>
            <a:ext cx="9144000" cy="5271750"/>
          </a:xfrm>
          <a:prstGeom prst="rect">
            <a:avLst/>
          </a:prstGeom>
        </p:spPr>
      </p:pic>
      <p:sp>
        <p:nvSpPr>
          <p:cNvPr id="5" name="Rectangle 4"/>
          <p:cNvSpPr/>
          <p:nvPr/>
        </p:nvSpPr>
        <p:spPr>
          <a:xfrm>
            <a:off x="498841" y="3023847"/>
            <a:ext cx="1006609" cy="2535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09818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My Current Profile</a:t>
            </a:r>
            <a:endParaRPr lang="en-US" dirty="0"/>
          </a:p>
        </p:txBody>
      </p:sp>
      <p:pic>
        <p:nvPicPr>
          <p:cNvPr id="4" name="Picture 3"/>
          <p:cNvPicPr>
            <a:picLocks noChangeAspect="1"/>
          </p:cNvPicPr>
          <p:nvPr/>
        </p:nvPicPr>
        <p:blipFill rotWithShape="1">
          <a:blip r:embed="rId4"/>
          <a:srcRect b="3445"/>
          <a:stretch/>
        </p:blipFill>
        <p:spPr>
          <a:xfrm>
            <a:off x="14749" y="1105469"/>
            <a:ext cx="9129252" cy="5254388"/>
          </a:xfrm>
          <a:prstGeom prst="rect">
            <a:avLst/>
          </a:prstGeom>
        </p:spPr>
      </p:pic>
      <p:sp>
        <p:nvSpPr>
          <p:cNvPr id="5" name="Line Callout 1 4"/>
          <p:cNvSpPr/>
          <p:nvPr/>
        </p:nvSpPr>
        <p:spPr>
          <a:xfrm flipH="1">
            <a:off x="1886265" y="4402091"/>
            <a:ext cx="1675195" cy="893240"/>
          </a:xfrm>
          <a:prstGeom prst="borderCallout1">
            <a:avLst>
              <a:gd name="adj1" fmla="val 1200"/>
              <a:gd name="adj2" fmla="val 47871"/>
              <a:gd name="adj3" fmla="val -35467"/>
              <a:gd name="adj4" fmla="val 47657"/>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100" b="1" dirty="0" smtClean="0"/>
              <a:t>Qualifications </a:t>
            </a:r>
            <a:r>
              <a:rPr lang="en-US" sz="1100" dirty="0" smtClean="0"/>
              <a:t>tab will display honors and awards and an active/valid licenses and certifications..</a:t>
            </a:r>
            <a:endParaRPr lang="en-US" sz="1100" dirty="0"/>
          </a:p>
        </p:txBody>
      </p:sp>
      <p:sp>
        <p:nvSpPr>
          <p:cNvPr id="6" name="Line Callout 1 5"/>
          <p:cNvSpPr/>
          <p:nvPr/>
        </p:nvSpPr>
        <p:spPr>
          <a:xfrm flipH="1">
            <a:off x="3782098" y="4409603"/>
            <a:ext cx="1649709" cy="885728"/>
          </a:xfrm>
          <a:prstGeom prst="borderCallout1">
            <a:avLst>
              <a:gd name="adj1" fmla="val -1882"/>
              <a:gd name="adj2" fmla="val 47871"/>
              <a:gd name="adj3" fmla="val -33589"/>
              <a:gd name="adj4" fmla="val 48404"/>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100" b="1" dirty="0" smtClean="0"/>
              <a:t>Education </a:t>
            </a:r>
            <a:r>
              <a:rPr lang="en-US" sz="1100" dirty="0" smtClean="0"/>
              <a:t>tab will display information related to any degrees obtained from attending college or university.</a:t>
            </a:r>
            <a:endParaRPr lang="en-US" sz="1100" dirty="0"/>
          </a:p>
        </p:txBody>
      </p:sp>
      <p:sp>
        <p:nvSpPr>
          <p:cNvPr id="8" name="Rectangle 7"/>
          <p:cNvSpPr/>
          <p:nvPr/>
        </p:nvSpPr>
        <p:spPr>
          <a:xfrm>
            <a:off x="573206" y="4409603"/>
            <a:ext cx="1105469" cy="32617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ine Callout 1 8"/>
          <p:cNvSpPr/>
          <p:nvPr/>
        </p:nvSpPr>
        <p:spPr>
          <a:xfrm flipH="1">
            <a:off x="5556911" y="4409603"/>
            <a:ext cx="1594516" cy="1076796"/>
          </a:xfrm>
          <a:prstGeom prst="borderCallout1">
            <a:avLst>
              <a:gd name="adj1" fmla="val -1882"/>
              <a:gd name="adj2" fmla="val 47871"/>
              <a:gd name="adj3" fmla="val -33589"/>
              <a:gd name="adj4" fmla="val 48404"/>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100" b="1" dirty="0" smtClean="0"/>
              <a:t>Oath/Patent Signature Date </a:t>
            </a:r>
            <a:r>
              <a:rPr lang="en-US" sz="1100" dirty="0" smtClean="0"/>
              <a:t>tab will display the Oath/Patent form and can be signed or viewed.</a:t>
            </a:r>
            <a:endParaRPr lang="en-US" sz="1100" dirty="0"/>
          </a:p>
        </p:txBody>
      </p:sp>
      <p:sp>
        <p:nvSpPr>
          <p:cNvPr id="10" name="Line Callout 1 9"/>
          <p:cNvSpPr/>
          <p:nvPr/>
        </p:nvSpPr>
        <p:spPr>
          <a:xfrm flipH="1">
            <a:off x="7276531" y="4409602"/>
            <a:ext cx="1594516" cy="1076797"/>
          </a:xfrm>
          <a:prstGeom prst="borderCallout1">
            <a:avLst>
              <a:gd name="adj1" fmla="val -1882"/>
              <a:gd name="adj2" fmla="val 47871"/>
              <a:gd name="adj3" fmla="val -33589"/>
              <a:gd name="adj4" fmla="val 48404"/>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100" b="1" dirty="0" smtClean="0"/>
              <a:t>Employment Verification </a:t>
            </a:r>
            <a:r>
              <a:rPr lang="en-US" sz="1100" dirty="0" smtClean="0"/>
              <a:t>tab will display information shared with UC’s partner that performs verification activities. </a:t>
            </a:r>
            <a:endParaRPr lang="en-US" sz="1100" dirty="0"/>
          </a:p>
        </p:txBody>
      </p:sp>
    </p:spTree>
    <p:custDataLst>
      <p:tags r:id="rId1"/>
    </p:custDataLst>
    <p:extLst>
      <p:ext uri="{BB962C8B-B14F-4D97-AF65-F5344CB8AC3E}">
        <p14:creationId xmlns:p14="http://schemas.microsoft.com/office/powerpoint/2010/main" val="401964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Income &amp; Taxes</a:t>
            </a:r>
            <a:endParaRPr lang="en-US" dirty="0"/>
          </a:p>
        </p:txBody>
      </p:sp>
      <p:pic>
        <p:nvPicPr>
          <p:cNvPr id="4" name="Picture 3"/>
          <p:cNvPicPr>
            <a:picLocks noChangeAspect="1"/>
          </p:cNvPicPr>
          <p:nvPr/>
        </p:nvPicPr>
        <p:blipFill>
          <a:blip r:embed="rId4"/>
          <a:stretch>
            <a:fillRect/>
          </a:stretch>
        </p:blipFill>
        <p:spPr>
          <a:xfrm>
            <a:off x="0" y="1050879"/>
            <a:ext cx="9144000" cy="5336274"/>
          </a:xfrm>
          <a:prstGeom prst="rect">
            <a:avLst/>
          </a:prstGeom>
        </p:spPr>
      </p:pic>
      <p:sp>
        <p:nvSpPr>
          <p:cNvPr id="5" name="Rectangle 4"/>
          <p:cNvSpPr/>
          <p:nvPr/>
        </p:nvSpPr>
        <p:spPr>
          <a:xfrm>
            <a:off x="511389" y="2252914"/>
            <a:ext cx="1006609" cy="2689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Right Arrow 5"/>
          <p:cNvSpPr/>
          <p:nvPr/>
        </p:nvSpPr>
        <p:spPr>
          <a:xfrm>
            <a:off x="69340" y="2266562"/>
            <a:ext cx="381037" cy="681355"/>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5418159" y="4503760"/>
            <a:ext cx="3480181" cy="1446663"/>
          </a:xfrm>
          <a:prstGeom prst="rect">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a:defRPr sz="1100" b="1"/>
            </a:lvl1pPr>
          </a:lstStyle>
          <a:p>
            <a:r>
              <a:rPr lang="en-US" sz="1800" dirty="0"/>
              <a:t>CWR’s are not paid by the University, therefore may have limited Employee Self Service Menu options.</a:t>
            </a:r>
          </a:p>
        </p:txBody>
      </p:sp>
    </p:spTree>
    <p:custDataLst>
      <p:tags r:id="rId1"/>
    </p:custDataLst>
    <p:extLst>
      <p:ext uri="{BB962C8B-B14F-4D97-AF65-F5344CB8AC3E}">
        <p14:creationId xmlns:p14="http://schemas.microsoft.com/office/powerpoint/2010/main" val="31849205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Paycheck Changes Job Aid</a:t>
            </a:r>
            <a:endParaRPr lang="en-US" dirty="0"/>
          </a:p>
        </p:txBody>
      </p:sp>
      <p:pic>
        <p:nvPicPr>
          <p:cNvPr id="4" name="Picture 3"/>
          <p:cNvPicPr>
            <a:picLocks noChangeAspect="1"/>
          </p:cNvPicPr>
          <p:nvPr/>
        </p:nvPicPr>
        <p:blipFill>
          <a:blip r:embed="rId3"/>
          <a:stretch>
            <a:fillRect/>
          </a:stretch>
        </p:blipFill>
        <p:spPr>
          <a:xfrm>
            <a:off x="0" y="1050632"/>
            <a:ext cx="9144000" cy="5322872"/>
          </a:xfrm>
          <a:prstGeom prst="rect">
            <a:avLst/>
          </a:prstGeom>
        </p:spPr>
      </p:pic>
      <p:sp>
        <p:nvSpPr>
          <p:cNvPr id="5" name="TextBox 4"/>
          <p:cNvSpPr txBox="1"/>
          <p:nvPr/>
        </p:nvSpPr>
        <p:spPr>
          <a:xfrm>
            <a:off x="709683" y="3178577"/>
            <a:ext cx="4435521" cy="1474634"/>
          </a:xfrm>
          <a:prstGeom prst="rect">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a:defRPr b="1"/>
            </a:lvl1pPr>
          </a:lstStyle>
          <a:p>
            <a:r>
              <a:rPr lang="en-US" dirty="0"/>
              <a:t>Please refer to </a:t>
            </a:r>
            <a:r>
              <a:rPr lang="en-US" dirty="0" smtClean="0"/>
              <a:t>the “Paycheck Samples” module within the  </a:t>
            </a:r>
            <a:r>
              <a:rPr lang="en-US" dirty="0">
                <a:hlinkClick r:id="rId4"/>
              </a:rPr>
              <a:t>Self Service Users UPK site</a:t>
            </a:r>
            <a:r>
              <a:rPr lang="en-US" dirty="0"/>
              <a:t> to view </a:t>
            </a:r>
            <a:r>
              <a:rPr lang="en-US" dirty="0" smtClean="0"/>
              <a:t>information on Paycheck changes for different employee types.</a:t>
            </a:r>
            <a:endParaRPr lang="en-US" dirty="0"/>
          </a:p>
        </p:txBody>
      </p:sp>
    </p:spTree>
    <p:custDataLst>
      <p:tags r:id="rId1"/>
    </p:custDataLst>
    <p:extLst>
      <p:ext uri="{BB962C8B-B14F-4D97-AF65-F5344CB8AC3E}">
        <p14:creationId xmlns:p14="http://schemas.microsoft.com/office/powerpoint/2010/main" val="16213014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6"/>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4000"/>
              <a:buFont typeface="Arial Black"/>
              <a:buNone/>
            </a:pPr>
            <a:r>
              <a:rPr lang="en-US"/>
              <a:t>Course Objectives </a:t>
            </a:r>
            <a:endParaRPr/>
          </a:p>
        </p:txBody>
      </p:sp>
      <p:sp>
        <p:nvSpPr>
          <p:cNvPr id="6" name="Google Shape;164;p6"/>
          <p:cNvSpPr txBox="1">
            <a:spLocks noGrp="1"/>
          </p:cNvSpPr>
          <p:nvPr>
            <p:ph type="body" idx="1"/>
          </p:nvPr>
        </p:nvSpPr>
        <p:spPr>
          <a:xfrm>
            <a:off x="128316" y="1239827"/>
            <a:ext cx="8659068" cy="546577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600"/>
              <a:buNone/>
            </a:pPr>
            <a:r>
              <a:rPr lang="en-US" sz="2800" b="1" dirty="0"/>
              <a:t>        </a:t>
            </a:r>
            <a:r>
              <a:rPr lang="en-US" sz="3600" b="1" u="sng" dirty="0"/>
              <a:t>Key Objectives</a:t>
            </a:r>
            <a:r>
              <a:rPr lang="en-US" sz="3600" b="1" u="sng" dirty="0" smtClean="0"/>
              <a:t>:</a:t>
            </a:r>
            <a:endParaRPr sz="4000" u="sng" dirty="0"/>
          </a:p>
          <a:p>
            <a:pPr marL="742950" lvl="1" indent="-285750" algn="l" rtl="0">
              <a:spcBef>
                <a:spcPts val="1080"/>
              </a:spcBef>
              <a:spcAft>
                <a:spcPts val="0"/>
              </a:spcAft>
              <a:buClr>
                <a:schemeClr val="dk1"/>
              </a:buClr>
              <a:buSzPts val="2400"/>
              <a:buChar char="•"/>
            </a:pPr>
            <a:r>
              <a:rPr lang="en-US" dirty="0" smtClean="0"/>
              <a:t>Learn the about the relationship between UCPath &amp; KSAMS </a:t>
            </a:r>
            <a:endParaRPr sz="3200" dirty="0"/>
          </a:p>
          <a:p>
            <a:pPr marL="742950" lvl="1" indent="-285750" algn="l" rtl="0">
              <a:spcBef>
                <a:spcPts val="1080"/>
              </a:spcBef>
              <a:spcAft>
                <a:spcPts val="0"/>
              </a:spcAft>
              <a:buClr>
                <a:schemeClr val="dk1"/>
              </a:buClr>
              <a:buSzPts val="2400"/>
              <a:buChar char="•"/>
            </a:pPr>
            <a:r>
              <a:rPr lang="en-US" dirty="0" smtClean="0"/>
              <a:t>Understand how KSAMS determines user view and accessibility</a:t>
            </a:r>
            <a:endParaRPr sz="3200" dirty="0"/>
          </a:p>
          <a:p>
            <a:pPr marL="742950" lvl="1" indent="-285750" algn="l" rtl="0">
              <a:spcBef>
                <a:spcPts val="1080"/>
              </a:spcBef>
              <a:spcAft>
                <a:spcPts val="0"/>
              </a:spcAft>
              <a:buClr>
                <a:schemeClr val="dk1"/>
              </a:buClr>
              <a:buSzPts val="2400"/>
              <a:buChar char="•"/>
            </a:pPr>
            <a:r>
              <a:rPr lang="en-US" dirty="0" smtClean="0"/>
              <a:t>Navigate the UCPath Menus and Dashboard</a:t>
            </a:r>
            <a:endParaRPr dirty="0"/>
          </a:p>
          <a:p>
            <a:pPr marL="742950" lvl="1" indent="-285750" algn="l" rtl="0">
              <a:spcBef>
                <a:spcPts val="1080"/>
              </a:spcBef>
              <a:spcAft>
                <a:spcPts val="0"/>
              </a:spcAft>
              <a:buClr>
                <a:schemeClr val="dk1"/>
              </a:buClr>
              <a:buSzPts val="2400"/>
              <a:buChar char="•"/>
            </a:pPr>
            <a:r>
              <a:rPr lang="en-US" dirty="0" smtClean="0"/>
              <a:t>Learn how and where to view UCPath transactional data</a:t>
            </a:r>
          </a:p>
          <a:p>
            <a:pPr marL="742950" lvl="1" indent="-285750" algn="l" rtl="0">
              <a:spcBef>
                <a:spcPts val="1080"/>
              </a:spcBef>
              <a:spcAft>
                <a:spcPts val="0"/>
              </a:spcAft>
              <a:buClr>
                <a:schemeClr val="dk1"/>
              </a:buClr>
              <a:buSzPts val="2400"/>
              <a:buChar char="•"/>
            </a:pPr>
            <a:r>
              <a:rPr lang="en-US" dirty="0" smtClean="0"/>
              <a:t>Understand when you may have to refer to a </a:t>
            </a:r>
            <a:r>
              <a:rPr lang="en-US" dirty="0" err="1" smtClean="0"/>
              <a:t>Cognos</a:t>
            </a:r>
            <a:r>
              <a:rPr lang="en-US" dirty="0" smtClean="0"/>
              <a:t> Report</a:t>
            </a:r>
            <a:endParaRPr dirty="0"/>
          </a:p>
        </p:txBody>
      </p:sp>
      <p:pic>
        <p:nvPicPr>
          <p:cNvPr id="7" name="Google Shape;166;p6" descr="La Palabra de Fe: La Llave Que Abre Las Puertas Del Cielo"/>
          <p:cNvPicPr preferRelativeResize="0"/>
          <p:nvPr/>
        </p:nvPicPr>
        <p:blipFill rotWithShape="1">
          <a:blip r:embed="rId4">
            <a:alphaModFix/>
          </a:blip>
          <a:srcRect/>
          <a:stretch/>
        </p:blipFill>
        <p:spPr>
          <a:xfrm rot="1662665">
            <a:off x="21847" y="1220077"/>
            <a:ext cx="809333" cy="684385"/>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0727" y="382820"/>
            <a:ext cx="9850630" cy="623163"/>
          </a:xfrm>
        </p:spPr>
        <p:txBody>
          <a:bodyPr>
            <a:noAutofit/>
          </a:bodyPr>
          <a:lstStyle/>
          <a:p>
            <a:r>
              <a:rPr lang="en-US" sz="3200" dirty="0"/>
              <a:t>Where do I go if I have paycheck questions? </a:t>
            </a:r>
            <a:br>
              <a:rPr lang="en-US" sz="3200" dirty="0"/>
            </a:br>
            <a:endParaRPr lang="en-US" sz="3200" dirty="0"/>
          </a:p>
        </p:txBody>
      </p:sp>
      <p:sp>
        <p:nvSpPr>
          <p:cNvPr id="8" name="Text Placeholder 7"/>
          <p:cNvSpPr>
            <a:spLocks noGrp="1"/>
          </p:cNvSpPr>
          <p:nvPr>
            <p:ph type="body" sz="quarter" idx="4294967295"/>
          </p:nvPr>
        </p:nvSpPr>
        <p:spPr>
          <a:xfrm>
            <a:off x="90727" y="940806"/>
            <a:ext cx="8688387" cy="5222875"/>
          </a:xfrm>
        </p:spPr>
        <p:txBody>
          <a:bodyPr>
            <a:normAutofit/>
          </a:bodyPr>
          <a:lstStyle/>
          <a:p>
            <a:r>
              <a:rPr lang="en-US" sz="2800" dirty="0"/>
              <a:t>Go to </a:t>
            </a:r>
            <a:r>
              <a:rPr lang="en-US" sz="2800" dirty="0" smtClean="0"/>
              <a:t>dedicated </a:t>
            </a:r>
            <a:r>
              <a:rPr lang="en-US" sz="2800" dirty="0"/>
              <a:t>UCPath Support Number </a:t>
            </a:r>
            <a:r>
              <a:rPr lang="en-US" sz="2800" dirty="0" smtClean="0"/>
              <a:t>949-824-0500</a:t>
            </a:r>
            <a:endParaRPr lang="en-US" sz="2800" dirty="0"/>
          </a:p>
          <a:p>
            <a:r>
              <a:rPr lang="en-US" sz="2800" dirty="0" smtClean="0"/>
              <a:t>Employee Experience Center Website</a:t>
            </a:r>
            <a:r>
              <a:rPr lang="en-US" sz="2800" dirty="0">
                <a:solidFill>
                  <a:schemeClr val="accent4"/>
                </a:solidFill>
              </a:rPr>
              <a:t> </a:t>
            </a:r>
            <a:r>
              <a:rPr lang="en-US" sz="2800" dirty="0" smtClean="0">
                <a:solidFill>
                  <a:srgbClr val="7030A0"/>
                </a:solidFill>
              </a:rPr>
              <a:t>eec.hr.uci.edu</a:t>
            </a:r>
          </a:p>
          <a:p>
            <a:pPr lvl="1"/>
            <a:r>
              <a:rPr lang="en-US" sz="2400" dirty="0" smtClean="0"/>
              <a:t>Knowledge articles</a:t>
            </a:r>
          </a:p>
          <a:p>
            <a:pPr lvl="1"/>
            <a:r>
              <a:rPr lang="en-US" sz="2400" dirty="0" smtClean="0"/>
              <a:t>Open case to ask a question, get help</a:t>
            </a:r>
          </a:p>
          <a:p>
            <a:r>
              <a:rPr lang="en-US" sz="2800" dirty="0" smtClean="0"/>
              <a:t>Quickly </a:t>
            </a:r>
            <a:r>
              <a:rPr lang="en-US" sz="2800" dirty="0"/>
              <a:t>available in </a:t>
            </a:r>
            <a:r>
              <a:rPr lang="en-US" sz="2800" b="1" dirty="0"/>
              <a:t>With U </a:t>
            </a:r>
            <a:r>
              <a:rPr lang="en-US" sz="2800" b="1" dirty="0">
                <a:sym typeface="Symbol" panose="05050102010706020507" pitchFamily="18" charset="2"/>
              </a:rPr>
              <a:t> </a:t>
            </a:r>
            <a:r>
              <a:rPr lang="en-US" sz="2800" b="1" dirty="0"/>
              <a:t>For U </a:t>
            </a:r>
            <a:r>
              <a:rPr lang="en-US" sz="2800" dirty="0"/>
              <a:t>mobile app (multiple access points)</a:t>
            </a:r>
          </a:p>
        </p:txBody>
      </p:sp>
      <p:pic>
        <p:nvPicPr>
          <p:cNvPr id="7" name="Picture 6"/>
          <p:cNvPicPr>
            <a:picLocks noChangeAspect="1"/>
          </p:cNvPicPr>
          <p:nvPr/>
        </p:nvPicPr>
        <p:blipFill>
          <a:blip r:embed="rId3"/>
          <a:stretch>
            <a:fillRect/>
          </a:stretch>
        </p:blipFill>
        <p:spPr>
          <a:xfrm>
            <a:off x="1559311" y="4205289"/>
            <a:ext cx="4889616" cy="2163425"/>
          </a:xfrm>
          <a:prstGeom prst="rect">
            <a:avLst/>
          </a:prstGeom>
        </p:spPr>
      </p:pic>
    </p:spTree>
    <p:custDataLst>
      <p:tags r:id="rId1"/>
    </p:custDataLst>
    <p:extLst>
      <p:ext uri="{BB962C8B-B14F-4D97-AF65-F5344CB8AC3E}">
        <p14:creationId xmlns:p14="http://schemas.microsoft.com/office/powerpoint/2010/main" val="19509008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63"/>
          <p:cNvSpPr/>
          <p:nvPr/>
        </p:nvSpPr>
        <p:spPr>
          <a:xfrm>
            <a:off x="1911915" y="3091971"/>
            <a:ext cx="7232085" cy="58262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8" name="Google Shape;978;p63"/>
          <p:cNvSpPr txBox="1"/>
          <p:nvPr/>
        </p:nvSpPr>
        <p:spPr>
          <a:xfrm>
            <a:off x="1550382" y="2482301"/>
            <a:ext cx="7593618" cy="9009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D579B"/>
              </a:buClr>
              <a:buSzPts val="3600"/>
              <a:buFont typeface="Arial"/>
              <a:buNone/>
            </a:pPr>
            <a:r>
              <a:rPr lang="en-US" sz="3600" b="1" dirty="0" smtClean="0">
                <a:solidFill>
                  <a:srgbClr val="1D579B"/>
                </a:solidFill>
                <a:latin typeface="Arial"/>
                <a:ea typeface="Arial"/>
                <a:cs typeface="Arial"/>
                <a:sym typeface="Arial"/>
              </a:rPr>
              <a:t>General Navigation:</a:t>
            </a:r>
            <a:endParaRPr dirty="0"/>
          </a:p>
          <a:p>
            <a:pPr marL="744538" marR="0" lvl="0" indent="-233362" algn="l" rtl="0">
              <a:spcBef>
                <a:spcPts val="560"/>
              </a:spcBef>
              <a:spcAft>
                <a:spcPts val="0"/>
              </a:spcAft>
              <a:buClr>
                <a:srgbClr val="1D579B"/>
              </a:buClr>
              <a:buSzPts val="2800"/>
              <a:buFont typeface="Arial"/>
              <a:buChar char="•"/>
            </a:pPr>
            <a:r>
              <a:rPr lang="en-US" sz="2800" b="1" dirty="0" smtClean="0">
                <a:solidFill>
                  <a:srgbClr val="1D579B"/>
                </a:solidFill>
                <a:latin typeface="Arial"/>
                <a:ea typeface="Arial"/>
                <a:cs typeface="Arial"/>
                <a:sym typeface="Arial"/>
              </a:rPr>
              <a:t>Manager Self Service</a:t>
            </a:r>
            <a:endParaRPr dirty="0"/>
          </a:p>
        </p:txBody>
      </p:sp>
      <p:pic>
        <p:nvPicPr>
          <p:cNvPr id="2" name="Picture 1" descr="A Principal's Reflections: Rise of the Edupreneu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1999" y="3992951"/>
            <a:ext cx="2388559" cy="1791419"/>
          </a:xfrm>
          <a:prstGeom prst="rect">
            <a:avLst/>
          </a:prstGeom>
        </p:spPr>
      </p:pic>
    </p:spTree>
    <p:custDataLst>
      <p:tags r:id="rId1"/>
    </p:custDataLst>
    <p:extLst>
      <p:ext uri="{BB962C8B-B14F-4D97-AF65-F5344CB8AC3E}">
        <p14:creationId xmlns:p14="http://schemas.microsoft.com/office/powerpoint/2010/main" val="26311995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r>
              <a:rPr lang="en-US" b="1" dirty="0"/>
              <a:t>Determines who you will see in Manager Self Service </a:t>
            </a:r>
          </a:p>
          <a:p>
            <a:pPr lvl="2"/>
            <a:r>
              <a:rPr lang="en-US" dirty="0">
                <a:solidFill>
                  <a:srgbClr val="1B3D6D"/>
                </a:solidFill>
              </a:rPr>
              <a:t>View </a:t>
            </a:r>
            <a:r>
              <a:rPr lang="en-US" dirty="0" smtClean="0">
                <a:solidFill>
                  <a:srgbClr val="1B3D6D"/>
                </a:solidFill>
              </a:rPr>
              <a:t>Employee </a:t>
            </a:r>
            <a:r>
              <a:rPr lang="en-US" dirty="0">
                <a:solidFill>
                  <a:srgbClr val="1B3D6D"/>
                </a:solidFill>
              </a:rPr>
              <a:t>A</a:t>
            </a:r>
            <a:r>
              <a:rPr lang="en-US" dirty="0" smtClean="0">
                <a:solidFill>
                  <a:srgbClr val="1B3D6D"/>
                </a:solidFill>
              </a:rPr>
              <a:t>bsence </a:t>
            </a:r>
            <a:r>
              <a:rPr lang="en-US" dirty="0">
                <a:solidFill>
                  <a:srgbClr val="1B3D6D"/>
                </a:solidFill>
              </a:rPr>
              <a:t>balances</a:t>
            </a:r>
          </a:p>
          <a:p>
            <a:pPr lvl="2"/>
            <a:r>
              <a:rPr lang="en-US" dirty="0">
                <a:solidFill>
                  <a:srgbClr val="1B3D6D"/>
                </a:solidFill>
              </a:rPr>
              <a:t>View Employee Information: 	</a:t>
            </a:r>
          </a:p>
          <a:p>
            <a:pPr lvl="4"/>
            <a:r>
              <a:rPr lang="en-US" i="1" dirty="0"/>
              <a:t>Email Address</a:t>
            </a:r>
          </a:p>
          <a:p>
            <a:pPr lvl="4"/>
            <a:r>
              <a:rPr lang="en-US" i="1" dirty="0"/>
              <a:t>Emergency Contacts</a:t>
            </a:r>
          </a:p>
          <a:p>
            <a:pPr lvl="4"/>
            <a:r>
              <a:rPr lang="en-US" i="1" dirty="0"/>
              <a:t>Home and mailing addresses, Phone #’s</a:t>
            </a:r>
          </a:p>
          <a:p>
            <a:pPr lvl="2"/>
            <a:r>
              <a:rPr lang="en-US" dirty="0">
                <a:solidFill>
                  <a:srgbClr val="1B3D6D"/>
                </a:solidFill>
              </a:rPr>
              <a:t>View Current Team Profile:</a:t>
            </a:r>
          </a:p>
          <a:p>
            <a:pPr lvl="4"/>
            <a:r>
              <a:rPr lang="en-US" i="1" dirty="0"/>
              <a:t>Education</a:t>
            </a:r>
          </a:p>
          <a:p>
            <a:pPr lvl="4"/>
            <a:r>
              <a:rPr lang="en-US" i="1" dirty="0"/>
              <a:t>Honors and Awards</a:t>
            </a:r>
          </a:p>
          <a:p>
            <a:pPr lvl="4"/>
            <a:r>
              <a:rPr lang="en-US" i="1" dirty="0"/>
              <a:t>Licenses and certifications </a:t>
            </a:r>
          </a:p>
          <a:p>
            <a:pPr lvl="2"/>
            <a:r>
              <a:rPr lang="en-US" dirty="0">
                <a:solidFill>
                  <a:srgbClr val="1B3D6D"/>
                </a:solidFill>
              </a:rPr>
              <a:t>View Compensation </a:t>
            </a:r>
            <a:r>
              <a:rPr lang="en-US" dirty="0" smtClean="0">
                <a:solidFill>
                  <a:srgbClr val="1B3D6D"/>
                </a:solidFill>
              </a:rPr>
              <a:t>History</a:t>
            </a:r>
            <a:endParaRPr lang="en-US" dirty="0">
              <a:solidFill>
                <a:srgbClr val="1B3D6D"/>
              </a:solidFill>
            </a:endParaRPr>
          </a:p>
        </p:txBody>
      </p:sp>
      <p:sp>
        <p:nvSpPr>
          <p:cNvPr id="3" name="Title 2"/>
          <p:cNvSpPr>
            <a:spLocks noGrp="1"/>
          </p:cNvSpPr>
          <p:nvPr>
            <p:ph type="title"/>
          </p:nvPr>
        </p:nvSpPr>
        <p:spPr>
          <a:xfrm>
            <a:off x="14750" y="76769"/>
            <a:ext cx="9007330" cy="623163"/>
          </a:xfrm>
        </p:spPr>
        <p:txBody>
          <a:bodyPr>
            <a:normAutofit/>
          </a:bodyPr>
          <a:lstStyle/>
          <a:p>
            <a:r>
              <a:rPr lang="en-US" sz="3200" dirty="0"/>
              <a:t>What is the Role of “Reports To” in UCPath</a:t>
            </a:r>
          </a:p>
        </p:txBody>
      </p:sp>
      <p:sp>
        <p:nvSpPr>
          <p:cNvPr id="4" name="Slide Number Placeholder 3"/>
          <p:cNvSpPr>
            <a:spLocks noGrp="1"/>
          </p:cNvSpPr>
          <p:nvPr>
            <p:ph type="sldNum" sz="quarter" idx="4294967295"/>
          </p:nvPr>
        </p:nvSpPr>
        <p:spPr/>
        <p:txBody>
          <a:bodyPr/>
          <a:lstStyle/>
          <a:p>
            <a:fld id="{67AA6EFB-DE16-2749-9DB8-9B2BD9BF76D4}" type="slidenum">
              <a:rPr lang="en-US">
                <a:solidFill>
                  <a:prstClr val="black"/>
                </a:solidFill>
                <a:latin typeface="Calibri"/>
              </a:rPr>
              <a:pPr/>
              <a:t>42</a:t>
            </a:fld>
            <a:endParaRPr lang="en-US" dirty="0">
              <a:solidFill>
                <a:prstClr val="black"/>
              </a:solidFill>
              <a:latin typeface="Calibri"/>
            </a:endParaRPr>
          </a:p>
        </p:txBody>
      </p:sp>
    </p:spTree>
    <p:custDataLst>
      <p:tags r:id="rId1"/>
    </p:custDataLst>
    <p:extLst>
      <p:ext uri="{BB962C8B-B14F-4D97-AF65-F5344CB8AC3E}">
        <p14:creationId xmlns:p14="http://schemas.microsoft.com/office/powerpoint/2010/main" val="40035342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750" y="76763"/>
            <a:ext cx="8803573" cy="623163"/>
          </a:xfrm>
        </p:spPr>
        <p:txBody>
          <a:bodyPr vert="horz" lIns="91440" tIns="45720" rIns="91440" bIns="45720" rtlCol="0" anchor="ctr">
            <a:normAutofit fontScale="90000"/>
          </a:bodyPr>
          <a:lstStyle/>
          <a:p>
            <a:r>
              <a:rPr lang="en-US" dirty="0"/>
              <a:t>Manager Self Service Dashboard</a:t>
            </a:r>
          </a:p>
        </p:txBody>
      </p:sp>
      <p:sp>
        <p:nvSpPr>
          <p:cNvPr id="4" name="Slide Number Placeholder 3"/>
          <p:cNvSpPr>
            <a:spLocks noGrp="1"/>
          </p:cNvSpPr>
          <p:nvPr>
            <p:ph type="sldNum" sz="quarter" idx="4294967295"/>
          </p:nvPr>
        </p:nvSpPr>
        <p:spPr/>
        <p:txBody>
          <a:bodyPr/>
          <a:lstStyle/>
          <a:p>
            <a:r>
              <a:rPr lang="en-US" dirty="0" smtClean="0">
                <a:solidFill>
                  <a:prstClr val="black"/>
                </a:solidFill>
                <a:latin typeface="Calibri"/>
              </a:rPr>
              <a:t>.</a:t>
            </a:r>
            <a:endParaRPr lang="en-US" dirty="0">
              <a:solidFill>
                <a:prstClr val="black"/>
              </a:solidFill>
              <a:latin typeface="Calibri"/>
            </a:endParaRPr>
          </a:p>
        </p:txBody>
      </p:sp>
      <p:pic>
        <p:nvPicPr>
          <p:cNvPr id="2" name="Picture 1"/>
          <p:cNvPicPr>
            <a:picLocks noChangeAspect="1"/>
          </p:cNvPicPr>
          <p:nvPr/>
        </p:nvPicPr>
        <p:blipFill rotWithShape="1">
          <a:blip r:embed="rId3"/>
          <a:srcRect l="784" t="-90" r="2116" b="8813"/>
          <a:stretch/>
        </p:blipFill>
        <p:spPr>
          <a:xfrm>
            <a:off x="191069" y="1075055"/>
            <a:ext cx="8761862" cy="5313220"/>
          </a:xfrm>
          <a:prstGeom prst="rect">
            <a:avLst/>
          </a:prstGeom>
          <a:ln>
            <a:solidFill>
              <a:schemeClr val="tx1"/>
            </a:solidFill>
          </a:ln>
        </p:spPr>
      </p:pic>
      <p:sp>
        <p:nvSpPr>
          <p:cNvPr id="9" name="Rectangle 8"/>
          <p:cNvSpPr/>
          <p:nvPr/>
        </p:nvSpPr>
        <p:spPr>
          <a:xfrm>
            <a:off x="5987441" y="4891742"/>
            <a:ext cx="1778695" cy="926926"/>
          </a:xfrm>
          <a:prstGeom prst="rect">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100" dirty="0">
                <a:solidFill>
                  <a:schemeClr val="tx1"/>
                </a:solidFill>
              </a:rPr>
              <a:t>Managers may view employee information by selecting the activity in the </a:t>
            </a:r>
            <a:r>
              <a:rPr lang="en-US" sz="1100" b="1" dirty="0">
                <a:solidFill>
                  <a:schemeClr val="tx1"/>
                </a:solidFill>
              </a:rPr>
              <a:t>Manager Actions</a:t>
            </a:r>
            <a:r>
              <a:rPr lang="en-US" sz="1100" dirty="0">
                <a:solidFill>
                  <a:schemeClr val="tx1"/>
                </a:solidFill>
              </a:rPr>
              <a:t> pane.</a:t>
            </a:r>
          </a:p>
        </p:txBody>
      </p:sp>
      <p:sp>
        <p:nvSpPr>
          <p:cNvPr id="11" name="Rectangle 10"/>
          <p:cNvSpPr/>
          <p:nvPr/>
        </p:nvSpPr>
        <p:spPr>
          <a:xfrm>
            <a:off x="3800325" y="2961564"/>
            <a:ext cx="1692806" cy="1267313"/>
          </a:xfrm>
          <a:prstGeom prst="rect">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100" dirty="0">
                <a:solidFill>
                  <a:schemeClr val="tx1"/>
                </a:solidFill>
              </a:rPr>
              <a:t>Managers may access employee information for a specific direct report by selecting the employees’ hyperlink within the </a:t>
            </a:r>
            <a:r>
              <a:rPr lang="en-US" sz="1100" b="1" dirty="0">
                <a:solidFill>
                  <a:schemeClr val="tx1"/>
                </a:solidFill>
              </a:rPr>
              <a:t>Direct Reports </a:t>
            </a:r>
            <a:r>
              <a:rPr lang="en-US" sz="1100" dirty="0">
                <a:solidFill>
                  <a:schemeClr val="tx1"/>
                </a:solidFill>
              </a:rPr>
              <a:t>pane.</a:t>
            </a:r>
          </a:p>
        </p:txBody>
      </p:sp>
      <p:sp>
        <p:nvSpPr>
          <p:cNvPr id="14" name="Rectangle 13"/>
          <p:cNvSpPr/>
          <p:nvPr/>
        </p:nvSpPr>
        <p:spPr>
          <a:xfrm>
            <a:off x="5308979" y="1202740"/>
            <a:ext cx="2606722" cy="1091948"/>
          </a:xfrm>
          <a:prstGeom prst="rect">
            <a:avLst/>
          </a:prstGeom>
          <a:solidFill>
            <a:schemeClr val="accent2">
              <a:lumMod val="40000"/>
              <a:lumOff val="60000"/>
            </a:schemeClr>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100" b="1" dirty="0"/>
              <a:t>Navigation and Menu options are based upon assigned KSAMS role security. </a:t>
            </a:r>
          </a:p>
          <a:p>
            <a:endParaRPr lang="en-US" sz="1100" b="1" dirty="0"/>
          </a:p>
          <a:p>
            <a:r>
              <a:rPr lang="en-US" sz="1100" b="1" dirty="0"/>
              <a:t>ALL employees will have access to their own information.</a:t>
            </a:r>
          </a:p>
        </p:txBody>
      </p:sp>
      <p:sp>
        <p:nvSpPr>
          <p:cNvPr id="10" name="Line Callout 1 9"/>
          <p:cNvSpPr/>
          <p:nvPr/>
        </p:nvSpPr>
        <p:spPr>
          <a:xfrm flipH="1">
            <a:off x="2713109" y="1296064"/>
            <a:ext cx="2188073" cy="998624"/>
          </a:xfrm>
          <a:prstGeom prst="borderCallout1">
            <a:avLst>
              <a:gd name="adj1" fmla="val 44360"/>
              <a:gd name="adj2" fmla="val 100637"/>
              <a:gd name="adj3" fmla="val 46311"/>
              <a:gd name="adj4" fmla="val 140966"/>
            </a:avLst>
          </a:prstGeom>
          <a:solidFill>
            <a:srgbClr val="F7EB5F"/>
          </a:solidFill>
          <a:ln w="28575"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b="1" kern="0" dirty="0" smtClean="0">
                <a:solidFill>
                  <a:srgbClr val="000000"/>
                </a:solidFill>
                <a:latin typeface="Arial" panose="020B0604020202020204" pitchFamily="34" charset="0"/>
                <a:ea typeface="Times New Roman"/>
                <a:cs typeface="Arial" panose="020B0604020202020204" pitchFamily="34" charset="0"/>
              </a:rPr>
              <a:t>Employee Information </a:t>
            </a:r>
            <a:r>
              <a:rPr lang="en-US" sz="1100" kern="0" dirty="0" smtClean="0">
                <a:solidFill>
                  <a:srgbClr val="000000"/>
                </a:solidFill>
                <a:latin typeface="Arial" panose="020B0604020202020204" pitchFamily="34" charset="0"/>
                <a:ea typeface="Times New Roman"/>
                <a:cs typeface="Arial" panose="020B0604020202020204" pitchFamily="34" charset="0"/>
              </a:rPr>
              <a:t>displays in the upper left corner including your Name, Title, Employee ID, and Service Date..</a:t>
            </a:r>
            <a:endParaRPr lang="en-US" sz="1100" kern="0" dirty="0">
              <a:solidFill>
                <a:srgbClr val="000000"/>
              </a:solidFill>
              <a:latin typeface="Arial" panose="020B0604020202020204" pitchFamily="34" charset="0"/>
              <a:ea typeface="Times New Roman"/>
              <a:cs typeface="Arial" panose="020B0604020202020204" pitchFamily="34" charset="0"/>
            </a:endParaRPr>
          </a:p>
        </p:txBody>
      </p:sp>
      <p:sp>
        <p:nvSpPr>
          <p:cNvPr id="5" name="Rectangle 4"/>
          <p:cNvSpPr/>
          <p:nvPr/>
        </p:nvSpPr>
        <p:spPr>
          <a:xfrm>
            <a:off x="164680" y="1075055"/>
            <a:ext cx="1651379" cy="188650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a:stCxn id="11" idx="1"/>
          </p:cNvCxnSpPr>
          <p:nvPr/>
        </p:nvCxnSpPr>
        <p:spPr>
          <a:xfrm flipH="1">
            <a:off x="3316406" y="3595221"/>
            <a:ext cx="483919" cy="397920"/>
          </a:xfrm>
          <a:prstGeom prst="straightConnector1">
            <a:avLst/>
          </a:prstGeom>
          <a:solidFill>
            <a:srgbClr val="F7EB5F"/>
          </a:solidFill>
          <a:ln w="28575" cap="sq" cmpd="sng" algn="ctr">
            <a:solidFill>
              <a:srgbClr val="0070C0"/>
            </a:solidFill>
            <a:prstDash val="solid"/>
            <a:tailEnd type="triangle" w="lg" len="lg"/>
          </a:ln>
          <a:effectLst/>
        </p:spPr>
      </p:cxnSp>
      <p:sp>
        <p:nvSpPr>
          <p:cNvPr id="16" name="Rectangle 15"/>
          <p:cNvSpPr/>
          <p:nvPr/>
        </p:nvSpPr>
        <p:spPr>
          <a:xfrm>
            <a:off x="1941095" y="3253453"/>
            <a:ext cx="1375311" cy="313482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a:stCxn id="9" idx="0"/>
          </p:cNvCxnSpPr>
          <p:nvPr/>
        </p:nvCxnSpPr>
        <p:spPr>
          <a:xfrm flipH="1" flipV="1">
            <a:off x="6876788" y="4480161"/>
            <a:ext cx="1" cy="411581"/>
          </a:xfrm>
          <a:prstGeom prst="straightConnector1">
            <a:avLst/>
          </a:prstGeom>
          <a:solidFill>
            <a:srgbClr val="F7EB5F"/>
          </a:solidFill>
          <a:ln w="28575" cap="sq" cmpd="sng" algn="ctr">
            <a:solidFill>
              <a:srgbClr val="0070C0"/>
            </a:solidFill>
            <a:prstDash val="solid"/>
            <a:tailEnd type="triangle" w="lg" len="lg"/>
          </a:ln>
          <a:effectLst/>
        </p:spPr>
      </p:cxnSp>
      <p:sp>
        <p:nvSpPr>
          <p:cNvPr id="19" name="Rectangle 18"/>
          <p:cNvSpPr/>
          <p:nvPr/>
        </p:nvSpPr>
        <p:spPr>
          <a:xfrm>
            <a:off x="5577293" y="2422373"/>
            <a:ext cx="1651379" cy="205778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5134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748" y="62954"/>
            <a:ext cx="8125935" cy="623163"/>
          </a:xfrm>
        </p:spPr>
        <p:txBody>
          <a:bodyPr vert="horz" lIns="91440" tIns="45720" rIns="91440" bIns="45720" rtlCol="0" anchor="ctr">
            <a:normAutofit fontScale="90000"/>
          </a:bodyPr>
          <a:lstStyle/>
          <a:p>
            <a:r>
              <a:rPr lang="en-US" dirty="0"/>
              <a:t>View Employee Information</a:t>
            </a:r>
          </a:p>
        </p:txBody>
      </p:sp>
      <p:sp>
        <p:nvSpPr>
          <p:cNvPr id="4" name="Slide Number Placeholder 3"/>
          <p:cNvSpPr>
            <a:spLocks noGrp="1"/>
          </p:cNvSpPr>
          <p:nvPr>
            <p:ph type="sldNum" sz="quarter" idx="4294967295"/>
          </p:nvPr>
        </p:nvSpPr>
        <p:spPr>
          <a:xfrm>
            <a:off x="0" y="-13803"/>
            <a:ext cx="0" cy="0"/>
          </a:xfrm>
        </p:spPr>
        <p:txBody>
          <a:bodyPr/>
          <a:lstStyle/>
          <a:p>
            <a:r>
              <a:rPr lang="en-US" dirty="0" smtClean="0">
                <a:solidFill>
                  <a:prstClr val="black"/>
                </a:solidFill>
                <a:latin typeface="Calibri"/>
              </a:rPr>
              <a:t>.</a:t>
            </a:r>
            <a:endParaRPr lang="en-US" dirty="0">
              <a:solidFill>
                <a:prstClr val="black"/>
              </a:solidFill>
              <a:latin typeface="Calibri"/>
            </a:endParaRPr>
          </a:p>
        </p:txBody>
      </p:sp>
      <p:pic>
        <p:nvPicPr>
          <p:cNvPr id="8" name="Picture 7"/>
          <p:cNvPicPr>
            <a:picLocks noChangeAspect="1"/>
          </p:cNvPicPr>
          <p:nvPr/>
        </p:nvPicPr>
        <p:blipFill>
          <a:blip r:embed="rId3"/>
          <a:stretch>
            <a:fillRect/>
          </a:stretch>
        </p:blipFill>
        <p:spPr>
          <a:xfrm>
            <a:off x="164428" y="1180832"/>
            <a:ext cx="8866159" cy="4948748"/>
          </a:xfrm>
          <a:prstGeom prst="rect">
            <a:avLst/>
          </a:prstGeom>
          <a:ln>
            <a:solidFill>
              <a:schemeClr val="tx1"/>
            </a:solidFill>
          </a:ln>
        </p:spPr>
      </p:pic>
      <p:sp>
        <p:nvSpPr>
          <p:cNvPr id="9" name="Rectangle 8"/>
          <p:cNvSpPr/>
          <p:nvPr/>
        </p:nvSpPr>
        <p:spPr>
          <a:xfrm>
            <a:off x="2106347" y="1180832"/>
            <a:ext cx="2491160" cy="1040321"/>
          </a:xfrm>
          <a:prstGeom prst="rect">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100" dirty="0">
                <a:solidFill>
                  <a:schemeClr val="tx1"/>
                </a:solidFill>
              </a:rPr>
              <a:t>The </a:t>
            </a:r>
            <a:r>
              <a:rPr lang="en-US" sz="1100" b="1" dirty="0">
                <a:solidFill>
                  <a:schemeClr val="tx1"/>
                </a:solidFill>
              </a:rPr>
              <a:t>View Employee Personal Information </a:t>
            </a:r>
            <a:r>
              <a:rPr lang="en-US" sz="1100" b="1" dirty="0" smtClean="0">
                <a:solidFill>
                  <a:schemeClr val="tx1"/>
                </a:solidFill>
              </a:rPr>
              <a:t>menu </a:t>
            </a:r>
            <a:r>
              <a:rPr lang="en-US" sz="1100" dirty="0" smtClean="0">
                <a:solidFill>
                  <a:schemeClr val="tx1"/>
                </a:solidFill>
              </a:rPr>
              <a:t>page </a:t>
            </a:r>
            <a:r>
              <a:rPr lang="en-US" sz="1100" dirty="0">
                <a:solidFill>
                  <a:schemeClr val="tx1"/>
                </a:solidFill>
              </a:rPr>
              <a:t>displays all employees and open positions in your direct report line as of today's date.</a:t>
            </a:r>
          </a:p>
        </p:txBody>
      </p:sp>
      <p:sp>
        <p:nvSpPr>
          <p:cNvPr id="12" name="Rectangle 11"/>
          <p:cNvSpPr/>
          <p:nvPr/>
        </p:nvSpPr>
        <p:spPr>
          <a:xfrm>
            <a:off x="164428" y="4018317"/>
            <a:ext cx="2340920" cy="1676630"/>
          </a:xfrm>
          <a:prstGeom prst="rect">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100" b="1" dirty="0" smtClean="0">
                <a:solidFill>
                  <a:schemeClr val="tx1"/>
                </a:solidFill>
              </a:rPr>
              <a:t>Managers </a:t>
            </a:r>
            <a:r>
              <a:rPr lang="en-US" sz="1100" b="1" dirty="0">
                <a:solidFill>
                  <a:schemeClr val="tx1"/>
                </a:solidFill>
              </a:rPr>
              <a:t>may view direct reports as of another date by selecting the calendar icon within dated field. </a:t>
            </a:r>
          </a:p>
          <a:p>
            <a:endParaRPr lang="en-US" sz="1100" b="1" dirty="0">
              <a:solidFill>
                <a:schemeClr val="tx1"/>
              </a:solidFill>
            </a:endParaRPr>
          </a:p>
          <a:p>
            <a:r>
              <a:rPr lang="en-US" sz="1100" dirty="0">
                <a:solidFill>
                  <a:schemeClr val="tx1"/>
                </a:solidFill>
              </a:rPr>
              <a:t>Click the </a:t>
            </a:r>
            <a:r>
              <a:rPr lang="en-US" sz="1100" b="1" dirty="0">
                <a:solidFill>
                  <a:schemeClr val="tx1"/>
                </a:solidFill>
              </a:rPr>
              <a:t>Refresh Employees </a:t>
            </a:r>
            <a:r>
              <a:rPr lang="en-US" sz="1100" dirty="0">
                <a:solidFill>
                  <a:schemeClr val="tx1"/>
                </a:solidFill>
              </a:rPr>
              <a:t>button to display the updated and refresh the </a:t>
            </a:r>
            <a:r>
              <a:rPr lang="en-US" sz="1100" dirty="0" smtClean="0">
                <a:solidFill>
                  <a:schemeClr val="tx1"/>
                </a:solidFill>
              </a:rPr>
              <a:t>page</a:t>
            </a:r>
            <a:endParaRPr lang="en-US" sz="1100" dirty="0">
              <a:solidFill>
                <a:schemeClr val="tx1"/>
              </a:solidFill>
            </a:endParaRPr>
          </a:p>
        </p:txBody>
      </p:sp>
      <p:sp>
        <p:nvSpPr>
          <p:cNvPr id="15" name="Rectangle 14"/>
          <p:cNvSpPr/>
          <p:nvPr/>
        </p:nvSpPr>
        <p:spPr>
          <a:xfrm>
            <a:off x="6166675" y="2024542"/>
            <a:ext cx="2340920" cy="814191"/>
          </a:xfrm>
          <a:prstGeom prst="rect">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endParaRPr lang="en-US" sz="1100" dirty="0">
              <a:solidFill>
                <a:schemeClr val="tx1"/>
              </a:solidFill>
            </a:endParaRPr>
          </a:p>
          <a:p>
            <a:r>
              <a:rPr lang="en-US" sz="1100" dirty="0" smtClean="0">
                <a:solidFill>
                  <a:schemeClr val="tx1"/>
                </a:solidFill>
              </a:rPr>
              <a:t>Managers </a:t>
            </a:r>
            <a:r>
              <a:rPr lang="en-US" sz="1100" dirty="0">
                <a:solidFill>
                  <a:schemeClr val="tx1"/>
                </a:solidFill>
              </a:rPr>
              <a:t>may also search for a specific employee by clicking the</a:t>
            </a:r>
            <a:r>
              <a:rPr lang="en-US" sz="1100" b="1" dirty="0">
                <a:solidFill>
                  <a:schemeClr val="tx1"/>
                </a:solidFill>
              </a:rPr>
              <a:t> Find Employee </a:t>
            </a:r>
            <a:r>
              <a:rPr lang="en-US" sz="1100" dirty="0">
                <a:solidFill>
                  <a:schemeClr val="tx1"/>
                </a:solidFill>
              </a:rPr>
              <a:t>button and entering the appropriate search criteria.</a:t>
            </a:r>
          </a:p>
          <a:p>
            <a:endParaRPr lang="en-US" sz="1100" b="1" dirty="0">
              <a:solidFill>
                <a:schemeClr val="tx1"/>
              </a:solidFill>
            </a:endParaRPr>
          </a:p>
        </p:txBody>
      </p:sp>
      <p:cxnSp>
        <p:nvCxnSpPr>
          <p:cNvPr id="10" name="Straight Arrow Connector 9"/>
          <p:cNvCxnSpPr/>
          <p:nvPr/>
        </p:nvCxnSpPr>
        <p:spPr>
          <a:xfrm flipV="1">
            <a:off x="1454354" y="3171214"/>
            <a:ext cx="893061" cy="829720"/>
          </a:xfrm>
          <a:prstGeom prst="straightConnector1">
            <a:avLst/>
          </a:prstGeom>
          <a:solidFill>
            <a:srgbClr val="F7EB5F"/>
          </a:solidFill>
          <a:ln w="28575" cap="sq" cmpd="sng" algn="ctr">
            <a:solidFill>
              <a:srgbClr val="0070C0"/>
            </a:solidFill>
            <a:prstDash val="solid"/>
            <a:tailEnd type="triangle" w="lg" len="lg"/>
          </a:ln>
          <a:effectLst/>
        </p:spPr>
      </p:cxnSp>
      <p:sp>
        <p:nvSpPr>
          <p:cNvPr id="6" name="Rectangle 5"/>
          <p:cNvSpPr/>
          <p:nvPr/>
        </p:nvSpPr>
        <p:spPr>
          <a:xfrm>
            <a:off x="2006220" y="2852381"/>
            <a:ext cx="3404227" cy="29527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stCxn id="15" idx="2"/>
          </p:cNvCxnSpPr>
          <p:nvPr/>
        </p:nvCxnSpPr>
        <p:spPr>
          <a:xfrm>
            <a:off x="7337135" y="2838733"/>
            <a:ext cx="647468" cy="395787"/>
          </a:xfrm>
          <a:prstGeom prst="straightConnector1">
            <a:avLst/>
          </a:prstGeom>
          <a:solidFill>
            <a:srgbClr val="F7EB5F"/>
          </a:solidFill>
          <a:ln w="28575" cap="sq" cmpd="sng" algn="ctr">
            <a:solidFill>
              <a:srgbClr val="0070C0"/>
            </a:solidFill>
            <a:prstDash val="solid"/>
            <a:tailEnd type="triangle" w="lg" len="lg"/>
          </a:ln>
          <a:effectLst/>
        </p:spPr>
      </p:cxnSp>
      <p:sp>
        <p:nvSpPr>
          <p:cNvPr id="16" name="Rectangle 15"/>
          <p:cNvSpPr/>
          <p:nvPr/>
        </p:nvSpPr>
        <p:spPr>
          <a:xfrm>
            <a:off x="8052025" y="3234520"/>
            <a:ext cx="911140" cy="31119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64025" y="2784141"/>
            <a:ext cx="1392071" cy="29527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H="1">
            <a:off x="1705970" y="2221153"/>
            <a:ext cx="400377" cy="562988"/>
          </a:xfrm>
          <a:prstGeom prst="straightConnector1">
            <a:avLst/>
          </a:prstGeom>
          <a:solidFill>
            <a:srgbClr val="F7EB5F"/>
          </a:solidFill>
          <a:ln w="28575" cap="sq" cmpd="sng" algn="ctr">
            <a:solidFill>
              <a:srgbClr val="0070C0"/>
            </a:solidFill>
            <a:prstDash val="solid"/>
            <a:tailEnd type="triangle" w="lg" len="lg"/>
          </a:ln>
          <a:effectLst/>
        </p:spPr>
      </p:cxnSp>
    </p:spTree>
    <p:custDataLst>
      <p:tags r:id="rId1"/>
    </p:custDataLst>
    <p:extLst>
      <p:ext uri="{BB962C8B-B14F-4D97-AF65-F5344CB8AC3E}">
        <p14:creationId xmlns:p14="http://schemas.microsoft.com/office/powerpoint/2010/main" val="696259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750" y="76763"/>
            <a:ext cx="9015837" cy="623163"/>
          </a:xfrm>
        </p:spPr>
        <p:txBody>
          <a:bodyPr vert="horz" lIns="91440" tIns="45720" rIns="91440" bIns="45720" rtlCol="0" anchor="ctr">
            <a:normAutofit fontScale="90000"/>
          </a:bodyPr>
          <a:lstStyle/>
          <a:p>
            <a:r>
              <a:rPr lang="en-US" dirty="0"/>
              <a:t>Position and Job Data Identifiers</a:t>
            </a:r>
          </a:p>
        </p:txBody>
      </p:sp>
      <p:sp>
        <p:nvSpPr>
          <p:cNvPr id="4" name="Slide Number Placeholder 3"/>
          <p:cNvSpPr>
            <a:spLocks noGrp="1"/>
          </p:cNvSpPr>
          <p:nvPr>
            <p:ph type="sldNum" sz="quarter" idx="4294967295"/>
          </p:nvPr>
        </p:nvSpPr>
        <p:spPr/>
        <p:txBody>
          <a:bodyPr/>
          <a:lstStyle/>
          <a:p>
            <a:r>
              <a:rPr lang="en-US" dirty="0" smtClean="0">
                <a:solidFill>
                  <a:prstClr val="black"/>
                </a:solidFill>
                <a:latin typeface="Calibri"/>
              </a:rPr>
              <a:t>.</a:t>
            </a:r>
            <a:endParaRPr lang="en-US" dirty="0">
              <a:solidFill>
                <a:prstClr val="black"/>
              </a:solidFill>
              <a:latin typeface="Calibri"/>
            </a:endParaRPr>
          </a:p>
        </p:txBody>
      </p:sp>
      <p:pic>
        <p:nvPicPr>
          <p:cNvPr id="8" name="Picture 7"/>
          <p:cNvPicPr>
            <a:picLocks noChangeAspect="1"/>
          </p:cNvPicPr>
          <p:nvPr/>
        </p:nvPicPr>
        <p:blipFill>
          <a:blip r:embed="rId3"/>
          <a:stretch>
            <a:fillRect/>
          </a:stretch>
        </p:blipFill>
        <p:spPr>
          <a:xfrm>
            <a:off x="164428" y="1180832"/>
            <a:ext cx="8866159" cy="4948748"/>
          </a:xfrm>
          <a:prstGeom prst="rect">
            <a:avLst/>
          </a:prstGeom>
          <a:ln>
            <a:solidFill>
              <a:schemeClr val="tx1"/>
            </a:solidFill>
          </a:ln>
        </p:spPr>
      </p:pic>
      <p:sp>
        <p:nvSpPr>
          <p:cNvPr id="9" name="Rectangle 8"/>
          <p:cNvSpPr/>
          <p:nvPr/>
        </p:nvSpPr>
        <p:spPr>
          <a:xfrm>
            <a:off x="3916252" y="5060571"/>
            <a:ext cx="1708456" cy="1250434"/>
          </a:xfrm>
          <a:prstGeom prst="rect">
            <a:avLst/>
          </a:prstGeom>
          <a:solidFill>
            <a:srgbClr val="F7EB5F"/>
          </a:solidFill>
          <a:ln w="28575"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b="1" kern="0" dirty="0">
                <a:solidFill>
                  <a:srgbClr val="000000"/>
                </a:solidFill>
                <a:latin typeface="Arial" panose="020B0604020202020204" pitchFamily="34" charset="0"/>
                <a:ea typeface="Times New Roman"/>
                <a:cs typeface="Arial" panose="020B0604020202020204" pitchFamily="34" charset="0"/>
              </a:rPr>
              <a:t>Note: </a:t>
            </a:r>
            <a:r>
              <a:rPr lang="en-US" sz="1100" kern="0" dirty="0" smtClean="0">
                <a:solidFill>
                  <a:srgbClr val="000000"/>
                </a:solidFill>
                <a:latin typeface="Arial" panose="020B0604020202020204" pitchFamily="34" charset="0"/>
                <a:ea typeface="Times New Roman"/>
                <a:cs typeface="Arial" panose="020B0604020202020204" pitchFamily="34" charset="0"/>
              </a:rPr>
              <a:t>The </a:t>
            </a:r>
            <a:r>
              <a:rPr lang="en-US" sz="1100" b="1" kern="0" dirty="0" smtClean="0">
                <a:solidFill>
                  <a:srgbClr val="000000"/>
                </a:solidFill>
                <a:latin typeface="Arial" panose="020B0604020202020204" pitchFamily="34" charset="0"/>
                <a:ea typeface="Times New Roman"/>
                <a:cs typeface="Arial" panose="020B0604020202020204" pitchFamily="34" charset="0"/>
              </a:rPr>
              <a:t>“Job” </a:t>
            </a:r>
            <a:r>
              <a:rPr lang="en-US" sz="1100" kern="0" dirty="0" smtClean="0">
                <a:solidFill>
                  <a:srgbClr val="000000"/>
                </a:solidFill>
                <a:latin typeface="Arial" panose="020B0604020202020204" pitchFamily="34" charset="0"/>
                <a:ea typeface="Times New Roman"/>
                <a:cs typeface="Arial" panose="020B0604020202020204" pitchFamily="34" charset="0"/>
              </a:rPr>
              <a:t>number displayed will be associated with the assigned job record number of the incumbent who fills the position upon hire.</a:t>
            </a:r>
            <a:endParaRPr lang="en-US" sz="1100" kern="0" dirty="0">
              <a:solidFill>
                <a:srgbClr val="000000"/>
              </a:solidFill>
              <a:latin typeface="Arial" panose="020B0604020202020204" pitchFamily="34" charset="0"/>
              <a:ea typeface="Times New Roman"/>
              <a:cs typeface="Arial" panose="020B0604020202020204" pitchFamily="34" charset="0"/>
            </a:endParaRPr>
          </a:p>
        </p:txBody>
      </p:sp>
      <p:sp>
        <p:nvSpPr>
          <p:cNvPr id="12" name="Rectangle 11"/>
          <p:cNvSpPr/>
          <p:nvPr/>
        </p:nvSpPr>
        <p:spPr>
          <a:xfrm>
            <a:off x="6127745" y="2124653"/>
            <a:ext cx="2114381" cy="1215025"/>
          </a:xfrm>
          <a:prstGeom prst="rect">
            <a:avLst/>
          </a:prstGeom>
          <a:solidFill>
            <a:srgbClr val="F7EB5F"/>
          </a:solidFill>
          <a:ln w="28575"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Within the </a:t>
            </a:r>
            <a:r>
              <a:rPr lang="en-US" sz="1100" b="1" kern="0" dirty="0">
                <a:solidFill>
                  <a:srgbClr val="000000"/>
                </a:solidFill>
                <a:latin typeface="Arial" panose="020B0604020202020204" pitchFamily="34" charset="0"/>
                <a:ea typeface="Times New Roman"/>
                <a:cs typeface="Arial" panose="020B0604020202020204" pitchFamily="34" charset="0"/>
              </a:rPr>
              <a:t>View Employee </a:t>
            </a:r>
            <a:r>
              <a:rPr lang="en-US" sz="1100" b="1" kern="0" dirty="0" smtClean="0">
                <a:solidFill>
                  <a:srgbClr val="000000"/>
                </a:solidFill>
                <a:latin typeface="Arial" panose="020B0604020202020204" pitchFamily="34" charset="0"/>
                <a:ea typeface="Times New Roman"/>
                <a:cs typeface="Arial" panose="020B0604020202020204" pitchFamily="34" charset="0"/>
              </a:rPr>
              <a:t>Personal Information </a:t>
            </a:r>
            <a:r>
              <a:rPr lang="en-US" sz="1100" kern="0" dirty="0" smtClean="0">
                <a:solidFill>
                  <a:srgbClr val="000000"/>
                </a:solidFill>
                <a:latin typeface="Arial" panose="020B0604020202020204" pitchFamily="34" charset="0"/>
                <a:ea typeface="Times New Roman"/>
                <a:cs typeface="Arial" panose="020B0604020202020204" pitchFamily="34" charset="0"/>
              </a:rPr>
              <a:t>section, </a:t>
            </a:r>
            <a:r>
              <a:rPr lang="en-US" sz="1100" kern="0" dirty="0">
                <a:solidFill>
                  <a:srgbClr val="000000"/>
                </a:solidFill>
                <a:latin typeface="Arial" panose="020B0604020202020204" pitchFamily="34" charset="0"/>
                <a:ea typeface="Times New Roman"/>
                <a:cs typeface="Arial" panose="020B0604020202020204" pitchFamily="34" charset="0"/>
              </a:rPr>
              <a:t>managers will see position and job data identifiers. As previously discussed, positions can be active without an attached employee.</a:t>
            </a:r>
          </a:p>
        </p:txBody>
      </p:sp>
      <p:sp>
        <p:nvSpPr>
          <p:cNvPr id="14" name="Rectangle 13"/>
          <p:cNvSpPr/>
          <p:nvPr/>
        </p:nvSpPr>
        <p:spPr>
          <a:xfrm>
            <a:off x="4948332" y="1158789"/>
            <a:ext cx="3293794" cy="784439"/>
          </a:xfrm>
          <a:prstGeom prst="rect">
            <a:avLst/>
          </a:prstGeom>
          <a:solidFill>
            <a:schemeClr val="accent2">
              <a:lumMod val="40000"/>
              <a:lumOff val="60000"/>
            </a:schemeClr>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100" b="1" dirty="0" err="1">
                <a:solidFill>
                  <a:schemeClr val="tx1"/>
                </a:solidFill>
              </a:rPr>
              <a:t>UCPath</a:t>
            </a:r>
            <a:r>
              <a:rPr lang="en-US" sz="1100" b="1" dirty="0">
                <a:solidFill>
                  <a:schemeClr val="tx1"/>
                </a:solidFill>
              </a:rPr>
              <a:t> creates when employees are joined with a position.  Job Data attributes  include i.e.. </a:t>
            </a:r>
            <a:r>
              <a:rPr lang="en-US" sz="1100" b="1" dirty="0" err="1">
                <a:solidFill>
                  <a:schemeClr val="tx1"/>
                </a:solidFill>
              </a:rPr>
              <a:t>Empl</a:t>
            </a:r>
            <a:r>
              <a:rPr lang="en-US" sz="1100" b="1" dirty="0">
                <a:solidFill>
                  <a:schemeClr val="tx1"/>
                </a:solidFill>
              </a:rPr>
              <a:t> ID, Job, </a:t>
            </a:r>
            <a:r>
              <a:rPr lang="en-US" sz="1100" b="1" dirty="0" err="1">
                <a:solidFill>
                  <a:schemeClr val="tx1"/>
                </a:solidFill>
              </a:rPr>
              <a:t>Empl</a:t>
            </a:r>
            <a:r>
              <a:rPr lang="en-US" sz="1100" b="1" dirty="0">
                <a:solidFill>
                  <a:schemeClr val="tx1"/>
                </a:solidFill>
              </a:rPr>
              <a:t> Status etc…</a:t>
            </a:r>
          </a:p>
        </p:txBody>
      </p:sp>
      <p:cxnSp>
        <p:nvCxnSpPr>
          <p:cNvPr id="5" name="Straight Arrow Connector 4"/>
          <p:cNvCxnSpPr/>
          <p:nvPr/>
        </p:nvCxnSpPr>
        <p:spPr>
          <a:xfrm flipH="1" flipV="1">
            <a:off x="2680570" y="5473874"/>
            <a:ext cx="1235682" cy="211914"/>
          </a:xfrm>
          <a:prstGeom prst="straightConnector1">
            <a:avLst/>
          </a:prstGeom>
          <a:solidFill>
            <a:srgbClr val="F7EB5F"/>
          </a:solidFill>
          <a:ln w="28575" cap="sq" cmpd="sng" algn="ctr">
            <a:solidFill>
              <a:srgbClr val="0070C0"/>
            </a:solidFill>
            <a:prstDash val="solid"/>
            <a:tailEnd type="triangle" w="lg" len="lg"/>
          </a:ln>
          <a:effectLst/>
        </p:spPr>
      </p:cxnSp>
      <p:cxnSp>
        <p:nvCxnSpPr>
          <p:cNvPr id="18" name="Straight Arrow Connector 17"/>
          <p:cNvCxnSpPr/>
          <p:nvPr/>
        </p:nvCxnSpPr>
        <p:spPr>
          <a:xfrm flipH="1">
            <a:off x="4253241" y="3057099"/>
            <a:ext cx="1874504" cy="914900"/>
          </a:xfrm>
          <a:prstGeom prst="straightConnector1">
            <a:avLst/>
          </a:prstGeom>
          <a:solidFill>
            <a:srgbClr val="F7EB5F"/>
          </a:solidFill>
          <a:ln w="28575" cap="sq" cmpd="sng" algn="ctr">
            <a:solidFill>
              <a:srgbClr val="0070C0"/>
            </a:solidFill>
            <a:prstDash val="solid"/>
            <a:tailEnd type="triangle" w="lg" len="lg"/>
          </a:ln>
          <a:effectLst/>
        </p:spPr>
      </p:cxnSp>
      <p:cxnSp>
        <p:nvCxnSpPr>
          <p:cNvPr id="19" name="Straight Arrow Connector 18"/>
          <p:cNvCxnSpPr/>
          <p:nvPr/>
        </p:nvCxnSpPr>
        <p:spPr>
          <a:xfrm flipH="1">
            <a:off x="6050071" y="3361721"/>
            <a:ext cx="801105" cy="610278"/>
          </a:xfrm>
          <a:prstGeom prst="straightConnector1">
            <a:avLst/>
          </a:prstGeom>
          <a:solidFill>
            <a:srgbClr val="F7EB5F"/>
          </a:solidFill>
          <a:ln w="28575" cap="sq" cmpd="sng" algn="ctr">
            <a:solidFill>
              <a:srgbClr val="0070C0"/>
            </a:solidFill>
            <a:prstDash val="solid"/>
            <a:tailEnd type="triangle" w="lg" len="lg"/>
          </a:ln>
          <a:effectLst/>
        </p:spPr>
      </p:cxnSp>
      <p:sp>
        <p:nvSpPr>
          <p:cNvPr id="15" name="Rectangle 14"/>
          <p:cNvSpPr/>
          <p:nvPr/>
        </p:nvSpPr>
        <p:spPr>
          <a:xfrm>
            <a:off x="6851176" y="4483778"/>
            <a:ext cx="1708456" cy="749647"/>
          </a:xfrm>
          <a:prstGeom prst="rect">
            <a:avLst/>
          </a:prstGeom>
          <a:solidFill>
            <a:srgbClr val="F7EB5F"/>
          </a:solidFill>
          <a:ln w="28575"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b="1" kern="0" dirty="0" smtClean="0">
                <a:solidFill>
                  <a:srgbClr val="000000"/>
                </a:solidFill>
                <a:latin typeface="Arial" panose="020B0604020202020204" pitchFamily="34" charset="0"/>
                <a:ea typeface="Times New Roman"/>
                <a:cs typeface="Arial" panose="020B0604020202020204" pitchFamily="34" charset="0"/>
              </a:rPr>
              <a:t>Click the select button to view current employee profile.</a:t>
            </a:r>
            <a:endParaRPr lang="en-US" sz="1100" kern="0" dirty="0">
              <a:solidFill>
                <a:srgbClr val="000000"/>
              </a:solidFill>
              <a:latin typeface="Arial" panose="020B0604020202020204" pitchFamily="34" charset="0"/>
              <a:ea typeface="Times New Roman"/>
              <a:cs typeface="Arial" panose="020B0604020202020204" pitchFamily="34" charset="0"/>
            </a:endParaRPr>
          </a:p>
        </p:txBody>
      </p:sp>
      <p:cxnSp>
        <p:nvCxnSpPr>
          <p:cNvPr id="16" name="Straight Arrow Connector 15"/>
          <p:cNvCxnSpPr/>
          <p:nvPr/>
        </p:nvCxnSpPr>
        <p:spPr>
          <a:xfrm flipV="1">
            <a:off x="7802776" y="4276621"/>
            <a:ext cx="439350" cy="211914"/>
          </a:xfrm>
          <a:prstGeom prst="straightConnector1">
            <a:avLst/>
          </a:prstGeom>
          <a:solidFill>
            <a:srgbClr val="F7EB5F"/>
          </a:solidFill>
          <a:ln w="28575" cap="sq" cmpd="sng" algn="ctr">
            <a:solidFill>
              <a:srgbClr val="0070C0"/>
            </a:solidFill>
            <a:prstDash val="solid"/>
            <a:tailEnd type="triangle" w="lg" len="lg"/>
          </a:ln>
          <a:effectLst/>
        </p:spPr>
      </p:cxnSp>
      <p:sp>
        <p:nvSpPr>
          <p:cNvPr id="11" name="Rectangle 10"/>
          <p:cNvSpPr/>
          <p:nvPr/>
        </p:nvSpPr>
        <p:spPr>
          <a:xfrm>
            <a:off x="8255774" y="4030168"/>
            <a:ext cx="547032" cy="27374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613487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784" t="-90" r="2116" b="8813"/>
          <a:stretch/>
        </p:blipFill>
        <p:spPr>
          <a:xfrm>
            <a:off x="285749" y="1227455"/>
            <a:ext cx="8516773" cy="5036318"/>
          </a:xfrm>
          <a:prstGeom prst="rect">
            <a:avLst/>
          </a:prstGeom>
          <a:ln>
            <a:solidFill>
              <a:schemeClr val="tx1"/>
            </a:solidFill>
          </a:ln>
        </p:spPr>
      </p:pic>
      <p:sp>
        <p:nvSpPr>
          <p:cNvPr id="3" name="Title 2"/>
          <p:cNvSpPr>
            <a:spLocks noGrp="1"/>
          </p:cNvSpPr>
          <p:nvPr>
            <p:ph type="title"/>
          </p:nvPr>
        </p:nvSpPr>
        <p:spPr>
          <a:xfrm>
            <a:off x="14748" y="76757"/>
            <a:ext cx="8692524" cy="623163"/>
          </a:xfrm>
        </p:spPr>
        <p:txBody>
          <a:bodyPr>
            <a:normAutofit fontScale="90000"/>
          </a:bodyPr>
          <a:lstStyle/>
          <a:p>
            <a:r>
              <a:rPr lang="en-US" dirty="0" smtClean="0"/>
              <a:t>Manager Review of Absence Balances</a:t>
            </a:r>
            <a:endParaRPr lang="en-US" dirty="0"/>
          </a:p>
        </p:txBody>
      </p:sp>
      <p:sp>
        <p:nvSpPr>
          <p:cNvPr id="6" name="TextBox 5"/>
          <p:cNvSpPr txBox="1"/>
          <p:nvPr/>
        </p:nvSpPr>
        <p:spPr>
          <a:xfrm>
            <a:off x="3521123" y="4079828"/>
            <a:ext cx="5186149" cy="2033516"/>
          </a:xfrm>
          <a:prstGeom prst="rect">
            <a:avLst/>
          </a:prstGeom>
          <a:solidFill>
            <a:schemeClr val="accent2">
              <a:lumMod val="40000"/>
              <a:lumOff val="60000"/>
            </a:schemeClr>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a:defRPr sz="1400" b="1"/>
            </a:lvl1pPr>
          </a:lstStyle>
          <a:p>
            <a:r>
              <a:rPr lang="en-US" b="0" dirty="0"/>
              <a:t>Leave balances for monthly employees are updated at the</a:t>
            </a:r>
            <a:r>
              <a:rPr lang="en-US" dirty="0"/>
              <a:t> end of the pay period </a:t>
            </a:r>
            <a:r>
              <a:rPr lang="en-US" b="0" dirty="0"/>
              <a:t>following the month employee took or earned the leave. For Example: Leave taken in November is updated is updated in November totals at the end of December.</a:t>
            </a:r>
          </a:p>
          <a:p>
            <a:endParaRPr lang="en-US" b="0" dirty="0"/>
          </a:p>
          <a:p>
            <a:r>
              <a:rPr lang="en-US" b="0" dirty="0"/>
              <a:t>Leave balances for bi-weekly </a:t>
            </a:r>
            <a:r>
              <a:rPr lang="en-US" b="0" dirty="0" smtClean="0"/>
              <a:t>employees </a:t>
            </a:r>
            <a:r>
              <a:rPr lang="en-US" b="0" dirty="0"/>
              <a:t>are updated in the pay period for which they took the earned leave. For Example: leave taken in the first half of November is updated during the processing for the first half of November.</a:t>
            </a:r>
          </a:p>
        </p:txBody>
      </p:sp>
      <p:sp>
        <p:nvSpPr>
          <p:cNvPr id="5" name="Rectangle 4"/>
          <p:cNvSpPr/>
          <p:nvPr/>
        </p:nvSpPr>
        <p:spPr>
          <a:xfrm>
            <a:off x="5257800" y="28575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48300" y="3200400"/>
            <a:ext cx="1676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5783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390356" y="1477875"/>
            <a:ext cx="8106494" cy="5009144"/>
          </a:xfrm>
          <a:prstGeom prst="rect">
            <a:avLst/>
          </a:prstGeom>
          <a:ln>
            <a:solidFill>
              <a:schemeClr val="tx1"/>
            </a:solidFill>
          </a:ln>
        </p:spPr>
      </p:pic>
      <p:sp>
        <p:nvSpPr>
          <p:cNvPr id="3" name="Title 2"/>
          <p:cNvSpPr>
            <a:spLocks noGrp="1"/>
          </p:cNvSpPr>
          <p:nvPr>
            <p:ph type="title"/>
          </p:nvPr>
        </p:nvSpPr>
        <p:spPr/>
        <p:txBody>
          <a:bodyPr>
            <a:normAutofit fontScale="90000"/>
          </a:bodyPr>
          <a:lstStyle/>
          <a:p>
            <a:r>
              <a:rPr lang="en-US" dirty="0"/>
              <a:t>View Employee Absence Balances</a:t>
            </a:r>
          </a:p>
        </p:txBody>
      </p:sp>
      <p:sp>
        <p:nvSpPr>
          <p:cNvPr id="4" name="Slide Number Placeholder 3"/>
          <p:cNvSpPr>
            <a:spLocks noGrp="1"/>
          </p:cNvSpPr>
          <p:nvPr>
            <p:ph type="sldNum" sz="quarter" idx="4294967295"/>
          </p:nvPr>
        </p:nvSpPr>
        <p:spPr/>
        <p:txBody>
          <a:bodyPr/>
          <a:lstStyle/>
          <a:p>
            <a:pPr>
              <a:defRPr/>
            </a:pPr>
            <a:r>
              <a:rPr lang="en-US" dirty="0" smtClean="0">
                <a:solidFill>
                  <a:prstClr val="black"/>
                </a:solidFill>
                <a:latin typeface="Calibri"/>
              </a:rPr>
              <a:t>.</a:t>
            </a:r>
            <a:endParaRPr lang="en-US" dirty="0">
              <a:solidFill>
                <a:prstClr val="black"/>
              </a:solidFill>
              <a:latin typeface="Calibri"/>
            </a:endParaRPr>
          </a:p>
        </p:txBody>
      </p:sp>
      <p:pic>
        <p:nvPicPr>
          <p:cNvPr id="8" name="Picture 7"/>
          <p:cNvPicPr>
            <a:picLocks noChangeAspect="1"/>
          </p:cNvPicPr>
          <p:nvPr/>
        </p:nvPicPr>
        <p:blipFill>
          <a:blip r:embed="rId4"/>
          <a:stretch>
            <a:fillRect/>
          </a:stretch>
        </p:blipFill>
        <p:spPr>
          <a:xfrm>
            <a:off x="5997959" y="3719900"/>
            <a:ext cx="2476190" cy="847619"/>
          </a:xfrm>
          <a:prstGeom prst="rect">
            <a:avLst/>
          </a:prstGeom>
        </p:spPr>
      </p:pic>
      <p:sp>
        <p:nvSpPr>
          <p:cNvPr id="2" name="TextBox 1"/>
          <p:cNvSpPr txBox="1"/>
          <p:nvPr/>
        </p:nvSpPr>
        <p:spPr>
          <a:xfrm>
            <a:off x="5109051" y="1182616"/>
            <a:ext cx="3882582" cy="954107"/>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smtClean="0"/>
              <a:t>Example of Employee Leave balances</a:t>
            </a:r>
            <a:endParaRPr lang="en-US" sz="2800" dirty="0"/>
          </a:p>
        </p:txBody>
      </p:sp>
    </p:spTree>
    <p:custDataLst>
      <p:tags r:id="rId1"/>
    </p:custDataLst>
    <p:extLst>
      <p:ext uri="{BB962C8B-B14F-4D97-AF65-F5344CB8AC3E}">
        <p14:creationId xmlns:p14="http://schemas.microsoft.com/office/powerpoint/2010/main" val="1780077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Employee Compensation History</a:t>
            </a:r>
          </a:p>
        </p:txBody>
      </p:sp>
      <p:sp>
        <p:nvSpPr>
          <p:cNvPr id="4" name="Slide Number Placeholder 3"/>
          <p:cNvSpPr>
            <a:spLocks noGrp="1"/>
          </p:cNvSpPr>
          <p:nvPr>
            <p:ph type="sldNum" sz="quarter" idx="4294967295"/>
          </p:nvPr>
        </p:nvSpPr>
        <p:spPr/>
        <p:txBody>
          <a:bodyPr/>
          <a:lstStyle/>
          <a:p>
            <a:r>
              <a:rPr lang="en-US" dirty="0" smtClean="0">
                <a:solidFill>
                  <a:prstClr val="black"/>
                </a:solidFill>
                <a:latin typeface="Calibri"/>
              </a:rPr>
              <a:t>.</a:t>
            </a:r>
            <a:endParaRPr lang="en-US" dirty="0">
              <a:solidFill>
                <a:prstClr val="black"/>
              </a:solidFill>
              <a:latin typeface="Calibri"/>
            </a:endParaRPr>
          </a:p>
        </p:txBody>
      </p:sp>
      <p:pic>
        <p:nvPicPr>
          <p:cNvPr id="7" name="Content Placeholder 6"/>
          <p:cNvPicPr>
            <a:picLocks noGrp="1" noChangeAspect="1"/>
          </p:cNvPicPr>
          <p:nvPr>
            <p:ph idx="1"/>
          </p:nvPr>
        </p:nvPicPr>
        <p:blipFill>
          <a:blip r:embed="rId4"/>
          <a:stretch>
            <a:fillRect/>
          </a:stretch>
        </p:blipFill>
        <p:spPr>
          <a:xfrm>
            <a:off x="317500" y="1182503"/>
            <a:ext cx="8704263" cy="4816843"/>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1927921" y="1182503"/>
            <a:ext cx="7093842" cy="2635871"/>
          </a:xfrm>
          <a:prstGeom prst="rect">
            <a:avLst/>
          </a:prstGeom>
        </p:spPr>
      </p:pic>
      <p:sp>
        <p:nvSpPr>
          <p:cNvPr id="11" name="Rectangle 10"/>
          <p:cNvSpPr/>
          <p:nvPr/>
        </p:nvSpPr>
        <p:spPr>
          <a:xfrm>
            <a:off x="2061521" y="1323833"/>
            <a:ext cx="2742491" cy="964129"/>
          </a:xfrm>
          <a:prstGeom prst="rect">
            <a:avLst/>
          </a:prstGeom>
          <a:solidFill>
            <a:srgbClr val="F7EB5F"/>
          </a:solidFill>
          <a:ln w="28575"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The </a:t>
            </a:r>
            <a:r>
              <a:rPr lang="en-US" sz="1100" b="1" kern="0" dirty="0">
                <a:solidFill>
                  <a:srgbClr val="000000"/>
                </a:solidFill>
                <a:latin typeface="Arial" panose="020B0604020202020204" pitchFamily="34" charset="0"/>
                <a:ea typeface="Times New Roman"/>
                <a:cs typeface="Arial" panose="020B0604020202020204" pitchFamily="34" charset="0"/>
              </a:rPr>
              <a:t>View Compensation History </a:t>
            </a:r>
            <a:r>
              <a:rPr lang="en-US" sz="1100" kern="0" dirty="0">
                <a:solidFill>
                  <a:srgbClr val="000000"/>
                </a:solidFill>
                <a:latin typeface="Arial" panose="020B0604020202020204" pitchFamily="34" charset="0"/>
                <a:ea typeface="Times New Roman"/>
                <a:cs typeface="Arial" panose="020B0604020202020204" pitchFamily="34" charset="0"/>
              </a:rPr>
              <a:t>page displays all employees in your direct report line as of today's date. Use the select button to access the compensation history page.</a:t>
            </a:r>
          </a:p>
        </p:txBody>
      </p:sp>
      <p:sp>
        <p:nvSpPr>
          <p:cNvPr id="23" name="Rectangle 22"/>
          <p:cNvSpPr/>
          <p:nvPr/>
        </p:nvSpPr>
        <p:spPr>
          <a:xfrm>
            <a:off x="5474843" y="4653887"/>
            <a:ext cx="2545752" cy="822945"/>
          </a:xfrm>
          <a:prstGeom prst="rect">
            <a:avLst/>
          </a:prstGeom>
          <a:solidFill>
            <a:srgbClr val="F7EB5F"/>
          </a:solidFill>
          <a:ln w="28575"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b="1" kern="0" dirty="0">
                <a:solidFill>
                  <a:srgbClr val="000000"/>
                </a:solidFill>
                <a:latin typeface="Arial" panose="020B0604020202020204" pitchFamily="34" charset="0"/>
                <a:ea typeface="Times New Roman"/>
                <a:cs typeface="Arial" panose="020B0604020202020204" pitchFamily="34" charset="0"/>
              </a:rPr>
              <a:t>To display the compensation history for a particular employee, click the Select button to the right of the person's name</a:t>
            </a:r>
          </a:p>
        </p:txBody>
      </p:sp>
      <p:sp>
        <p:nvSpPr>
          <p:cNvPr id="24" name="Rectangle 23"/>
          <p:cNvSpPr/>
          <p:nvPr/>
        </p:nvSpPr>
        <p:spPr>
          <a:xfrm>
            <a:off x="5474842" y="2845313"/>
            <a:ext cx="2139521" cy="853184"/>
          </a:xfrm>
          <a:prstGeom prst="rect">
            <a:avLst/>
          </a:prstGeom>
          <a:solidFill>
            <a:srgbClr val="F7EB5F"/>
          </a:solidFill>
          <a:ln w="28575"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You can also search for a particular employee by clicking the </a:t>
            </a:r>
            <a:r>
              <a:rPr lang="en-US" sz="1100" b="1" kern="0" dirty="0">
                <a:solidFill>
                  <a:srgbClr val="000000"/>
                </a:solidFill>
                <a:latin typeface="Arial" panose="020B0604020202020204" pitchFamily="34" charset="0"/>
                <a:ea typeface="Times New Roman"/>
                <a:cs typeface="Arial" panose="020B0604020202020204" pitchFamily="34" charset="0"/>
              </a:rPr>
              <a:t>Find Employee</a:t>
            </a:r>
            <a:r>
              <a:rPr lang="en-US" sz="1100" kern="0" dirty="0">
                <a:solidFill>
                  <a:srgbClr val="000000"/>
                </a:solidFill>
                <a:latin typeface="Arial" panose="020B0604020202020204" pitchFamily="34" charset="0"/>
                <a:ea typeface="Times New Roman"/>
                <a:cs typeface="Arial" panose="020B0604020202020204" pitchFamily="34" charset="0"/>
              </a:rPr>
              <a:t> button and entering the appropriate search criteria.</a:t>
            </a:r>
          </a:p>
        </p:txBody>
      </p:sp>
      <p:sp>
        <p:nvSpPr>
          <p:cNvPr id="9" name="Rectangle 8"/>
          <p:cNvSpPr/>
          <p:nvPr/>
        </p:nvSpPr>
        <p:spPr>
          <a:xfrm>
            <a:off x="604090" y="3295652"/>
            <a:ext cx="1323831" cy="29527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1927921" y="2287962"/>
            <a:ext cx="133600" cy="1007690"/>
          </a:xfrm>
          <a:prstGeom prst="straightConnector1">
            <a:avLst/>
          </a:prstGeom>
          <a:solidFill>
            <a:srgbClr val="F7EB5F"/>
          </a:solidFill>
          <a:ln w="28575" cap="sq" cmpd="sng" algn="ctr">
            <a:solidFill>
              <a:srgbClr val="0070C0"/>
            </a:solidFill>
            <a:prstDash val="solid"/>
            <a:tailEnd type="triangle" w="lg" len="lg"/>
          </a:ln>
          <a:effectLst/>
        </p:spPr>
      </p:cxnSp>
      <p:sp>
        <p:nvSpPr>
          <p:cNvPr id="12" name="Rectangle 11"/>
          <p:cNvSpPr/>
          <p:nvPr/>
        </p:nvSpPr>
        <p:spPr>
          <a:xfrm>
            <a:off x="8020594" y="3148016"/>
            <a:ext cx="782212" cy="29527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endCxn id="12" idx="1"/>
          </p:cNvCxnSpPr>
          <p:nvPr/>
        </p:nvCxnSpPr>
        <p:spPr>
          <a:xfrm>
            <a:off x="7614363" y="3254591"/>
            <a:ext cx="406231" cy="41061"/>
          </a:xfrm>
          <a:prstGeom prst="straightConnector1">
            <a:avLst/>
          </a:prstGeom>
          <a:solidFill>
            <a:srgbClr val="F7EB5F"/>
          </a:solidFill>
          <a:ln w="28575" cap="sq" cmpd="sng" algn="ctr">
            <a:solidFill>
              <a:srgbClr val="0070C0"/>
            </a:solidFill>
            <a:prstDash val="solid"/>
            <a:tailEnd type="triangle" w="lg" len="lg"/>
          </a:ln>
          <a:effectLst/>
        </p:spPr>
      </p:cxnSp>
      <p:sp>
        <p:nvSpPr>
          <p:cNvPr id="15" name="Rectangle 14"/>
          <p:cNvSpPr/>
          <p:nvPr/>
        </p:nvSpPr>
        <p:spPr>
          <a:xfrm>
            <a:off x="8172994" y="4005685"/>
            <a:ext cx="493334" cy="29527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a:endCxn id="15" idx="2"/>
          </p:cNvCxnSpPr>
          <p:nvPr/>
        </p:nvCxnSpPr>
        <p:spPr>
          <a:xfrm flipV="1">
            <a:off x="8020595" y="4300957"/>
            <a:ext cx="399066" cy="587372"/>
          </a:xfrm>
          <a:prstGeom prst="straightConnector1">
            <a:avLst/>
          </a:prstGeom>
          <a:solidFill>
            <a:srgbClr val="F7EB5F"/>
          </a:solidFill>
          <a:ln w="28575" cap="sq" cmpd="sng" algn="ctr">
            <a:solidFill>
              <a:srgbClr val="0070C0"/>
            </a:solidFill>
            <a:prstDash val="solid"/>
            <a:tailEnd type="triangle" w="lg" len="lg"/>
          </a:ln>
          <a:effectLst/>
        </p:spPr>
      </p:cxnSp>
    </p:spTree>
    <p:custDataLst>
      <p:tags r:id="rId1"/>
    </p:custDataLst>
    <p:extLst>
      <p:ext uri="{BB962C8B-B14F-4D97-AF65-F5344CB8AC3E}">
        <p14:creationId xmlns:p14="http://schemas.microsoft.com/office/powerpoint/2010/main" val="8145587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Employee Compensation History</a:t>
            </a:r>
          </a:p>
        </p:txBody>
      </p:sp>
      <p:sp>
        <p:nvSpPr>
          <p:cNvPr id="4" name="Slide Number Placeholder 3"/>
          <p:cNvSpPr>
            <a:spLocks noGrp="1"/>
          </p:cNvSpPr>
          <p:nvPr>
            <p:ph type="sldNum" sz="quarter" idx="4294967295"/>
          </p:nvPr>
        </p:nvSpPr>
        <p:spPr/>
        <p:txBody>
          <a:bodyPr/>
          <a:lstStyle/>
          <a:p>
            <a:r>
              <a:rPr lang="en-US" dirty="0" smtClean="0">
                <a:solidFill>
                  <a:prstClr val="black"/>
                </a:solidFill>
                <a:latin typeface="Calibri"/>
              </a:rPr>
              <a:t>.</a:t>
            </a:r>
            <a:endParaRPr lang="en-US"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429143" y="1181381"/>
            <a:ext cx="8285714" cy="4495238"/>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4572000" y="1282603"/>
            <a:ext cx="1942857" cy="1238095"/>
          </a:xfrm>
          <a:prstGeom prst="rect">
            <a:avLst/>
          </a:prstGeom>
        </p:spPr>
      </p:pic>
      <p:sp>
        <p:nvSpPr>
          <p:cNvPr id="10" name="Rectangle 9"/>
          <p:cNvSpPr/>
          <p:nvPr/>
        </p:nvSpPr>
        <p:spPr>
          <a:xfrm>
            <a:off x="3671248" y="1181381"/>
            <a:ext cx="5472752" cy="1569660"/>
          </a:xfrm>
          <a:prstGeom prst="rect">
            <a:avLst/>
          </a:prstGeom>
          <a:solidFill>
            <a:schemeClr val="accent2">
              <a:lumMod val="40000"/>
              <a:lumOff val="60000"/>
            </a:schemeClr>
          </a:solidFill>
          <a:ln>
            <a:solidFill>
              <a:schemeClr val="tx1"/>
            </a:solidFill>
          </a:ln>
        </p:spPr>
        <p:txBody>
          <a:bodyPr wrap="square" rtlCol="0">
            <a:spAutoFit/>
          </a:bodyPr>
          <a:lstStyle/>
          <a:p>
            <a:r>
              <a:rPr lang="en-US" sz="1200" dirty="0">
                <a:solidFill>
                  <a:schemeClr val="tx1"/>
                </a:solidFill>
              </a:rPr>
              <a:t>The </a:t>
            </a:r>
            <a:r>
              <a:rPr lang="en-US" sz="1200" b="1" dirty="0" smtClean="0"/>
              <a:t>C</a:t>
            </a:r>
            <a:r>
              <a:rPr lang="en-US" sz="1200" b="1" dirty="0" smtClean="0">
                <a:solidFill>
                  <a:schemeClr val="tx1"/>
                </a:solidFill>
              </a:rPr>
              <a:t>ompensation History </a:t>
            </a:r>
            <a:r>
              <a:rPr lang="en-US" sz="1200" dirty="0">
                <a:solidFill>
                  <a:schemeClr val="tx1"/>
                </a:solidFill>
              </a:rPr>
              <a:t>page </a:t>
            </a:r>
            <a:r>
              <a:rPr lang="en-US" sz="1200" dirty="0" smtClean="0">
                <a:solidFill>
                  <a:schemeClr val="tx1"/>
                </a:solidFill>
              </a:rPr>
              <a:t>will </a:t>
            </a:r>
            <a:r>
              <a:rPr lang="en-US" sz="1200" dirty="0">
                <a:solidFill>
                  <a:schemeClr val="tx1"/>
                </a:solidFill>
              </a:rPr>
              <a:t>display  the compensation history data for the selected employee. Within this page, several data rows will be available for view i.e.. Date of compensation change, source,  compensation amount etc.. To review job data specific to a direct report, the manager will navigate to the </a:t>
            </a:r>
            <a:r>
              <a:rPr lang="en-US" sz="1200" dirty="0" err="1">
                <a:solidFill>
                  <a:schemeClr val="tx1"/>
                </a:solidFill>
              </a:rPr>
              <a:t>PayPath</a:t>
            </a:r>
            <a:r>
              <a:rPr lang="en-US" sz="1200" dirty="0">
                <a:solidFill>
                  <a:schemeClr val="tx1"/>
                </a:solidFill>
              </a:rPr>
              <a:t> options page.</a:t>
            </a:r>
          </a:p>
          <a:p>
            <a:endParaRPr lang="en-US" sz="1200" dirty="0">
              <a:solidFill>
                <a:schemeClr val="tx1"/>
              </a:solidFill>
            </a:endParaRPr>
          </a:p>
          <a:p>
            <a:r>
              <a:rPr lang="en-US" sz="1200" b="1" dirty="0">
                <a:solidFill>
                  <a:schemeClr val="tx1"/>
                </a:solidFill>
              </a:rPr>
              <a:t>You also can view these details in a chart format by selecting the compensation history button</a:t>
            </a:r>
            <a:r>
              <a:rPr lang="en-US" sz="1200" b="1" dirty="0" smtClean="0">
                <a:solidFill>
                  <a:schemeClr val="tx1"/>
                </a:solidFill>
              </a:rPr>
              <a:t>.</a:t>
            </a:r>
            <a:endParaRPr lang="en-US" sz="1200" b="1" dirty="0">
              <a:solidFill>
                <a:schemeClr val="tx1"/>
              </a:solidFill>
            </a:endParaRPr>
          </a:p>
        </p:txBody>
      </p:sp>
      <p:sp>
        <p:nvSpPr>
          <p:cNvPr id="2" name="Rectangle 1"/>
          <p:cNvSpPr/>
          <p:nvPr/>
        </p:nvSpPr>
        <p:spPr>
          <a:xfrm>
            <a:off x="573206" y="2156346"/>
            <a:ext cx="1651379" cy="73697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2224585" y="2402006"/>
            <a:ext cx="1446664" cy="0"/>
          </a:xfrm>
          <a:prstGeom prst="straightConnector1">
            <a:avLst/>
          </a:prstGeom>
          <a:solidFill>
            <a:srgbClr val="F7EB5F"/>
          </a:solidFill>
          <a:ln w="28575" cap="sq" cmpd="sng" algn="ctr">
            <a:solidFill>
              <a:srgbClr val="0070C0"/>
            </a:solidFill>
            <a:prstDash val="solid"/>
            <a:tailEnd type="triangle" w="lg" len="lg"/>
          </a:ln>
          <a:effectLst/>
        </p:spPr>
      </p:cxnSp>
    </p:spTree>
    <p:custDataLst>
      <p:tags r:id="rId1"/>
    </p:custDataLst>
    <p:extLst>
      <p:ext uri="{BB962C8B-B14F-4D97-AF65-F5344CB8AC3E}">
        <p14:creationId xmlns:p14="http://schemas.microsoft.com/office/powerpoint/2010/main" val="650720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Key Terms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71400001"/>
              </p:ext>
            </p:extLst>
          </p:nvPr>
        </p:nvGraphicFramePr>
        <p:xfrm>
          <a:off x="63051" y="1276588"/>
          <a:ext cx="9059993" cy="4084320"/>
        </p:xfrm>
        <a:graphic>
          <a:graphicData uri="http://schemas.openxmlformats.org/drawingml/2006/table">
            <a:tbl>
              <a:tblPr firstRow="1" bandRow="1">
                <a:tableStyleId>{5C22544A-7EE6-4342-B048-85BDC9FD1C3A}</a:tableStyleId>
              </a:tblPr>
              <a:tblGrid>
                <a:gridCol w="2634917">
                  <a:extLst>
                    <a:ext uri="{9D8B030D-6E8A-4147-A177-3AD203B41FA5}">
                      <a16:colId xmlns:a16="http://schemas.microsoft.com/office/drawing/2014/main" val="20000"/>
                    </a:ext>
                  </a:extLst>
                </a:gridCol>
                <a:gridCol w="6425076">
                  <a:extLst>
                    <a:ext uri="{9D8B030D-6E8A-4147-A177-3AD203B41FA5}">
                      <a16:colId xmlns:a16="http://schemas.microsoft.com/office/drawing/2014/main" val="20001"/>
                    </a:ext>
                  </a:extLst>
                </a:gridCol>
              </a:tblGrid>
              <a:tr h="0">
                <a:tc>
                  <a:txBody>
                    <a:bodyPr/>
                    <a:lstStyle/>
                    <a:p>
                      <a:r>
                        <a:rPr lang="en-US" dirty="0"/>
                        <a:t>UCPath</a:t>
                      </a:r>
                      <a:r>
                        <a:rPr lang="en-US" baseline="0" dirty="0"/>
                        <a:t> Term</a:t>
                      </a:r>
                      <a:endParaRPr lang="en-US" dirty="0"/>
                    </a:p>
                  </a:txBody>
                  <a:tcPr/>
                </a:tc>
                <a:tc>
                  <a:txBody>
                    <a:bodyPr/>
                    <a:lstStyle/>
                    <a:p>
                      <a:r>
                        <a:rPr lang="en-US" dirty="0"/>
                        <a:t>Definition</a:t>
                      </a:r>
                    </a:p>
                  </a:txBody>
                  <a:tcPr/>
                </a:tc>
                <a:extLst>
                  <a:ext uri="{0D108BD9-81ED-4DB2-BD59-A6C34878D82A}">
                    <a16:rowId xmlns:a16="http://schemas.microsoft.com/office/drawing/2014/main" val="10000"/>
                  </a:ext>
                </a:extLst>
              </a:tr>
              <a:tr h="370840">
                <a:tc>
                  <a:txBody>
                    <a:bodyPr/>
                    <a:lstStyle/>
                    <a:p>
                      <a:r>
                        <a:rPr lang="en-US" sz="1600" b="1" dirty="0" smtClean="0">
                          <a:solidFill>
                            <a:schemeClr val="tx1"/>
                          </a:solidFill>
                        </a:rPr>
                        <a:t>Employee</a:t>
                      </a:r>
                      <a:r>
                        <a:rPr lang="en-US" sz="1600" b="1" baseline="0" dirty="0" smtClean="0">
                          <a:solidFill>
                            <a:schemeClr val="tx1"/>
                          </a:solidFill>
                        </a:rPr>
                        <a:t> Dashboard</a:t>
                      </a:r>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Refers to the</a:t>
                      </a:r>
                      <a:r>
                        <a:rPr lang="en-US" sz="1600" baseline="0" dirty="0" smtClean="0">
                          <a:solidFill>
                            <a:schemeClr val="tx1"/>
                          </a:solidFill>
                        </a:rPr>
                        <a:t> landing page the employee will see upon accessing the UCPath site. This dashboard page will contain data related to employee personal information, benefits, and compensation.</a:t>
                      </a:r>
                      <a:endParaRPr lang="en-US" sz="1600" dirty="0">
                        <a:solidFill>
                          <a:schemeClr val="tx1"/>
                        </a:solidFill>
                      </a:endParaRPr>
                    </a:p>
                  </a:txBody>
                  <a:tcPr/>
                </a:tc>
                <a:extLst>
                  <a:ext uri="{0D108BD9-81ED-4DB2-BD59-A6C34878D82A}">
                    <a16:rowId xmlns:a16="http://schemas.microsoft.com/office/drawing/2014/main" val="10001"/>
                  </a:ext>
                </a:extLst>
              </a:tr>
              <a:tr h="370840">
                <a:tc>
                  <a:txBody>
                    <a:bodyPr/>
                    <a:lstStyle/>
                    <a:p>
                      <a:r>
                        <a:rPr lang="en-US" sz="1600" b="1" dirty="0" smtClean="0">
                          <a:solidFill>
                            <a:schemeClr val="tx1"/>
                          </a:solidFill>
                        </a:rPr>
                        <a:t>Employee Actions</a:t>
                      </a:r>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The</a:t>
                      </a:r>
                      <a:r>
                        <a:rPr lang="en-US" sz="1600" baseline="0" dirty="0" smtClean="0">
                          <a:solidFill>
                            <a:schemeClr val="tx1"/>
                          </a:solidFill>
                        </a:rPr>
                        <a:t> main menu option that employees will need to access to cascade additional self service menu options for reviewing and updating information.</a:t>
                      </a:r>
                      <a:endParaRPr lang="en-US" sz="1600" dirty="0">
                        <a:solidFill>
                          <a:schemeClr val="tx1"/>
                        </a:solidFill>
                      </a:endParaRPr>
                    </a:p>
                  </a:txBody>
                  <a:tcPr/>
                </a:tc>
                <a:extLst>
                  <a:ext uri="{0D108BD9-81ED-4DB2-BD59-A6C34878D82A}">
                    <a16:rowId xmlns:a16="http://schemas.microsoft.com/office/drawing/2014/main" val="10002"/>
                  </a:ext>
                </a:extLst>
              </a:tr>
              <a:tr h="624165">
                <a:tc>
                  <a:txBody>
                    <a:bodyPr/>
                    <a:lstStyle/>
                    <a:p>
                      <a:r>
                        <a:rPr lang="en-US" sz="1600" b="1" dirty="0" smtClean="0">
                          <a:solidFill>
                            <a:schemeClr val="tx1"/>
                          </a:solidFill>
                        </a:rPr>
                        <a:t>Personal  Information</a:t>
                      </a:r>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All information related to</a:t>
                      </a:r>
                      <a:r>
                        <a:rPr lang="en-US" sz="1600" baseline="0" dirty="0" smtClean="0">
                          <a:solidFill>
                            <a:schemeClr val="tx1"/>
                          </a:solidFill>
                        </a:rPr>
                        <a:t> </a:t>
                      </a:r>
                      <a:r>
                        <a:rPr lang="en-US" sz="1600" dirty="0" smtClean="0">
                          <a:solidFill>
                            <a:schemeClr val="tx1"/>
                          </a:solidFill>
                        </a:rPr>
                        <a:t>employee</a:t>
                      </a:r>
                      <a:r>
                        <a:rPr lang="en-US" sz="1600" baseline="0" dirty="0" smtClean="0">
                          <a:solidFill>
                            <a:schemeClr val="tx1"/>
                          </a:solidFill>
                        </a:rPr>
                        <a:t> </a:t>
                      </a:r>
                      <a:r>
                        <a:rPr lang="en-US" sz="1600" dirty="0" smtClean="0">
                          <a:solidFill>
                            <a:schemeClr val="tx1"/>
                          </a:solidFill>
                        </a:rPr>
                        <a:t>biographical</a:t>
                      </a:r>
                      <a:r>
                        <a:rPr lang="en-US" sz="1600" baseline="0" dirty="0" smtClean="0">
                          <a:solidFill>
                            <a:schemeClr val="tx1"/>
                          </a:solidFill>
                        </a:rPr>
                        <a:t> and demographical details. These details may include name, address, years of service, gender, education, etc.</a:t>
                      </a:r>
                      <a:endParaRPr lang="en-US" sz="1600" dirty="0">
                        <a:solidFill>
                          <a:schemeClr val="tx1"/>
                        </a:solidFill>
                      </a:endParaRPr>
                    </a:p>
                  </a:txBody>
                  <a:tcPr/>
                </a:tc>
                <a:extLst>
                  <a:ext uri="{0D108BD9-81ED-4DB2-BD59-A6C34878D82A}">
                    <a16:rowId xmlns:a16="http://schemas.microsoft.com/office/drawing/2014/main" val="10003"/>
                  </a:ext>
                </a:extLst>
              </a:tr>
              <a:tr h="370840">
                <a:tc>
                  <a:txBody>
                    <a:bodyPr/>
                    <a:lstStyle/>
                    <a:p>
                      <a:r>
                        <a:rPr lang="en-US" sz="1600" b="1" dirty="0" smtClean="0">
                          <a:solidFill>
                            <a:schemeClr val="tx1"/>
                          </a:solidFill>
                        </a:rPr>
                        <a:t>Manager</a:t>
                      </a:r>
                      <a:r>
                        <a:rPr lang="en-US" sz="1600" b="1" baseline="0" dirty="0" smtClean="0">
                          <a:solidFill>
                            <a:schemeClr val="tx1"/>
                          </a:solidFill>
                        </a:rPr>
                        <a:t> Dashboard</a:t>
                      </a:r>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Refers to the landing</a:t>
                      </a:r>
                      <a:r>
                        <a:rPr lang="en-US" sz="1600" baseline="0" dirty="0" smtClean="0">
                          <a:solidFill>
                            <a:schemeClr val="tx1"/>
                          </a:solidFill>
                        </a:rPr>
                        <a:t> page managers will have access to upon accessing the UCPath site. This will allow managers with direct reports to review data related to employee information, absence balances, compensation history, historical profiles, and current team </a:t>
                      </a:r>
                      <a:r>
                        <a:rPr lang="en-US" sz="1600" baseline="0" dirty="0" err="1" smtClean="0">
                          <a:solidFill>
                            <a:schemeClr val="tx1"/>
                          </a:solidFill>
                        </a:rPr>
                        <a:t>profiels</a:t>
                      </a:r>
                      <a:r>
                        <a:rPr lang="en-US" sz="1600" baseline="0" dirty="0" smtClean="0">
                          <a:solidFill>
                            <a:schemeClr val="tx1"/>
                          </a:solidFill>
                        </a:rPr>
                        <a:t>.</a:t>
                      </a:r>
                      <a:endParaRPr lang="en-US" sz="1600" dirty="0">
                        <a:solidFill>
                          <a:schemeClr val="tx1"/>
                        </a:solidFill>
                      </a:endParaRPr>
                    </a:p>
                  </a:txBody>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7291405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774"/>
            <a:ext cx="8125935" cy="623163"/>
          </a:xfrm>
        </p:spPr>
        <p:txBody>
          <a:bodyPr>
            <a:normAutofit fontScale="90000"/>
          </a:bodyPr>
          <a:lstStyle/>
          <a:p>
            <a:r>
              <a:rPr lang="en-US" dirty="0"/>
              <a:t>Employee Compensation History</a:t>
            </a:r>
          </a:p>
        </p:txBody>
      </p:sp>
      <p:sp>
        <p:nvSpPr>
          <p:cNvPr id="4" name="Slide Number Placeholder 3"/>
          <p:cNvSpPr>
            <a:spLocks noGrp="1"/>
          </p:cNvSpPr>
          <p:nvPr>
            <p:ph type="sldNum" sz="quarter" idx="4294967295"/>
          </p:nvPr>
        </p:nvSpPr>
        <p:spPr/>
        <p:txBody>
          <a:bodyPr/>
          <a:lstStyle/>
          <a:p>
            <a:r>
              <a:rPr lang="en-US" dirty="0" smtClean="0">
                <a:solidFill>
                  <a:prstClr val="black"/>
                </a:solidFill>
                <a:latin typeface="Calibri"/>
              </a:rPr>
              <a:t>.</a:t>
            </a:r>
            <a:endParaRPr lang="en-US" dirty="0">
              <a:solidFill>
                <a:prstClr val="black"/>
              </a:solidFill>
              <a:latin typeface="Calibri"/>
            </a:endParaRPr>
          </a:p>
        </p:txBody>
      </p:sp>
      <p:pic>
        <p:nvPicPr>
          <p:cNvPr id="7" name="Picture 6"/>
          <p:cNvPicPr>
            <a:picLocks noChangeAspect="1"/>
          </p:cNvPicPr>
          <p:nvPr/>
        </p:nvPicPr>
        <p:blipFill rotWithShape="1">
          <a:blip r:embed="rId4"/>
          <a:srcRect b="7098"/>
          <a:stretch/>
        </p:blipFill>
        <p:spPr>
          <a:xfrm>
            <a:off x="292902" y="1623817"/>
            <a:ext cx="8513603" cy="4471518"/>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690107" y="3962324"/>
            <a:ext cx="247619" cy="1403495"/>
          </a:xfrm>
          <a:prstGeom prst="rect">
            <a:avLst/>
          </a:prstGeom>
        </p:spPr>
      </p:pic>
      <p:pic>
        <p:nvPicPr>
          <p:cNvPr id="9" name="Picture 8"/>
          <p:cNvPicPr>
            <a:picLocks noChangeAspect="1"/>
          </p:cNvPicPr>
          <p:nvPr/>
        </p:nvPicPr>
        <p:blipFill>
          <a:blip r:embed="rId6"/>
          <a:stretch>
            <a:fillRect/>
          </a:stretch>
        </p:blipFill>
        <p:spPr>
          <a:xfrm>
            <a:off x="429380" y="4664071"/>
            <a:ext cx="260728" cy="552381"/>
          </a:xfrm>
          <a:prstGeom prst="rect">
            <a:avLst/>
          </a:prstGeom>
        </p:spPr>
      </p:pic>
      <p:pic>
        <p:nvPicPr>
          <p:cNvPr id="10" name="Picture 9"/>
          <p:cNvPicPr>
            <a:picLocks noChangeAspect="1"/>
          </p:cNvPicPr>
          <p:nvPr/>
        </p:nvPicPr>
        <p:blipFill>
          <a:blip r:embed="rId6"/>
          <a:stretch>
            <a:fillRect/>
          </a:stretch>
        </p:blipFill>
        <p:spPr>
          <a:xfrm>
            <a:off x="247390" y="5125301"/>
            <a:ext cx="442718" cy="970034"/>
          </a:xfrm>
          <a:prstGeom prst="rect">
            <a:avLst/>
          </a:prstGeom>
        </p:spPr>
      </p:pic>
      <p:pic>
        <p:nvPicPr>
          <p:cNvPr id="11" name="Picture 10"/>
          <p:cNvPicPr>
            <a:picLocks noChangeAspect="1"/>
          </p:cNvPicPr>
          <p:nvPr/>
        </p:nvPicPr>
        <p:blipFill>
          <a:blip r:embed="rId6"/>
          <a:stretch>
            <a:fillRect/>
          </a:stretch>
        </p:blipFill>
        <p:spPr>
          <a:xfrm>
            <a:off x="396155" y="5216452"/>
            <a:ext cx="495335" cy="653442"/>
          </a:xfrm>
          <a:prstGeom prst="rect">
            <a:avLst/>
          </a:prstGeom>
        </p:spPr>
      </p:pic>
      <p:sp>
        <p:nvSpPr>
          <p:cNvPr id="12" name="Rectangle 11"/>
          <p:cNvSpPr/>
          <p:nvPr/>
        </p:nvSpPr>
        <p:spPr>
          <a:xfrm>
            <a:off x="2196791" y="1106720"/>
            <a:ext cx="4818158" cy="954107"/>
          </a:xfrm>
          <a:prstGeom prst="rect">
            <a:avLst/>
          </a:prstGeom>
          <a:solidFill>
            <a:schemeClr val="accent2">
              <a:lumMod val="40000"/>
              <a:lumOff val="60000"/>
            </a:schemeClr>
          </a:solidFill>
          <a:ln>
            <a:solidFill>
              <a:schemeClr val="tx1"/>
            </a:solidFill>
          </a:ln>
        </p:spPr>
        <p:txBody>
          <a:bodyPr wrap="square" rtlCol="0">
            <a:spAutoFit/>
          </a:bodyPr>
          <a:lstStyle/>
          <a:p>
            <a:r>
              <a:rPr lang="en-US" sz="1400" dirty="0" smtClean="0">
                <a:solidFill>
                  <a:schemeClr val="tx1"/>
                </a:solidFill>
              </a:rPr>
              <a:t>The </a:t>
            </a:r>
            <a:r>
              <a:rPr lang="en-US" sz="1400" b="1" dirty="0">
                <a:solidFill>
                  <a:schemeClr val="tx1"/>
                </a:solidFill>
              </a:rPr>
              <a:t>compensation history </a:t>
            </a:r>
            <a:r>
              <a:rPr lang="en-US" sz="1400" dirty="0">
                <a:solidFill>
                  <a:schemeClr val="tx1"/>
                </a:solidFill>
              </a:rPr>
              <a:t>displays compensation actions for the selected employee in a line graph. Managers may review the graph by specific compensation sources and time periods using the two filters at the top of the page</a:t>
            </a:r>
            <a:r>
              <a:rPr lang="en-US" sz="1400" dirty="0" smtClean="0">
                <a:solidFill>
                  <a:schemeClr val="tx1"/>
                </a:solidFill>
              </a:rPr>
              <a:t>.</a:t>
            </a:r>
            <a:endParaRPr lang="en-US" sz="1400" dirty="0">
              <a:solidFill>
                <a:schemeClr val="tx1"/>
              </a:solidFill>
            </a:endParaRPr>
          </a:p>
        </p:txBody>
      </p:sp>
    </p:spTree>
    <p:custDataLst>
      <p:tags r:id="rId1"/>
    </p:custDataLst>
    <p:extLst>
      <p:ext uri="{BB962C8B-B14F-4D97-AF65-F5344CB8AC3E}">
        <p14:creationId xmlns:p14="http://schemas.microsoft.com/office/powerpoint/2010/main" val="28869382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rmAutofit fontScale="90000"/>
          </a:bodyPr>
          <a:lstStyle/>
          <a:p>
            <a:r>
              <a:rPr lang="en-US" dirty="0"/>
              <a:t>View Team Profiles</a:t>
            </a:r>
          </a:p>
        </p:txBody>
      </p:sp>
      <p:sp>
        <p:nvSpPr>
          <p:cNvPr id="4" name="Slide Number Placeholder 3"/>
          <p:cNvSpPr>
            <a:spLocks noGrp="1"/>
          </p:cNvSpPr>
          <p:nvPr>
            <p:ph type="sldNum" sz="quarter" idx="4294967295"/>
          </p:nvPr>
        </p:nvSpPr>
        <p:spPr/>
        <p:txBody>
          <a:bodyPr/>
          <a:lstStyle/>
          <a:p>
            <a:r>
              <a:rPr lang="en-US" dirty="0" smtClean="0">
                <a:solidFill>
                  <a:prstClr val="black"/>
                </a:solidFill>
                <a:latin typeface="Calibri"/>
              </a:rPr>
              <a:t>.</a:t>
            </a:r>
          </a:p>
          <a:p>
            <a:endParaRPr lang="en-US" dirty="0">
              <a:solidFill>
                <a:prstClr val="black"/>
              </a:solidFill>
              <a:latin typeface="Calibri"/>
            </a:endParaRPr>
          </a:p>
        </p:txBody>
      </p:sp>
      <p:pic>
        <p:nvPicPr>
          <p:cNvPr id="8" name="Picture 7"/>
          <p:cNvPicPr>
            <a:picLocks noChangeAspect="1"/>
          </p:cNvPicPr>
          <p:nvPr/>
        </p:nvPicPr>
        <p:blipFill>
          <a:blip r:embed="rId3"/>
          <a:stretch>
            <a:fillRect/>
          </a:stretch>
        </p:blipFill>
        <p:spPr>
          <a:xfrm>
            <a:off x="690107" y="3962324"/>
            <a:ext cx="247619" cy="1403495"/>
          </a:xfrm>
          <a:prstGeom prst="rect">
            <a:avLst/>
          </a:prstGeom>
        </p:spPr>
      </p:pic>
      <p:pic>
        <p:nvPicPr>
          <p:cNvPr id="9" name="Picture 8"/>
          <p:cNvPicPr>
            <a:picLocks noChangeAspect="1"/>
          </p:cNvPicPr>
          <p:nvPr/>
        </p:nvPicPr>
        <p:blipFill>
          <a:blip r:embed="rId4"/>
          <a:stretch>
            <a:fillRect/>
          </a:stretch>
        </p:blipFill>
        <p:spPr>
          <a:xfrm>
            <a:off x="429380" y="4664071"/>
            <a:ext cx="260728" cy="552381"/>
          </a:xfrm>
          <a:prstGeom prst="rect">
            <a:avLst/>
          </a:prstGeom>
        </p:spPr>
      </p:pic>
      <p:pic>
        <p:nvPicPr>
          <p:cNvPr id="10" name="Picture 9"/>
          <p:cNvPicPr>
            <a:picLocks noChangeAspect="1"/>
          </p:cNvPicPr>
          <p:nvPr/>
        </p:nvPicPr>
        <p:blipFill>
          <a:blip r:embed="rId4"/>
          <a:stretch>
            <a:fillRect/>
          </a:stretch>
        </p:blipFill>
        <p:spPr>
          <a:xfrm>
            <a:off x="429378" y="5021803"/>
            <a:ext cx="260728" cy="595226"/>
          </a:xfrm>
          <a:prstGeom prst="rect">
            <a:avLst/>
          </a:prstGeom>
        </p:spPr>
      </p:pic>
      <p:pic>
        <p:nvPicPr>
          <p:cNvPr id="11" name="Picture 10"/>
          <p:cNvPicPr>
            <a:picLocks noChangeAspect="1"/>
          </p:cNvPicPr>
          <p:nvPr/>
        </p:nvPicPr>
        <p:blipFill>
          <a:blip r:embed="rId4"/>
          <a:stretch>
            <a:fillRect/>
          </a:stretch>
        </p:blipFill>
        <p:spPr>
          <a:xfrm>
            <a:off x="559742" y="5365819"/>
            <a:ext cx="495335" cy="252475"/>
          </a:xfrm>
          <a:prstGeom prst="rect">
            <a:avLst/>
          </a:prstGeom>
        </p:spPr>
      </p:pic>
      <p:pic>
        <p:nvPicPr>
          <p:cNvPr id="2" name="Picture 1"/>
          <p:cNvPicPr>
            <a:picLocks noChangeAspect="1"/>
          </p:cNvPicPr>
          <p:nvPr/>
        </p:nvPicPr>
        <p:blipFill>
          <a:blip r:embed="rId5"/>
          <a:stretch>
            <a:fillRect/>
          </a:stretch>
        </p:blipFill>
        <p:spPr>
          <a:xfrm>
            <a:off x="0" y="1078831"/>
            <a:ext cx="9144000" cy="4947556"/>
          </a:xfrm>
          <a:prstGeom prst="rect">
            <a:avLst/>
          </a:prstGeom>
          <a:ln>
            <a:solidFill>
              <a:schemeClr val="tx1"/>
            </a:solidFill>
          </a:ln>
        </p:spPr>
      </p:pic>
      <p:pic>
        <p:nvPicPr>
          <p:cNvPr id="5" name="Picture 4"/>
          <p:cNvPicPr>
            <a:picLocks noChangeAspect="1"/>
          </p:cNvPicPr>
          <p:nvPr/>
        </p:nvPicPr>
        <p:blipFill>
          <a:blip r:embed="rId6"/>
          <a:stretch>
            <a:fillRect/>
          </a:stretch>
        </p:blipFill>
        <p:spPr>
          <a:xfrm>
            <a:off x="7593993" y="3445045"/>
            <a:ext cx="1285714" cy="952381"/>
          </a:xfrm>
          <a:prstGeom prst="rect">
            <a:avLst/>
          </a:prstGeom>
        </p:spPr>
      </p:pic>
      <p:pic>
        <p:nvPicPr>
          <p:cNvPr id="6" name="Picture 5"/>
          <p:cNvPicPr>
            <a:picLocks noChangeAspect="1"/>
          </p:cNvPicPr>
          <p:nvPr/>
        </p:nvPicPr>
        <p:blipFill>
          <a:blip r:embed="rId7"/>
          <a:stretch>
            <a:fillRect/>
          </a:stretch>
        </p:blipFill>
        <p:spPr>
          <a:xfrm>
            <a:off x="8879707" y="3445045"/>
            <a:ext cx="264293" cy="752381"/>
          </a:xfrm>
          <a:prstGeom prst="rect">
            <a:avLst/>
          </a:prstGeom>
        </p:spPr>
      </p:pic>
      <p:sp>
        <p:nvSpPr>
          <p:cNvPr id="13" name="Rectangle 12"/>
          <p:cNvSpPr/>
          <p:nvPr/>
        </p:nvSpPr>
        <p:spPr>
          <a:xfrm>
            <a:off x="3410382" y="1201783"/>
            <a:ext cx="2139521" cy="852696"/>
          </a:xfrm>
          <a:prstGeom prst="rect">
            <a:avLst/>
          </a:prstGeom>
          <a:solidFill>
            <a:srgbClr val="F7EB5F"/>
          </a:solidFill>
          <a:ln w="28575"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The</a:t>
            </a:r>
            <a:r>
              <a:rPr lang="en-US" sz="1100" b="1" kern="0" dirty="0">
                <a:solidFill>
                  <a:srgbClr val="000000"/>
                </a:solidFill>
                <a:latin typeface="Arial" panose="020B0604020202020204" pitchFamily="34" charset="0"/>
                <a:ea typeface="Times New Roman"/>
                <a:cs typeface="Arial" panose="020B0604020202020204" pitchFamily="34" charset="0"/>
              </a:rPr>
              <a:t> Current Team Profiles</a:t>
            </a:r>
            <a:r>
              <a:rPr lang="en-US" sz="1100" kern="0" dirty="0">
                <a:solidFill>
                  <a:srgbClr val="000000"/>
                </a:solidFill>
                <a:latin typeface="Arial" panose="020B0604020202020204" pitchFamily="34" charset="0"/>
                <a:ea typeface="Times New Roman"/>
                <a:cs typeface="Arial" panose="020B0604020202020204" pitchFamily="34" charset="0"/>
              </a:rPr>
              <a:t> page displays all the employees in your direct report line as of today's date.</a:t>
            </a:r>
          </a:p>
        </p:txBody>
      </p:sp>
      <p:sp>
        <p:nvSpPr>
          <p:cNvPr id="14" name="Rectangle 13"/>
          <p:cNvSpPr/>
          <p:nvPr/>
        </p:nvSpPr>
        <p:spPr>
          <a:xfrm>
            <a:off x="5448224" y="2900706"/>
            <a:ext cx="1712801" cy="920529"/>
          </a:xfrm>
          <a:prstGeom prst="rect">
            <a:avLst/>
          </a:prstGeom>
          <a:solidFill>
            <a:srgbClr val="F7EB5F"/>
          </a:solidFill>
          <a:ln w="28575"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C</a:t>
            </a:r>
            <a:r>
              <a:rPr lang="en-US" sz="1100" kern="0" dirty="0" smtClean="0">
                <a:solidFill>
                  <a:srgbClr val="000000"/>
                </a:solidFill>
                <a:latin typeface="Arial" panose="020B0604020202020204" pitchFamily="34" charset="0"/>
                <a:ea typeface="Times New Roman"/>
                <a:cs typeface="Arial" panose="020B0604020202020204" pitchFamily="34" charset="0"/>
              </a:rPr>
              <a:t>lick </a:t>
            </a:r>
            <a:r>
              <a:rPr lang="en-US" sz="1100" kern="0" dirty="0">
                <a:solidFill>
                  <a:srgbClr val="000000"/>
                </a:solidFill>
                <a:latin typeface="Arial" panose="020B0604020202020204" pitchFamily="34" charset="0"/>
                <a:ea typeface="Times New Roman"/>
                <a:cs typeface="Arial" panose="020B0604020202020204" pitchFamily="34" charset="0"/>
              </a:rPr>
              <a:t>the </a:t>
            </a:r>
            <a:r>
              <a:rPr lang="en-US" sz="1100" b="1" kern="0" dirty="0">
                <a:solidFill>
                  <a:srgbClr val="000000"/>
                </a:solidFill>
                <a:latin typeface="Arial" panose="020B0604020202020204" pitchFamily="34" charset="0"/>
                <a:ea typeface="Times New Roman"/>
                <a:cs typeface="Arial" panose="020B0604020202020204" pitchFamily="34" charset="0"/>
              </a:rPr>
              <a:t>Select </a:t>
            </a:r>
            <a:r>
              <a:rPr lang="en-US" sz="1100" kern="0" dirty="0">
                <a:solidFill>
                  <a:srgbClr val="000000"/>
                </a:solidFill>
                <a:latin typeface="Arial" panose="020B0604020202020204" pitchFamily="34" charset="0"/>
                <a:ea typeface="Times New Roman"/>
                <a:cs typeface="Arial" panose="020B0604020202020204" pitchFamily="34" charset="0"/>
              </a:rPr>
              <a:t>button to the right of the person's name to access the direct report’s profile.</a:t>
            </a:r>
          </a:p>
        </p:txBody>
      </p:sp>
      <p:cxnSp>
        <p:nvCxnSpPr>
          <p:cNvPr id="12" name="Straight Arrow Connector 11"/>
          <p:cNvCxnSpPr>
            <a:stCxn id="13" idx="1"/>
          </p:cNvCxnSpPr>
          <p:nvPr/>
        </p:nvCxnSpPr>
        <p:spPr>
          <a:xfrm flipH="1">
            <a:off x="1665027" y="1628131"/>
            <a:ext cx="1745355" cy="2193104"/>
          </a:xfrm>
          <a:prstGeom prst="straightConnector1">
            <a:avLst/>
          </a:prstGeom>
          <a:solidFill>
            <a:srgbClr val="F7EB5F"/>
          </a:solidFill>
          <a:ln w="28575" cap="sq" cmpd="sng" algn="ctr">
            <a:solidFill>
              <a:srgbClr val="0070C0"/>
            </a:solidFill>
            <a:prstDash val="solid"/>
            <a:tailEnd type="triangle" w="lg" len="lg"/>
          </a:ln>
          <a:effectLst/>
        </p:spPr>
      </p:cxnSp>
      <p:sp>
        <p:nvSpPr>
          <p:cNvPr id="15" name="Rectangle 14"/>
          <p:cNvSpPr/>
          <p:nvPr/>
        </p:nvSpPr>
        <p:spPr>
          <a:xfrm>
            <a:off x="327547" y="3821235"/>
            <a:ext cx="1378424" cy="27309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7201969" y="3298952"/>
            <a:ext cx="938714" cy="725381"/>
          </a:xfrm>
          <a:prstGeom prst="straightConnector1">
            <a:avLst/>
          </a:prstGeom>
          <a:solidFill>
            <a:srgbClr val="F7EB5F"/>
          </a:solidFill>
          <a:ln w="28575" cap="sq" cmpd="sng" algn="ctr">
            <a:solidFill>
              <a:srgbClr val="0070C0"/>
            </a:solidFill>
            <a:prstDash val="solid"/>
            <a:tailEnd type="triangle" w="lg" len="lg"/>
          </a:ln>
          <a:effectLst/>
        </p:spPr>
      </p:cxnSp>
      <p:sp>
        <p:nvSpPr>
          <p:cNvPr id="18" name="Rectangle 17"/>
          <p:cNvSpPr/>
          <p:nvPr/>
        </p:nvSpPr>
        <p:spPr>
          <a:xfrm>
            <a:off x="8178207" y="4024333"/>
            <a:ext cx="660556" cy="27309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325189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rmAutofit fontScale="90000"/>
          </a:bodyPr>
          <a:lstStyle/>
          <a:p>
            <a:r>
              <a:rPr lang="en-US" dirty="0"/>
              <a:t>(UCPC) </a:t>
            </a:r>
            <a:r>
              <a:rPr lang="en-US" dirty="0" err="1"/>
              <a:t>UCPath</a:t>
            </a:r>
            <a:r>
              <a:rPr lang="en-US" dirty="0"/>
              <a:t> Center Inquiry </a:t>
            </a:r>
          </a:p>
        </p:txBody>
      </p:sp>
      <p:sp>
        <p:nvSpPr>
          <p:cNvPr id="4" name="Slide Number Placeholder 3"/>
          <p:cNvSpPr>
            <a:spLocks noGrp="1"/>
          </p:cNvSpPr>
          <p:nvPr>
            <p:ph type="sldNum" sz="quarter" idx="4294967295"/>
          </p:nvPr>
        </p:nvSpPr>
        <p:spPr/>
        <p:txBody>
          <a:bodyPr/>
          <a:lstStyle/>
          <a:p>
            <a:r>
              <a:rPr lang="en-US" dirty="0" smtClean="0">
                <a:solidFill>
                  <a:prstClr val="black"/>
                </a:solidFill>
                <a:latin typeface="Calibri"/>
              </a:rPr>
              <a:t>.</a:t>
            </a:r>
            <a:endParaRPr lang="en-US" dirty="0">
              <a:solidFill>
                <a:prstClr val="black"/>
              </a:solidFill>
              <a:latin typeface="Calibri"/>
            </a:endParaRPr>
          </a:p>
        </p:txBody>
      </p:sp>
      <p:pic>
        <p:nvPicPr>
          <p:cNvPr id="2" name="Picture 1"/>
          <p:cNvPicPr>
            <a:picLocks noChangeAspect="1"/>
          </p:cNvPicPr>
          <p:nvPr/>
        </p:nvPicPr>
        <p:blipFill rotWithShape="1">
          <a:blip r:embed="rId3"/>
          <a:srcRect l="784" t="-90" r="1254" b="827"/>
          <a:stretch/>
        </p:blipFill>
        <p:spPr>
          <a:xfrm>
            <a:off x="456711" y="1117592"/>
            <a:ext cx="8054244" cy="5051623"/>
          </a:xfrm>
          <a:prstGeom prst="rect">
            <a:avLst/>
          </a:prstGeom>
          <a:ln>
            <a:solidFill>
              <a:schemeClr val="tx1"/>
            </a:solidFill>
          </a:ln>
        </p:spPr>
      </p:pic>
      <p:sp>
        <p:nvSpPr>
          <p:cNvPr id="11" name="Rectangle 10"/>
          <p:cNvSpPr/>
          <p:nvPr/>
        </p:nvSpPr>
        <p:spPr>
          <a:xfrm>
            <a:off x="3220873" y="4215636"/>
            <a:ext cx="4749420" cy="1680199"/>
          </a:xfrm>
          <a:prstGeom prst="rect">
            <a:avLst/>
          </a:prstGeom>
          <a:solidFill>
            <a:srgbClr val="F7EB5F"/>
          </a:solidFill>
          <a:ln w="28575"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Selecting the </a:t>
            </a:r>
            <a:r>
              <a:rPr lang="en-US" sz="1100" b="1" kern="0" dirty="0">
                <a:solidFill>
                  <a:srgbClr val="000000"/>
                </a:solidFill>
                <a:latin typeface="Arial" panose="020B0604020202020204" pitchFamily="34" charset="0"/>
                <a:ea typeface="Times New Roman"/>
                <a:cs typeface="Arial" panose="020B0604020202020204" pitchFamily="34" charset="0"/>
              </a:rPr>
              <a:t>Ask UCPath Center </a:t>
            </a:r>
            <a:r>
              <a:rPr lang="en-US" sz="1100" kern="0" dirty="0">
                <a:solidFill>
                  <a:srgbClr val="000000"/>
                </a:solidFill>
                <a:latin typeface="Arial" panose="020B0604020202020204" pitchFamily="34" charset="0"/>
                <a:ea typeface="Times New Roman"/>
                <a:cs typeface="Arial" panose="020B0604020202020204" pitchFamily="34" charset="0"/>
              </a:rPr>
              <a:t>button will allow Managers to submit questions directly to UCPC for </a:t>
            </a:r>
            <a:r>
              <a:rPr lang="en-US" sz="1100" kern="0" dirty="0" smtClean="0">
                <a:solidFill>
                  <a:srgbClr val="000000"/>
                </a:solidFill>
                <a:latin typeface="Arial" panose="020B0604020202020204" pitchFamily="34" charset="0"/>
                <a:ea typeface="Times New Roman"/>
                <a:cs typeface="Arial" panose="020B0604020202020204" pitchFamily="34" charset="0"/>
              </a:rPr>
              <a:t>themselves, </a:t>
            </a:r>
            <a:r>
              <a:rPr lang="en-US" sz="1100" kern="0" dirty="0">
                <a:solidFill>
                  <a:srgbClr val="000000"/>
                </a:solidFill>
                <a:latin typeface="Arial" panose="020B0604020202020204" pitchFamily="34" charset="0"/>
                <a:ea typeface="Times New Roman"/>
                <a:cs typeface="Arial" panose="020B0604020202020204" pitchFamily="34" charset="0"/>
              </a:rPr>
              <a:t>or direct report. </a:t>
            </a:r>
          </a:p>
          <a:p>
            <a:pPr>
              <a:lnSpc>
                <a:spcPts val="1200"/>
              </a:lnSpc>
            </a:pPr>
            <a:endParaRPr lang="en-US" sz="1100" kern="0" dirty="0">
              <a:solidFill>
                <a:srgbClr val="000000"/>
              </a:solidFill>
              <a:latin typeface="Arial" panose="020B0604020202020204" pitchFamily="34" charset="0"/>
              <a:ea typeface="Times New Roman"/>
              <a:cs typeface="Arial" panose="020B0604020202020204" pitchFamily="34" charset="0"/>
            </a:endParaRPr>
          </a:p>
          <a:p>
            <a:pPr>
              <a:lnSpc>
                <a:spcPts val="1200"/>
              </a:lnSpc>
            </a:pPr>
            <a:r>
              <a:rPr lang="en-US" sz="1100" b="1" kern="0" dirty="0">
                <a:solidFill>
                  <a:srgbClr val="000000"/>
                </a:solidFill>
                <a:latin typeface="Arial" panose="020B0604020202020204" pitchFamily="34" charset="0"/>
                <a:ea typeface="Times New Roman"/>
                <a:cs typeface="Arial" panose="020B0604020202020204" pitchFamily="34" charset="0"/>
              </a:rPr>
              <a:t>NOTE: </a:t>
            </a:r>
            <a:r>
              <a:rPr lang="en-US" sz="1100" kern="0" dirty="0">
                <a:solidFill>
                  <a:srgbClr val="000000"/>
                </a:solidFill>
                <a:latin typeface="Arial" panose="020B0604020202020204" pitchFamily="34" charset="0"/>
                <a:ea typeface="Times New Roman"/>
                <a:cs typeface="Arial" panose="020B0604020202020204" pitchFamily="34" charset="0"/>
              </a:rPr>
              <a:t>Mangers are recommended to follow the escalation map and/or obtain local or central assistance before escalating inquires to UCPC. </a:t>
            </a:r>
          </a:p>
          <a:p>
            <a:pPr>
              <a:lnSpc>
                <a:spcPts val="1200"/>
              </a:lnSpc>
            </a:pPr>
            <a:endParaRPr lang="en-US" sz="1100" kern="0" dirty="0">
              <a:solidFill>
                <a:srgbClr val="000000"/>
              </a:solidFill>
              <a:latin typeface="Arial" panose="020B0604020202020204" pitchFamily="34" charset="0"/>
              <a:ea typeface="Times New Roman"/>
              <a:cs typeface="Arial" panose="020B0604020202020204" pitchFamily="34" charset="0"/>
            </a:endParaRPr>
          </a:p>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UCPC inquiry turnaround time may vary by priority.</a:t>
            </a:r>
          </a:p>
        </p:txBody>
      </p:sp>
      <p:cxnSp>
        <p:nvCxnSpPr>
          <p:cNvPr id="6" name="Straight Arrow Connector 5"/>
          <p:cNvCxnSpPr/>
          <p:nvPr/>
        </p:nvCxnSpPr>
        <p:spPr>
          <a:xfrm flipV="1">
            <a:off x="7001301" y="2047166"/>
            <a:ext cx="641445" cy="2168471"/>
          </a:xfrm>
          <a:prstGeom prst="straightConnector1">
            <a:avLst/>
          </a:prstGeom>
          <a:solidFill>
            <a:srgbClr val="F7EB5F"/>
          </a:solidFill>
          <a:ln w="28575" cap="sq" cmpd="sng" algn="ctr">
            <a:solidFill>
              <a:srgbClr val="0070C0"/>
            </a:solidFill>
            <a:prstDash val="solid"/>
            <a:tailEnd type="triangle" w="lg" len="lg"/>
          </a:ln>
          <a:effectLst/>
        </p:spPr>
      </p:cxnSp>
      <p:sp>
        <p:nvSpPr>
          <p:cNvPr id="8" name="Rectangle 7"/>
          <p:cNvSpPr/>
          <p:nvPr/>
        </p:nvSpPr>
        <p:spPr>
          <a:xfrm>
            <a:off x="7369791" y="1719620"/>
            <a:ext cx="996287" cy="32754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05860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Opening a Case with UCCPC</a:t>
            </a:r>
            <a:endParaRPr lang="en-US" dirty="0"/>
          </a:p>
        </p:txBody>
      </p:sp>
      <p:sp>
        <p:nvSpPr>
          <p:cNvPr id="4" name="Slide Number Placeholder 3"/>
          <p:cNvSpPr>
            <a:spLocks noGrp="1"/>
          </p:cNvSpPr>
          <p:nvPr>
            <p:ph type="sldNum" sz="quarter" idx="4294967295"/>
          </p:nvPr>
        </p:nvSpPr>
        <p:spPr/>
        <p:txBody>
          <a:bodyPr/>
          <a:lstStyle/>
          <a:p>
            <a:r>
              <a:rPr lang="en-US" dirty="0" smtClean="0">
                <a:solidFill>
                  <a:prstClr val="black"/>
                </a:solidFill>
                <a:latin typeface="Calibri"/>
              </a:rPr>
              <a:t>.</a:t>
            </a:r>
          </a:p>
          <a:p>
            <a:endParaRPr lang="en-US" dirty="0">
              <a:solidFill>
                <a:prstClr val="black"/>
              </a:solidFill>
              <a:latin typeface="Calibri"/>
            </a:endParaRP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834634" y="1248477"/>
            <a:ext cx="7291018" cy="4336992"/>
          </a:xfrm>
          <a:prstGeom prst="rect">
            <a:avLst/>
          </a:prstGeom>
          <a:ln w="12700">
            <a:solidFill>
              <a:schemeClr val="tx1"/>
            </a:solidFill>
          </a:ln>
        </p:spPr>
      </p:pic>
      <p:sp>
        <p:nvSpPr>
          <p:cNvPr id="11" name="Rectangle 10"/>
          <p:cNvSpPr/>
          <p:nvPr/>
        </p:nvSpPr>
        <p:spPr>
          <a:xfrm>
            <a:off x="1734152" y="5345409"/>
            <a:ext cx="5621991" cy="973504"/>
          </a:xfrm>
          <a:prstGeom prst="rect">
            <a:avLst/>
          </a:prstGeom>
          <a:solidFill>
            <a:schemeClr val="accent2">
              <a:lumMod val="40000"/>
              <a:lumOff val="60000"/>
            </a:schemeClr>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r>
              <a:rPr lang="en-US" sz="1400" b="1" dirty="0" smtClean="0">
                <a:solidFill>
                  <a:schemeClr val="tx1"/>
                </a:solidFill>
              </a:rPr>
              <a:t>Managers may submit inquires to UCPC for themselves or another employee. </a:t>
            </a:r>
            <a:r>
              <a:rPr lang="en-US" sz="1400" b="1" dirty="0">
                <a:solidFill>
                  <a:schemeClr val="tx1"/>
                </a:solidFill>
              </a:rPr>
              <a:t>They may also view previously submitted inquires, or search for solutions related to their request, that may have been previously posted. </a:t>
            </a:r>
          </a:p>
        </p:txBody>
      </p:sp>
    </p:spTree>
    <p:custDataLst>
      <p:tags r:id="rId1"/>
    </p:custDataLst>
    <p:extLst>
      <p:ext uri="{BB962C8B-B14F-4D97-AF65-F5344CB8AC3E}">
        <p14:creationId xmlns:p14="http://schemas.microsoft.com/office/powerpoint/2010/main" val="13796011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UCPC Case for Employee</a:t>
            </a:r>
            <a:endParaRPr lang="en-US" dirty="0"/>
          </a:p>
        </p:txBody>
      </p:sp>
      <p:pic>
        <p:nvPicPr>
          <p:cNvPr id="5" name="Picture 4"/>
          <p:cNvPicPr>
            <a:picLocks noChangeAspect="1"/>
          </p:cNvPicPr>
          <p:nvPr/>
        </p:nvPicPr>
        <p:blipFill>
          <a:blip r:embed="rId3"/>
          <a:stretch>
            <a:fillRect/>
          </a:stretch>
        </p:blipFill>
        <p:spPr>
          <a:xfrm>
            <a:off x="410105" y="2591026"/>
            <a:ext cx="8476190" cy="3619048"/>
          </a:xfrm>
          <a:prstGeom prst="rect">
            <a:avLst/>
          </a:prstGeom>
          <a:ln>
            <a:solidFill>
              <a:schemeClr val="bg2"/>
            </a:solidFill>
          </a:ln>
        </p:spPr>
      </p:pic>
      <p:sp>
        <p:nvSpPr>
          <p:cNvPr id="6" name="Rectangle 5"/>
          <p:cNvSpPr/>
          <p:nvPr/>
        </p:nvSpPr>
        <p:spPr>
          <a:xfrm>
            <a:off x="949333" y="1123839"/>
            <a:ext cx="7435833" cy="1380786"/>
          </a:xfrm>
          <a:prstGeom prst="rect">
            <a:avLst/>
          </a:prstGeom>
          <a:solidFill>
            <a:schemeClr val="accent2">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2400" dirty="0" smtClean="0"/>
              <a:t>Please enter employees first name and last name, along with location  (IRCMP, IRMED)  and department</a:t>
            </a:r>
            <a:endParaRPr lang="en-US" sz="2400" dirty="0"/>
          </a:p>
        </p:txBody>
      </p:sp>
      <p:sp>
        <p:nvSpPr>
          <p:cNvPr id="2" name="Rectangle 1"/>
          <p:cNvSpPr/>
          <p:nvPr/>
        </p:nvSpPr>
        <p:spPr>
          <a:xfrm>
            <a:off x="1200150" y="3810000"/>
            <a:ext cx="6781800" cy="323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76450" y="4572000"/>
            <a:ext cx="1219200" cy="323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76750" y="4552950"/>
            <a:ext cx="2362200" cy="342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504931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4748" y="1064524"/>
            <a:ext cx="9129252" cy="5189971"/>
          </a:xfrm>
        </p:spPr>
        <p:txBody>
          <a:bodyPr/>
          <a:lstStyle/>
          <a:p>
            <a:r>
              <a:rPr lang="en-US" dirty="0" smtClean="0"/>
              <a:t>If a user has a question regarding a transaction, they should always call or submit a ticket to the Employee Experience Center first.</a:t>
            </a:r>
          </a:p>
          <a:p>
            <a:endParaRPr lang="en-US" dirty="0"/>
          </a:p>
          <a:p>
            <a:r>
              <a:rPr lang="en-US" dirty="0" smtClean="0"/>
              <a:t>If user has submitted a transaction, has called the EEC and are unable to resolve the issue, then submit a ticket on “Behalf-Of” the Employee. </a:t>
            </a:r>
          </a:p>
          <a:p>
            <a:endParaRPr lang="en-US" dirty="0"/>
          </a:p>
          <a:p>
            <a:endParaRPr lang="en-US" dirty="0" smtClean="0"/>
          </a:p>
          <a:p>
            <a:endParaRPr lang="en-US" dirty="0" smtClean="0"/>
          </a:p>
          <a:p>
            <a:pPr marL="25400" indent="0">
              <a:buNone/>
            </a:pPr>
            <a:endParaRPr lang="en-US" dirty="0" smtClean="0"/>
          </a:p>
        </p:txBody>
      </p:sp>
      <p:sp>
        <p:nvSpPr>
          <p:cNvPr id="3" name="Title 2"/>
          <p:cNvSpPr>
            <a:spLocks noGrp="1"/>
          </p:cNvSpPr>
          <p:nvPr>
            <p:ph type="title"/>
          </p:nvPr>
        </p:nvSpPr>
        <p:spPr>
          <a:xfrm>
            <a:off x="14748" y="76757"/>
            <a:ext cx="8595852" cy="623163"/>
          </a:xfrm>
        </p:spPr>
        <p:txBody>
          <a:bodyPr>
            <a:normAutofit fontScale="90000"/>
          </a:bodyPr>
          <a:lstStyle/>
          <a:p>
            <a:r>
              <a:rPr lang="en-US" dirty="0" smtClean="0"/>
              <a:t>When to submit EEC vs. UCPC Ticket</a:t>
            </a:r>
            <a:endParaRPr lang="en-US" dirty="0"/>
          </a:p>
        </p:txBody>
      </p:sp>
    </p:spTree>
    <p:custDataLst>
      <p:tags r:id="rId1"/>
    </p:custDataLst>
    <p:extLst>
      <p:ext uri="{BB962C8B-B14F-4D97-AF65-F5344CB8AC3E}">
        <p14:creationId xmlns:p14="http://schemas.microsoft.com/office/powerpoint/2010/main" val="29267847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Some managers may have access </a:t>
            </a:r>
            <a:r>
              <a:rPr lang="en-US" dirty="0" smtClean="0"/>
              <a:t>to the UCI </a:t>
            </a:r>
            <a:r>
              <a:rPr lang="en-US" dirty="0" err="1" smtClean="0"/>
              <a:t>Cognos</a:t>
            </a:r>
            <a:r>
              <a:rPr lang="en-US" dirty="0" smtClean="0"/>
              <a:t> </a:t>
            </a:r>
            <a:r>
              <a:rPr lang="en-US" b="1" dirty="0" smtClean="0"/>
              <a:t>Department Paycheck </a:t>
            </a:r>
            <a:r>
              <a:rPr lang="en-US" b="1" dirty="0" smtClean="0"/>
              <a:t>report </a:t>
            </a:r>
            <a:r>
              <a:rPr lang="en-US" dirty="0" smtClean="0"/>
              <a:t>to view employee paycheck information.</a:t>
            </a:r>
            <a:endParaRPr lang="en-US" dirty="0" smtClean="0"/>
          </a:p>
          <a:p>
            <a:endParaRPr lang="en-US" dirty="0" smtClean="0"/>
          </a:p>
          <a:p>
            <a:r>
              <a:rPr lang="en-US" dirty="0" smtClean="0"/>
              <a:t>Managers who do not have access may have to contact their Department manager, or Dean’s office, to get paycheck related information.</a:t>
            </a:r>
            <a:endParaRPr lang="en-US" dirty="0"/>
          </a:p>
        </p:txBody>
      </p:sp>
      <p:sp>
        <p:nvSpPr>
          <p:cNvPr id="3" name="Title 2"/>
          <p:cNvSpPr>
            <a:spLocks noGrp="1"/>
          </p:cNvSpPr>
          <p:nvPr>
            <p:ph type="title"/>
          </p:nvPr>
        </p:nvSpPr>
        <p:spPr/>
        <p:txBody>
          <a:bodyPr>
            <a:normAutofit fontScale="90000"/>
          </a:bodyPr>
          <a:lstStyle/>
          <a:p>
            <a:r>
              <a:rPr lang="en-US" dirty="0" smtClean="0"/>
              <a:t>View Paycheck Report</a:t>
            </a:r>
            <a:endParaRPr lang="en-US" dirty="0"/>
          </a:p>
        </p:txBody>
      </p:sp>
    </p:spTree>
    <p:custDataLst>
      <p:tags r:id="rId1"/>
    </p:custDataLst>
    <p:extLst>
      <p:ext uri="{BB962C8B-B14F-4D97-AF65-F5344CB8AC3E}">
        <p14:creationId xmlns:p14="http://schemas.microsoft.com/office/powerpoint/2010/main" val="35386526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1912620" y="2957357"/>
            <a:ext cx="5510156" cy="109612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D579B"/>
              </a:buClr>
              <a:buSzPts val="4000"/>
              <a:buNone/>
            </a:pPr>
            <a:r>
              <a:rPr lang="en-US" sz="4000" b="1" dirty="0" smtClean="0">
                <a:solidFill>
                  <a:srgbClr val="1D579B"/>
                </a:solidFill>
                <a:latin typeface="Arial"/>
                <a:ea typeface="Arial"/>
                <a:cs typeface="Arial"/>
                <a:sym typeface="Arial"/>
              </a:rPr>
              <a:t>Transaction Inquiries</a:t>
            </a:r>
            <a:endParaRPr dirty="0"/>
          </a:p>
        </p:txBody>
      </p:sp>
      <p:sp>
        <p:nvSpPr>
          <p:cNvPr id="199" name="Google Shape;199;p10"/>
          <p:cNvSpPr txBox="1">
            <a:spLocks noGrp="1"/>
          </p:cNvSpPr>
          <p:nvPr>
            <p:ph type="title"/>
          </p:nvPr>
        </p:nvSpPr>
        <p:spPr>
          <a:xfrm>
            <a:off x="1722120" y="2123266"/>
            <a:ext cx="8366760" cy="7498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C000"/>
              </a:buClr>
              <a:buSzPts val="3600"/>
              <a:buFont typeface="Arial Black"/>
              <a:buNone/>
            </a:pPr>
            <a:r>
              <a:rPr lang="en-US" sz="3600" dirty="0">
                <a:solidFill>
                  <a:srgbClr val="FFC000"/>
                </a:solidFill>
              </a:rPr>
              <a:t>LESSON</a:t>
            </a:r>
            <a:r>
              <a:rPr lang="en-US" sz="3600" dirty="0">
                <a:solidFill>
                  <a:srgbClr val="3F3F3F"/>
                </a:solidFill>
              </a:rPr>
              <a:t> </a:t>
            </a:r>
            <a:r>
              <a:rPr lang="en-US" sz="3600" dirty="0">
                <a:solidFill>
                  <a:srgbClr val="FFC000"/>
                </a:solidFill>
              </a:rPr>
              <a:t>4</a:t>
            </a:r>
            <a:endParaRPr sz="3600" dirty="0">
              <a:solidFill>
                <a:srgbClr val="FFC000"/>
              </a:solidFill>
            </a:endParaRPr>
          </a:p>
        </p:txBody>
      </p:sp>
      <p:sp>
        <p:nvSpPr>
          <p:cNvPr id="200" name="Google Shape;200;p10"/>
          <p:cNvSpPr/>
          <p:nvPr/>
        </p:nvSpPr>
        <p:spPr>
          <a:xfrm>
            <a:off x="0" y="784982"/>
            <a:ext cx="9144000" cy="44245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10"/>
          <p:cNvSpPr/>
          <p:nvPr/>
        </p:nvSpPr>
        <p:spPr>
          <a:xfrm>
            <a:off x="289560" y="2286928"/>
            <a:ext cx="1432560" cy="1416391"/>
          </a:xfrm>
          <a:prstGeom prst="curvedRightArrow">
            <a:avLst>
              <a:gd name="adj1" fmla="val 25000"/>
              <a:gd name="adj2" fmla="val 50000"/>
              <a:gd name="adj3" fmla="val 25000"/>
            </a:avLst>
          </a:prstGeom>
          <a:gradFill>
            <a:gsLst>
              <a:gs pos="0">
                <a:srgbClr val="1F3864"/>
              </a:gs>
              <a:gs pos="100000">
                <a:srgbClr val="91CCFF"/>
              </a:gs>
            </a:gsLst>
            <a:lin ang="16200000" scaled="0"/>
          </a:gradFill>
          <a:ln w="9525" cap="flat" cmpd="sng">
            <a:solidFill>
              <a:srgbClr val="5597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02" name="Google Shape;202;p10">
            <a:hlinkClick r:id="rId4" action="ppaction://hlinksldjump"/>
          </p:cNvPr>
          <p:cNvPicPr preferRelativeResize="0"/>
          <p:nvPr/>
        </p:nvPicPr>
        <p:blipFill rotWithShape="1">
          <a:blip r:embed="rId5">
            <a:alphaModFix/>
          </a:blip>
          <a:srcRect b="10636"/>
          <a:stretch/>
        </p:blipFill>
        <p:spPr>
          <a:xfrm>
            <a:off x="8515030" y="77986"/>
            <a:ext cx="537530" cy="518160"/>
          </a:xfrm>
          <a:prstGeom prst="rect">
            <a:avLst/>
          </a:prstGeom>
          <a:noFill/>
          <a:ln>
            <a:noFill/>
          </a:ln>
        </p:spPr>
      </p:pic>
    </p:spTree>
    <p:custDataLst>
      <p:tags r:id="rId1"/>
    </p:custDataLst>
    <p:extLst>
      <p:ext uri="{BB962C8B-B14F-4D97-AF65-F5344CB8AC3E}">
        <p14:creationId xmlns:p14="http://schemas.microsoft.com/office/powerpoint/2010/main" val="19306967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body" idx="1"/>
          </p:nvPr>
        </p:nvSpPr>
        <p:spPr>
          <a:xfrm>
            <a:off x="4608576" y="1126894"/>
            <a:ext cx="4389120" cy="480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400"/>
              <a:buNone/>
            </a:pPr>
            <a:r>
              <a:rPr lang="en-US" sz="1400" b="1" i="1" dirty="0"/>
              <a:t>  </a:t>
            </a:r>
            <a:endParaRPr dirty="0"/>
          </a:p>
          <a:p>
            <a:pPr marL="0" lvl="0" indent="0" algn="l" rtl="0">
              <a:lnSpc>
                <a:spcPct val="90000"/>
              </a:lnSpc>
              <a:spcBef>
                <a:spcPts val="480"/>
              </a:spcBef>
              <a:spcAft>
                <a:spcPts val="0"/>
              </a:spcAft>
              <a:buClr>
                <a:schemeClr val="dk1"/>
              </a:buClr>
              <a:buSzPts val="2400"/>
              <a:buNone/>
            </a:pPr>
            <a:r>
              <a:rPr lang="en-US" sz="2800" b="1" i="1" dirty="0"/>
              <a:t>In this lesson, we will:</a:t>
            </a:r>
            <a:r>
              <a:rPr lang="en-US" sz="2400" b="1" i="1" dirty="0"/>
              <a:t/>
            </a:r>
            <a:br>
              <a:rPr lang="en-US" sz="2400" b="1" i="1" dirty="0"/>
            </a:br>
            <a:r>
              <a:rPr lang="en-US" sz="1000" b="1" i="1" dirty="0"/>
              <a:t> </a:t>
            </a:r>
            <a:endParaRPr dirty="0"/>
          </a:p>
          <a:p>
            <a:pPr marL="342900" lvl="0" indent="-342900" algn="l" rtl="0">
              <a:lnSpc>
                <a:spcPct val="90000"/>
              </a:lnSpc>
              <a:spcBef>
                <a:spcPts val="480"/>
              </a:spcBef>
              <a:spcAft>
                <a:spcPts val="0"/>
              </a:spcAft>
              <a:buClr>
                <a:schemeClr val="dk1"/>
              </a:buClr>
              <a:buSzPts val="2400"/>
              <a:buChar char="•"/>
            </a:pPr>
            <a:r>
              <a:rPr lang="en-US" sz="2400" dirty="0" smtClean="0"/>
              <a:t>Login to UCPath and navigate various pages.</a:t>
            </a:r>
          </a:p>
          <a:p>
            <a:pPr marL="342900" lvl="0" indent="-342900" algn="l" rtl="0">
              <a:lnSpc>
                <a:spcPct val="90000"/>
              </a:lnSpc>
              <a:spcBef>
                <a:spcPts val="480"/>
              </a:spcBef>
              <a:spcAft>
                <a:spcPts val="0"/>
              </a:spcAft>
              <a:buClr>
                <a:schemeClr val="dk1"/>
              </a:buClr>
              <a:buSzPts val="2400"/>
              <a:buChar char="•"/>
            </a:pPr>
            <a:endParaRPr lang="en-US" sz="2400" dirty="0" smtClean="0"/>
          </a:p>
          <a:p>
            <a:pPr marL="342900" lvl="0" indent="-342900" algn="l" rtl="0">
              <a:lnSpc>
                <a:spcPct val="90000"/>
              </a:lnSpc>
              <a:spcBef>
                <a:spcPts val="480"/>
              </a:spcBef>
              <a:spcAft>
                <a:spcPts val="0"/>
              </a:spcAft>
              <a:buClr>
                <a:schemeClr val="dk1"/>
              </a:buClr>
              <a:buSzPts val="2400"/>
              <a:buChar char="•"/>
            </a:pPr>
            <a:r>
              <a:rPr lang="en-US" sz="2400" dirty="0" smtClean="0"/>
              <a:t>View Job Data &amp; Financial Data</a:t>
            </a:r>
          </a:p>
          <a:p>
            <a:pPr marL="342900" lvl="0" indent="-342900" algn="l" rtl="0">
              <a:lnSpc>
                <a:spcPct val="90000"/>
              </a:lnSpc>
              <a:spcBef>
                <a:spcPts val="480"/>
              </a:spcBef>
              <a:spcAft>
                <a:spcPts val="0"/>
              </a:spcAft>
              <a:buClr>
                <a:schemeClr val="dk1"/>
              </a:buClr>
              <a:buSzPts val="2400"/>
              <a:buChar char="•"/>
            </a:pPr>
            <a:endParaRPr lang="en-US" sz="2400" dirty="0" smtClean="0"/>
          </a:p>
          <a:p>
            <a:pPr marL="342900" lvl="0" indent="-342900" algn="l" rtl="0">
              <a:lnSpc>
                <a:spcPct val="90000"/>
              </a:lnSpc>
              <a:spcBef>
                <a:spcPts val="480"/>
              </a:spcBef>
              <a:spcAft>
                <a:spcPts val="0"/>
              </a:spcAft>
              <a:buClr>
                <a:schemeClr val="dk1"/>
              </a:buClr>
              <a:buSzPts val="2400"/>
              <a:buChar char="•"/>
            </a:pPr>
            <a:r>
              <a:rPr lang="en-US" sz="2400" dirty="0" smtClean="0"/>
              <a:t>View transaction status.</a:t>
            </a:r>
          </a:p>
          <a:p>
            <a:pPr marL="342900" lvl="0" indent="-342900" algn="l" rtl="0">
              <a:lnSpc>
                <a:spcPct val="90000"/>
              </a:lnSpc>
              <a:spcBef>
                <a:spcPts val="480"/>
              </a:spcBef>
              <a:spcAft>
                <a:spcPts val="0"/>
              </a:spcAft>
              <a:buClr>
                <a:schemeClr val="dk1"/>
              </a:buClr>
              <a:buSzPts val="2400"/>
              <a:buChar char="•"/>
            </a:pPr>
            <a:endParaRPr lang="en-US" sz="2400" dirty="0"/>
          </a:p>
          <a:p>
            <a:pPr marL="342900" lvl="0" indent="-342900" algn="l" rtl="0">
              <a:lnSpc>
                <a:spcPct val="90000"/>
              </a:lnSpc>
              <a:spcBef>
                <a:spcPts val="480"/>
              </a:spcBef>
              <a:spcAft>
                <a:spcPts val="0"/>
              </a:spcAft>
              <a:buClr>
                <a:schemeClr val="dk1"/>
              </a:buClr>
              <a:buSzPts val="2400"/>
              <a:buChar char="•"/>
            </a:pPr>
            <a:r>
              <a:rPr lang="en-US" sz="2400" dirty="0" smtClean="0"/>
              <a:t>Understand when to refer to a </a:t>
            </a:r>
            <a:r>
              <a:rPr lang="en-US" sz="2400" dirty="0" err="1" smtClean="0"/>
              <a:t>Cognos</a:t>
            </a:r>
            <a:r>
              <a:rPr lang="en-US" sz="2400" dirty="0" smtClean="0"/>
              <a:t> Report </a:t>
            </a:r>
          </a:p>
          <a:p>
            <a:pPr marL="342900" lvl="0" indent="-342900" algn="l" rtl="0">
              <a:lnSpc>
                <a:spcPct val="90000"/>
              </a:lnSpc>
              <a:spcBef>
                <a:spcPts val="480"/>
              </a:spcBef>
              <a:spcAft>
                <a:spcPts val="0"/>
              </a:spcAft>
              <a:buClr>
                <a:schemeClr val="dk1"/>
              </a:buClr>
              <a:buSzPts val="2400"/>
              <a:buChar char="•"/>
            </a:pPr>
            <a:endParaRPr dirty="0"/>
          </a:p>
          <a:p>
            <a:pPr marL="342900" lvl="0" indent="-165100" algn="l" rtl="0">
              <a:lnSpc>
                <a:spcPct val="90000"/>
              </a:lnSpc>
              <a:spcBef>
                <a:spcPts val="560"/>
              </a:spcBef>
              <a:spcAft>
                <a:spcPts val="0"/>
              </a:spcAft>
              <a:buClr>
                <a:schemeClr val="dk1"/>
              </a:buClr>
              <a:buSzPts val="2800"/>
              <a:buNone/>
            </a:pPr>
            <a:endParaRPr sz="2800" dirty="0"/>
          </a:p>
        </p:txBody>
      </p:sp>
      <p:sp>
        <p:nvSpPr>
          <p:cNvPr id="209" name="Google Shape;209;p11"/>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4000"/>
              <a:buFont typeface="Arial Black"/>
              <a:buNone/>
            </a:pPr>
            <a:r>
              <a:rPr lang="en-US"/>
              <a:t>Lesson Objectives</a:t>
            </a:r>
            <a:endParaRPr/>
          </a:p>
        </p:txBody>
      </p:sp>
      <p:pic>
        <p:nvPicPr>
          <p:cNvPr id="210" name="Google Shape;210;p11"/>
          <p:cNvPicPr preferRelativeResize="0"/>
          <p:nvPr/>
        </p:nvPicPr>
        <p:blipFill rotWithShape="1">
          <a:blip r:embed="rId4">
            <a:alphaModFix/>
          </a:blip>
          <a:srcRect/>
          <a:stretch/>
        </p:blipFill>
        <p:spPr>
          <a:xfrm>
            <a:off x="7842885" y="68263"/>
            <a:ext cx="914400" cy="914400"/>
          </a:xfrm>
          <a:prstGeom prst="rect">
            <a:avLst/>
          </a:prstGeom>
          <a:noFill/>
          <a:ln>
            <a:noFill/>
          </a:ln>
        </p:spPr>
      </p:pic>
      <p:graphicFrame>
        <p:nvGraphicFramePr>
          <p:cNvPr id="2" name="Diagram 1"/>
          <p:cNvGraphicFramePr/>
          <p:nvPr>
            <p:extLst>
              <p:ext uri="{D42A27DB-BD31-4B8C-83A1-F6EECF244321}">
                <p14:modId xmlns:p14="http://schemas.microsoft.com/office/powerpoint/2010/main" val="2033905691"/>
              </p:ext>
            </p:extLst>
          </p:nvPr>
        </p:nvGraphicFramePr>
        <p:xfrm>
          <a:off x="0" y="1495194"/>
          <a:ext cx="4608576"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5-Point Star 3"/>
          <p:cNvSpPr/>
          <p:nvPr/>
        </p:nvSpPr>
        <p:spPr>
          <a:xfrm>
            <a:off x="282556" y="4741444"/>
            <a:ext cx="404246" cy="43313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38550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Log into UCPath Portal with your UCI Net ID</a:t>
            </a:r>
          </a:p>
          <a:p>
            <a:endParaRPr lang="en-US" dirty="0"/>
          </a:p>
          <a:p>
            <a:r>
              <a:rPr lang="en-US" dirty="0" smtClean="0"/>
              <a:t>If you do not have the </a:t>
            </a:r>
            <a:r>
              <a:rPr lang="en-US" b="1" dirty="0" smtClean="0"/>
              <a:t>DUO </a:t>
            </a:r>
            <a:r>
              <a:rPr lang="en-US" dirty="0" smtClean="0"/>
              <a:t>device you confirm access with, please say so in the chat.</a:t>
            </a:r>
            <a:endParaRPr lang="en-US" dirty="0"/>
          </a:p>
        </p:txBody>
      </p:sp>
      <p:sp>
        <p:nvSpPr>
          <p:cNvPr id="3" name="Title 2"/>
          <p:cNvSpPr>
            <a:spLocks noGrp="1"/>
          </p:cNvSpPr>
          <p:nvPr>
            <p:ph type="title"/>
          </p:nvPr>
        </p:nvSpPr>
        <p:spPr/>
        <p:txBody>
          <a:bodyPr/>
          <a:lstStyle/>
          <a:p>
            <a:r>
              <a:rPr lang="en-US" dirty="0" smtClean="0"/>
              <a:t>Transaction Inquiries</a:t>
            </a:r>
            <a:endParaRPr lang="en-US" dirty="0"/>
          </a:p>
        </p:txBody>
      </p:sp>
    </p:spTree>
    <p:custDataLst>
      <p:tags r:id="rId1"/>
    </p:custDataLst>
    <p:extLst>
      <p:ext uri="{BB962C8B-B14F-4D97-AF65-F5344CB8AC3E}">
        <p14:creationId xmlns:p14="http://schemas.microsoft.com/office/powerpoint/2010/main" val="1750576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9"/>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4000"/>
              <a:buFont typeface="Arial Black"/>
              <a:buNone/>
            </a:pPr>
            <a:r>
              <a:rPr lang="en-US" dirty="0" smtClean="0"/>
              <a:t>UCPath Generic Roles</a:t>
            </a:r>
            <a:endParaRPr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409" y="1403232"/>
            <a:ext cx="8688341" cy="4429350"/>
          </a:xfrm>
          <a:prstGeom prst="rect">
            <a:avLst/>
          </a:prstGeom>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1189007"/>
            <a:ext cx="9144000" cy="4744652"/>
          </a:xfrm>
        </p:spPr>
        <p:txBody>
          <a:bodyPr>
            <a:noAutofit/>
          </a:bodyPr>
          <a:lstStyle/>
          <a:p>
            <a:pPr marL="628650" indent="-514350">
              <a:buFont typeface="Arial"/>
              <a:buAutoNum type="arabicPeriod"/>
            </a:pPr>
            <a:r>
              <a:rPr lang="en-US" sz="2000" b="1" dirty="0" smtClean="0"/>
              <a:t>Person </a:t>
            </a:r>
            <a:r>
              <a:rPr lang="en-US" sz="2000" b="1" dirty="0"/>
              <a:t>Org Summary vs. Workforce Job </a:t>
            </a:r>
            <a:r>
              <a:rPr lang="en-US" sz="2000" b="1" dirty="0" smtClean="0"/>
              <a:t>Summary</a:t>
            </a:r>
          </a:p>
          <a:p>
            <a:pPr marL="628650" indent="-514350">
              <a:buAutoNum type="arabicPeriod"/>
            </a:pPr>
            <a:r>
              <a:rPr lang="en-US" sz="2000" b="1" dirty="0" smtClean="0"/>
              <a:t>Position Data &amp; History</a:t>
            </a:r>
          </a:p>
          <a:p>
            <a:pPr lvl="1"/>
            <a:r>
              <a:rPr lang="en-US" sz="2000" dirty="0" smtClean="0"/>
              <a:t>Security Based</a:t>
            </a:r>
          </a:p>
          <a:p>
            <a:pPr lvl="1"/>
            <a:r>
              <a:rPr lang="en-US" sz="2000" dirty="0" smtClean="0"/>
              <a:t>View Position transaction status</a:t>
            </a:r>
          </a:p>
          <a:p>
            <a:pPr marL="628650" indent="-514350">
              <a:buAutoNum type="arabicPeriod"/>
            </a:pPr>
            <a:r>
              <a:rPr lang="en-US" sz="2000" b="1" dirty="0" smtClean="0"/>
              <a:t>Funding Inquiries</a:t>
            </a:r>
          </a:p>
          <a:p>
            <a:pPr lvl="1"/>
            <a:r>
              <a:rPr lang="en-US" sz="2000" dirty="0" smtClean="0"/>
              <a:t>Funding Rows / Sequences</a:t>
            </a:r>
          </a:p>
          <a:p>
            <a:pPr lvl="1"/>
            <a:r>
              <a:rPr lang="en-US" sz="2000" dirty="0" smtClean="0"/>
              <a:t>Work study fund</a:t>
            </a:r>
          </a:p>
          <a:p>
            <a:pPr marL="628650" indent="-514350">
              <a:buAutoNum type="arabicPeriod"/>
            </a:pPr>
            <a:r>
              <a:rPr lang="en-US" sz="2000" b="1" dirty="0" smtClean="0"/>
              <a:t>Template Transaction Inquiries</a:t>
            </a:r>
          </a:p>
          <a:p>
            <a:pPr lvl="1"/>
            <a:r>
              <a:rPr lang="en-US" sz="2000" dirty="0" smtClean="0"/>
              <a:t>Local Transaction Status</a:t>
            </a:r>
          </a:p>
          <a:p>
            <a:pPr lvl="1"/>
            <a:r>
              <a:rPr lang="en-US" sz="2000" dirty="0" smtClean="0"/>
              <a:t>UCPC Transaction Status</a:t>
            </a:r>
          </a:p>
          <a:p>
            <a:pPr lvl="1"/>
            <a:r>
              <a:rPr lang="en-US" sz="2000" dirty="0" smtClean="0"/>
              <a:t>Job Data Page – refer to job aid</a:t>
            </a:r>
          </a:p>
          <a:p>
            <a:pPr marL="628650" indent="-514350">
              <a:buFont typeface="+mj-lt"/>
              <a:buAutoNum type="arabicPeriod"/>
            </a:pPr>
            <a:r>
              <a:rPr lang="en-US" sz="2000" b="1" dirty="0" err="1" smtClean="0"/>
              <a:t>PayPath</a:t>
            </a:r>
            <a:endParaRPr lang="en-US" sz="2000" b="1" dirty="0" smtClean="0"/>
          </a:p>
          <a:p>
            <a:pPr lvl="1"/>
            <a:r>
              <a:rPr lang="en-US" sz="2000" dirty="0" smtClean="0"/>
              <a:t>No </a:t>
            </a:r>
            <a:r>
              <a:rPr lang="en-US" sz="2000" dirty="0" err="1" smtClean="0"/>
              <a:t>paypath</a:t>
            </a:r>
            <a:r>
              <a:rPr lang="en-US" sz="2000" dirty="0" smtClean="0"/>
              <a:t> status / review page </a:t>
            </a:r>
          </a:p>
          <a:p>
            <a:pPr marL="628650" indent="-514350">
              <a:buFont typeface="+mj-lt"/>
              <a:buAutoNum type="arabicPeriod"/>
            </a:pPr>
            <a:r>
              <a:rPr lang="en-US" sz="2000" b="1" dirty="0" smtClean="0"/>
              <a:t>Extended Leave of Absences</a:t>
            </a:r>
          </a:p>
          <a:p>
            <a:pPr lvl="1"/>
            <a:endParaRPr lang="en-US" sz="2000" dirty="0"/>
          </a:p>
          <a:p>
            <a:pPr marL="571500" lvl="1" indent="0">
              <a:buNone/>
            </a:pPr>
            <a:endParaRPr lang="en-US" sz="2000" dirty="0" smtClean="0"/>
          </a:p>
          <a:p>
            <a:pPr marL="1085850" lvl="1" indent="-514350">
              <a:buAutoNum type="arabicPeriod"/>
            </a:pPr>
            <a:endParaRPr lang="en-US" sz="2000" dirty="0"/>
          </a:p>
        </p:txBody>
      </p:sp>
      <p:sp>
        <p:nvSpPr>
          <p:cNvPr id="3" name="Title 2"/>
          <p:cNvSpPr>
            <a:spLocks noGrp="1"/>
          </p:cNvSpPr>
          <p:nvPr>
            <p:ph type="title"/>
          </p:nvPr>
        </p:nvSpPr>
        <p:spPr/>
        <p:txBody>
          <a:bodyPr/>
          <a:lstStyle/>
          <a:p>
            <a:r>
              <a:rPr lang="en-US" dirty="0" smtClean="0"/>
              <a:t>Navigation Agenda</a:t>
            </a:r>
            <a:endParaRPr lang="en-US" dirty="0"/>
          </a:p>
        </p:txBody>
      </p:sp>
    </p:spTree>
    <p:custDataLst>
      <p:tags r:id="rId1"/>
    </p:custDataLst>
    <p:extLst>
      <p:ext uri="{BB962C8B-B14F-4D97-AF65-F5344CB8AC3E}">
        <p14:creationId xmlns:p14="http://schemas.microsoft.com/office/powerpoint/2010/main" val="4784553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982732"/>
          </a:xfrm>
        </p:spPr>
        <p:txBody>
          <a:bodyPr/>
          <a:lstStyle/>
          <a:p>
            <a:r>
              <a:rPr lang="en-US" sz="3200" dirty="0" smtClean="0"/>
              <a:t>Workforce Job Summary vs. Person Org Summary</a:t>
            </a:r>
            <a:endParaRPr lang="en-US" sz="3200" dirty="0"/>
          </a:p>
        </p:txBody>
      </p:sp>
      <p:sp>
        <p:nvSpPr>
          <p:cNvPr id="4" name="Rectangle 3"/>
          <p:cNvSpPr/>
          <p:nvPr/>
        </p:nvSpPr>
        <p:spPr>
          <a:xfrm>
            <a:off x="368490" y="2266949"/>
            <a:ext cx="3575713" cy="3860895"/>
          </a:xfrm>
          <a:prstGeom prst="rect">
            <a:avLst/>
          </a:prstGeom>
          <a:solidFill>
            <a:schemeClr val="accent1">
              <a:lumMod val="75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smtClean="0"/>
              <a:t>Displays complete Employee Job History (No earlier than 12/1).</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Record of changes to various data.</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smtClean="0"/>
              <a:t>Security enabled search page</a:t>
            </a:r>
            <a:r>
              <a:rPr lang="en-US" sz="1600" dirty="0" smtClean="0"/>
              <a:t>– can only view employees you have been assigned access to.</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Displays current &amp; historical compensation history.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Job data details are spread across different tabs.</a:t>
            </a:r>
            <a:endParaRPr lang="en-US" sz="1600" dirty="0"/>
          </a:p>
        </p:txBody>
      </p:sp>
      <p:sp>
        <p:nvSpPr>
          <p:cNvPr id="5" name="Rectangle 4"/>
          <p:cNvSpPr/>
          <p:nvPr/>
        </p:nvSpPr>
        <p:spPr>
          <a:xfrm>
            <a:off x="5393141" y="2266949"/>
            <a:ext cx="3479041" cy="3860896"/>
          </a:xfrm>
          <a:prstGeom prst="rect">
            <a:avLst/>
          </a:prstGeom>
          <a:solidFill>
            <a:schemeClr val="accent4">
              <a:lumMod val="40000"/>
              <a:lumOff val="6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smtClean="0">
                <a:solidFill>
                  <a:schemeClr val="tx1"/>
                </a:solidFill>
              </a:rPr>
              <a:t>Includes </a:t>
            </a:r>
            <a:r>
              <a:rPr lang="en-US" sz="1600" b="1" u="sng" dirty="0" smtClean="0">
                <a:solidFill>
                  <a:schemeClr val="tx1"/>
                </a:solidFill>
              </a:rPr>
              <a:t>current</a:t>
            </a:r>
            <a:r>
              <a:rPr lang="en-US" sz="1600" dirty="0" smtClean="0">
                <a:solidFill>
                  <a:schemeClr val="tx1"/>
                </a:solidFill>
              </a:rPr>
              <a:t> basic job data information.</a:t>
            </a: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r>
              <a:rPr lang="en-US" sz="1600" dirty="0" smtClean="0">
                <a:solidFill>
                  <a:schemeClr val="tx1"/>
                </a:solidFill>
              </a:rPr>
              <a:t>Does not display historical job data.</a:t>
            </a: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r>
              <a:rPr lang="en-US" sz="1600" dirty="0" smtClean="0">
                <a:solidFill>
                  <a:schemeClr val="tx1"/>
                </a:solidFill>
              </a:rPr>
              <a:t>Page is not security enabled  - can view </a:t>
            </a:r>
            <a:r>
              <a:rPr lang="en-US" sz="1600" b="1" u="sng" dirty="0" smtClean="0">
                <a:solidFill>
                  <a:schemeClr val="tx1"/>
                </a:solidFill>
              </a:rPr>
              <a:t>any</a:t>
            </a:r>
            <a:r>
              <a:rPr lang="en-US" sz="1600" dirty="0" smtClean="0">
                <a:solidFill>
                  <a:schemeClr val="tx1"/>
                </a:solidFill>
              </a:rPr>
              <a:t> employee across any UC Location.</a:t>
            </a: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r>
              <a:rPr lang="en-US" sz="1600" dirty="0" smtClean="0">
                <a:solidFill>
                  <a:schemeClr val="tx1"/>
                </a:solidFill>
              </a:rPr>
              <a:t>Does not display compensation details.</a:t>
            </a:r>
          </a:p>
          <a:p>
            <a:pPr marL="285750" indent="-285750">
              <a:buFont typeface="Arial" panose="020B0604020202020204" pitchFamily="34" charset="0"/>
              <a:buChar char="•"/>
            </a:pPr>
            <a:r>
              <a:rPr lang="en-US" sz="1600" dirty="0" smtClean="0">
                <a:solidFill>
                  <a:schemeClr val="tx1"/>
                </a:solidFill>
              </a:rPr>
              <a:t>Allows user to view all employee job records.</a:t>
            </a:r>
            <a:endParaRPr lang="en-US" sz="1600" dirty="0">
              <a:solidFill>
                <a:schemeClr val="tx1"/>
              </a:solidFill>
            </a:endParaRPr>
          </a:p>
        </p:txBody>
      </p:sp>
      <p:sp>
        <p:nvSpPr>
          <p:cNvPr id="6" name="TextBox 5"/>
          <p:cNvSpPr txBox="1"/>
          <p:nvPr/>
        </p:nvSpPr>
        <p:spPr>
          <a:xfrm>
            <a:off x="252482" y="1193873"/>
            <a:ext cx="3807727" cy="523220"/>
          </a:xfrm>
          <a:prstGeom prst="rect">
            <a:avLst/>
          </a:prstGeom>
          <a:noFill/>
        </p:spPr>
        <p:txBody>
          <a:bodyPr wrap="square" rtlCol="0">
            <a:spAutoFit/>
          </a:bodyPr>
          <a:lstStyle/>
          <a:p>
            <a:pPr algn="ctr"/>
            <a:r>
              <a:rPr lang="en-US" sz="2800" b="1" dirty="0" smtClean="0"/>
              <a:t>Workforce Job Summary</a:t>
            </a:r>
            <a:endParaRPr lang="en-US" sz="2800" b="1" dirty="0"/>
          </a:p>
        </p:txBody>
      </p:sp>
      <p:sp>
        <p:nvSpPr>
          <p:cNvPr id="7" name="TextBox 6"/>
          <p:cNvSpPr txBox="1"/>
          <p:nvPr/>
        </p:nvSpPr>
        <p:spPr>
          <a:xfrm>
            <a:off x="5326041" y="1193873"/>
            <a:ext cx="3546142" cy="523220"/>
          </a:xfrm>
          <a:prstGeom prst="rect">
            <a:avLst/>
          </a:prstGeom>
          <a:noFill/>
        </p:spPr>
        <p:txBody>
          <a:bodyPr wrap="square" rtlCol="0">
            <a:spAutoFit/>
          </a:bodyPr>
          <a:lstStyle/>
          <a:p>
            <a:pPr algn="ctr"/>
            <a:r>
              <a:rPr lang="en-US" sz="2800" b="1" dirty="0" smtClean="0"/>
              <a:t>Person Org. Summary</a:t>
            </a:r>
            <a:endParaRPr lang="en-US" sz="2800" b="1" dirty="0"/>
          </a:p>
        </p:txBody>
      </p:sp>
      <p:sp>
        <p:nvSpPr>
          <p:cNvPr id="8" name="Rectangle 7"/>
          <p:cNvSpPr/>
          <p:nvPr/>
        </p:nvSpPr>
        <p:spPr>
          <a:xfrm>
            <a:off x="4084850" y="2967335"/>
            <a:ext cx="1099404"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VS.</a:t>
            </a:r>
          </a:p>
        </p:txBody>
      </p:sp>
    </p:spTree>
    <p:custDataLst>
      <p:tags r:id="rId1"/>
    </p:custDataLst>
    <p:extLst>
      <p:ext uri="{BB962C8B-B14F-4D97-AF65-F5344CB8AC3E}">
        <p14:creationId xmlns:p14="http://schemas.microsoft.com/office/powerpoint/2010/main" val="8831395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11969" y="2113348"/>
            <a:ext cx="8227181" cy="4744652"/>
          </a:xfrm>
        </p:spPr>
        <p:txBody>
          <a:bodyPr>
            <a:normAutofit/>
          </a:bodyPr>
          <a:lstStyle/>
          <a:p>
            <a:r>
              <a:rPr lang="en-US" sz="2800" b="1" i="1" dirty="0" smtClean="0"/>
              <a:t>Navigation: </a:t>
            </a:r>
            <a:r>
              <a:rPr lang="en-US" sz="2800" dirty="0" err="1" smtClean="0"/>
              <a:t>Peoplesoft</a:t>
            </a:r>
            <a:r>
              <a:rPr lang="en-US" sz="2800" dirty="0" smtClean="0"/>
              <a:t> Menu &gt; Workforce Administration &gt; Personal Information &gt; Person Organizational Summary</a:t>
            </a:r>
          </a:p>
          <a:p>
            <a:endParaRPr lang="en-US" sz="2800" dirty="0"/>
          </a:p>
          <a:p>
            <a:endParaRPr lang="en-US" sz="2800" dirty="0" smtClean="0"/>
          </a:p>
          <a:p>
            <a:r>
              <a:rPr lang="en-US" sz="2800" b="1" dirty="0" smtClean="0"/>
              <a:t>Navigation: </a:t>
            </a:r>
            <a:r>
              <a:rPr lang="en-US" sz="2800" dirty="0" smtClean="0"/>
              <a:t>PeopleSoft Menu &gt; Workforce Administration &gt; Job Information &gt; Review Job Information &gt; Workforce Job Summary</a:t>
            </a:r>
            <a:endParaRPr lang="en-US" sz="2800" dirty="0"/>
          </a:p>
        </p:txBody>
      </p:sp>
      <p:sp>
        <p:nvSpPr>
          <p:cNvPr id="3" name="Title 2"/>
          <p:cNvSpPr>
            <a:spLocks noGrp="1"/>
          </p:cNvSpPr>
          <p:nvPr>
            <p:ph type="title"/>
          </p:nvPr>
        </p:nvSpPr>
        <p:spPr>
          <a:xfrm>
            <a:off x="0" y="131821"/>
            <a:ext cx="9144000" cy="850911"/>
          </a:xfrm>
        </p:spPr>
        <p:txBody>
          <a:bodyPr/>
          <a:lstStyle/>
          <a:p>
            <a:r>
              <a:rPr lang="en-US" dirty="0" smtClean="0"/>
              <a:t>WFJS vs. Person Org. Summary</a:t>
            </a:r>
            <a:endParaRPr lang="en-US" dirty="0"/>
          </a:p>
        </p:txBody>
      </p:sp>
      <p:sp>
        <p:nvSpPr>
          <p:cNvPr id="4" name="TextBox 3"/>
          <p:cNvSpPr txBox="1"/>
          <p:nvPr/>
        </p:nvSpPr>
        <p:spPr>
          <a:xfrm>
            <a:off x="0" y="1616472"/>
            <a:ext cx="5657850" cy="400110"/>
          </a:xfrm>
          <a:prstGeom prst="rect">
            <a:avLst/>
          </a:prstGeom>
          <a:noFill/>
        </p:spPr>
        <p:txBody>
          <a:bodyPr wrap="square" rtlCol="0">
            <a:spAutoFit/>
          </a:bodyPr>
          <a:lstStyle/>
          <a:p>
            <a:r>
              <a:rPr lang="en-US" sz="2000" b="1" dirty="0" smtClean="0">
                <a:solidFill>
                  <a:srgbClr val="002060"/>
                </a:solidFill>
              </a:rPr>
              <a:t>Person Org Summary:</a:t>
            </a:r>
            <a:endParaRPr lang="en-US" sz="2000" b="1" dirty="0">
              <a:solidFill>
                <a:srgbClr val="002060"/>
              </a:solidFill>
            </a:endParaRPr>
          </a:p>
        </p:txBody>
      </p:sp>
      <p:sp>
        <p:nvSpPr>
          <p:cNvPr id="5" name="TextBox 4"/>
          <p:cNvSpPr txBox="1"/>
          <p:nvPr/>
        </p:nvSpPr>
        <p:spPr>
          <a:xfrm>
            <a:off x="0" y="4085564"/>
            <a:ext cx="5657850" cy="400110"/>
          </a:xfrm>
          <a:prstGeom prst="rect">
            <a:avLst/>
          </a:prstGeom>
          <a:noFill/>
        </p:spPr>
        <p:txBody>
          <a:bodyPr wrap="square" rtlCol="0">
            <a:spAutoFit/>
          </a:bodyPr>
          <a:lstStyle/>
          <a:p>
            <a:r>
              <a:rPr lang="en-US" sz="2000" b="1" dirty="0" smtClean="0">
                <a:solidFill>
                  <a:srgbClr val="002060"/>
                </a:solidFill>
              </a:rPr>
              <a:t>Workforce Job Summary:</a:t>
            </a:r>
            <a:endParaRPr lang="en-US" sz="2000" b="1" dirty="0">
              <a:solidFill>
                <a:srgbClr val="002060"/>
              </a:solidFill>
            </a:endParaRPr>
          </a:p>
        </p:txBody>
      </p:sp>
    </p:spTree>
    <p:custDataLst>
      <p:tags r:id="rId1"/>
    </p:custDataLst>
    <p:extLst>
      <p:ext uri="{BB962C8B-B14F-4D97-AF65-F5344CB8AC3E}">
        <p14:creationId xmlns:p14="http://schemas.microsoft.com/office/powerpoint/2010/main" val="33433508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93576" y="2867412"/>
            <a:ext cx="8227181" cy="4744652"/>
          </a:xfrm>
        </p:spPr>
        <p:txBody>
          <a:bodyPr/>
          <a:lstStyle/>
          <a:p>
            <a:r>
              <a:rPr lang="en-US" b="1" dirty="0" smtClean="0"/>
              <a:t>Navigate to Workforce Job Summary page &amp; Person Organizational Summary </a:t>
            </a:r>
            <a:endParaRPr lang="en-US" b="1" dirty="0"/>
          </a:p>
        </p:txBody>
      </p:sp>
      <p:sp>
        <p:nvSpPr>
          <p:cNvPr id="3" name="Title 2"/>
          <p:cNvSpPr>
            <a:spLocks noGrp="1"/>
          </p:cNvSpPr>
          <p:nvPr>
            <p:ph type="title"/>
          </p:nvPr>
        </p:nvSpPr>
        <p:spPr/>
        <p:txBody>
          <a:bodyPr/>
          <a:lstStyle/>
          <a:p>
            <a:r>
              <a:rPr lang="en-US" dirty="0" smtClean="0"/>
              <a:t>Exercise 1:</a:t>
            </a:r>
            <a:endParaRPr lang="en-US" dirty="0"/>
          </a:p>
        </p:txBody>
      </p:sp>
      <p:sp>
        <p:nvSpPr>
          <p:cNvPr id="4" name="Text Placeholder 1"/>
          <p:cNvSpPr txBox="1">
            <a:spLocks/>
          </p:cNvSpPr>
          <p:nvPr/>
        </p:nvSpPr>
        <p:spPr>
          <a:xfrm>
            <a:off x="184026" y="1229112"/>
            <a:ext cx="8227181" cy="16383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r>
              <a:rPr lang="en-US" dirty="0" smtClean="0"/>
              <a:t>This is your opportunity to perform an activity related to the lesson.</a:t>
            </a:r>
            <a:endParaRPr lang="en-US" dirty="0"/>
          </a:p>
        </p:txBody>
      </p:sp>
    </p:spTree>
    <p:custDataLst>
      <p:tags r:id="rId1"/>
    </p:custDataLst>
    <p:extLst>
      <p:ext uri="{BB962C8B-B14F-4D97-AF65-F5344CB8AC3E}">
        <p14:creationId xmlns:p14="http://schemas.microsoft.com/office/powerpoint/2010/main" val="28043402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 y="1381512"/>
            <a:ext cx="8686800" cy="1552188"/>
          </a:xfrm>
        </p:spPr>
        <p:txBody>
          <a:bodyPr>
            <a:normAutofit lnSpcReduction="10000"/>
          </a:bodyPr>
          <a:lstStyle/>
          <a:p>
            <a:r>
              <a:rPr lang="en-US" b="1" dirty="0" smtClean="0"/>
              <a:t>Navigation: </a:t>
            </a:r>
            <a:r>
              <a:rPr lang="en-US" dirty="0" smtClean="0"/>
              <a:t>PeopleSoft Menu &gt; Organizational Development &gt; Position Management &gt; Review Positions &gt; Position</a:t>
            </a:r>
            <a:endParaRPr lang="en-US" dirty="0"/>
          </a:p>
        </p:txBody>
      </p:sp>
      <p:sp>
        <p:nvSpPr>
          <p:cNvPr id="3" name="Title 2"/>
          <p:cNvSpPr>
            <a:spLocks noGrp="1"/>
          </p:cNvSpPr>
          <p:nvPr>
            <p:ph type="title"/>
          </p:nvPr>
        </p:nvSpPr>
        <p:spPr/>
        <p:txBody>
          <a:bodyPr/>
          <a:lstStyle/>
          <a:p>
            <a:r>
              <a:rPr lang="en-US" dirty="0" smtClean="0"/>
              <a:t>Position History / Summary</a:t>
            </a:r>
            <a:endParaRPr lang="en-US" dirty="0"/>
          </a:p>
        </p:txBody>
      </p:sp>
      <p:pic>
        <p:nvPicPr>
          <p:cNvPr id="4" name="Picture 3"/>
          <p:cNvPicPr>
            <a:picLocks noChangeAspect="1"/>
          </p:cNvPicPr>
          <p:nvPr/>
        </p:nvPicPr>
        <p:blipFill>
          <a:blip r:embed="rId3"/>
          <a:stretch>
            <a:fillRect/>
          </a:stretch>
        </p:blipFill>
        <p:spPr>
          <a:xfrm>
            <a:off x="702651" y="2933700"/>
            <a:ext cx="7984150" cy="3038317"/>
          </a:xfrm>
          <a:prstGeom prst="rect">
            <a:avLst/>
          </a:prstGeom>
          <a:ln>
            <a:solidFill>
              <a:schemeClr val="tx1"/>
            </a:solidFill>
          </a:ln>
        </p:spPr>
      </p:pic>
    </p:spTree>
    <p:custDataLst>
      <p:tags r:id="rId1"/>
    </p:custDataLst>
    <p:extLst>
      <p:ext uri="{BB962C8B-B14F-4D97-AF65-F5344CB8AC3E}">
        <p14:creationId xmlns:p14="http://schemas.microsoft.com/office/powerpoint/2010/main" val="30737038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93576" y="2867412"/>
            <a:ext cx="8227181" cy="4744652"/>
          </a:xfrm>
        </p:spPr>
        <p:txBody>
          <a:bodyPr/>
          <a:lstStyle/>
          <a:p>
            <a:r>
              <a:rPr lang="en-US" b="1" dirty="0" smtClean="0"/>
              <a:t>Navigate to Position Summary page and view a position within your department.</a:t>
            </a:r>
            <a:endParaRPr lang="en-US" b="1" dirty="0"/>
          </a:p>
        </p:txBody>
      </p:sp>
      <p:sp>
        <p:nvSpPr>
          <p:cNvPr id="3" name="Title 2"/>
          <p:cNvSpPr>
            <a:spLocks noGrp="1"/>
          </p:cNvSpPr>
          <p:nvPr>
            <p:ph type="title"/>
          </p:nvPr>
        </p:nvSpPr>
        <p:spPr/>
        <p:txBody>
          <a:bodyPr/>
          <a:lstStyle/>
          <a:p>
            <a:r>
              <a:rPr lang="en-US" dirty="0" smtClean="0"/>
              <a:t>Exercise 2:</a:t>
            </a:r>
            <a:endParaRPr lang="en-US" dirty="0"/>
          </a:p>
        </p:txBody>
      </p:sp>
      <p:sp>
        <p:nvSpPr>
          <p:cNvPr id="4" name="Text Placeholder 1"/>
          <p:cNvSpPr txBox="1">
            <a:spLocks/>
          </p:cNvSpPr>
          <p:nvPr/>
        </p:nvSpPr>
        <p:spPr>
          <a:xfrm>
            <a:off x="184026" y="1229112"/>
            <a:ext cx="8227181" cy="16383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r>
              <a:rPr lang="en-US" dirty="0" smtClean="0"/>
              <a:t>This is your opportunity to perform an activity related to the lesson.</a:t>
            </a:r>
            <a:endParaRPr lang="en-US" dirty="0"/>
          </a:p>
        </p:txBody>
      </p:sp>
    </p:spTree>
    <p:custDataLst>
      <p:tags r:id="rId1"/>
    </p:custDataLst>
    <p:extLst>
      <p:ext uri="{BB962C8B-B14F-4D97-AF65-F5344CB8AC3E}">
        <p14:creationId xmlns:p14="http://schemas.microsoft.com/office/powerpoint/2010/main" val="834978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1019781"/>
            <a:ext cx="9143999" cy="1704588"/>
          </a:xfrm>
        </p:spPr>
        <p:txBody>
          <a:bodyPr>
            <a:normAutofit/>
          </a:bodyPr>
          <a:lstStyle/>
          <a:p>
            <a:r>
              <a:rPr lang="en-US" sz="2800" b="1" i="1" dirty="0" smtClean="0"/>
              <a:t>Navigation: </a:t>
            </a:r>
            <a:r>
              <a:rPr lang="en-US" sz="2800" dirty="0" smtClean="0"/>
              <a:t>PeopleSoft Menu &gt; Set up HCM &gt; Product Related &gt; Commitment Accounting &gt; UC Customizations &gt; Funding Entry Inquiry </a:t>
            </a:r>
            <a:endParaRPr lang="en-US" sz="2800" dirty="0"/>
          </a:p>
        </p:txBody>
      </p:sp>
      <p:sp>
        <p:nvSpPr>
          <p:cNvPr id="3" name="Title 2"/>
          <p:cNvSpPr>
            <a:spLocks noGrp="1"/>
          </p:cNvSpPr>
          <p:nvPr>
            <p:ph type="title"/>
          </p:nvPr>
        </p:nvSpPr>
        <p:spPr/>
        <p:txBody>
          <a:bodyPr/>
          <a:lstStyle/>
          <a:p>
            <a:r>
              <a:rPr lang="en-US" dirty="0" smtClean="0"/>
              <a:t>Funding Inquiries</a:t>
            </a:r>
            <a:endParaRPr lang="en-US" dirty="0"/>
          </a:p>
        </p:txBody>
      </p:sp>
      <p:pic>
        <p:nvPicPr>
          <p:cNvPr id="5" name="Picture 2" descr="C:\Users\arriver2\AppData\Local\Temp\SNAGHTML8b5644fd.PNG"/>
          <p:cNvPicPr>
            <a:picLocks noChangeAspect="1" noChangeArrowheads="1"/>
          </p:cNvPicPr>
          <p:nvPr/>
        </p:nvPicPr>
        <p:blipFill rotWithShape="1">
          <a:blip r:embed="rId3">
            <a:extLst>
              <a:ext uri="{28A0092B-C50C-407E-A947-70E740481C1C}">
                <a14:useLocalDpi xmlns:a14="http://schemas.microsoft.com/office/drawing/2010/main" val="0"/>
              </a:ext>
            </a:extLst>
          </a:blip>
          <a:srcRect r="6547"/>
          <a:stretch/>
        </p:blipFill>
        <p:spPr bwMode="auto">
          <a:xfrm>
            <a:off x="114300" y="2591238"/>
            <a:ext cx="8972550" cy="33714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498568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View Work Study</a:t>
            </a:r>
            <a:endParaRPr lang="en-US" dirty="0"/>
          </a:p>
        </p:txBody>
      </p:sp>
      <p:sp>
        <p:nvSpPr>
          <p:cNvPr id="4" name="Text Placeholder 1"/>
          <p:cNvSpPr>
            <a:spLocks noGrp="1"/>
          </p:cNvSpPr>
          <p:nvPr>
            <p:ph type="body" idx="1"/>
          </p:nvPr>
        </p:nvSpPr>
        <p:spPr>
          <a:xfrm>
            <a:off x="0" y="1019781"/>
            <a:ext cx="9143999" cy="1704588"/>
          </a:xfrm>
        </p:spPr>
        <p:txBody>
          <a:bodyPr>
            <a:normAutofit/>
          </a:bodyPr>
          <a:lstStyle/>
          <a:p>
            <a:r>
              <a:rPr lang="en-US" sz="2800" b="1" i="1" dirty="0" smtClean="0"/>
              <a:t>Navigation: </a:t>
            </a:r>
            <a:r>
              <a:rPr lang="en-US" sz="2800" dirty="0" smtClean="0"/>
              <a:t>PeopleSoft Menu &gt; Set up HCM &gt; Product Related &gt; Commitment Accounting &gt; UC Customizations &gt; Work Study</a:t>
            </a:r>
            <a:endParaRPr lang="en-US" sz="2800" dirty="0"/>
          </a:p>
        </p:txBody>
      </p:sp>
      <p:pic>
        <p:nvPicPr>
          <p:cNvPr id="6" name="Picture 5"/>
          <p:cNvPicPr>
            <a:picLocks noChangeAspect="1"/>
          </p:cNvPicPr>
          <p:nvPr/>
        </p:nvPicPr>
        <p:blipFill>
          <a:blip r:embed="rId3"/>
          <a:stretch>
            <a:fillRect/>
          </a:stretch>
        </p:blipFill>
        <p:spPr>
          <a:xfrm>
            <a:off x="1324321" y="2543378"/>
            <a:ext cx="6272619" cy="3685972"/>
          </a:xfrm>
          <a:prstGeom prst="rect">
            <a:avLst/>
          </a:prstGeom>
          <a:ln>
            <a:solidFill>
              <a:schemeClr val="tx1"/>
            </a:solidFill>
          </a:ln>
        </p:spPr>
      </p:pic>
    </p:spTree>
    <p:custDataLst>
      <p:tags r:id="rId1"/>
    </p:custDataLst>
    <p:extLst>
      <p:ext uri="{BB962C8B-B14F-4D97-AF65-F5344CB8AC3E}">
        <p14:creationId xmlns:p14="http://schemas.microsoft.com/office/powerpoint/2010/main" val="5851456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93576" y="2867412"/>
            <a:ext cx="8227181" cy="4744652"/>
          </a:xfrm>
        </p:spPr>
        <p:txBody>
          <a:bodyPr/>
          <a:lstStyle/>
          <a:p>
            <a:r>
              <a:rPr lang="en-US" b="1" dirty="0" smtClean="0"/>
              <a:t>Navigate to Funding Inquiry &amp; view funding for a position within your department.</a:t>
            </a:r>
            <a:endParaRPr lang="en-US" b="1" dirty="0"/>
          </a:p>
        </p:txBody>
      </p:sp>
      <p:sp>
        <p:nvSpPr>
          <p:cNvPr id="3" name="Title 2"/>
          <p:cNvSpPr>
            <a:spLocks noGrp="1"/>
          </p:cNvSpPr>
          <p:nvPr>
            <p:ph type="title"/>
          </p:nvPr>
        </p:nvSpPr>
        <p:spPr/>
        <p:txBody>
          <a:bodyPr/>
          <a:lstStyle/>
          <a:p>
            <a:r>
              <a:rPr lang="en-US" dirty="0" smtClean="0"/>
              <a:t>Exercise 3:</a:t>
            </a:r>
            <a:endParaRPr lang="en-US" dirty="0"/>
          </a:p>
        </p:txBody>
      </p:sp>
      <p:sp>
        <p:nvSpPr>
          <p:cNvPr id="4" name="Text Placeholder 1"/>
          <p:cNvSpPr txBox="1">
            <a:spLocks/>
          </p:cNvSpPr>
          <p:nvPr/>
        </p:nvSpPr>
        <p:spPr>
          <a:xfrm>
            <a:off x="184026" y="1229112"/>
            <a:ext cx="8227181" cy="16383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r>
              <a:rPr lang="en-US" dirty="0" smtClean="0"/>
              <a:t>This is your opportunity to perform an activity related to the lesson.</a:t>
            </a:r>
            <a:endParaRPr lang="en-US" dirty="0"/>
          </a:p>
        </p:txBody>
      </p:sp>
    </p:spTree>
    <p:custDataLst>
      <p:tags r:id="rId1"/>
    </p:custDataLst>
    <p:extLst>
      <p:ext uri="{BB962C8B-B14F-4D97-AF65-F5344CB8AC3E}">
        <p14:creationId xmlns:p14="http://schemas.microsoft.com/office/powerpoint/2010/main" val="32919514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Template Transactions</a:t>
            </a:r>
            <a:endParaRPr lang="en-US" dirty="0"/>
          </a:p>
        </p:txBody>
      </p:sp>
      <p:pic>
        <p:nvPicPr>
          <p:cNvPr id="2" name="Picture 1"/>
          <p:cNvPicPr>
            <a:picLocks noChangeAspect="1"/>
          </p:cNvPicPr>
          <p:nvPr/>
        </p:nvPicPr>
        <p:blipFill>
          <a:blip r:embed="rId3"/>
          <a:stretch>
            <a:fillRect/>
          </a:stretch>
        </p:blipFill>
        <p:spPr>
          <a:xfrm>
            <a:off x="513182" y="2703313"/>
            <a:ext cx="5390476" cy="3504762"/>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112295" y="1365969"/>
            <a:ext cx="9031705" cy="954107"/>
          </a:xfrm>
          <a:prstGeom prst="rect">
            <a:avLst/>
          </a:prstGeom>
          <a:noFill/>
        </p:spPr>
        <p:txBody>
          <a:bodyPr wrap="square" rtlCol="0">
            <a:spAutoFit/>
          </a:bodyPr>
          <a:lstStyle/>
          <a:p>
            <a:r>
              <a:rPr lang="en-US" sz="2800" b="1" i="1" dirty="0" smtClean="0"/>
              <a:t>Navigation: </a:t>
            </a:r>
            <a:r>
              <a:rPr lang="en-US" sz="2800" dirty="0" smtClean="0"/>
              <a:t>PeopleSoft Menu &gt; UC Customizations &gt; UC Extensions &gt; SS Smart HR Transactions</a:t>
            </a:r>
            <a:endParaRPr lang="en-US" sz="2800" dirty="0"/>
          </a:p>
        </p:txBody>
      </p:sp>
      <p:sp>
        <p:nvSpPr>
          <p:cNvPr id="5" name="TextBox 4"/>
          <p:cNvSpPr txBox="1"/>
          <p:nvPr/>
        </p:nvSpPr>
        <p:spPr>
          <a:xfrm>
            <a:off x="6240379" y="3352800"/>
            <a:ext cx="2326105" cy="1815882"/>
          </a:xfrm>
          <a:prstGeom prst="rect">
            <a:avLst/>
          </a:prstGeom>
          <a:noFill/>
        </p:spPr>
        <p:txBody>
          <a:bodyPr wrap="square" rtlCol="0">
            <a:spAutoFit/>
          </a:bodyPr>
          <a:lstStyle/>
          <a:p>
            <a:r>
              <a:rPr lang="en-US" dirty="0" smtClean="0"/>
              <a:t>Template Transactions can be used using a variety of criteria. </a:t>
            </a:r>
          </a:p>
          <a:p>
            <a:endParaRPr lang="en-US" dirty="0"/>
          </a:p>
          <a:p>
            <a:r>
              <a:rPr lang="en-US" dirty="0" smtClean="0"/>
              <a:t>It is recommended to note the transaction ID when its submitted to track the approval workflow.</a:t>
            </a:r>
            <a:endParaRPr lang="en-US" dirty="0"/>
          </a:p>
        </p:txBody>
      </p:sp>
    </p:spTree>
    <p:custDataLst>
      <p:tags r:id="rId1"/>
    </p:custDataLst>
    <p:extLst>
      <p:ext uri="{BB962C8B-B14F-4D97-AF65-F5344CB8AC3E}">
        <p14:creationId xmlns:p14="http://schemas.microsoft.com/office/powerpoint/2010/main" val="8282883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935706" y="1211164"/>
            <a:ext cx="6208294" cy="3392920"/>
          </a:xfrm>
        </p:spPr>
        <p:txBody>
          <a:bodyPr>
            <a:normAutofit fontScale="77500" lnSpcReduction="20000"/>
          </a:bodyPr>
          <a:lstStyle/>
          <a:p>
            <a:r>
              <a:rPr lang="en-US" b="1" dirty="0"/>
              <a:t>KSAMS </a:t>
            </a:r>
            <a:r>
              <a:rPr lang="en-US" dirty="0"/>
              <a:t>is used to regulate and </a:t>
            </a:r>
            <a:r>
              <a:rPr lang="en-US" dirty="0" smtClean="0"/>
              <a:t>manage employee</a:t>
            </a:r>
            <a:r>
              <a:rPr lang="en-US" dirty="0" smtClean="0"/>
              <a:t> </a:t>
            </a:r>
            <a:r>
              <a:rPr lang="en-US" dirty="0"/>
              <a:t>access to numerous business applications and secure systems. </a:t>
            </a:r>
            <a:endParaRPr lang="en-US" dirty="0" smtClean="0"/>
          </a:p>
          <a:p>
            <a:r>
              <a:rPr lang="en-US" dirty="0" smtClean="0"/>
              <a:t>Access </a:t>
            </a:r>
            <a:r>
              <a:rPr lang="en-US" dirty="0"/>
              <a:t>to these </a:t>
            </a:r>
            <a:r>
              <a:rPr lang="en-US" dirty="0" smtClean="0"/>
              <a:t>applications </a:t>
            </a:r>
            <a:r>
              <a:rPr lang="en-US" dirty="0"/>
              <a:t>and systems (like KFS) </a:t>
            </a:r>
            <a:r>
              <a:rPr lang="en-US" dirty="0" smtClean="0"/>
              <a:t>are </a:t>
            </a:r>
            <a:r>
              <a:rPr lang="en-US" dirty="0"/>
              <a:t>role-based and can be requested by anyone with an active </a:t>
            </a:r>
            <a:r>
              <a:rPr lang="en-US" dirty="0" smtClean="0"/>
              <a:t>UCInetID.</a:t>
            </a:r>
          </a:p>
          <a:p>
            <a:r>
              <a:rPr lang="en-US" dirty="0" smtClean="0"/>
              <a:t>However</a:t>
            </a:r>
            <a:r>
              <a:rPr lang="en-US" dirty="0"/>
              <a:t>, final approval is granted by your </a:t>
            </a:r>
            <a:r>
              <a:rPr lang="en-US" b="1" dirty="0"/>
              <a:t>Departmental Security Administrators (DSA) </a:t>
            </a:r>
            <a:r>
              <a:rPr lang="en-US" dirty="0"/>
              <a:t>or other specific role approvers.</a:t>
            </a:r>
          </a:p>
          <a:p>
            <a:endParaRPr lang="en-US" dirty="0"/>
          </a:p>
        </p:txBody>
      </p:sp>
      <p:sp>
        <p:nvSpPr>
          <p:cNvPr id="3" name="Title 2"/>
          <p:cNvSpPr>
            <a:spLocks noGrp="1"/>
          </p:cNvSpPr>
          <p:nvPr>
            <p:ph type="title"/>
          </p:nvPr>
        </p:nvSpPr>
        <p:spPr/>
        <p:txBody>
          <a:bodyPr/>
          <a:lstStyle/>
          <a:p>
            <a:r>
              <a:rPr lang="en-US" dirty="0" smtClean="0"/>
              <a:t>KSAMS </a:t>
            </a:r>
            <a:endParaRPr lang="en-US" dirty="0"/>
          </a:p>
        </p:txBody>
      </p:sp>
      <p:pic>
        <p:nvPicPr>
          <p:cNvPr id="4" name="Picture 3" descr="Network Security – IT Solutions Jupiter, FL – Allstate IT Solut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1164"/>
            <a:ext cx="3180908" cy="2542674"/>
          </a:xfrm>
          <a:prstGeom prst="rect">
            <a:avLst/>
          </a:prstGeom>
        </p:spPr>
      </p:pic>
      <p:sp>
        <p:nvSpPr>
          <p:cNvPr id="6" name="TextBox 5"/>
          <p:cNvSpPr txBox="1"/>
          <p:nvPr/>
        </p:nvSpPr>
        <p:spPr>
          <a:xfrm>
            <a:off x="260957" y="5003655"/>
            <a:ext cx="8566484" cy="830997"/>
          </a:xfrm>
          <a:prstGeom prst="rect">
            <a:avLst/>
          </a:prstGeom>
          <a:noFill/>
        </p:spPr>
        <p:txBody>
          <a:bodyPr wrap="square" rtlCol="0">
            <a:spAutoFit/>
          </a:bodyPr>
          <a:lstStyle/>
          <a:p>
            <a:r>
              <a:rPr lang="en-US" sz="2400" i="1" dirty="0" smtClean="0"/>
              <a:t>*Please </a:t>
            </a:r>
            <a:r>
              <a:rPr lang="en-US" sz="2400" i="1" dirty="0"/>
              <a:t>note that you cannot access KSAMS from off-campus without first using the </a:t>
            </a:r>
            <a:r>
              <a:rPr lang="en-US" sz="2400" i="1" u="sng" dirty="0">
                <a:hlinkClick r:id="rId5"/>
              </a:rPr>
              <a:t>VPN</a:t>
            </a:r>
            <a:r>
              <a:rPr lang="en-US" sz="2400" i="1" dirty="0"/>
              <a:t>.</a:t>
            </a:r>
          </a:p>
        </p:txBody>
      </p:sp>
    </p:spTree>
    <p:custDataLst>
      <p:tags r:id="rId1"/>
    </p:custDataLst>
    <p:extLst>
      <p:ext uri="{BB962C8B-B14F-4D97-AF65-F5344CB8AC3E}">
        <p14:creationId xmlns:p14="http://schemas.microsoft.com/office/powerpoint/2010/main" val="33272694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1381511"/>
            <a:ext cx="8935453" cy="4906993"/>
          </a:xfrm>
        </p:spPr>
        <p:txBody>
          <a:bodyPr>
            <a:normAutofit lnSpcReduction="10000"/>
          </a:bodyPr>
          <a:lstStyle/>
          <a:p>
            <a:r>
              <a:rPr lang="en-US" dirty="0" smtClean="0"/>
              <a:t>Smart HR templates are one of the transactions that have the lengthiest processing times.</a:t>
            </a:r>
          </a:p>
          <a:p>
            <a:r>
              <a:rPr lang="en-US" dirty="0" smtClean="0"/>
              <a:t>Smart HR Templates have to be processed at the UCPath Center.</a:t>
            </a:r>
          </a:p>
          <a:p>
            <a:endParaRPr lang="en-US" dirty="0" smtClean="0"/>
          </a:p>
          <a:p>
            <a:pPr marL="114300" indent="0">
              <a:buNone/>
            </a:pPr>
            <a:r>
              <a:rPr lang="en-US" b="1" dirty="0" smtClean="0"/>
              <a:t>Key Statuses:</a:t>
            </a:r>
            <a:endParaRPr lang="en-US" b="1" dirty="0"/>
          </a:p>
          <a:p>
            <a:r>
              <a:rPr lang="en-US" dirty="0" smtClean="0">
                <a:solidFill>
                  <a:srgbClr val="00B050"/>
                </a:solidFill>
              </a:rPr>
              <a:t>Approved</a:t>
            </a:r>
            <a:r>
              <a:rPr lang="en-US" dirty="0" smtClean="0"/>
              <a:t> = Local UCI Approval</a:t>
            </a:r>
          </a:p>
          <a:p>
            <a:r>
              <a:rPr lang="en-US" dirty="0" smtClean="0">
                <a:solidFill>
                  <a:srgbClr val="0070C0"/>
                </a:solidFill>
              </a:rPr>
              <a:t>Complete</a:t>
            </a:r>
            <a:r>
              <a:rPr lang="en-US" dirty="0" smtClean="0"/>
              <a:t> = Processed at UCPath Center</a:t>
            </a:r>
          </a:p>
          <a:p>
            <a:r>
              <a:rPr lang="en-US" dirty="0" smtClean="0">
                <a:solidFill>
                  <a:srgbClr val="FF0000"/>
                </a:solidFill>
              </a:rPr>
              <a:t>Denied/Rejected </a:t>
            </a:r>
            <a:r>
              <a:rPr lang="en-US" dirty="0" smtClean="0"/>
              <a:t>= Denied @ UCI or UCPath Center</a:t>
            </a:r>
            <a:endParaRPr lang="en-US" dirty="0"/>
          </a:p>
        </p:txBody>
      </p:sp>
      <p:sp>
        <p:nvSpPr>
          <p:cNvPr id="3" name="Title 2"/>
          <p:cNvSpPr>
            <a:spLocks noGrp="1"/>
          </p:cNvSpPr>
          <p:nvPr>
            <p:ph type="title"/>
          </p:nvPr>
        </p:nvSpPr>
        <p:spPr/>
        <p:txBody>
          <a:bodyPr/>
          <a:lstStyle/>
          <a:p>
            <a:r>
              <a:rPr lang="en-US" dirty="0" smtClean="0"/>
              <a:t>Template Transaction Status	</a:t>
            </a:r>
            <a:endParaRPr lang="en-US" dirty="0"/>
          </a:p>
        </p:txBody>
      </p:sp>
    </p:spTree>
    <p:custDataLst>
      <p:tags r:id="rId1"/>
    </p:custDataLst>
    <p:extLst>
      <p:ext uri="{BB962C8B-B14F-4D97-AF65-F5344CB8AC3E}">
        <p14:creationId xmlns:p14="http://schemas.microsoft.com/office/powerpoint/2010/main" val="3637199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93576" y="2867412"/>
            <a:ext cx="8227181" cy="4744652"/>
          </a:xfrm>
        </p:spPr>
        <p:txBody>
          <a:bodyPr/>
          <a:lstStyle/>
          <a:p>
            <a:r>
              <a:rPr lang="en-US" b="1" dirty="0" smtClean="0"/>
              <a:t>Navigate to Template Transaction Status page, view any pending transactions. Additionally, if you have a transaction ID #, that may be used as well.</a:t>
            </a:r>
            <a:endParaRPr lang="en-US" b="1" dirty="0"/>
          </a:p>
        </p:txBody>
      </p:sp>
      <p:sp>
        <p:nvSpPr>
          <p:cNvPr id="3" name="Title 2"/>
          <p:cNvSpPr>
            <a:spLocks noGrp="1"/>
          </p:cNvSpPr>
          <p:nvPr>
            <p:ph type="title"/>
          </p:nvPr>
        </p:nvSpPr>
        <p:spPr/>
        <p:txBody>
          <a:bodyPr/>
          <a:lstStyle/>
          <a:p>
            <a:r>
              <a:rPr lang="en-US" dirty="0" smtClean="0"/>
              <a:t>Exercise 3:</a:t>
            </a:r>
            <a:endParaRPr lang="en-US" dirty="0"/>
          </a:p>
        </p:txBody>
      </p:sp>
      <p:sp>
        <p:nvSpPr>
          <p:cNvPr id="4" name="Text Placeholder 1"/>
          <p:cNvSpPr txBox="1">
            <a:spLocks/>
          </p:cNvSpPr>
          <p:nvPr/>
        </p:nvSpPr>
        <p:spPr>
          <a:xfrm>
            <a:off x="184026" y="1229112"/>
            <a:ext cx="8227181" cy="16383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r>
              <a:rPr lang="en-US" dirty="0" smtClean="0"/>
              <a:t>This is your opportunity to perform an activity related to the lesson.</a:t>
            </a:r>
            <a:endParaRPr lang="en-US" dirty="0"/>
          </a:p>
        </p:txBody>
      </p:sp>
    </p:spTree>
    <p:custDataLst>
      <p:tags r:id="rId1"/>
    </p:custDataLst>
    <p:extLst>
      <p:ext uri="{BB962C8B-B14F-4D97-AF65-F5344CB8AC3E}">
        <p14:creationId xmlns:p14="http://schemas.microsoft.com/office/powerpoint/2010/main" val="27987925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Currently, there isn’t any location to view any pending pay path transactions. </a:t>
            </a:r>
            <a:endParaRPr lang="en-US" dirty="0"/>
          </a:p>
        </p:txBody>
      </p:sp>
      <p:sp>
        <p:nvSpPr>
          <p:cNvPr id="3" name="Title 2"/>
          <p:cNvSpPr>
            <a:spLocks noGrp="1"/>
          </p:cNvSpPr>
          <p:nvPr>
            <p:ph type="title"/>
          </p:nvPr>
        </p:nvSpPr>
        <p:spPr>
          <a:xfrm>
            <a:off x="107826" y="112771"/>
            <a:ext cx="8750424" cy="850911"/>
          </a:xfrm>
        </p:spPr>
        <p:txBody>
          <a:bodyPr/>
          <a:lstStyle/>
          <a:p>
            <a:r>
              <a:rPr lang="en-US" dirty="0" err="1" smtClean="0"/>
              <a:t>PayPath</a:t>
            </a:r>
            <a:r>
              <a:rPr lang="en-US" dirty="0" smtClean="0"/>
              <a:t> Inquiries</a:t>
            </a:r>
            <a:endParaRPr lang="en-US" dirty="0"/>
          </a:p>
        </p:txBody>
      </p:sp>
      <p:pic>
        <p:nvPicPr>
          <p:cNvPr id="4" name="Picture 3" descr="List of Emoticons for Facebook | Symbols &amp; Emotic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0232" y="2633267"/>
            <a:ext cx="3765612" cy="3735449"/>
          </a:xfrm>
          <a:prstGeom prst="rect">
            <a:avLst/>
          </a:prstGeom>
        </p:spPr>
      </p:pic>
    </p:spTree>
    <p:custDataLst>
      <p:tags r:id="rId1"/>
    </p:custDataLst>
    <p:extLst>
      <p:ext uri="{BB962C8B-B14F-4D97-AF65-F5344CB8AC3E}">
        <p14:creationId xmlns:p14="http://schemas.microsoft.com/office/powerpoint/2010/main" val="423236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31069" y="1124838"/>
            <a:ext cx="8227181" cy="4744652"/>
          </a:xfrm>
        </p:spPr>
        <p:txBody>
          <a:bodyPr>
            <a:normAutofit/>
          </a:bodyPr>
          <a:lstStyle/>
          <a:p>
            <a:r>
              <a:rPr lang="en-US" sz="2400" b="1" dirty="0" smtClean="0"/>
              <a:t>Navigation: </a:t>
            </a:r>
            <a:r>
              <a:rPr lang="en-US" sz="2400" dirty="0" smtClean="0"/>
              <a:t>PeopleSoft Menu &gt; Global Payroll &amp; Absence Management &gt; Payee Data &gt; Maintain Absences &gt; UC Customization &gt; Extended Absence Trans History</a:t>
            </a:r>
            <a:endParaRPr lang="en-US" sz="2400" dirty="0"/>
          </a:p>
        </p:txBody>
      </p:sp>
      <p:sp>
        <p:nvSpPr>
          <p:cNvPr id="3" name="Title 2"/>
          <p:cNvSpPr>
            <a:spLocks noGrp="1"/>
          </p:cNvSpPr>
          <p:nvPr>
            <p:ph type="title"/>
          </p:nvPr>
        </p:nvSpPr>
        <p:spPr>
          <a:xfrm>
            <a:off x="107826" y="131821"/>
            <a:ext cx="8750424" cy="850911"/>
          </a:xfrm>
        </p:spPr>
        <p:txBody>
          <a:bodyPr/>
          <a:lstStyle/>
          <a:p>
            <a:r>
              <a:rPr lang="en-US" dirty="0" smtClean="0"/>
              <a:t>Extended Leave of Absences</a:t>
            </a:r>
            <a:endParaRPr lang="en-US" dirty="0"/>
          </a:p>
        </p:txBody>
      </p:sp>
      <p:pic>
        <p:nvPicPr>
          <p:cNvPr id="4" name="Picture 3"/>
          <p:cNvPicPr>
            <a:picLocks noChangeAspect="1"/>
          </p:cNvPicPr>
          <p:nvPr/>
        </p:nvPicPr>
        <p:blipFill>
          <a:blip r:embed="rId3"/>
          <a:stretch>
            <a:fillRect/>
          </a:stretch>
        </p:blipFill>
        <p:spPr>
          <a:xfrm>
            <a:off x="221624" y="2710108"/>
            <a:ext cx="8522827" cy="342061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774724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smtClean="0"/>
          </a:p>
          <a:p>
            <a:endParaRPr lang="en-US" dirty="0"/>
          </a:p>
          <a:p>
            <a:endParaRPr lang="en-US" dirty="0" smtClean="0"/>
          </a:p>
          <a:p>
            <a:r>
              <a:rPr lang="en-US" b="1" dirty="0" smtClean="0"/>
              <a:t>Navigate to the Administer Extended Absence Page &amp; search for employees on a leave of absence within your department</a:t>
            </a:r>
            <a:r>
              <a:rPr lang="en-US" dirty="0" smtClean="0"/>
              <a:t>.</a:t>
            </a:r>
            <a:endParaRPr lang="en-US" dirty="0"/>
          </a:p>
        </p:txBody>
      </p:sp>
      <p:sp>
        <p:nvSpPr>
          <p:cNvPr id="3" name="Title 2"/>
          <p:cNvSpPr>
            <a:spLocks noGrp="1"/>
          </p:cNvSpPr>
          <p:nvPr>
            <p:ph type="title"/>
          </p:nvPr>
        </p:nvSpPr>
        <p:spPr/>
        <p:txBody>
          <a:bodyPr/>
          <a:lstStyle/>
          <a:p>
            <a:r>
              <a:rPr lang="en-US" dirty="0" smtClean="0"/>
              <a:t>Exercise 4:</a:t>
            </a:r>
            <a:endParaRPr lang="en-US" dirty="0"/>
          </a:p>
        </p:txBody>
      </p:sp>
      <p:sp>
        <p:nvSpPr>
          <p:cNvPr id="4" name="Text Placeholder 1"/>
          <p:cNvSpPr txBox="1">
            <a:spLocks/>
          </p:cNvSpPr>
          <p:nvPr/>
        </p:nvSpPr>
        <p:spPr>
          <a:xfrm>
            <a:off x="184026" y="1229112"/>
            <a:ext cx="8227181" cy="16383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r>
              <a:rPr lang="en-US" dirty="0" smtClean="0"/>
              <a:t>This is your opportunity to perform an activity related to the lesson.</a:t>
            </a:r>
            <a:endParaRPr lang="en-US" dirty="0"/>
          </a:p>
        </p:txBody>
      </p:sp>
    </p:spTree>
    <p:custDataLst>
      <p:tags r:id="rId1"/>
    </p:custDataLst>
    <p:extLst>
      <p:ext uri="{BB962C8B-B14F-4D97-AF65-F5344CB8AC3E}">
        <p14:creationId xmlns:p14="http://schemas.microsoft.com/office/powerpoint/2010/main" val="27909442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Course Review</a:t>
            </a:r>
          </a:p>
        </p:txBody>
      </p:sp>
      <p:pic>
        <p:nvPicPr>
          <p:cNvPr id="4" name="Picture 3">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b="10636"/>
          <a:stretch/>
        </p:blipFill>
        <p:spPr>
          <a:xfrm>
            <a:off x="8515030" y="77986"/>
            <a:ext cx="537530" cy="518160"/>
          </a:xfrm>
          <a:prstGeom prst="rect">
            <a:avLst/>
          </a:prstGeom>
        </p:spPr>
      </p:pic>
    </p:spTree>
    <p:custDataLst>
      <p:tags r:id="rId1"/>
    </p:custDataLst>
    <p:extLst>
      <p:ext uri="{BB962C8B-B14F-4D97-AF65-F5344CB8AC3E}">
        <p14:creationId xmlns:p14="http://schemas.microsoft.com/office/powerpoint/2010/main" val="33536712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Course Resources </a:t>
            </a:r>
          </a:p>
        </p:txBody>
      </p:sp>
      <p:pic>
        <p:nvPicPr>
          <p:cNvPr id="4" name="Picture 3">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b="10636"/>
          <a:stretch/>
        </p:blipFill>
        <p:spPr>
          <a:xfrm>
            <a:off x="8515030" y="77986"/>
            <a:ext cx="537530" cy="518160"/>
          </a:xfrm>
          <a:prstGeom prst="rect">
            <a:avLst/>
          </a:prstGeom>
        </p:spPr>
      </p:pic>
    </p:spTree>
    <p:custDataLst>
      <p:tags r:id="rId1"/>
    </p:custDataLst>
    <p:extLst>
      <p:ext uri="{BB962C8B-B14F-4D97-AF65-F5344CB8AC3E}">
        <p14:creationId xmlns:p14="http://schemas.microsoft.com/office/powerpoint/2010/main" val="14135167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113"/>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0000"/>
              </a:buClr>
              <a:buSzPts val="4000"/>
              <a:buFont typeface="Arial Black"/>
              <a:buNone/>
            </a:pPr>
            <a:r>
              <a:rPr lang="en-US"/>
              <a:t>Reference Material for Review</a:t>
            </a:r>
            <a:endParaRPr/>
          </a:p>
        </p:txBody>
      </p:sp>
      <p:sp>
        <p:nvSpPr>
          <p:cNvPr id="1488" name="Google Shape;1488;p113"/>
          <p:cNvSpPr txBox="1">
            <a:spLocks noGrp="1"/>
          </p:cNvSpPr>
          <p:nvPr>
            <p:ph type="body" idx="1"/>
          </p:nvPr>
        </p:nvSpPr>
        <p:spPr>
          <a:xfrm>
            <a:off x="676376" y="1169470"/>
            <a:ext cx="8059410" cy="51993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dirty="0"/>
              <a:t>Links to helpful reference material:</a:t>
            </a:r>
            <a:endParaRPr dirty="0"/>
          </a:p>
          <a:p>
            <a:pPr marL="342900" lvl="0" indent="-342900" algn="l" rtl="0">
              <a:lnSpc>
                <a:spcPct val="90000"/>
              </a:lnSpc>
              <a:spcBef>
                <a:spcPts val="2400"/>
              </a:spcBef>
              <a:spcAft>
                <a:spcPts val="0"/>
              </a:spcAft>
              <a:buClr>
                <a:schemeClr val="dk1"/>
              </a:buClr>
              <a:buSzPts val="1800"/>
              <a:buFont typeface="Arial"/>
              <a:buChar char="•"/>
            </a:pPr>
            <a:r>
              <a:rPr lang="en-US" sz="1800" u="sng" dirty="0">
                <a:solidFill>
                  <a:schemeClr val="hlink"/>
                </a:solidFill>
                <a:hlinkClick r:id="rId4"/>
              </a:rPr>
              <a:t>http://www.hr.uci.edu/</a:t>
            </a:r>
            <a:r>
              <a:rPr lang="en-US" sz="1800" dirty="0"/>
              <a:t>  - UCI HR Website</a:t>
            </a:r>
            <a:endParaRPr dirty="0"/>
          </a:p>
          <a:p>
            <a:pPr marL="342900" lvl="0" indent="-342900" algn="l" rtl="0">
              <a:lnSpc>
                <a:spcPct val="90000"/>
              </a:lnSpc>
              <a:spcBef>
                <a:spcPts val="360"/>
              </a:spcBef>
              <a:spcAft>
                <a:spcPts val="0"/>
              </a:spcAft>
              <a:buClr>
                <a:schemeClr val="dk1"/>
              </a:buClr>
              <a:buSzPts val="1800"/>
              <a:buFont typeface="Arial"/>
              <a:buChar char="•"/>
            </a:pPr>
            <a:r>
              <a:rPr lang="en-US" sz="1800" u="sng" dirty="0">
                <a:solidFill>
                  <a:schemeClr val="hlink"/>
                </a:solidFill>
                <a:hlinkClick r:id="rId5"/>
              </a:rPr>
              <a:t>https://ap.uci.edu/</a:t>
            </a:r>
            <a:r>
              <a:rPr lang="en-US" sz="1800" dirty="0"/>
              <a:t> - UCI Academic Personnel Website</a:t>
            </a:r>
            <a:endParaRPr dirty="0"/>
          </a:p>
          <a:p>
            <a:pPr marL="342900" lvl="0" indent="-342900" algn="l" rtl="0">
              <a:lnSpc>
                <a:spcPct val="90000"/>
              </a:lnSpc>
              <a:spcBef>
                <a:spcPts val="360"/>
              </a:spcBef>
              <a:spcAft>
                <a:spcPts val="0"/>
              </a:spcAft>
              <a:buClr>
                <a:schemeClr val="dk1"/>
              </a:buClr>
              <a:buSzPts val="1800"/>
              <a:buFont typeface="Arial"/>
              <a:buChar char="•"/>
            </a:pPr>
            <a:r>
              <a:rPr lang="en-US" sz="1800" u="sng" dirty="0">
                <a:solidFill>
                  <a:schemeClr val="hlink"/>
                </a:solidFill>
                <a:hlinkClick r:id="rId6"/>
              </a:rPr>
              <a:t>http://www.uclc.uci.edu/</a:t>
            </a:r>
            <a:r>
              <a:rPr lang="en-US" sz="1800" dirty="0"/>
              <a:t>  - UC Learning Center Website</a:t>
            </a:r>
            <a:endParaRPr dirty="0"/>
          </a:p>
          <a:p>
            <a:pPr marL="342900" lvl="0" indent="-342900" algn="l" rtl="0">
              <a:lnSpc>
                <a:spcPct val="90000"/>
              </a:lnSpc>
              <a:spcBef>
                <a:spcPts val="360"/>
              </a:spcBef>
              <a:spcAft>
                <a:spcPts val="0"/>
              </a:spcAft>
              <a:buClr>
                <a:schemeClr val="dk1"/>
              </a:buClr>
              <a:buSzPts val="1800"/>
              <a:buFont typeface="Arial"/>
              <a:buChar char="•"/>
            </a:pPr>
            <a:r>
              <a:rPr lang="en-US" sz="1800" u="sng" dirty="0">
                <a:solidFill>
                  <a:schemeClr val="hlink"/>
                </a:solidFill>
                <a:hlinkClick r:id="rId7"/>
              </a:rPr>
              <a:t>https://ucpath.uci.edu/training/index.php</a:t>
            </a:r>
            <a:r>
              <a:rPr lang="en-US" sz="1800" dirty="0"/>
              <a:t> - UCI UCPath Training </a:t>
            </a:r>
            <a:r>
              <a:rPr lang="en-US" sz="1800" dirty="0" smtClean="0"/>
              <a:t>Website</a:t>
            </a:r>
          </a:p>
          <a:p>
            <a:pPr marL="342900" lvl="0" indent="-342900" algn="l" rtl="0">
              <a:lnSpc>
                <a:spcPct val="90000"/>
              </a:lnSpc>
              <a:spcBef>
                <a:spcPts val="360"/>
              </a:spcBef>
              <a:spcAft>
                <a:spcPts val="0"/>
              </a:spcAft>
              <a:buClr>
                <a:schemeClr val="dk1"/>
              </a:buClr>
              <a:buSzPts val="1800"/>
              <a:buFont typeface="Arial"/>
              <a:buChar char="•"/>
            </a:pPr>
            <a:endParaRPr lang="en-US" sz="1800" dirty="0"/>
          </a:p>
          <a:p>
            <a:pPr marL="0" lvl="0" indent="0" algn="l" rtl="0">
              <a:lnSpc>
                <a:spcPct val="90000"/>
              </a:lnSpc>
              <a:spcBef>
                <a:spcPts val="360"/>
              </a:spcBef>
              <a:spcAft>
                <a:spcPts val="0"/>
              </a:spcAft>
              <a:buClr>
                <a:schemeClr val="dk1"/>
              </a:buClr>
              <a:buSzPts val="1800"/>
              <a:buNone/>
            </a:pPr>
            <a:r>
              <a:rPr lang="en-US" dirty="0" smtClean="0"/>
              <a:t>UCI UCPath Website (Internal Training content)</a:t>
            </a:r>
          </a:p>
          <a:p>
            <a:pPr marL="285750" indent="-285750">
              <a:lnSpc>
                <a:spcPct val="90000"/>
              </a:lnSpc>
            </a:pPr>
            <a:r>
              <a:rPr lang="en-US" sz="1800" dirty="0" smtClean="0">
                <a:hlinkClick r:id="rId8"/>
              </a:rPr>
              <a:t>http://ucpath.uci.edu</a:t>
            </a:r>
            <a:r>
              <a:rPr lang="en-US" sz="1800" dirty="0" smtClean="0"/>
              <a:t> – UCI UCPath website</a:t>
            </a:r>
            <a:endParaRPr sz="1800" dirty="0"/>
          </a:p>
          <a:p>
            <a:pPr marL="342900" lvl="0" indent="-215900" algn="l" rtl="0">
              <a:lnSpc>
                <a:spcPct val="90000"/>
              </a:lnSpc>
              <a:spcBef>
                <a:spcPts val="400"/>
              </a:spcBef>
              <a:spcAft>
                <a:spcPts val="0"/>
              </a:spcAft>
              <a:buClr>
                <a:schemeClr val="dk1"/>
              </a:buClr>
              <a:buSzPts val="2000"/>
              <a:buFont typeface="Arial"/>
              <a:buNone/>
            </a:pPr>
            <a:endParaRPr lang="en-US" sz="2000" dirty="0" smtClean="0"/>
          </a:p>
          <a:p>
            <a:pPr marL="342900" lvl="0" indent="-215900" algn="l" rtl="0">
              <a:lnSpc>
                <a:spcPct val="90000"/>
              </a:lnSpc>
              <a:spcBef>
                <a:spcPts val="400"/>
              </a:spcBef>
              <a:spcAft>
                <a:spcPts val="0"/>
              </a:spcAft>
              <a:buClr>
                <a:schemeClr val="dk1"/>
              </a:buClr>
              <a:buSzPts val="2000"/>
              <a:buFont typeface="Arial"/>
              <a:buNone/>
            </a:pPr>
            <a:endParaRPr lang="en-US" sz="2000" dirty="0"/>
          </a:p>
        </p:txBody>
      </p:sp>
    </p:spTree>
    <p:custDataLst>
      <p:tags r:id="rId1"/>
    </p:custDataLst>
    <p:extLst>
      <p:ext uri="{BB962C8B-B14F-4D97-AF65-F5344CB8AC3E}">
        <p14:creationId xmlns:p14="http://schemas.microsoft.com/office/powerpoint/2010/main" val="2472766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114"/>
          <p:cNvSpPr txBox="1">
            <a:spLocks noGrp="1"/>
          </p:cNvSpPr>
          <p:nvPr>
            <p:ph type="body" idx="1"/>
          </p:nvPr>
        </p:nvSpPr>
        <p:spPr>
          <a:xfrm>
            <a:off x="0" y="1134375"/>
            <a:ext cx="8951495" cy="474465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sz="2800" dirty="0"/>
              <a:t>The </a:t>
            </a:r>
            <a:r>
              <a:rPr lang="en-US" sz="2800" b="1" u="sng" dirty="0">
                <a:solidFill>
                  <a:schemeClr val="hlink"/>
                </a:solidFill>
                <a:hlinkClick r:id="rId4"/>
              </a:rPr>
              <a:t>UCPath Help</a:t>
            </a:r>
            <a:r>
              <a:rPr lang="en-US" sz="2800" b="1" dirty="0"/>
              <a:t> </a:t>
            </a:r>
            <a:r>
              <a:rPr lang="en-US" sz="2800" dirty="0"/>
              <a:t>site is your first level of support. Search for conceptual content, job aids or step-by-step instructions for UCPath tasks.</a:t>
            </a:r>
            <a:endParaRPr dirty="0"/>
          </a:p>
          <a:p>
            <a:pPr marL="742950" lvl="1" indent="-285750" algn="l" rtl="0">
              <a:spcBef>
                <a:spcPts val="1200"/>
              </a:spcBef>
              <a:spcAft>
                <a:spcPts val="0"/>
              </a:spcAft>
              <a:buClr>
                <a:schemeClr val="dk1"/>
              </a:buClr>
              <a:buSzPts val="2400"/>
              <a:buChar char="•"/>
            </a:pPr>
            <a:r>
              <a:rPr lang="en-US" sz="2400" dirty="0"/>
              <a:t>From the UCPath portal homepage, expand the </a:t>
            </a:r>
            <a:r>
              <a:rPr lang="en-US" sz="2400" b="1" dirty="0"/>
              <a:t>Help / FAQ</a:t>
            </a:r>
            <a:r>
              <a:rPr lang="en-US" sz="2400" dirty="0"/>
              <a:t> section on the left side of the page and then click the </a:t>
            </a:r>
            <a:r>
              <a:rPr lang="en-US" sz="2400" b="1" dirty="0" smtClean="0"/>
              <a:t>“Location Users” </a:t>
            </a:r>
            <a:r>
              <a:rPr lang="en-US" sz="2400" dirty="0"/>
              <a:t>link to open the site. </a:t>
            </a:r>
            <a:r>
              <a:rPr lang="en-US" sz="2400" dirty="0" smtClean="0"/>
              <a:t>*</a:t>
            </a:r>
            <a:r>
              <a:rPr lang="en-US" sz="2000" i="1" dirty="0" smtClean="0"/>
              <a:t>An </a:t>
            </a:r>
            <a:r>
              <a:rPr lang="en-US" sz="2000" i="1" dirty="0"/>
              <a:t>Adobe PDF version is available for users with screen readers</a:t>
            </a:r>
            <a:r>
              <a:rPr lang="en-US" sz="2000" i="1" dirty="0" smtClean="0"/>
              <a:t>.</a:t>
            </a:r>
          </a:p>
          <a:p>
            <a:pPr marL="457200" lvl="1" indent="0" algn="l" rtl="0">
              <a:spcBef>
                <a:spcPts val="1200"/>
              </a:spcBef>
              <a:spcAft>
                <a:spcPts val="0"/>
              </a:spcAft>
              <a:buClr>
                <a:schemeClr val="dk1"/>
              </a:buClr>
              <a:buSzPts val="2400"/>
              <a:buNone/>
            </a:pPr>
            <a:endParaRPr lang="en-US" sz="2000" i="1" dirty="0" smtClean="0"/>
          </a:p>
          <a:p>
            <a:pPr marL="285750" indent="-285750">
              <a:spcBef>
                <a:spcPts val="1200"/>
              </a:spcBef>
              <a:buSzPts val="2400"/>
            </a:pPr>
            <a:r>
              <a:rPr lang="en-US" sz="2400" dirty="0" smtClean="0"/>
              <a:t>If you’re experiencing issues, or have questions about transactions, please contact the </a:t>
            </a:r>
            <a:r>
              <a:rPr lang="en-US" sz="2400" b="1" dirty="0" smtClean="0"/>
              <a:t>Employee Experience Center </a:t>
            </a:r>
            <a:r>
              <a:rPr lang="en-US" sz="2400" dirty="0" smtClean="0"/>
              <a:t>at (949) 825- 0500, or submit a ticket by visiting </a:t>
            </a:r>
            <a:r>
              <a:rPr lang="en-US" sz="2400" b="1" dirty="0" smtClean="0">
                <a:hlinkClick r:id="rId5" action="ppaction://hlinkfile"/>
              </a:rPr>
              <a:t>UCPath.UCI.Edu </a:t>
            </a:r>
            <a:endParaRPr sz="2400" b="1" dirty="0"/>
          </a:p>
        </p:txBody>
      </p:sp>
      <p:sp>
        <p:nvSpPr>
          <p:cNvPr id="1495" name="Google Shape;1495;p114"/>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4000"/>
              <a:buFont typeface="Arial Black"/>
              <a:buNone/>
            </a:pPr>
            <a:r>
              <a:rPr lang="en-US"/>
              <a:t>Where to Get Help</a:t>
            </a:r>
            <a:endParaRPr/>
          </a:p>
        </p:txBody>
      </p:sp>
      <p:pic>
        <p:nvPicPr>
          <p:cNvPr id="1496" name="Google Shape;1496;p114"/>
          <p:cNvPicPr preferRelativeResize="0"/>
          <p:nvPr/>
        </p:nvPicPr>
        <p:blipFill rotWithShape="1">
          <a:blip r:embed="rId6">
            <a:alphaModFix/>
          </a:blip>
          <a:srcRect/>
          <a:stretch/>
        </p:blipFill>
        <p:spPr>
          <a:xfrm>
            <a:off x="7799832" y="283464"/>
            <a:ext cx="914400" cy="914400"/>
          </a:xfrm>
          <a:prstGeom prst="rect">
            <a:avLst/>
          </a:prstGeom>
          <a:noFill/>
          <a:ln>
            <a:noFill/>
          </a:ln>
        </p:spPr>
      </p:pic>
      <p:sp>
        <p:nvSpPr>
          <p:cNvPr id="2" name="TextBox 1"/>
          <p:cNvSpPr txBox="1"/>
          <p:nvPr/>
        </p:nvSpPr>
        <p:spPr>
          <a:xfrm>
            <a:off x="2097777" y="6029508"/>
            <a:ext cx="5342021" cy="307777"/>
          </a:xfrm>
          <a:prstGeom prst="rect">
            <a:avLst/>
          </a:prstGeom>
          <a:noFill/>
        </p:spPr>
        <p:txBody>
          <a:bodyPr wrap="square" rtlCol="0">
            <a:spAutoFit/>
          </a:bodyPr>
          <a:lstStyle/>
          <a:p>
            <a:r>
              <a:rPr lang="en-US" dirty="0" smtClean="0"/>
              <a:t>Training Questions? </a:t>
            </a:r>
            <a:r>
              <a:rPr lang="en-US" dirty="0" smtClean="0">
                <a:hlinkClick r:id="rId7"/>
              </a:rPr>
              <a:t>UCPathTraining@uci.edu</a:t>
            </a:r>
            <a:r>
              <a:rPr lang="en-US" dirty="0" smtClean="0"/>
              <a:t> </a:t>
            </a:r>
            <a:endParaRPr lang="en-US" dirty="0"/>
          </a:p>
        </p:txBody>
      </p:sp>
    </p:spTree>
    <p:custDataLst>
      <p:tags r:id="rId1"/>
    </p:custDataLst>
    <p:extLst>
      <p:ext uri="{BB962C8B-B14F-4D97-AF65-F5344CB8AC3E}">
        <p14:creationId xmlns:p14="http://schemas.microsoft.com/office/powerpoint/2010/main" val="14878036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115"/>
          <p:cNvSpPr txBox="1">
            <a:spLocks noGrp="1"/>
          </p:cNvSpPr>
          <p:nvPr>
            <p:ph type="title"/>
          </p:nvPr>
        </p:nvSpPr>
        <p:spPr>
          <a:xfrm>
            <a:off x="322286" y="2893349"/>
            <a:ext cx="8366760" cy="96012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D579B"/>
              </a:buClr>
              <a:buSzPts val="4800"/>
              <a:buFont typeface="Arial"/>
              <a:buNone/>
            </a:pPr>
            <a:r>
              <a:rPr lang="en-US" sz="4800">
                <a:solidFill>
                  <a:srgbClr val="1D579B"/>
                </a:solidFill>
              </a:rPr>
              <a:t>Thank You!</a:t>
            </a:r>
            <a:endParaRPr/>
          </a:p>
        </p:txBody>
      </p:sp>
      <p:sp>
        <p:nvSpPr>
          <p:cNvPr id="1502" name="Google Shape;1502;p115"/>
          <p:cNvSpPr txBox="1"/>
          <p:nvPr/>
        </p:nvSpPr>
        <p:spPr>
          <a:xfrm>
            <a:off x="459619" y="40224"/>
            <a:ext cx="8227181" cy="850911"/>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dk1"/>
              </a:buClr>
              <a:buSzPts val="4000"/>
              <a:buFont typeface="Arial Black"/>
              <a:buNone/>
            </a:pPr>
            <a:r>
              <a:rPr lang="en-US" sz="4000" b="1">
                <a:solidFill>
                  <a:schemeClr val="dk1"/>
                </a:solidFill>
                <a:latin typeface="Arial Black"/>
                <a:ea typeface="Arial Black"/>
                <a:cs typeface="Arial Black"/>
                <a:sym typeface="Arial Black"/>
              </a:rPr>
              <a:t>Training End</a:t>
            </a:r>
            <a:endParaRPr/>
          </a:p>
        </p:txBody>
      </p:sp>
    </p:spTree>
    <p:custDataLst>
      <p:tags r:id="rId1"/>
    </p:custDataLst>
    <p:extLst>
      <p:ext uri="{BB962C8B-B14F-4D97-AF65-F5344CB8AC3E}">
        <p14:creationId xmlns:p14="http://schemas.microsoft.com/office/powerpoint/2010/main" val="2407938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1912620" y="2957357"/>
            <a:ext cx="5510156" cy="109612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D579B"/>
              </a:buClr>
              <a:buSzPts val="4000"/>
              <a:buNone/>
            </a:pPr>
            <a:r>
              <a:rPr lang="en-US" sz="4000" b="1" dirty="0" smtClean="0">
                <a:solidFill>
                  <a:srgbClr val="1D579B"/>
                </a:solidFill>
                <a:latin typeface="Arial"/>
                <a:ea typeface="Arial"/>
                <a:cs typeface="Arial"/>
                <a:sym typeface="Arial"/>
              </a:rPr>
              <a:t>UCPath &amp; KSAMS</a:t>
            </a:r>
            <a:endParaRPr dirty="0"/>
          </a:p>
        </p:txBody>
      </p:sp>
      <p:sp>
        <p:nvSpPr>
          <p:cNvPr id="199" name="Google Shape;199;p10"/>
          <p:cNvSpPr txBox="1">
            <a:spLocks noGrp="1"/>
          </p:cNvSpPr>
          <p:nvPr>
            <p:ph type="title"/>
          </p:nvPr>
        </p:nvSpPr>
        <p:spPr>
          <a:xfrm>
            <a:off x="1722120" y="2123266"/>
            <a:ext cx="8366760" cy="7498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C000"/>
              </a:buClr>
              <a:buSzPts val="3600"/>
              <a:buFont typeface="Arial Black"/>
              <a:buNone/>
            </a:pPr>
            <a:r>
              <a:rPr lang="en-US" sz="3600">
                <a:solidFill>
                  <a:srgbClr val="FFC000"/>
                </a:solidFill>
              </a:rPr>
              <a:t>LESSON</a:t>
            </a:r>
            <a:r>
              <a:rPr lang="en-US" sz="3600">
                <a:solidFill>
                  <a:srgbClr val="3F3F3F"/>
                </a:solidFill>
              </a:rPr>
              <a:t> </a:t>
            </a:r>
            <a:r>
              <a:rPr lang="en-US" sz="3600">
                <a:solidFill>
                  <a:srgbClr val="FFC000"/>
                </a:solidFill>
              </a:rPr>
              <a:t>1</a:t>
            </a:r>
            <a:endParaRPr/>
          </a:p>
        </p:txBody>
      </p:sp>
      <p:sp>
        <p:nvSpPr>
          <p:cNvPr id="200" name="Google Shape;200;p10"/>
          <p:cNvSpPr/>
          <p:nvPr/>
        </p:nvSpPr>
        <p:spPr>
          <a:xfrm>
            <a:off x="0" y="784982"/>
            <a:ext cx="9144000" cy="44245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10"/>
          <p:cNvSpPr/>
          <p:nvPr/>
        </p:nvSpPr>
        <p:spPr>
          <a:xfrm>
            <a:off x="289560" y="2286928"/>
            <a:ext cx="1432560" cy="1416391"/>
          </a:xfrm>
          <a:prstGeom prst="curvedRightArrow">
            <a:avLst>
              <a:gd name="adj1" fmla="val 25000"/>
              <a:gd name="adj2" fmla="val 50000"/>
              <a:gd name="adj3" fmla="val 25000"/>
            </a:avLst>
          </a:prstGeom>
          <a:gradFill>
            <a:gsLst>
              <a:gs pos="0">
                <a:srgbClr val="1F3864"/>
              </a:gs>
              <a:gs pos="100000">
                <a:srgbClr val="91CCFF"/>
              </a:gs>
            </a:gsLst>
            <a:lin ang="16200000" scaled="0"/>
          </a:gradFill>
          <a:ln w="9525" cap="flat" cmpd="sng">
            <a:solidFill>
              <a:srgbClr val="5597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02" name="Google Shape;202;p10">
            <a:hlinkClick r:id="rId4" action="ppaction://hlinksldjump"/>
          </p:cNvPr>
          <p:cNvPicPr preferRelativeResize="0"/>
          <p:nvPr/>
        </p:nvPicPr>
        <p:blipFill rotWithShape="1">
          <a:blip r:embed="rId5">
            <a:alphaModFix/>
          </a:blip>
          <a:srcRect b="10636"/>
          <a:stretch/>
        </p:blipFill>
        <p:spPr>
          <a:xfrm>
            <a:off x="8515030" y="77986"/>
            <a:ext cx="537530" cy="518160"/>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body" idx="1"/>
          </p:nvPr>
        </p:nvSpPr>
        <p:spPr>
          <a:xfrm>
            <a:off x="4608576" y="1126894"/>
            <a:ext cx="4389120" cy="480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400"/>
              <a:buNone/>
            </a:pPr>
            <a:r>
              <a:rPr lang="en-US" sz="1400" b="1" i="1" dirty="0"/>
              <a:t>  </a:t>
            </a:r>
            <a:endParaRPr dirty="0"/>
          </a:p>
          <a:p>
            <a:pPr marL="0" lvl="0" indent="0" algn="l" rtl="0">
              <a:lnSpc>
                <a:spcPct val="90000"/>
              </a:lnSpc>
              <a:spcBef>
                <a:spcPts val="480"/>
              </a:spcBef>
              <a:spcAft>
                <a:spcPts val="0"/>
              </a:spcAft>
              <a:buClr>
                <a:schemeClr val="dk1"/>
              </a:buClr>
              <a:buSzPts val="2400"/>
              <a:buNone/>
            </a:pPr>
            <a:r>
              <a:rPr lang="en-US" sz="2800" b="1" i="1" dirty="0"/>
              <a:t>In this lesson, we will:</a:t>
            </a:r>
            <a:r>
              <a:rPr lang="en-US" sz="2400" b="1" i="1" dirty="0"/>
              <a:t/>
            </a:r>
            <a:br>
              <a:rPr lang="en-US" sz="2400" b="1" i="1" dirty="0"/>
            </a:br>
            <a:r>
              <a:rPr lang="en-US" sz="1000" b="1" i="1" dirty="0"/>
              <a:t> </a:t>
            </a:r>
            <a:endParaRPr dirty="0"/>
          </a:p>
          <a:p>
            <a:pPr marL="342900" lvl="0" indent="-342900" algn="l" rtl="0">
              <a:lnSpc>
                <a:spcPct val="90000"/>
              </a:lnSpc>
              <a:spcBef>
                <a:spcPts val="480"/>
              </a:spcBef>
              <a:spcAft>
                <a:spcPts val="0"/>
              </a:spcAft>
              <a:buClr>
                <a:schemeClr val="dk1"/>
              </a:buClr>
              <a:buSzPts val="2400"/>
              <a:buChar char="•"/>
            </a:pPr>
            <a:r>
              <a:rPr lang="en-US" sz="2400" dirty="0" smtClean="0"/>
              <a:t>Understand the relationship between UCPath &amp; KSAMS.</a:t>
            </a:r>
          </a:p>
          <a:p>
            <a:pPr marL="342900" lvl="0" indent="-342900" algn="l" rtl="0">
              <a:lnSpc>
                <a:spcPct val="90000"/>
              </a:lnSpc>
              <a:spcBef>
                <a:spcPts val="480"/>
              </a:spcBef>
              <a:spcAft>
                <a:spcPts val="0"/>
              </a:spcAft>
              <a:buClr>
                <a:schemeClr val="dk1"/>
              </a:buClr>
              <a:buSzPts val="2400"/>
              <a:buChar char="•"/>
            </a:pPr>
            <a:endParaRPr lang="en-US" sz="2400" dirty="0" smtClean="0"/>
          </a:p>
          <a:p>
            <a:pPr marL="342900" lvl="0" indent="-342900" algn="l" rtl="0">
              <a:lnSpc>
                <a:spcPct val="90000"/>
              </a:lnSpc>
              <a:spcBef>
                <a:spcPts val="480"/>
              </a:spcBef>
              <a:spcAft>
                <a:spcPts val="0"/>
              </a:spcAft>
              <a:buClr>
                <a:schemeClr val="dk1"/>
              </a:buClr>
              <a:buSzPts val="2400"/>
              <a:buChar char="•"/>
            </a:pPr>
            <a:r>
              <a:rPr lang="en-US" sz="2400" dirty="0" smtClean="0"/>
              <a:t>Explore how access is assigned and determined.</a:t>
            </a:r>
          </a:p>
          <a:p>
            <a:pPr marL="342900" lvl="0" indent="-342900" algn="l" rtl="0">
              <a:lnSpc>
                <a:spcPct val="90000"/>
              </a:lnSpc>
              <a:spcBef>
                <a:spcPts val="480"/>
              </a:spcBef>
              <a:spcAft>
                <a:spcPts val="0"/>
              </a:spcAft>
              <a:buClr>
                <a:schemeClr val="dk1"/>
              </a:buClr>
              <a:buSzPts val="2400"/>
              <a:buChar char="•"/>
            </a:pPr>
            <a:endParaRPr lang="en-US" sz="2400" dirty="0" smtClean="0"/>
          </a:p>
          <a:p>
            <a:pPr marL="342900" lvl="0" indent="-342900" algn="l" rtl="0">
              <a:lnSpc>
                <a:spcPct val="90000"/>
              </a:lnSpc>
              <a:spcBef>
                <a:spcPts val="480"/>
              </a:spcBef>
              <a:spcAft>
                <a:spcPts val="0"/>
              </a:spcAft>
              <a:buClr>
                <a:schemeClr val="dk1"/>
              </a:buClr>
              <a:buSzPts val="2400"/>
              <a:buChar char="•"/>
            </a:pPr>
            <a:r>
              <a:rPr lang="en-US" sz="2400" dirty="0" smtClean="0"/>
              <a:t>Learn how and where to request UCPath access.</a:t>
            </a:r>
          </a:p>
          <a:p>
            <a:pPr marL="342900" lvl="0" indent="-342900" algn="l" rtl="0">
              <a:lnSpc>
                <a:spcPct val="90000"/>
              </a:lnSpc>
              <a:spcBef>
                <a:spcPts val="480"/>
              </a:spcBef>
              <a:spcAft>
                <a:spcPts val="0"/>
              </a:spcAft>
              <a:buClr>
                <a:schemeClr val="dk1"/>
              </a:buClr>
              <a:buSzPts val="2400"/>
              <a:buChar char="•"/>
            </a:pPr>
            <a:endParaRPr dirty="0"/>
          </a:p>
          <a:p>
            <a:pPr marL="342900" lvl="0" indent="-165100" algn="l" rtl="0">
              <a:lnSpc>
                <a:spcPct val="90000"/>
              </a:lnSpc>
              <a:spcBef>
                <a:spcPts val="560"/>
              </a:spcBef>
              <a:spcAft>
                <a:spcPts val="0"/>
              </a:spcAft>
              <a:buClr>
                <a:schemeClr val="dk1"/>
              </a:buClr>
              <a:buSzPts val="2800"/>
              <a:buNone/>
            </a:pPr>
            <a:endParaRPr sz="2800" dirty="0"/>
          </a:p>
        </p:txBody>
      </p:sp>
      <p:sp>
        <p:nvSpPr>
          <p:cNvPr id="209" name="Google Shape;209;p11"/>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4000"/>
              <a:buFont typeface="Arial Black"/>
              <a:buNone/>
            </a:pPr>
            <a:r>
              <a:rPr lang="en-US"/>
              <a:t>Lesson Objectives</a:t>
            </a:r>
            <a:endParaRPr/>
          </a:p>
        </p:txBody>
      </p:sp>
      <p:pic>
        <p:nvPicPr>
          <p:cNvPr id="210" name="Google Shape;210;p11"/>
          <p:cNvPicPr preferRelativeResize="0"/>
          <p:nvPr/>
        </p:nvPicPr>
        <p:blipFill rotWithShape="1">
          <a:blip r:embed="rId4">
            <a:alphaModFix/>
          </a:blip>
          <a:srcRect/>
          <a:stretch/>
        </p:blipFill>
        <p:spPr>
          <a:xfrm>
            <a:off x="7842885" y="68263"/>
            <a:ext cx="914400" cy="914400"/>
          </a:xfrm>
          <a:prstGeom prst="rect">
            <a:avLst/>
          </a:prstGeom>
          <a:noFill/>
          <a:ln>
            <a:noFill/>
          </a:ln>
        </p:spPr>
      </p:pic>
      <p:graphicFrame>
        <p:nvGraphicFramePr>
          <p:cNvPr id="2" name="Diagram 1"/>
          <p:cNvGraphicFramePr/>
          <p:nvPr>
            <p:extLst>
              <p:ext uri="{D42A27DB-BD31-4B8C-83A1-F6EECF244321}">
                <p14:modId xmlns:p14="http://schemas.microsoft.com/office/powerpoint/2010/main" val="1364869267"/>
              </p:ext>
            </p:extLst>
          </p:nvPr>
        </p:nvGraphicFramePr>
        <p:xfrm>
          <a:off x="0" y="1495194"/>
          <a:ext cx="4608576"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5-Point Star 3"/>
          <p:cNvSpPr/>
          <p:nvPr/>
        </p:nvSpPr>
        <p:spPr>
          <a:xfrm>
            <a:off x="253480" y="1892967"/>
            <a:ext cx="404246" cy="43313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oFF507g"/>
  <p:tag name="ARTICULATE_PROJECT_OPEN" val="0"/>
  <p:tag name="ARTICULATE_SLIDE_COUNT" val="7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85580</TotalTime>
  <Words>4261</Words>
  <Application>Microsoft Office PowerPoint</Application>
  <PresentationFormat>On-screen Show (4:3)</PresentationFormat>
  <Paragraphs>523</Paragraphs>
  <Slides>79</Slides>
  <Notes>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79</vt:i4>
      </vt:variant>
    </vt:vector>
  </HeadingPairs>
  <TitlesOfParts>
    <vt:vector size="91" baseType="lpstr">
      <vt:lpstr>Calibri</vt:lpstr>
      <vt:lpstr>Verdana</vt:lpstr>
      <vt:lpstr>Microsoft Sans Serif</vt:lpstr>
      <vt:lpstr>Times New Roman</vt:lpstr>
      <vt:lpstr>Courier New</vt:lpstr>
      <vt:lpstr>Nirmala UI Semilight</vt:lpstr>
      <vt:lpstr>Arial Black</vt:lpstr>
      <vt:lpstr>Symbol</vt:lpstr>
      <vt:lpstr>Yu Gothic Medium</vt:lpstr>
      <vt:lpstr>Noto Sans Symbols</vt:lpstr>
      <vt:lpstr>Arial</vt:lpstr>
      <vt:lpstr>Office Theme</vt:lpstr>
      <vt:lpstr>Welcome to  Inquiry &amp; Navigation   </vt:lpstr>
      <vt:lpstr>Introductions </vt:lpstr>
      <vt:lpstr>Course Agenda</vt:lpstr>
      <vt:lpstr>Course Objectives </vt:lpstr>
      <vt:lpstr>Key Terms </vt:lpstr>
      <vt:lpstr>UCPath Generic Roles</vt:lpstr>
      <vt:lpstr>KSAMS </vt:lpstr>
      <vt:lpstr>LESSON 1</vt:lpstr>
      <vt:lpstr>Lesson Objectives</vt:lpstr>
      <vt:lpstr>UCPath Access Principles</vt:lpstr>
      <vt:lpstr>UCPath Access</vt:lpstr>
      <vt:lpstr>User Profile Details</vt:lpstr>
      <vt:lpstr>Role vs. Row Level Security - Overview</vt:lpstr>
      <vt:lpstr>Row Level Security - Example</vt:lpstr>
      <vt:lpstr>KSAMS Access Request </vt:lpstr>
      <vt:lpstr>KSAMS Approval Workflow</vt:lpstr>
      <vt:lpstr>Lesson Objectives</vt:lpstr>
      <vt:lpstr>LESSON 2</vt:lpstr>
      <vt:lpstr>Roles &amp; Access Overview</vt:lpstr>
      <vt:lpstr>Initiator Roles - Example</vt:lpstr>
      <vt:lpstr>Approval Workflow Roles</vt:lpstr>
      <vt:lpstr>Inquiry Roles</vt:lpstr>
      <vt:lpstr>Reporting Roles</vt:lpstr>
      <vt:lpstr>Lesson Objectives</vt:lpstr>
      <vt:lpstr>LESSON 3</vt:lpstr>
      <vt:lpstr>PowerPoint Presentation</vt:lpstr>
      <vt:lpstr>What is Employee Self Service</vt:lpstr>
      <vt:lpstr>Employee Self Service Dashboard </vt:lpstr>
      <vt:lpstr>Employee Self Service Dashboard (cont.)</vt:lpstr>
      <vt:lpstr>Employee Actions Menu</vt:lpstr>
      <vt:lpstr>Personal Information</vt:lpstr>
      <vt:lpstr>Check Leave Balances</vt:lpstr>
      <vt:lpstr>Employee Disclosures </vt:lpstr>
      <vt:lpstr>Patent Acknowledgment</vt:lpstr>
      <vt:lpstr>Gender Identity – Self Identification</vt:lpstr>
      <vt:lpstr>Health, Welfare, &amp; Life Events</vt:lpstr>
      <vt:lpstr>My Current Profile</vt:lpstr>
      <vt:lpstr>Income &amp; Taxes</vt:lpstr>
      <vt:lpstr>Paycheck Changes Job Aid</vt:lpstr>
      <vt:lpstr>Where do I go if I have paycheck questions?  </vt:lpstr>
      <vt:lpstr>PowerPoint Presentation</vt:lpstr>
      <vt:lpstr>What is the Role of “Reports To” in UCPath</vt:lpstr>
      <vt:lpstr>Manager Self Service Dashboard</vt:lpstr>
      <vt:lpstr>View Employee Information</vt:lpstr>
      <vt:lpstr>Position and Job Data Identifiers</vt:lpstr>
      <vt:lpstr>Manager Review of Absence Balances</vt:lpstr>
      <vt:lpstr>View Employee Absence Balances</vt:lpstr>
      <vt:lpstr>Employee Compensation History</vt:lpstr>
      <vt:lpstr>Employee Compensation History</vt:lpstr>
      <vt:lpstr>Employee Compensation History</vt:lpstr>
      <vt:lpstr>View Team Profiles</vt:lpstr>
      <vt:lpstr>(UCPC) UCPath Center Inquiry </vt:lpstr>
      <vt:lpstr>Opening a Case with UCCPC</vt:lpstr>
      <vt:lpstr>UCPC Case for Employee</vt:lpstr>
      <vt:lpstr>When to submit EEC vs. UCPC Ticket</vt:lpstr>
      <vt:lpstr>View Paycheck Report</vt:lpstr>
      <vt:lpstr>LESSON 4</vt:lpstr>
      <vt:lpstr>Lesson Objectives</vt:lpstr>
      <vt:lpstr>Transaction Inquiries</vt:lpstr>
      <vt:lpstr>Navigation Agenda</vt:lpstr>
      <vt:lpstr>Workforce Job Summary vs. Person Org Summary</vt:lpstr>
      <vt:lpstr>WFJS vs. Person Org. Summary</vt:lpstr>
      <vt:lpstr>Exercise 1:</vt:lpstr>
      <vt:lpstr>Position History / Summary</vt:lpstr>
      <vt:lpstr>Exercise 2:</vt:lpstr>
      <vt:lpstr>Funding Inquiries</vt:lpstr>
      <vt:lpstr>View Work Study</vt:lpstr>
      <vt:lpstr>Exercise 3:</vt:lpstr>
      <vt:lpstr>Template Transactions</vt:lpstr>
      <vt:lpstr>Template Transaction Status </vt:lpstr>
      <vt:lpstr>Exercise 3:</vt:lpstr>
      <vt:lpstr>PayPath Inquiries</vt:lpstr>
      <vt:lpstr>Extended Leave of Absences</vt:lpstr>
      <vt:lpstr>Exercise 4:</vt:lpstr>
      <vt:lpstr>Course Review</vt:lpstr>
      <vt:lpstr>Course Resources </vt:lpstr>
      <vt:lpstr>Reference Material for Review</vt:lpstr>
      <vt:lpstr>Where to Get Help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Position Control</dc:title>
  <dc:creator>Joe Cladis</dc:creator>
  <cp:lastModifiedBy>Angel Rivera</cp:lastModifiedBy>
  <cp:revision>146</cp:revision>
  <dcterms:created xsi:type="dcterms:W3CDTF">2012-04-23T23:06:05Z</dcterms:created>
  <dcterms:modified xsi:type="dcterms:W3CDTF">2020-08-17T05:08:10Z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0x010100064A8420CC564B4B890708A4B957C9CC</vt:lpwstr>
  </property>
  <property fmtid="{D5CDD505-2E9C-101B-9397-08002B2CF9AE}" pid="3" name="ArticulateGUID">
    <vt:lpwstr>3F681B7F-43E5-4EDD-8C1F-E5F2AF45773B</vt:lpwstr>
  </property>
  <property fmtid="{D5CDD505-2E9C-101B-9397-08002B2CF9AE}" pid="4" name="ArticulatePath">
    <vt:lpwstr>BPG_workshops_ABS_S1_Intro_AWE_PosMan (001)</vt:lpwstr>
  </property>
</Properties>
</file>