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notesSlides/notesSlide28.xml" ContentType="application/vnd.openxmlformats-officedocument.presentationml.notesSlide+xml"/>
  <Override PartName="/ppt/comments/comment1.xml" ContentType="application/vnd.openxmlformats-officedocument.presentationml.comments+xml"/>
  <Override PartName="/ppt/tags/tag39.xml" ContentType="application/vnd.openxmlformats-officedocument.presentationml.tags+xml"/>
  <Override PartName="/ppt/notesSlides/notesSlide29.xml" ContentType="application/vnd.openxmlformats-officedocument.presentationml.notesSlide+xml"/>
  <Override PartName="/ppt/tags/tag40.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31.xml" ContentType="application/vnd.openxmlformats-officedocument.presentationml.notesSlide+xml"/>
  <Override PartName="/ppt/tags/tag42.xml" ContentType="application/vnd.openxmlformats-officedocument.presentationml.tags+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3.xml" ContentType="application/vnd.openxmlformats-officedocument.presentationml.tags+xml"/>
  <Override PartName="/ppt/notesSlides/notesSlide33.xml" ContentType="application/vnd.openxmlformats-officedocument.presentationml.notesSlide+xml"/>
  <Override PartName="/ppt/comments/comment2.xml" ContentType="application/vnd.openxmlformats-officedocument.presentationml.comments+xml"/>
  <Override PartName="/ppt/tags/tag44.xml" ContentType="application/vnd.openxmlformats-officedocument.presentationml.tags+xml"/>
  <Override PartName="/ppt/notesSlides/notesSlide34.xml" ContentType="application/vnd.openxmlformats-officedocument.presentationml.notesSlide+xml"/>
  <Override PartName="/ppt/tags/tag45.xml" ContentType="application/vnd.openxmlformats-officedocument.presentationml.tags+xml"/>
  <Override PartName="/ppt/notesSlides/notesSlide3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36.xml" ContentType="application/vnd.openxmlformats-officedocument.presentationml.notesSlide+xml"/>
  <Override PartName="/ppt/tags/tag48.xml" ContentType="application/vnd.openxmlformats-officedocument.presentationml.tags+xml"/>
  <Override PartName="/ppt/notesSlides/notesSlide37.xml" ContentType="application/vnd.openxmlformats-officedocument.presentationml.notesSlide+xml"/>
  <Override PartName="/ppt/tags/tag49.xml" ContentType="application/vnd.openxmlformats-officedocument.presentationml.tags+xml"/>
  <Override PartName="/ppt/notesSlides/notesSlide3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39.xml" ContentType="application/vnd.openxmlformats-officedocument.presentationml.notesSlide+xml"/>
  <Override PartName="/ppt/tags/tag53.xml" ContentType="application/vnd.openxmlformats-officedocument.presentationml.tags+xml"/>
  <Override PartName="/ppt/notesSlides/notesSlide40.xml" ContentType="application/vnd.openxmlformats-officedocument.presentationml.notesSlide+xml"/>
  <Override PartName="/ppt/tags/tag54.xml" ContentType="application/vnd.openxmlformats-officedocument.presentationml.tags+xml"/>
  <Override PartName="/ppt/notesSlides/notesSlide41.xml" ContentType="application/vnd.openxmlformats-officedocument.presentationml.notesSlide+xml"/>
  <Override PartName="/ppt/tags/tag55.xml" ContentType="application/vnd.openxmlformats-officedocument.presentationml.tags+xml"/>
  <Override PartName="/ppt/notesSlides/notesSlide42.xml" ContentType="application/vnd.openxmlformats-officedocument.presentationml.notesSlide+xml"/>
  <Override PartName="/ppt/tags/tag56.xml" ContentType="application/vnd.openxmlformats-officedocument.presentationml.tags+xml"/>
  <Override PartName="/ppt/notesSlides/notesSlide43.xml" ContentType="application/vnd.openxmlformats-officedocument.presentationml.notesSlide+xml"/>
  <Override PartName="/ppt/tags/tag57.xml" ContentType="application/vnd.openxmlformats-officedocument.presentationml.tags+xml"/>
  <Override PartName="/ppt/notesSlides/notesSlide4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45.xml" ContentType="application/vnd.openxmlformats-officedocument.presentationml.notesSlide+xml"/>
  <Override PartName="/ppt/tags/tag60.xml" ContentType="application/vnd.openxmlformats-officedocument.presentationml.tags+xml"/>
  <Override PartName="/ppt/notesSlides/notesSlide46.xml" ContentType="application/vnd.openxmlformats-officedocument.presentationml.notesSlide+xml"/>
  <Override PartName="/ppt/tags/tag61.xml" ContentType="application/vnd.openxmlformats-officedocument.presentationml.tags+xml"/>
  <Override PartName="/ppt/notesSlides/notesSlide47.xml" ContentType="application/vnd.openxmlformats-officedocument.presentationml.notesSlide+xml"/>
  <Override PartName="/ppt/tags/tag62.xml" ContentType="application/vnd.openxmlformats-officedocument.presentationml.tags+xml"/>
  <Override PartName="/ppt/notesSlides/notesSlide48.xml" ContentType="application/vnd.openxmlformats-officedocument.presentationml.notesSlide+xml"/>
  <Override PartName="/ppt/tags/tag63.xml" ContentType="application/vnd.openxmlformats-officedocument.presentationml.tags+xml"/>
  <Override PartName="/ppt/notesSlides/notesSlide49.xml" ContentType="application/vnd.openxmlformats-officedocument.presentationml.notesSlide+xml"/>
  <Override PartName="/ppt/tags/tag64.xml" ContentType="application/vnd.openxmlformats-officedocument.presentationml.tags+xml"/>
  <Override PartName="/ppt/notesSlides/notesSlide50.xml" ContentType="application/vnd.openxmlformats-officedocument.presentationml.notesSlide+xml"/>
  <Override PartName="/ppt/tags/tag65.xml" ContentType="application/vnd.openxmlformats-officedocument.presentationml.tags+xml"/>
  <Override PartName="/ppt/notesSlides/notesSlide51.xml" ContentType="application/vnd.openxmlformats-officedocument.presentationml.notesSlide+xml"/>
  <Override PartName="/ppt/tags/tag66.xml" ContentType="application/vnd.openxmlformats-officedocument.presentationml.tags+xml"/>
  <Override PartName="/ppt/notesSlides/notesSlide52.xml" ContentType="application/vnd.openxmlformats-officedocument.presentationml.notesSlide+xml"/>
  <Override PartName="/ppt/tags/tag67.xml" ContentType="application/vnd.openxmlformats-officedocument.presentationml.tags+xml"/>
  <Override PartName="/ppt/notesSlides/notesSlide53.xml" ContentType="application/vnd.openxmlformats-officedocument.presentationml.notesSlide+xml"/>
  <Override PartName="/ppt/tags/tag68.xml" ContentType="application/vnd.openxmlformats-officedocument.presentationml.tags+xml"/>
  <Override PartName="/ppt/notesSlides/notesSlide54.xml" ContentType="application/vnd.openxmlformats-officedocument.presentationml.notesSlide+xml"/>
  <Override PartName="/ppt/tags/tag69.xml" ContentType="application/vnd.openxmlformats-officedocument.presentationml.tags+xml"/>
  <Override PartName="/ppt/notesSlides/notesSlide55.xml" ContentType="application/vnd.openxmlformats-officedocument.presentationml.notesSlide+xml"/>
  <Override PartName="/ppt/tags/tag70.xml" ContentType="application/vnd.openxmlformats-officedocument.presentationml.tags+xml"/>
  <Override PartName="/ppt/notesSlides/notesSlide56.xml" ContentType="application/vnd.openxmlformats-officedocument.presentationml.notesSlide+xml"/>
  <Override PartName="/ppt/tags/tag71.xml" ContentType="application/vnd.openxmlformats-officedocument.presentationml.tags+xml"/>
  <Override PartName="/ppt/notesSlides/notesSlide57.xml" ContentType="application/vnd.openxmlformats-officedocument.presentationml.notesSlide+xml"/>
  <Override PartName="/ppt/tags/tag72.xml" ContentType="application/vnd.openxmlformats-officedocument.presentationml.tags+xml"/>
  <Override PartName="/ppt/notesSlides/notesSlide58.xml" ContentType="application/vnd.openxmlformats-officedocument.presentationml.notesSlide+xml"/>
  <Override PartName="/ppt/tags/tag73.xml" ContentType="application/vnd.openxmlformats-officedocument.presentationml.tags+xml"/>
  <Override PartName="/ppt/notesSlides/notesSlide59.xml" ContentType="application/vnd.openxmlformats-officedocument.presentationml.notesSlide+xml"/>
  <Override PartName="/ppt/tags/tag74.xml" ContentType="application/vnd.openxmlformats-officedocument.presentationml.tags+xml"/>
  <Override PartName="/ppt/notesSlides/notesSlide60.xml" ContentType="application/vnd.openxmlformats-officedocument.presentationml.notesSlide+xml"/>
  <Override PartName="/ppt/tags/tag75.xml" ContentType="application/vnd.openxmlformats-officedocument.presentationml.tags+xml"/>
  <Override PartName="/ppt/notesSlides/notesSlide61.xml" ContentType="application/vnd.openxmlformats-officedocument.presentationml.notesSlide+xml"/>
  <Override PartName="/ppt/tags/tag76.xml" ContentType="application/vnd.openxmlformats-officedocument.presentationml.tags+xml"/>
  <Override PartName="/ppt/notesSlides/notesSlide62.xml" ContentType="application/vnd.openxmlformats-officedocument.presentationml.notesSlide+xml"/>
  <Override PartName="/ppt/tags/tag77.xml" ContentType="application/vnd.openxmlformats-officedocument.presentationml.tags+xml"/>
  <Override PartName="/ppt/notesSlides/notesSlide63.xml" ContentType="application/vnd.openxmlformats-officedocument.presentationml.notesSlide+xml"/>
  <Override PartName="/ppt/tags/tag78.xml" ContentType="application/vnd.openxmlformats-officedocument.presentationml.tags+xml"/>
  <Override PartName="/ppt/notesSlides/notesSlide64.xml" ContentType="application/vnd.openxmlformats-officedocument.presentationml.notesSlide+xml"/>
  <Override PartName="/ppt/tags/tag79.xml" ContentType="application/vnd.openxmlformats-officedocument.presentationml.tags+xml"/>
  <Override PartName="/ppt/notesSlides/notesSlide65.xml" ContentType="application/vnd.openxmlformats-officedocument.presentationml.notesSlide+xml"/>
  <Override PartName="/ppt/tags/tag80.xml" ContentType="application/vnd.openxmlformats-officedocument.presentationml.tags+xml"/>
  <Override PartName="/ppt/notesSlides/notesSlide6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6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68.xml" ContentType="application/vnd.openxmlformats-officedocument.presentationml.notesSlide+xml"/>
  <Override PartName="/ppt/tags/tag87.xml" ContentType="application/vnd.openxmlformats-officedocument.presentationml.tags+xml"/>
  <Override PartName="/ppt/notesSlides/notesSlide69.xml" ContentType="application/vnd.openxmlformats-officedocument.presentationml.notesSlide+xml"/>
  <Override PartName="/ppt/tags/tag88.xml" ContentType="application/vnd.openxmlformats-officedocument.presentationml.tags+xml"/>
  <Override PartName="/ppt/notesSlides/notesSlide70.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71.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72.xml" ContentType="application/vnd.openxmlformats-officedocument.presentationml.notesSlide+xml"/>
  <Override PartName="/ppt/tags/tag94.xml" ContentType="application/vnd.openxmlformats-officedocument.presentationml.tags+xml"/>
  <Override PartName="/ppt/notesSlides/notesSlide73.xml" ContentType="application/vnd.openxmlformats-officedocument.presentationml.notesSlide+xml"/>
  <Override PartName="/ppt/tags/tag95.xml" ContentType="application/vnd.openxmlformats-officedocument.presentationml.tags+xml"/>
  <Override PartName="/ppt/notesSlides/notesSlide7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6.xml" ContentType="application/vnd.openxmlformats-officedocument.presentationml.tags+xml"/>
  <Override PartName="/ppt/notesSlides/notesSlide75.xml" ContentType="application/vnd.openxmlformats-officedocument.presentationml.notesSlide+xml"/>
  <Override PartName="/ppt/tags/tag97.xml" ContentType="application/vnd.openxmlformats-officedocument.presentationml.tags+xml"/>
  <Override PartName="/ppt/notesSlides/notesSlide76.xml" ContentType="application/vnd.openxmlformats-officedocument.presentationml.notesSlide+xml"/>
  <Override PartName="/ppt/tags/tag98.xml" ContentType="application/vnd.openxmlformats-officedocument.presentationml.tags+xml"/>
  <Override PartName="/ppt/notesSlides/notesSlide77.xml" ContentType="application/vnd.openxmlformats-officedocument.presentationml.notesSlide+xml"/>
  <Override PartName="/ppt/tags/tag99.xml" ContentType="application/vnd.openxmlformats-officedocument.presentationml.tags+xml"/>
  <Override PartName="/ppt/notesSlides/notesSlide78.xml" ContentType="application/vnd.openxmlformats-officedocument.presentationml.notesSlide+xml"/>
  <Override PartName="/ppt/tags/tag100.xml" ContentType="application/vnd.openxmlformats-officedocument.presentationml.tags+xml"/>
  <Override PartName="/ppt/notesSlides/notesSlide79.xml" ContentType="application/vnd.openxmlformats-officedocument.presentationml.notesSlide+xml"/>
  <Override PartName="/ppt/tags/tag101.xml" ContentType="application/vnd.openxmlformats-officedocument.presentationml.tags+xml"/>
  <Override PartName="/ppt/notesSlides/notesSlide80.xml" ContentType="application/vnd.openxmlformats-officedocument.presentationml.notesSlide+xml"/>
  <Override PartName="/ppt/tags/tag102.xml" ContentType="application/vnd.openxmlformats-officedocument.presentationml.tags+xml"/>
  <Override PartName="/ppt/notesSlides/notesSlide81.xml" ContentType="application/vnd.openxmlformats-officedocument.presentationml.notesSlide+xml"/>
  <Override PartName="/ppt/tags/tag103.xml" ContentType="application/vnd.openxmlformats-officedocument.presentationml.tags+xml"/>
  <Override PartName="/ppt/notesSlides/notesSlide82.xml" ContentType="application/vnd.openxmlformats-officedocument.presentationml.notesSlide+xml"/>
  <Override PartName="/ppt/tags/tag104.xml" ContentType="application/vnd.openxmlformats-officedocument.presentationml.tags+xml"/>
  <Override PartName="/ppt/notesSlides/notesSlide83.xml" ContentType="application/vnd.openxmlformats-officedocument.presentationml.notesSlide+xml"/>
  <Override PartName="/ppt/tags/tag105.xml" ContentType="application/vnd.openxmlformats-officedocument.presentationml.tags+xml"/>
  <Override PartName="/ppt/notesSlides/notesSlide84.xml" ContentType="application/vnd.openxmlformats-officedocument.presentationml.notesSlide+xml"/>
  <Override PartName="/ppt/tags/tag106.xml" ContentType="application/vnd.openxmlformats-officedocument.presentationml.tags+xml"/>
  <Override PartName="/ppt/notesSlides/notesSlide85.xml" ContentType="application/vnd.openxmlformats-officedocument.presentationml.notesSlide+xml"/>
  <Override PartName="/ppt/tags/tag107.xml" ContentType="application/vnd.openxmlformats-officedocument.presentationml.tags+xml"/>
  <Override PartName="/ppt/notesSlides/notesSlide86.xml" ContentType="application/vnd.openxmlformats-officedocument.presentationml.notesSlide+xml"/>
  <Override PartName="/ppt/tags/tag108.xml" ContentType="application/vnd.openxmlformats-officedocument.presentationml.tags+xml"/>
  <Override PartName="/ppt/notesSlides/notesSlide87.xml" ContentType="application/vnd.openxmlformats-officedocument.presentationml.notesSlide+xml"/>
  <Override PartName="/ppt/tags/tag109.xml" ContentType="application/vnd.openxmlformats-officedocument.presentationml.tags+xml"/>
  <Override PartName="/ppt/notesSlides/notesSlide88.xml" ContentType="application/vnd.openxmlformats-officedocument.presentationml.notesSlide+xml"/>
  <Override PartName="/ppt/tags/tag110.xml" ContentType="application/vnd.openxmlformats-officedocument.presentationml.tags+xml"/>
  <Override PartName="/ppt/notesSlides/notesSlide89.xml" ContentType="application/vnd.openxmlformats-officedocument.presentationml.notesSlide+xml"/>
  <Override PartName="/ppt/tags/tag111.xml" ContentType="application/vnd.openxmlformats-officedocument.presentationml.tags+xml"/>
  <Override PartName="/ppt/notesSlides/notesSlide90.xml" ContentType="application/vnd.openxmlformats-officedocument.presentationml.notesSlide+xml"/>
  <Override PartName="/ppt/tags/tag112.xml" ContentType="application/vnd.openxmlformats-officedocument.presentationml.tags+xml"/>
  <Override PartName="/ppt/notesSlides/notesSlide91.xml" ContentType="application/vnd.openxmlformats-officedocument.presentationml.notesSlide+xml"/>
  <Override PartName="/ppt/tags/tag113.xml" ContentType="application/vnd.openxmlformats-officedocument.presentationml.tags+xml"/>
  <Override PartName="/ppt/notesSlides/notesSlide92.xml" ContentType="application/vnd.openxmlformats-officedocument.presentationml.notesSlide+xml"/>
  <Override PartName="/ppt/tags/tag114.xml" ContentType="application/vnd.openxmlformats-officedocument.presentationml.tags+xml"/>
  <Override PartName="/ppt/notesSlides/notesSlide93.xml" ContentType="application/vnd.openxmlformats-officedocument.presentationml.notesSlide+xml"/>
  <Override PartName="/ppt/tags/tag115.xml" ContentType="application/vnd.openxmlformats-officedocument.presentationml.tags+xml"/>
  <Override PartName="/ppt/notesSlides/notesSlide94.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95.xml" ContentType="application/vnd.openxmlformats-officedocument.presentationml.notesSlide+xml"/>
  <Override PartName="/ppt/tags/tag118.xml" ContentType="application/vnd.openxmlformats-officedocument.presentationml.tags+xml"/>
  <Override PartName="/ppt/notesSlides/notesSlide96.xml" ContentType="application/vnd.openxmlformats-officedocument.presentationml.notesSlide+xml"/>
  <Override PartName="/ppt/tags/tag119.xml" ContentType="application/vnd.openxmlformats-officedocument.presentationml.tags+xml"/>
  <Override PartName="/ppt/notesSlides/notesSlide97.xml" ContentType="application/vnd.openxmlformats-officedocument.presentationml.notesSlide+xml"/>
  <Override PartName="/ppt/tags/tag120.xml" ContentType="application/vnd.openxmlformats-officedocument.presentationml.tags+xml"/>
  <Override PartName="/ppt/notesSlides/notesSlide98.xml" ContentType="application/vnd.openxmlformats-officedocument.presentationml.notesSlide+xml"/>
  <Override PartName="/ppt/tags/tag121.xml" ContentType="application/vnd.openxmlformats-officedocument.presentationml.tags+xml"/>
  <Override PartName="/ppt/notesSlides/notesSlide9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22.xml" ContentType="application/vnd.openxmlformats-officedocument.presentationml.tags+xml"/>
  <Override PartName="/ppt/notesSlides/notesSlide100.xml" ContentType="application/vnd.openxmlformats-officedocument.presentationml.notesSlide+xml"/>
  <Override PartName="/ppt/tags/tag123.xml" ContentType="application/vnd.openxmlformats-officedocument.presentationml.tags+xml"/>
  <Override PartName="/ppt/notesSlides/notesSlide101.xml" ContentType="application/vnd.openxmlformats-officedocument.presentationml.notesSlide+xml"/>
  <Override PartName="/ppt/tags/tag124.xml" ContentType="application/vnd.openxmlformats-officedocument.presentationml.tags+xml"/>
  <Override PartName="/ppt/notesSlides/notesSlide102.xml" ContentType="application/vnd.openxmlformats-officedocument.presentationml.notesSlide+xml"/>
  <Override PartName="/ppt/tags/tag125.xml" ContentType="application/vnd.openxmlformats-officedocument.presentationml.tags+xml"/>
  <Override PartName="/ppt/notesSlides/notesSlide103.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104.xml" ContentType="application/vnd.openxmlformats-officedocument.presentationml.notesSlide+xml"/>
  <Override PartName="/ppt/tags/tag128.xml" ContentType="application/vnd.openxmlformats-officedocument.presentationml.tags+xml"/>
  <Override PartName="/ppt/notesSlides/notesSlide105.xml" ContentType="application/vnd.openxmlformats-officedocument.presentationml.notesSlide+xml"/>
  <Override PartName="/ppt/tags/tag129.xml" ContentType="application/vnd.openxmlformats-officedocument.presentationml.tags+xml"/>
  <Override PartName="/ppt/notesSlides/notesSlide10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07.xml" ContentType="application/vnd.openxmlformats-officedocument.presentationml.notesSlide+xml"/>
  <Override PartName="/ppt/tags/tag134.xml" ContentType="application/vnd.openxmlformats-officedocument.presentationml.tags+xml"/>
  <Override PartName="/ppt/notesSlides/notesSlide108.xml" ContentType="application/vnd.openxmlformats-officedocument.presentationml.notesSlide+xml"/>
  <Override PartName="/ppt/tags/tag135.xml" ContentType="application/vnd.openxmlformats-officedocument.presentationml.tags+xml"/>
  <Override PartName="/ppt/notesSlides/notesSlide109.xml" ContentType="application/vnd.openxmlformats-officedocument.presentationml.notesSlide+xml"/>
  <Override PartName="/ppt/tags/tag136.xml" ContentType="application/vnd.openxmlformats-officedocument.presentationml.tags+xml"/>
  <Override PartName="/ppt/notesSlides/notesSlide110.xml" ContentType="application/vnd.openxmlformats-officedocument.presentationml.notesSlide+xml"/>
  <Override PartName="/ppt/tags/tag137.xml" ContentType="application/vnd.openxmlformats-officedocument.presentationml.tags+xml"/>
  <Override PartName="/ppt/notesSlides/notesSlide111.xml" ContentType="application/vnd.openxmlformats-officedocument.presentationml.notesSlide+xml"/>
  <Override PartName="/ppt/tags/tag138.xml" ContentType="application/vnd.openxmlformats-officedocument.presentationml.tags+xml"/>
  <Override PartName="/ppt/notesSlides/notesSlide112.xml" ContentType="application/vnd.openxmlformats-officedocument.presentationml.notesSlide+xml"/>
  <Override PartName="/ppt/tags/tag139.xml" ContentType="application/vnd.openxmlformats-officedocument.presentationml.tags+xml"/>
  <Override PartName="/ppt/notesSlides/notesSlide113.xml" ContentType="application/vnd.openxmlformats-officedocument.presentationml.notesSlide+xml"/>
  <Override PartName="/ppt/tags/tag140.xml" ContentType="application/vnd.openxmlformats-officedocument.presentationml.tags+xml"/>
  <Override PartName="/ppt/notesSlides/notesSlide114.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15.xml" ContentType="application/vnd.openxmlformats-officedocument.presentationml.notesSlide+xml"/>
  <Override PartName="/ppt/tags/tag144.xml" ContentType="application/vnd.openxmlformats-officedocument.presentationml.tags+xml"/>
  <Override PartName="/ppt/notesSlides/notesSlide116.xml" ContentType="application/vnd.openxmlformats-officedocument.presentationml.notesSlide+xml"/>
  <Override PartName="/ppt/tags/tag145.xml" ContentType="application/vnd.openxmlformats-officedocument.presentationml.tags+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7"/>
  </p:notesMasterIdLst>
  <p:sldIdLst>
    <p:sldId id="403" r:id="rId2"/>
    <p:sldId id="257" r:id="rId3"/>
    <p:sldId id="258" r:id="rId4"/>
    <p:sldId id="259" r:id="rId5"/>
    <p:sldId id="261" r:id="rId6"/>
    <p:sldId id="262" r:id="rId7"/>
    <p:sldId id="263" r:id="rId8"/>
    <p:sldId id="264" r:id="rId9"/>
    <p:sldId id="265" r:id="rId10"/>
    <p:sldId id="412" r:id="rId11"/>
    <p:sldId id="267" r:id="rId12"/>
    <p:sldId id="268" r:id="rId13"/>
    <p:sldId id="269" r:id="rId14"/>
    <p:sldId id="375" r:id="rId15"/>
    <p:sldId id="376" r:id="rId16"/>
    <p:sldId id="377" r:id="rId17"/>
    <p:sldId id="273" r:id="rId18"/>
    <p:sldId id="274" r:id="rId19"/>
    <p:sldId id="275" r:id="rId20"/>
    <p:sldId id="378" r:id="rId21"/>
    <p:sldId id="379" r:id="rId22"/>
    <p:sldId id="492" r:id="rId23"/>
    <p:sldId id="391" r:id="rId24"/>
    <p:sldId id="387" r:id="rId25"/>
    <p:sldId id="388" r:id="rId26"/>
    <p:sldId id="389" r:id="rId27"/>
    <p:sldId id="390" r:id="rId28"/>
    <p:sldId id="392" r:id="rId29"/>
    <p:sldId id="393" r:id="rId30"/>
    <p:sldId id="460" r:id="rId31"/>
    <p:sldId id="402" r:id="rId32"/>
    <p:sldId id="411" r:id="rId33"/>
    <p:sldId id="394" r:id="rId34"/>
    <p:sldId id="410" r:id="rId35"/>
    <p:sldId id="413" r:id="rId36"/>
    <p:sldId id="415" r:id="rId37"/>
    <p:sldId id="416" r:id="rId38"/>
    <p:sldId id="414" r:id="rId39"/>
    <p:sldId id="456" r:id="rId40"/>
    <p:sldId id="490" r:id="rId41"/>
    <p:sldId id="493" r:id="rId42"/>
    <p:sldId id="494" r:id="rId43"/>
    <p:sldId id="418" r:id="rId44"/>
    <p:sldId id="419" r:id="rId45"/>
    <p:sldId id="448" r:id="rId46"/>
    <p:sldId id="449" r:id="rId47"/>
    <p:sldId id="420" r:id="rId48"/>
    <p:sldId id="495" r:id="rId49"/>
    <p:sldId id="421" r:id="rId50"/>
    <p:sldId id="422" r:id="rId51"/>
    <p:sldId id="423" r:id="rId52"/>
    <p:sldId id="424" r:id="rId53"/>
    <p:sldId id="425" r:id="rId54"/>
    <p:sldId id="426" r:id="rId55"/>
    <p:sldId id="427" r:id="rId56"/>
    <p:sldId id="428" r:id="rId57"/>
    <p:sldId id="429" r:id="rId58"/>
    <p:sldId id="430" r:id="rId59"/>
    <p:sldId id="432" r:id="rId60"/>
    <p:sldId id="455" r:id="rId61"/>
    <p:sldId id="479" r:id="rId62"/>
    <p:sldId id="480" r:id="rId63"/>
    <p:sldId id="452" r:id="rId64"/>
    <p:sldId id="453" r:id="rId65"/>
    <p:sldId id="454" r:id="rId66"/>
    <p:sldId id="459" r:id="rId67"/>
    <p:sldId id="457" r:id="rId68"/>
    <p:sldId id="461" r:id="rId69"/>
    <p:sldId id="433" r:id="rId70"/>
    <p:sldId id="434" r:id="rId71"/>
    <p:sldId id="435" r:id="rId72"/>
    <p:sldId id="436" r:id="rId73"/>
    <p:sldId id="437" r:id="rId74"/>
    <p:sldId id="438" r:id="rId75"/>
    <p:sldId id="439" r:id="rId76"/>
    <p:sldId id="440" r:id="rId77"/>
    <p:sldId id="441" r:id="rId78"/>
    <p:sldId id="442" r:id="rId79"/>
    <p:sldId id="443" r:id="rId80"/>
    <p:sldId id="444" r:id="rId81"/>
    <p:sldId id="445" r:id="rId82"/>
    <p:sldId id="446" r:id="rId83"/>
    <p:sldId id="447" r:id="rId84"/>
    <p:sldId id="462" r:id="rId85"/>
    <p:sldId id="463" r:id="rId86"/>
    <p:sldId id="464" r:id="rId87"/>
    <p:sldId id="465" r:id="rId88"/>
    <p:sldId id="466" r:id="rId89"/>
    <p:sldId id="482" r:id="rId90"/>
    <p:sldId id="481" r:id="rId91"/>
    <p:sldId id="283" r:id="rId92"/>
    <p:sldId id="497" r:id="rId93"/>
    <p:sldId id="483" r:id="rId94"/>
    <p:sldId id="484" r:id="rId95"/>
    <p:sldId id="467" r:id="rId96"/>
    <p:sldId id="468" r:id="rId97"/>
    <p:sldId id="469" r:id="rId98"/>
    <p:sldId id="284" r:id="rId99"/>
    <p:sldId id="473" r:id="rId100"/>
    <p:sldId id="474" r:id="rId101"/>
    <p:sldId id="346" r:id="rId102"/>
    <p:sldId id="498" r:id="rId103"/>
    <p:sldId id="350" r:id="rId104"/>
    <p:sldId id="351" r:id="rId105"/>
    <p:sldId id="352" r:id="rId106"/>
    <p:sldId id="500" r:id="rId107"/>
    <p:sldId id="475" r:id="rId108"/>
    <p:sldId id="476" r:id="rId109"/>
    <p:sldId id="327" r:id="rId110"/>
    <p:sldId id="486" r:id="rId111"/>
    <p:sldId id="485" r:id="rId112"/>
    <p:sldId id="355" r:id="rId113"/>
    <p:sldId id="356" r:id="rId114"/>
    <p:sldId id="357" r:id="rId115"/>
    <p:sldId id="358" r:id="rId116"/>
    <p:sldId id="488" r:id="rId117"/>
    <p:sldId id="359" r:id="rId118"/>
    <p:sldId id="360" r:id="rId119"/>
    <p:sldId id="361" r:id="rId120"/>
    <p:sldId id="501" r:id="rId121"/>
    <p:sldId id="502" r:id="rId122"/>
    <p:sldId id="503" r:id="rId123"/>
    <p:sldId id="362" r:id="rId124"/>
    <p:sldId id="364" r:id="rId125"/>
    <p:sldId id="363" r:id="rId126"/>
    <p:sldId id="367" r:id="rId127"/>
    <p:sldId id="365" r:id="rId128"/>
    <p:sldId id="366" r:id="rId129"/>
    <p:sldId id="368" r:id="rId130"/>
    <p:sldId id="489" r:id="rId131"/>
    <p:sldId id="505" r:id="rId132"/>
    <p:sldId id="504" r:id="rId133"/>
    <p:sldId id="496" r:id="rId134"/>
    <p:sldId id="499" r:id="rId135"/>
    <p:sldId id="370" r:id="rId136"/>
  </p:sldIdLst>
  <p:sldSz cx="9144000" cy="6858000" type="screen4x3"/>
  <p:notesSz cx="6985000" cy="9271000"/>
  <p:embeddedFontLst>
    <p:embeddedFont>
      <p:font typeface="Calibri" panose="020F0502020204030204" pitchFamily="34" charset="0"/>
      <p:regular r:id="rId138"/>
      <p:bold r:id="rId139"/>
      <p:italic r:id="rId140"/>
      <p:boldItalic r:id="rId141"/>
    </p:embeddedFont>
    <p:embeddedFont>
      <p:font typeface="Verdana" panose="020B0604030504040204" pitchFamily="34" charset="0"/>
      <p:regular r:id="rId142"/>
      <p:bold r:id="rId143"/>
      <p:italic r:id="rId144"/>
      <p:boldItalic r:id="rId145"/>
    </p:embeddedFont>
    <p:embeddedFont>
      <p:font typeface="Arial Black" panose="020B0A04020102020204" pitchFamily="34" charset="0"/>
      <p:regular r:id="rId146"/>
      <p:bold r:id="rId147"/>
    </p:embeddedFont>
    <p:embeddedFont>
      <p:font typeface="Yu Gothic Medium" panose="020B0500000000000000" pitchFamily="34" charset="-128"/>
      <p:regular r:id="rId148"/>
    </p:embeddedFont>
  </p:embeddedFontLst>
  <p:custDataLst>
    <p:tags r:id="rId14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0" roundtripDataSignature="AMtx7mhQmYWrS5MVsItkIDBczLoxNPJK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 Rivera" initials="AR" lastIdx="2" clrIdx="0">
    <p:extLst>
      <p:ext uri="{19B8F6BF-5375-455C-9EA6-DF929625EA0E}">
        <p15:presenceInfo xmlns:p15="http://schemas.microsoft.com/office/powerpoint/2012/main" userId="S-1-5-21-497440546-3349810628-3187559507-63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746F9F-0E89-49C7-9AF0-A1651704D797}">
  <a:tblStyle styleId="{0E746F9F-0E89-49C7-9AF0-A1651704D79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9" autoAdjust="0"/>
    <p:restoredTop sz="88153" autoAdjust="0"/>
  </p:normalViewPr>
  <p:slideViewPr>
    <p:cSldViewPr snapToGrid="0">
      <p:cViewPr>
        <p:scale>
          <a:sx n="60" d="100"/>
          <a:sy n="60" d="100"/>
        </p:scale>
        <p:origin x="-480" y="-42"/>
      </p:cViewPr>
      <p:guideLst>
        <p:guide orient="horz" pos="2160"/>
        <p:guide pos="2880"/>
      </p:guideLst>
    </p:cSldViewPr>
  </p:slideViewPr>
  <p:notesTextViewPr>
    <p:cViewPr>
      <p:scale>
        <a:sx n="1" d="1"/>
        <a:sy n="1" d="1"/>
      </p:scale>
      <p:origin x="0" y="0"/>
    </p:cViewPr>
  </p:notesTextViewPr>
  <p:sorterViewPr>
    <p:cViewPr>
      <p:scale>
        <a:sx n="100" d="100"/>
        <a:sy n="100" d="100"/>
      </p:scale>
      <p:origin x="0" y="-25962"/>
    </p:cViewPr>
  </p:sorterViewPr>
  <p:notesViewPr>
    <p:cSldViewPr snapToGrid="0">
      <p:cViewPr varScale="1">
        <p:scale>
          <a:sx n="55" d="100"/>
          <a:sy n="55" d="100"/>
        </p:scale>
        <p:origin x="2286" y="8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font" Target="fonts/font1.fntdata"/><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font" Target="fonts/font7.fntdata"/><Relationship Id="rId149" Type="http://schemas.openxmlformats.org/officeDocument/2006/relationships/tags" Target="tags/tag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font" Target="fonts/font2.fntdata"/><Relationship Id="rId80" Type="http://schemas.openxmlformats.org/officeDocument/2006/relationships/slide" Target="slides/slide79.xml"/><Relationship Id="rId85" Type="http://schemas.openxmlformats.org/officeDocument/2006/relationships/slide" Target="slides/slide84.xml"/><Relationship Id="rId150" Type="http://customschemas.google.com/relationships/presentationmetadata" Target="metadata"/><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font" Target="fonts/font3.fntdata"/><Relationship Id="rId145" Type="http://schemas.openxmlformats.org/officeDocument/2006/relationships/font" Target="fonts/font8.fntdata"/><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font" Target="fonts/font6.fntdata"/><Relationship Id="rId148" Type="http://schemas.openxmlformats.org/officeDocument/2006/relationships/font" Target="fonts/font11.fntdata"/><Relationship Id="rId15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4.fntdata"/><Relationship Id="rId146"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5.fntdata"/><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09T18:06:47.936" idx="2">
    <p:pos x="5303" y="3558"/>
    <p:text>hyperlink template transactions to ucpath website &amp; CWR on transaction user site.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4-09T17:25:16.794" idx="1">
    <p:pos x="3783" y="1290"/>
    <p:text>check with Romain regarding librarian positions.</p:text>
    <p:extLst>
      <p:ext uri="{C676402C-5697-4E1C-873F-D02D1690AC5C}">
        <p15:threadingInfo xmlns:p15="http://schemas.microsoft.com/office/powerpoint/2012/main" timeZoneBias="420"/>
      </p:ext>
    </p:extLst>
  </p:cm>
</p:cmLst>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1" Type="http://schemas.openxmlformats.org/officeDocument/2006/relationships/image" Target="../media/image14.png"/></Relationships>
</file>

<file path=ppt/diagrams/_rels/data5.xml.rels><?xml version="1.0" encoding="UTF-8" standalone="yes"?>
<Relationships xmlns="http://schemas.openxmlformats.org/package/2006/relationships"><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EA3F4-4B73-483E-926D-4FD37CF29FE8}" type="doc">
      <dgm:prSet loTypeId="urn:microsoft.com/office/officeart/2008/layout/VerticalCurvedList" loCatId="list" qsTypeId="urn:microsoft.com/office/officeart/2005/8/quickstyle/3d3" qsCatId="3D" csTypeId="urn:microsoft.com/office/officeart/2005/8/colors/accent5_2" csCatId="accent5" phldr="1"/>
      <dgm:spPr/>
      <dgm:t>
        <a:bodyPr/>
        <a:lstStyle/>
        <a:p>
          <a:endParaRPr lang="en-US"/>
        </a:p>
      </dgm:t>
    </dgm:pt>
    <dgm:pt modelId="{F44BF841-0008-4167-9C08-021C68E202F9}">
      <dgm:prSet phldrT="[Text]"/>
      <dgm:spPr/>
      <dgm:t>
        <a:bodyPr/>
        <a:lstStyle/>
        <a:p>
          <a:r>
            <a:rPr lang="en-US" dirty="0" smtClean="0"/>
            <a:t>1. Position Management Overview</a:t>
          </a:r>
          <a:endParaRPr lang="en-US" dirty="0"/>
        </a:p>
      </dgm:t>
    </dgm:pt>
    <dgm:pt modelId="{BC169A91-AA31-4357-B9CA-6FF3DB22A794}" type="parTrans" cxnId="{BE867555-907E-48A2-902B-DAF46D5A7069}">
      <dgm:prSet/>
      <dgm:spPr/>
      <dgm:t>
        <a:bodyPr/>
        <a:lstStyle/>
        <a:p>
          <a:endParaRPr lang="en-US"/>
        </a:p>
      </dgm:t>
    </dgm:pt>
    <dgm:pt modelId="{3C1B571D-E99F-43C8-B32B-2B93DB4C0DF8}" type="sibTrans" cxnId="{BE867555-907E-48A2-902B-DAF46D5A7069}">
      <dgm:prSet/>
      <dgm:spPr/>
      <dgm:t>
        <a:bodyPr/>
        <a:lstStyle/>
        <a:p>
          <a:endParaRPr lang="en-US"/>
        </a:p>
      </dgm:t>
    </dgm:pt>
    <dgm:pt modelId="{F5F26E95-364A-4E04-9A9F-66ED50EA091A}">
      <dgm:prSet phldrT="[Text]"/>
      <dgm:spPr/>
      <dgm:t>
        <a:bodyPr/>
        <a:lstStyle/>
        <a:p>
          <a:r>
            <a:rPr lang="en-US" dirty="0" smtClean="0"/>
            <a:t>2. Add New Position</a:t>
          </a:r>
          <a:endParaRPr lang="en-US" dirty="0"/>
        </a:p>
      </dgm:t>
    </dgm:pt>
    <dgm:pt modelId="{978FDBDE-2414-4702-950C-FF24B576F1BB}" type="parTrans" cxnId="{F4554973-172A-42EF-B73D-EC39815758BE}">
      <dgm:prSet/>
      <dgm:spPr/>
      <dgm:t>
        <a:bodyPr/>
        <a:lstStyle/>
        <a:p>
          <a:endParaRPr lang="en-US"/>
        </a:p>
      </dgm:t>
    </dgm:pt>
    <dgm:pt modelId="{C6DA2B8B-31A4-443B-8FF3-1066D2041CDB}" type="sibTrans" cxnId="{F4554973-172A-42EF-B73D-EC39815758BE}">
      <dgm:prSet/>
      <dgm:spPr/>
      <dgm:t>
        <a:bodyPr/>
        <a:lstStyle/>
        <a:p>
          <a:endParaRPr lang="en-US"/>
        </a:p>
      </dgm:t>
    </dgm:pt>
    <dgm:pt modelId="{3948DFDA-E3A0-4C5A-94BC-AD0D562EBBD3}">
      <dgm:prSet phldrT="[Text]"/>
      <dgm:spPr/>
      <dgm:t>
        <a:bodyPr/>
        <a:lstStyle/>
        <a:p>
          <a:r>
            <a:rPr lang="en-US" dirty="0" smtClean="0"/>
            <a:t>3. Fast Class: Position Classification</a:t>
          </a:r>
          <a:endParaRPr lang="en-US" dirty="0"/>
        </a:p>
      </dgm:t>
    </dgm:pt>
    <dgm:pt modelId="{383777EF-9777-4646-84A7-21E0B7532793}" type="parTrans" cxnId="{049B5B06-3FB9-4289-93C2-12163DFC4E87}">
      <dgm:prSet/>
      <dgm:spPr/>
      <dgm:t>
        <a:bodyPr/>
        <a:lstStyle/>
        <a:p>
          <a:endParaRPr lang="en-US"/>
        </a:p>
      </dgm:t>
    </dgm:pt>
    <dgm:pt modelId="{2F01E68B-5066-4B5E-BD2A-6966EB4411EA}" type="sibTrans" cxnId="{049B5B06-3FB9-4289-93C2-12163DFC4E87}">
      <dgm:prSet/>
      <dgm:spPr/>
      <dgm:t>
        <a:bodyPr/>
        <a:lstStyle/>
        <a:p>
          <a:endParaRPr lang="en-US"/>
        </a:p>
      </dgm:t>
    </dgm:pt>
    <dgm:pt modelId="{EDAF6E6B-E4BD-4179-B573-051D4B2F2C04}">
      <dgm:prSet phldrT="[Text]"/>
      <dgm:spPr/>
      <dgm:t>
        <a:bodyPr/>
        <a:lstStyle/>
        <a:p>
          <a:r>
            <a:rPr lang="en-US" dirty="0" smtClean="0"/>
            <a:t>4. Update Vacant Position</a:t>
          </a:r>
          <a:endParaRPr lang="en-US" dirty="0"/>
        </a:p>
      </dgm:t>
    </dgm:pt>
    <dgm:pt modelId="{FF6E2060-16AA-4142-972F-CB849A41B57F}" type="parTrans" cxnId="{F75E94C7-0693-4E2C-8170-CE6E68935290}">
      <dgm:prSet/>
      <dgm:spPr/>
      <dgm:t>
        <a:bodyPr/>
        <a:lstStyle/>
        <a:p>
          <a:endParaRPr lang="en-US"/>
        </a:p>
      </dgm:t>
    </dgm:pt>
    <dgm:pt modelId="{2196377D-CF65-48E7-814B-3BFA98091FE8}" type="sibTrans" cxnId="{F75E94C7-0693-4E2C-8170-CE6E68935290}">
      <dgm:prSet/>
      <dgm:spPr/>
      <dgm:t>
        <a:bodyPr/>
        <a:lstStyle/>
        <a:p>
          <a:endParaRPr lang="en-US"/>
        </a:p>
      </dgm:t>
    </dgm:pt>
    <dgm:pt modelId="{E338467E-5A98-4E23-ADC7-A56DA564ADC1}">
      <dgm:prSet phldrT="[Text]"/>
      <dgm:spPr/>
      <dgm:t>
        <a:bodyPr/>
        <a:lstStyle/>
        <a:p>
          <a:r>
            <a:rPr lang="en-US" dirty="0" smtClean="0"/>
            <a:t>5. Review Position Transactions</a:t>
          </a:r>
          <a:endParaRPr lang="en-US" dirty="0"/>
        </a:p>
      </dgm:t>
    </dgm:pt>
    <dgm:pt modelId="{F399921D-E8BC-455E-A846-0A3ED596612A}" type="parTrans" cxnId="{46026259-1F84-4AA7-A382-3B0CB38CFB29}">
      <dgm:prSet/>
      <dgm:spPr/>
      <dgm:t>
        <a:bodyPr/>
        <a:lstStyle/>
        <a:p>
          <a:endParaRPr lang="en-US"/>
        </a:p>
      </dgm:t>
    </dgm:pt>
    <dgm:pt modelId="{8EFDAAC5-C8B0-48DA-ACAF-1A4D511DD15F}" type="sibTrans" cxnId="{46026259-1F84-4AA7-A382-3B0CB38CFB29}">
      <dgm:prSet/>
      <dgm:spPr/>
      <dgm:t>
        <a:bodyPr/>
        <a:lstStyle/>
        <a:p>
          <a:endParaRPr lang="en-US"/>
        </a:p>
      </dgm:t>
    </dgm:pt>
    <dgm:pt modelId="{41C865CC-635D-4D1F-9CF8-67DCB92BFEFE}" type="pres">
      <dgm:prSet presAssocID="{8B5EA3F4-4B73-483E-926D-4FD37CF29FE8}" presName="Name0" presStyleCnt="0">
        <dgm:presLayoutVars>
          <dgm:chMax val="7"/>
          <dgm:chPref val="7"/>
          <dgm:dir/>
        </dgm:presLayoutVars>
      </dgm:prSet>
      <dgm:spPr/>
      <dgm:t>
        <a:bodyPr/>
        <a:lstStyle/>
        <a:p>
          <a:endParaRPr lang="en-US"/>
        </a:p>
      </dgm:t>
    </dgm:pt>
    <dgm:pt modelId="{AE3E0EDB-C098-45E0-BC99-D82AC7A94D65}" type="pres">
      <dgm:prSet presAssocID="{8B5EA3F4-4B73-483E-926D-4FD37CF29FE8}" presName="Name1" presStyleCnt="0"/>
      <dgm:spPr/>
    </dgm:pt>
    <dgm:pt modelId="{F909AF62-EF96-4F72-B6CA-9896F50877B6}" type="pres">
      <dgm:prSet presAssocID="{8B5EA3F4-4B73-483E-926D-4FD37CF29FE8}" presName="cycle" presStyleCnt="0"/>
      <dgm:spPr/>
    </dgm:pt>
    <dgm:pt modelId="{29F57873-8135-445D-8616-AB148338AA13}" type="pres">
      <dgm:prSet presAssocID="{8B5EA3F4-4B73-483E-926D-4FD37CF29FE8}" presName="srcNode" presStyleLbl="node1" presStyleIdx="0" presStyleCnt="5"/>
      <dgm:spPr/>
    </dgm:pt>
    <dgm:pt modelId="{6BF0A85F-5018-4C01-9AE6-8B7EEEC7A096}" type="pres">
      <dgm:prSet presAssocID="{8B5EA3F4-4B73-483E-926D-4FD37CF29FE8}" presName="conn" presStyleLbl="parChTrans1D2" presStyleIdx="0" presStyleCnt="1"/>
      <dgm:spPr/>
      <dgm:t>
        <a:bodyPr/>
        <a:lstStyle/>
        <a:p>
          <a:endParaRPr lang="en-US"/>
        </a:p>
      </dgm:t>
    </dgm:pt>
    <dgm:pt modelId="{7B43685C-C6C9-4200-B3D3-B3AF739AC275}" type="pres">
      <dgm:prSet presAssocID="{8B5EA3F4-4B73-483E-926D-4FD37CF29FE8}" presName="extraNode" presStyleLbl="node1" presStyleIdx="0" presStyleCnt="5"/>
      <dgm:spPr/>
    </dgm:pt>
    <dgm:pt modelId="{A033DD74-1B80-4538-808F-13C2FB51F59A}" type="pres">
      <dgm:prSet presAssocID="{8B5EA3F4-4B73-483E-926D-4FD37CF29FE8}" presName="dstNode" presStyleLbl="node1" presStyleIdx="0" presStyleCnt="5"/>
      <dgm:spPr/>
    </dgm:pt>
    <dgm:pt modelId="{EEE84B37-CC22-4D39-A7F1-CEDA00CCDC0F}" type="pres">
      <dgm:prSet presAssocID="{F44BF841-0008-4167-9C08-021C68E202F9}" presName="text_1" presStyleLbl="node1" presStyleIdx="0" presStyleCnt="5">
        <dgm:presLayoutVars>
          <dgm:bulletEnabled val="1"/>
        </dgm:presLayoutVars>
      </dgm:prSet>
      <dgm:spPr/>
      <dgm:t>
        <a:bodyPr/>
        <a:lstStyle/>
        <a:p>
          <a:endParaRPr lang="en-US"/>
        </a:p>
      </dgm:t>
    </dgm:pt>
    <dgm:pt modelId="{1DDB51A8-7491-4812-9334-EF710CC3CC50}" type="pres">
      <dgm:prSet presAssocID="{F44BF841-0008-4167-9C08-021C68E202F9}" presName="accent_1" presStyleCnt="0"/>
      <dgm:spPr/>
    </dgm:pt>
    <dgm:pt modelId="{0716EAF7-0E98-4621-BF55-68B7D8A4249F}" type="pres">
      <dgm:prSet presAssocID="{F44BF841-0008-4167-9C08-021C68E202F9}" presName="accentRepeatNode" presStyleLbl="solidFgAcc1" presStyleIdx="0" presStyleCnt="5"/>
      <dgm:spPr/>
    </dgm:pt>
    <dgm:pt modelId="{A1545576-FF3F-48A5-B901-8B8138ABA1F2}" type="pres">
      <dgm:prSet presAssocID="{F5F26E95-364A-4E04-9A9F-66ED50EA091A}" presName="text_2" presStyleLbl="node1" presStyleIdx="1" presStyleCnt="5">
        <dgm:presLayoutVars>
          <dgm:bulletEnabled val="1"/>
        </dgm:presLayoutVars>
      </dgm:prSet>
      <dgm:spPr/>
      <dgm:t>
        <a:bodyPr/>
        <a:lstStyle/>
        <a:p>
          <a:endParaRPr lang="en-US"/>
        </a:p>
      </dgm:t>
    </dgm:pt>
    <dgm:pt modelId="{6625FC5E-CA33-440B-B301-85B9AFF08554}" type="pres">
      <dgm:prSet presAssocID="{F5F26E95-364A-4E04-9A9F-66ED50EA091A}" presName="accent_2" presStyleCnt="0"/>
      <dgm:spPr/>
    </dgm:pt>
    <dgm:pt modelId="{B53ED952-E5C0-4A49-B483-8BB25D0B6C71}" type="pres">
      <dgm:prSet presAssocID="{F5F26E95-364A-4E04-9A9F-66ED50EA091A}" presName="accentRepeatNode" presStyleLbl="solidFgAcc1" presStyleIdx="1" presStyleCnt="5"/>
      <dgm:spPr/>
    </dgm:pt>
    <dgm:pt modelId="{9D127102-F2A9-4A66-AF8D-7CE6A4AD9CF0}" type="pres">
      <dgm:prSet presAssocID="{3948DFDA-E3A0-4C5A-94BC-AD0D562EBBD3}" presName="text_3" presStyleLbl="node1" presStyleIdx="2" presStyleCnt="5">
        <dgm:presLayoutVars>
          <dgm:bulletEnabled val="1"/>
        </dgm:presLayoutVars>
      </dgm:prSet>
      <dgm:spPr/>
      <dgm:t>
        <a:bodyPr/>
        <a:lstStyle/>
        <a:p>
          <a:endParaRPr lang="en-US"/>
        </a:p>
      </dgm:t>
    </dgm:pt>
    <dgm:pt modelId="{3F8E2B41-C630-4F3B-96FB-EF583BC900B2}" type="pres">
      <dgm:prSet presAssocID="{3948DFDA-E3A0-4C5A-94BC-AD0D562EBBD3}" presName="accent_3" presStyleCnt="0"/>
      <dgm:spPr/>
    </dgm:pt>
    <dgm:pt modelId="{E05965FC-DBD6-4BC1-BB6B-76F319D3F646}" type="pres">
      <dgm:prSet presAssocID="{3948DFDA-E3A0-4C5A-94BC-AD0D562EBBD3}" presName="accentRepeatNode" presStyleLbl="solidFgAcc1" presStyleIdx="2" presStyleCnt="5"/>
      <dgm:spPr/>
    </dgm:pt>
    <dgm:pt modelId="{DF152C05-2991-4DA5-B303-61A540B72678}" type="pres">
      <dgm:prSet presAssocID="{EDAF6E6B-E4BD-4179-B573-051D4B2F2C04}" presName="text_4" presStyleLbl="node1" presStyleIdx="3" presStyleCnt="5">
        <dgm:presLayoutVars>
          <dgm:bulletEnabled val="1"/>
        </dgm:presLayoutVars>
      </dgm:prSet>
      <dgm:spPr/>
      <dgm:t>
        <a:bodyPr/>
        <a:lstStyle/>
        <a:p>
          <a:endParaRPr lang="en-US"/>
        </a:p>
      </dgm:t>
    </dgm:pt>
    <dgm:pt modelId="{82AE537F-C01D-42DC-A49B-F751A0DC41FA}" type="pres">
      <dgm:prSet presAssocID="{EDAF6E6B-E4BD-4179-B573-051D4B2F2C04}" presName="accent_4" presStyleCnt="0"/>
      <dgm:spPr/>
    </dgm:pt>
    <dgm:pt modelId="{F2EE9122-9AC9-4BBD-86C4-6D2CF06847F4}" type="pres">
      <dgm:prSet presAssocID="{EDAF6E6B-E4BD-4179-B573-051D4B2F2C04}" presName="accentRepeatNode" presStyleLbl="solidFgAcc1" presStyleIdx="3" presStyleCnt="5"/>
      <dgm:spPr/>
    </dgm:pt>
    <dgm:pt modelId="{2FB880D8-D3EC-4161-A722-E2C9125B065C}" type="pres">
      <dgm:prSet presAssocID="{E338467E-5A98-4E23-ADC7-A56DA564ADC1}" presName="text_5" presStyleLbl="node1" presStyleIdx="4" presStyleCnt="5">
        <dgm:presLayoutVars>
          <dgm:bulletEnabled val="1"/>
        </dgm:presLayoutVars>
      </dgm:prSet>
      <dgm:spPr/>
      <dgm:t>
        <a:bodyPr/>
        <a:lstStyle/>
        <a:p>
          <a:endParaRPr lang="en-US"/>
        </a:p>
      </dgm:t>
    </dgm:pt>
    <dgm:pt modelId="{F787C3D4-37C9-4B8A-88B0-0FD6A4A3C39E}" type="pres">
      <dgm:prSet presAssocID="{E338467E-5A98-4E23-ADC7-A56DA564ADC1}" presName="accent_5" presStyleCnt="0"/>
      <dgm:spPr/>
    </dgm:pt>
    <dgm:pt modelId="{AE437E2A-15B7-4C92-8D4C-4C4A6234D46C}" type="pres">
      <dgm:prSet presAssocID="{E338467E-5A98-4E23-ADC7-A56DA564ADC1}" presName="accentRepeatNode" presStyleLbl="solidFgAcc1" presStyleIdx="4" presStyleCnt="5"/>
      <dgm:spPr/>
    </dgm:pt>
  </dgm:ptLst>
  <dgm:cxnLst>
    <dgm:cxn modelId="{BE867555-907E-48A2-902B-DAF46D5A7069}" srcId="{8B5EA3F4-4B73-483E-926D-4FD37CF29FE8}" destId="{F44BF841-0008-4167-9C08-021C68E202F9}" srcOrd="0" destOrd="0" parTransId="{BC169A91-AA31-4357-B9CA-6FF3DB22A794}" sibTransId="{3C1B571D-E99F-43C8-B32B-2B93DB4C0DF8}"/>
    <dgm:cxn modelId="{85FEA512-6FBF-4EF9-8175-3C9E66147111}" type="presOf" srcId="{EDAF6E6B-E4BD-4179-B573-051D4B2F2C04}" destId="{DF152C05-2991-4DA5-B303-61A540B72678}" srcOrd="0" destOrd="0" presId="urn:microsoft.com/office/officeart/2008/layout/VerticalCurvedList"/>
    <dgm:cxn modelId="{C9BF0D76-1133-4612-AB13-B3C6D528CD58}" type="presOf" srcId="{E338467E-5A98-4E23-ADC7-A56DA564ADC1}" destId="{2FB880D8-D3EC-4161-A722-E2C9125B065C}" srcOrd="0" destOrd="0" presId="urn:microsoft.com/office/officeart/2008/layout/VerticalCurvedList"/>
    <dgm:cxn modelId="{46026259-1F84-4AA7-A382-3B0CB38CFB29}" srcId="{8B5EA3F4-4B73-483E-926D-4FD37CF29FE8}" destId="{E338467E-5A98-4E23-ADC7-A56DA564ADC1}" srcOrd="4" destOrd="0" parTransId="{F399921D-E8BC-455E-A846-0A3ED596612A}" sibTransId="{8EFDAAC5-C8B0-48DA-ACAF-1A4D511DD15F}"/>
    <dgm:cxn modelId="{D06D8CF5-1082-447A-8D65-96F5B302ECD6}" type="presOf" srcId="{3948DFDA-E3A0-4C5A-94BC-AD0D562EBBD3}" destId="{9D127102-F2A9-4A66-AF8D-7CE6A4AD9CF0}" srcOrd="0" destOrd="0" presId="urn:microsoft.com/office/officeart/2008/layout/VerticalCurvedList"/>
    <dgm:cxn modelId="{854C61DF-5CE8-4B0B-8E37-1E2B5C1CB22D}" type="presOf" srcId="{F44BF841-0008-4167-9C08-021C68E202F9}" destId="{EEE84B37-CC22-4D39-A7F1-CEDA00CCDC0F}" srcOrd="0" destOrd="0" presId="urn:microsoft.com/office/officeart/2008/layout/VerticalCurvedList"/>
    <dgm:cxn modelId="{049B5B06-3FB9-4289-93C2-12163DFC4E87}" srcId="{8B5EA3F4-4B73-483E-926D-4FD37CF29FE8}" destId="{3948DFDA-E3A0-4C5A-94BC-AD0D562EBBD3}" srcOrd="2" destOrd="0" parTransId="{383777EF-9777-4646-84A7-21E0B7532793}" sibTransId="{2F01E68B-5066-4B5E-BD2A-6966EB4411EA}"/>
    <dgm:cxn modelId="{F4554973-172A-42EF-B73D-EC39815758BE}" srcId="{8B5EA3F4-4B73-483E-926D-4FD37CF29FE8}" destId="{F5F26E95-364A-4E04-9A9F-66ED50EA091A}" srcOrd="1" destOrd="0" parTransId="{978FDBDE-2414-4702-950C-FF24B576F1BB}" sibTransId="{C6DA2B8B-31A4-443B-8FF3-1066D2041CDB}"/>
    <dgm:cxn modelId="{A1E8ADA6-9140-48AD-9A28-9064DE9C8E6F}" type="presOf" srcId="{F5F26E95-364A-4E04-9A9F-66ED50EA091A}" destId="{A1545576-FF3F-48A5-B901-8B8138ABA1F2}" srcOrd="0" destOrd="0" presId="urn:microsoft.com/office/officeart/2008/layout/VerticalCurvedList"/>
    <dgm:cxn modelId="{3F7BE155-8AA3-459B-8BC3-D833D73F773E}" type="presOf" srcId="{3C1B571D-E99F-43C8-B32B-2B93DB4C0DF8}" destId="{6BF0A85F-5018-4C01-9AE6-8B7EEEC7A096}" srcOrd="0" destOrd="0" presId="urn:microsoft.com/office/officeart/2008/layout/VerticalCurvedList"/>
    <dgm:cxn modelId="{F75E94C7-0693-4E2C-8170-CE6E68935290}" srcId="{8B5EA3F4-4B73-483E-926D-4FD37CF29FE8}" destId="{EDAF6E6B-E4BD-4179-B573-051D4B2F2C04}" srcOrd="3" destOrd="0" parTransId="{FF6E2060-16AA-4142-972F-CB849A41B57F}" sibTransId="{2196377D-CF65-48E7-814B-3BFA98091FE8}"/>
    <dgm:cxn modelId="{8377904C-D985-4C22-9BCC-B67DAF0B5A64}" type="presOf" srcId="{8B5EA3F4-4B73-483E-926D-4FD37CF29FE8}" destId="{41C865CC-635D-4D1F-9CF8-67DCB92BFEFE}" srcOrd="0" destOrd="0" presId="urn:microsoft.com/office/officeart/2008/layout/VerticalCurvedList"/>
    <dgm:cxn modelId="{B152AF29-F0FC-485E-9EB2-C6C3929D69AA}" type="presParOf" srcId="{41C865CC-635D-4D1F-9CF8-67DCB92BFEFE}" destId="{AE3E0EDB-C098-45E0-BC99-D82AC7A94D65}" srcOrd="0" destOrd="0" presId="urn:microsoft.com/office/officeart/2008/layout/VerticalCurvedList"/>
    <dgm:cxn modelId="{8E72FDF3-BFDD-4525-8FC3-4EBE8305FAD1}" type="presParOf" srcId="{AE3E0EDB-C098-45E0-BC99-D82AC7A94D65}" destId="{F909AF62-EF96-4F72-B6CA-9896F50877B6}" srcOrd="0" destOrd="0" presId="urn:microsoft.com/office/officeart/2008/layout/VerticalCurvedList"/>
    <dgm:cxn modelId="{34EF919D-82D0-41BD-B9AE-9B94C1119657}" type="presParOf" srcId="{F909AF62-EF96-4F72-B6CA-9896F50877B6}" destId="{29F57873-8135-445D-8616-AB148338AA13}" srcOrd="0" destOrd="0" presId="urn:microsoft.com/office/officeart/2008/layout/VerticalCurvedList"/>
    <dgm:cxn modelId="{451E508A-06CB-4FC7-A5B6-E1551E8200C6}" type="presParOf" srcId="{F909AF62-EF96-4F72-B6CA-9896F50877B6}" destId="{6BF0A85F-5018-4C01-9AE6-8B7EEEC7A096}" srcOrd="1" destOrd="0" presId="urn:microsoft.com/office/officeart/2008/layout/VerticalCurvedList"/>
    <dgm:cxn modelId="{06E28C2A-4ED0-4D2F-9FBF-E83EB2444763}" type="presParOf" srcId="{F909AF62-EF96-4F72-B6CA-9896F50877B6}" destId="{7B43685C-C6C9-4200-B3D3-B3AF739AC275}" srcOrd="2" destOrd="0" presId="urn:microsoft.com/office/officeart/2008/layout/VerticalCurvedList"/>
    <dgm:cxn modelId="{DB6A7452-310B-4171-803D-FC2AC245AD44}" type="presParOf" srcId="{F909AF62-EF96-4F72-B6CA-9896F50877B6}" destId="{A033DD74-1B80-4538-808F-13C2FB51F59A}" srcOrd="3" destOrd="0" presId="urn:microsoft.com/office/officeart/2008/layout/VerticalCurvedList"/>
    <dgm:cxn modelId="{3E6E1F3C-3FD7-4676-B481-1DB80EF926BF}" type="presParOf" srcId="{AE3E0EDB-C098-45E0-BC99-D82AC7A94D65}" destId="{EEE84B37-CC22-4D39-A7F1-CEDA00CCDC0F}" srcOrd="1" destOrd="0" presId="urn:microsoft.com/office/officeart/2008/layout/VerticalCurvedList"/>
    <dgm:cxn modelId="{A3AB414E-3CFB-4AE7-A4DC-29712B1EBE9E}" type="presParOf" srcId="{AE3E0EDB-C098-45E0-BC99-D82AC7A94D65}" destId="{1DDB51A8-7491-4812-9334-EF710CC3CC50}" srcOrd="2" destOrd="0" presId="urn:microsoft.com/office/officeart/2008/layout/VerticalCurvedList"/>
    <dgm:cxn modelId="{24C680BC-826B-4210-859E-88643CFBC06A}" type="presParOf" srcId="{1DDB51A8-7491-4812-9334-EF710CC3CC50}" destId="{0716EAF7-0E98-4621-BF55-68B7D8A4249F}" srcOrd="0" destOrd="0" presId="urn:microsoft.com/office/officeart/2008/layout/VerticalCurvedList"/>
    <dgm:cxn modelId="{C8C419B0-BB79-4784-92A6-4B81D5457D35}" type="presParOf" srcId="{AE3E0EDB-C098-45E0-BC99-D82AC7A94D65}" destId="{A1545576-FF3F-48A5-B901-8B8138ABA1F2}" srcOrd="3" destOrd="0" presId="urn:microsoft.com/office/officeart/2008/layout/VerticalCurvedList"/>
    <dgm:cxn modelId="{3EDA4D98-EC5F-4338-8052-625926B7B128}" type="presParOf" srcId="{AE3E0EDB-C098-45E0-BC99-D82AC7A94D65}" destId="{6625FC5E-CA33-440B-B301-85B9AFF08554}" srcOrd="4" destOrd="0" presId="urn:microsoft.com/office/officeart/2008/layout/VerticalCurvedList"/>
    <dgm:cxn modelId="{A2124B76-C26D-4F48-A118-76857DDEDCA5}" type="presParOf" srcId="{6625FC5E-CA33-440B-B301-85B9AFF08554}" destId="{B53ED952-E5C0-4A49-B483-8BB25D0B6C71}" srcOrd="0" destOrd="0" presId="urn:microsoft.com/office/officeart/2008/layout/VerticalCurvedList"/>
    <dgm:cxn modelId="{E8C52189-2F65-44A2-9881-A5EF971964FC}" type="presParOf" srcId="{AE3E0EDB-C098-45E0-BC99-D82AC7A94D65}" destId="{9D127102-F2A9-4A66-AF8D-7CE6A4AD9CF0}" srcOrd="5" destOrd="0" presId="urn:microsoft.com/office/officeart/2008/layout/VerticalCurvedList"/>
    <dgm:cxn modelId="{819B8AE3-1437-4DB1-9080-CDC79089F8AF}" type="presParOf" srcId="{AE3E0EDB-C098-45E0-BC99-D82AC7A94D65}" destId="{3F8E2B41-C630-4F3B-96FB-EF583BC900B2}" srcOrd="6" destOrd="0" presId="urn:microsoft.com/office/officeart/2008/layout/VerticalCurvedList"/>
    <dgm:cxn modelId="{B4D44AFD-E1F7-47DB-A535-115ACEBAD5C6}" type="presParOf" srcId="{3F8E2B41-C630-4F3B-96FB-EF583BC900B2}" destId="{E05965FC-DBD6-4BC1-BB6B-76F319D3F646}" srcOrd="0" destOrd="0" presId="urn:microsoft.com/office/officeart/2008/layout/VerticalCurvedList"/>
    <dgm:cxn modelId="{7E58EA2F-693A-4923-A2D2-BDF2054E5AA7}" type="presParOf" srcId="{AE3E0EDB-C098-45E0-BC99-D82AC7A94D65}" destId="{DF152C05-2991-4DA5-B303-61A540B72678}" srcOrd="7" destOrd="0" presId="urn:microsoft.com/office/officeart/2008/layout/VerticalCurvedList"/>
    <dgm:cxn modelId="{BF1E31D9-E95E-4EBC-A23B-525D62DB7DF7}" type="presParOf" srcId="{AE3E0EDB-C098-45E0-BC99-D82AC7A94D65}" destId="{82AE537F-C01D-42DC-A49B-F751A0DC41FA}" srcOrd="8" destOrd="0" presId="urn:microsoft.com/office/officeart/2008/layout/VerticalCurvedList"/>
    <dgm:cxn modelId="{C47012D4-EF6F-472C-88FA-C684F2F51298}" type="presParOf" srcId="{82AE537F-C01D-42DC-A49B-F751A0DC41FA}" destId="{F2EE9122-9AC9-4BBD-86C4-6D2CF06847F4}" srcOrd="0" destOrd="0" presId="urn:microsoft.com/office/officeart/2008/layout/VerticalCurvedList"/>
    <dgm:cxn modelId="{7AC8F693-B613-46C0-9AA1-69FBE1B68297}" type="presParOf" srcId="{AE3E0EDB-C098-45E0-BC99-D82AC7A94D65}" destId="{2FB880D8-D3EC-4161-A722-E2C9125B065C}" srcOrd="9" destOrd="0" presId="urn:microsoft.com/office/officeart/2008/layout/VerticalCurvedList"/>
    <dgm:cxn modelId="{22FCD832-4FE4-455E-B7D9-6C613496792F}" type="presParOf" srcId="{AE3E0EDB-C098-45E0-BC99-D82AC7A94D65}" destId="{F787C3D4-37C9-4B8A-88B0-0FD6A4A3C39E}" srcOrd="10" destOrd="0" presId="urn:microsoft.com/office/officeart/2008/layout/VerticalCurvedList"/>
    <dgm:cxn modelId="{0A1D17C6-AC65-4D82-9970-8579062BC156}" type="presParOf" srcId="{F787C3D4-37C9-4B8A-88B0-0FD6A4A3C39E}" destId="{AE437E2A-15B7-4C92-8D4C-4C4A6234D46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0C8DABC-2DC2-472D-908D-EAE9836BE1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AB6843-0F1F-46ED-927A-CC839DEEA987}">
      <dgm:prSet phldrT="[Text]"/>
      <dgm:spPr>
        <a:solidFill>
          <a:srgbClr val="002060"/>
        </a:solidFill>
      </dgm:spPr>
      <dgm:t>
        <a:bodyPr/>
        <a:lstStyle/>
        <a:p>
          <a:r>
            <a:rPr lang="en-US" b="1" dirty="0" smtClean="0"/>
            <a:t>Position Management Overview</a:t>
          </a:r>
          <a:endParaRPr lang="en-US" b="1" dirty="0"/>
        </a:p>
      </dgm:t>
    </dgm:pt>
    <dgm:pt modelId="{138B56A3-4A66-4960-83E1-D4529100AF3C}" type="parTrans" cxnId="{023C3E81-59F5-4797-B2C2-2B830AAD7B68}">
      <dgm:prSet/>
      <dgm:spPr/>
      <dgm:t>
        <a:bodyPr/>
        <a:lstStyle/>
        <a:p>
          <a:endParaRPr lang="en-US"/>
        </a:p>
      </dgm:t>
    </dgm:pt>
    <dgm:pt modelId="{B6784712-D050-49E6-8788-EED0CF5903E8}" type="sibTrans" cxnId="{023C3E81-59F5-4797-B2C2-2B830AAD7B68}">
      <dgm:prSet/>
      <dgm:spPr/>
      <dgm:t>
        <a:bodyPr/>
        <a:lstStyle/>
        <a:p>
          <a:endParaRPr lang="en-US"/>
        </a:p>
      </dgm:t>
    </dgm:pt>
    <dgm:pt modelId="{FCB732C7-D314-4AEA-8EEB-E572BC895AA8}">
      <dgm:prSet phldrT="[Text]"/>
      <dgm:spPr>
        <a:solidFill>
          <a:schemeClr val="accent1"/>
        </a:solidFill>
      </dgm:spPr>
      <dgm:t>
        <a:bodyPr/>
        <a:lstStyle/>
        <a:p>
          <a:r>
            <a:rPr lang="en-US" b="0" dirty="0" smtClean="0"/>
            <a:t>Add New Positions</a:t>
          </a:r>
        </a:p>
      </dgm:t>
    </dgm:pt>
    <dgm:pt modelId="{C836B3AB-A321-4E51-AA4C-EC5AA315CC94}" type="parTrans" cxnId="{4C348621-19E1-4C5F-812E-731BF9F12C5A}">
      <dgm:prSet/>
      <dgm:spPr/>
      <dgm:t>
        <a:bodyPr/>
        <a:lstStyle/>
        <a:p>
          <a:endParaRPr lang="en-US"/>
        </a:p>
      </dgm:t>
    </dgm:pt>
    <dgm:pt modelId="{90685E52-3818-4D34-8EBF-3D6750C005D9}" type="sibTrans" cxnId="{4C348621-19E1-4C5F-812E-731BF9F12C5A}">
      <dgm:prSet/>
      <dgm:spPr/>
      <dgm:t>
        <a:bodyPr/>
        <a:lstStyle/>
        <a:p>
          <a:endParaRPr lang="en-US"/>
        </a:p>
      </dgm:t>
    </dgm:pt>
    <dgm:pt modelId="{0371EAD1-956D-48C1-8560-3C35799BC2A2}">
      <dgm:prSet phldrT="[Text]"/>
      <dgm:spPr/>
      <dgm:t>
        <a:bodyPr/>
        <a:lstStyle/>
        <a:p>
          <a:r>
            <a:rPr lang="en-US" dirty="0" smtClean="0"/>
            <a:t>Fast Class: Pos. Classification</a:t>
          </a:r>
          <a:endParaRPr lang="en-US" dirty="0"/>
        </a:p>
      </dgm:t>
    </dgm:pt>
    <dgm:pt modelId="{B4D2C64F-17CB-4ED3-8FF8-8EECE3394495}" type="parTrans" cxnId="{FA75FB3F-482E-48B3-B45B-A74084A86E41}">
      <dgm:prSet/>
      <dgm:spPr/>
      <dgm:t>
        <a:bodyPr/>
        <a:lstStyle/>
        <a:p>
          <a:endParaRPr lang="en-US"/>
        </a:p>
      </dgm:t>
    </dgm:pt>
    <dgm:pt modelId="{2158A2FC-5484-468A-BFB1-EE701E0F1BAA}" type="sibTrans" cxnId="{FA75FB3F-482E-48B3-B45B-A74084A86E41}">
      <dgm:prSet/>
      <dgm:spPr/>
      <dgm:t>
        <a:bodyPr/>
        <a:lstStyle/>
        <a:p>
          <a:endParaRPr lang="en-US"/>
        </a:p>
      </dgm:t>
    </dgm:pt>
    <dgm:pt modelId="{C48420F2-BEC8-42BA-A924-20E98493064B}">
      <dgm:prSet phldrT="[Text]"/>
      <dgm:spPr/>
      <dgm:t>
        <a:bodyPr/>
        <a:lstStyle/>
        <a:p>
          <a:r>
            <a:rPr lang="en-US" dirty="0" smtClean="0"/>
            <a:t>Review Position Transactions</a:t>
          </a:r>
          <a:endParaRPr lang="en-US" dirty="0"/>
        </a:p>
      </dgm:t>
    </dgm:pt>
    <dgm:pt modelId="{232A0934-A406-4E6F-8C99-8A78F5EBD6F4}" type="parTrans" cxnId="{C6A9A1B4-2258-41E7-AA1A-6C0812A576F8}">
      <dgm:prSet/>
      <dgm:spPr/>
      <dgm:t>
        <a:bodyPr/>
        <a:lstStyle/>
        <a:p>
          <a:endParaRPr lang="en-US"/>
        </a:p>
      </dgm:t>
    </dgm:pt>
    <dgm:pt modelId="{575E970A-529E-406C-BDF6-FE6919D3D8D0}" type="sibTrans" cxnId="{C6A9A1B4-2258-41E7-AA1A-6C0812A576F8}">
      <dgm:prSet/>
      <dgm:spPr/>
      <dgm:t>
        <a:bodyPr/>
        <a:lstStyle/>
        <a:p>
          <a:endParaRPr lang="en-US"/>
        </a:p>
      </dgm:t>
    </dgm:pt>
    <dgm:pt modelId="{34C0F547-E6A0-4D62-B7FD-C321A582B8E5}">
      <dgm:prSet phldrT="[Text]"/>
      <dgm:spPr/>
      <dgm:t>
        <a:bodyPr/>
        <a:lstStyle/>
        <a:p>
          <a:r>
            <a:rPr lang="en-US" dirty="0" smtClean="0"/>
            <a:t>Updating Positions</a:t>
          </a:r>
          <a:endParaRPr lang="en-US" dirty="0"/>
        </a:p>
      </dgm:t>
    </dgm:pt>
    <dgm:pt modelId="{76256075-DE83-43F1-8D92-9815764ECB29}" type="parTrans" cxnId="{F07A43A2-B82A-465E-8DB2-BE35560F327F}">
      <dgm:prSet/>
      <dgm:spPr/>
      <dgm:t>
        <a:bodyPr/>
        <a:lstStyle/>
        <a:p>
          <a:endParaRPr lang="en-US"/>
        </a:p>
      </dgm:t>
    </dgm:pt>
    <dgm:pt modelId="{D2FC8494-745B-4221-AEB1-70FCEDA2BC45}" type="sibTrans" cxnId="{F07A43A2-B82A-465E-8DB2-BE35560F327F}">
      <dgm:prSet/>
      <dgm:spPr/>
      <dgm:t>
        <a:bodyPr/>
        <a:lstStyle/>
        <a:p>
          <a:endParaRPr lang="en-US"/>
        </a:p>
      </dgm:t>
    </dgm:pt>
    <dgm:pt modelId="{BC773108-5F79-4AFB-87CC-465269BF0BF4}" type="pres">
      <dgm:prSet presAssocID="{30C8DABC-2DC2-472D-908D-EAE9836BE1D0}" presName="Name0" presStyleCnt="0">
        <dgm:presLayoutVars>
          <dgm:chMax val="7"/>
          <dgm:chPref val="7"/>
          <dgm:dir/>
        </dgm:presLayoutVars>
      </dgm:prSet>
      <dgm:spPr/>
      <dgm:t>
        <a:bodyPr/>
        <a:lstStyle/>
        <a:p>
          <a:endParaRPr lang="en-US"/>
        </a:p>
      </dgm:t>
    </dgm:pt>
    <dgm:pt modelId="{E1C0172A-04D6-4A45-A6E1-9C97AE5A543D}" type="pres">
      <dgm:prSet presAssocID="{30C8DABC-2DC2-472D-908D-EAE9836BE1D0}" presName="Name1" presStyleCnt="0"/>
      <dgm:spPr/>
    </dgm:pt>
    <dgm:pt modelId="{F25AEE4F-2C67-45B9-A439-D9D8FE15C8CA}" type="pres">
      <dgm:prSet presAssocID="{30C8DABC-2DC2-472D-908D-EAE9836BE1D0}" presName="cycle" presStyleCnt="0"/>
      <dgm:spPr/>
    </dgm:pt>
    <dgm:pt modelId="{5AF86344-028E-4D88-8AD0-3213DB184CCC}" type="pres">
      <dgm:prSet presAssocID="{30C8DABC-2DC2-472D-908D-EAE9836BE1D0}" presName="srcNode" presStyleLbl="node1" presStyleIdx="0" presStyleCnt="5"/>
      <dgm:spPr/>
    </dgm:pt>
    <dgm:pt modelId="{3B5EEA0A-623E-49FF-B88B-C561EC0EC9DC}" type="pres">
      <dgm:prSet presAssocID="{30C8DABC-2DC2-472D-908D-EAE9836BE1D0}" presName="conn" presStyleLbl="parChTrans1D2" presStyleIdx="0" presStyleCnt="1"/>
      <dgm:spPr/>
      <dgm:t>
        <a:bodyPr/>
        <a:lstStyle/>
        <a:p>
          <a:endParaRPr lang="en-US"/>
        </a:p>
      </dgm:t>
    </dgm:pt>
    <dgm:pt modelId="{21CC0DB5-F616-4D7D-98F1-61AAC6353245}" type="pres">
      <dgm:prSet presAssocID="{30C8DABC-2DC2-472D-908D-EAE9836BE1D0}" presName="extraNode" presStyleLbl="node1" presStyleIdx="0" presStyleCnt="5"/>
      <dgm:spPr/>
    </dgm:pt>
    <dgm:pt modelId="{8F0104CF-2AE2-45A4-BA52-1CDB9AF26ECC}" type="pres">
      <dgm:prSet presAssocID="{30C8DABC-2DC2-472D-908D-EAE9836BE1D0}" presName="dstNode" presStyleLbl="node1" presStyleIdx="0" presStyleCnt="5"/>
      <dgm:spPr/>
    </dgm:pt>
    <dgm:pt modelId="{E927B006-B26D-4C02-846A-D409DE0178C8}" type="pres">
      <dgm:prSet presAssocID="{FCAB6843-0F1F-46ED-927A-CC839DEEA987}" presName="text_1" presStyleLbl="node1" presStyleIdx="0" presStyleCnt="5">
        <dgm:presLayoutVars>
          <dgm:bulletEnabled val="1"/>
        </dgm:presLayoutVars>
      </dgm:prSet>
      <dgm:spPr/>
      <dgm:t>
        <a:bodyPr/>
        <a:lstStyle/>
        <a:p>
          <a:endParaRPr lang="en-US"/>
        </a:p>
      </dgm:t>
    </dgm:pt>
    <dgm:pt modelId="{564A5678-D3D1-459C-B78A-9639A27027B3}" type="pres">
      <dgm:prSet presAssocID="{FCAB6843-0F1F-46ED-927A-CC839DEEA987}" presName="accent_1" presStyleCnt="0"/>
      <dgm:spPr/>
    </dgm:pt>
    <dgm:pt modelId="{23B4363D-CD35-44EA-8A5E-6C7CFDE5B937}" type="pres">
      <dgm:prSet presAssocID="{FCAB6843-0F1F-46ED-927A-CC839DEEA987}" presName="accentRepeatNode" presStyleLbl="solidFgAcc1" presStyleIdx="0" presStyleCnt="5"/>
      <dgm:spPr/>
    </dgm:pt>
    <dgm:pt modelId="{817CCFEE-24E7-4CEC-B9E9-4A9DA4125A3B}" type="pres">
      <dgm:prSet presAssocID="{FCB732C7-D314-4AEA-8EEB-E572BC895AA8}" presName="text_2" presStyleLbl="node1" presStyleIdx="1" presStyleCnt="5">
        <dgm:presLayoutVars>
          <dgm:bulletEnabled val="1"/>
        </dgm:presLayoutVars>
      </dgm:prSet>
      <dgm:spPr/>
      <dgm:t>
        <a:bodyPr/>
        <a:lstStyle/>
        <a:p>
          <a:endParaRPr lang="en-US"/>
        </a:p>
      </dgm:t>
    </dgm:pt>
    <dgm:pt modelId="{DBE2B2BF-BAE2-435B-B4E9-5DDBBE0D378D}" type="pres">
      <dgm:prSet presAssocID="{FCB732C7-D314-4AEA-8EEB-E572BC895AA8}" presName="accent_2" presStyleCnt="0"/>
      <dgm:spPr/>
    </dgm:pt>
    <dgm:pt modelId="{4F79F1D3-BD10-4F3E-AA15-F2F08BB99535}" type="pres">
      <dgm:prSet presAssocID="{FCB732C7-D314-4AEA-8EEB-E572BC895AA8}" presName="accentRepeatNode" presStyleLbl="solidFgAcc1" presStyleIdx="1" presStyleCnt="5"/>
      <dgm:spPr>
        <a:blipFill rotWithShape="0">
          <a:blip xmlns:r="http://schemas.openxmlformats.org/officeDocument/2006/relationships" r:embed="rId1"/>
          <a:stretch>
            <a:fillRect/>
          </a:stretch>
        </a:blipFill>
      </dgm:spPr>
      <dgm:t>
        <a:bodyPr/>
        <a:lstStyle/>
        <a:p>
          <a:endParaRPr lang="en-US"/>
        </a:p>
      </dgm:t>
    </dgm:pt>
    <dgm:pt modelId="{B0A181B6-39B1-4A38-B0BE-27FD0AD2A553}" type="pres">
      <dgm:prSet presAssocID="{0371EAD1-956D-48C1-8560-3C35799BC2A2}" presName="text_3" presStyleLbl="node1" presStyleIdx="2" presStyleCnt="5">
        <dgm:presLayoutVars>
          <dgm:bulletEnabled val="1"/>
        </dgm:presLayoutVars>
      </dgm:prSet>
      <dgm:spPr/>
      <dgm:t>
        <a:bodyPr/>
        <a:lstStyle/>
        <a:p>
          <a:endParaRPr lang="en-US"/>
        </a:p>
      </dgm:t>
    </dgm:pt>
    <dgm:pt modelId="{D97916BC-DCF7-4DCA-8097-5FE24ACDFD91}" type="pres">
      <dgm:prSet presAssocID="{0371EAD1-956D-48C1-8560-3C35799BC2A2}" presName="accent_3" presStyleCnt="0"/>
      <dgm:spPr/>
    </dgm:pt>
    <dgm:pt modelId="{CADA55EB-4A83-4372-92B7-950E3E6909E8}" type="pres">
      <dgm:prSet presAssocID="{0371EAD1-956D-48C1-8560-3C35799BC2A2}" presName="accentRepeatNode" presStyleLbl="solidFgAcc1" presStyleIdx="2" presStyleCnt="5"/>
      <dgm:spPr/>
    </dgm:pt>
    <dgm:pt modelId="{EAF05697-78E2-48FD-8A8D-12C96A9B38AF}" type="pres">
      <dgm:prSet presAssocID="{34C0F547-E6A0-4D62-B7FD-C321A582B8E5}" presName="text_4" presStyleLbl="node1" presStyleIdx="3" presStyleCnt="5">
        <dgm:presLayoutVars>
          <dgm:bulletEnabled val="1"/>
        </dgm:presLayoutVars>
      </dgm:prSet>
      <dgm:spPr/>
      <dgm:t>
        <a:bodyPr/>
        <a:lstStyle/>
        <a:p>
          <a:endParaRPr lang="en-US"/>
        </a:p>
      </dgm:t>
    </dgm:pt>
    <dgm:pt modelId="{1CEA56CD-6A99-4EC3-BC1E-21C230A6ED50}" type="pres">
      <dgm:prSet presAssocID="{34C0F547-E6A0-4D62-B7FD-C321A582B8E5}" presName="accent_4" presStyleCnt="0"/>
      <dgm:spPr/>
    </dgm:pt>
    <dgm:pt modelId="{2B2C720A-F6CC-44C6-ABC4-20219054F937}" type="pres">
      <dgm:prSet presAssocID="{34C0F547-E6A0-4D62-B7FD-C321A582B8E5}" presName="accentRepeatNode" presStyleLbl="solidFgAcc1" presStyleIdx="3" presStyleCnt="5"/>
      <dgm:spPr/>
    </dgm:pt>
    <dgm:pt modelId="{D96503BC-0D5C-413F-A16A-72FC134F918A}" type="pres">
      <dgm:prSet presAssocID="{C48420F2-BEC8-42BA-A924-20E98493064B}" presName="text_5" presStyleLbl="node1" presStyleIdx="4" presStyleCnt="5">
        <dgm:presLayoutVars>
          <dgm:bulletEnabled val="1"/>
        </dgm:presLayoutVars>
      </dgm:prSet>
      <dgm:spPr/>
      <dgm:t>
        <a:bodyPr/>
        <a:lstStyle/>
        <a:p>
          <a:endParaRPr lang="en-US"/>
        </a:p>
      </dgm:t>
    </dgm:pt>
    <dgm:pt modelId="{A07DF611-9BE7-41F6-AD3F-91903B17B768}" type="pres">
      <dgm:prSet presAssocID="{C48420F2-BEC8-42BA-A924-20E98493064B}" presName="accent_5" presStyleCnt="0"/>
      <dgm:spPr/>
    </dgm:pt>
    <dgm:pt modelId="{F86118BA-6ABE-4D17-A5BF-99F863607474}" type="pres">
      <dgm:prSet presAssocID="{C48420F2-BEC8-42BA-A924-20E98493064B}" presName="accentRepeatNode" presStyleLbl="solidFgAcc1" presStyleIdx="4" presStyleCnt="5"/>
      <dgm:spPr/>
    </dgm:pt>
  </dgm:ptLst>
  <dgm:cxnLst>
    <dgm:cxn modelId="{FC7E2F68-CCA6-4403-AA5D-D3865CAAF905}" type="presOf" srcId="{34C0F547-E6A0-4D62-B7FD-C321A582B8E5}" destId="{EAF05697-78E2-48FD-8A8D-12C96A9B38AF}" srcOrd="0" destOrd="0" presId="urn:microsoft.com/office/officeart/2008/layout/VerticalCurvedList"/>
    <dgm:cxn modelId="{FA75FB3F-482E-48B3-B45B-A74084A86E41}" srcId="{30C8DABC-2DC2-472D-908D-EAE9836BE1D0}" destId="{0371EAD1-956D-48C1-8560-3C35799BC2A2}" srcOrd="2" destOrd="0" parTransId="{B4D2C64F-17CB-4ED3-8FF8-8EECE3394495}" sibTransId="{2158A2FC-5484-468A-BFB1-EE701E0F1BAA}"/>
    <dgm:cxn modelId="{4C348621-19E1-4C5F-812E-731BF9F12C5A}" srcId="{30C8DABC-2DC2-472D-908D-EAE9836BE1D0}" destId="{FCB732C7-D314-4AEA-8EEB-E572BC895AA8}" srcOrd="1" destOrd="0" parTransId="{C836B3AB-A321-4E51-AA4C-EC5AA315CC94}" sibTransId="{90685E52-3818-4D34-8EBF-3D6750C005D9}"/>
    <dgm:cxn modelId="{023C3E81-59F5-4797-B2C2-2B830AAD7B68}" srcId="{30C8DABC-2DC2-472D-908D-EAE9836BE1D0}" destId="{FCAB6843-0F1F-46ED-927A-CC839DEEA987}" srcOrd="0" destOrd="0" parTransId="{138B56A3-4A66-4960-83E1-D4529100AF3C}" sibTransId="{B6784712-D050-49E6-8788-EED0CF5903E8}"/>
    <dgm:cxn modelId="{EA9ECD1F-643E-4229-896D-1834585ED68E}" type="presOf" srcId="{0371EAD1-956D-48C1-8560-3C35799BC2A2}" destId="{B0A181B6-39B1-4A38-B0BE-27FD0AD2A553}" srcOrd="0" destOrd="0" presId="urn:microsoft.com/office/officeart/2008/layout/VerticalCurvedList"/>
    <dgm:cxn modelId="{F07A43A2-B82A-465E-8DB2-BE35560F327F}" srcId="{30C8DABC-2DC2-472D-908D-EAE9836BE1D0}" destId="{34C0F547-E6A0-4D62-B7FD-C321A582B8E5}" srcOrd="3" destOrd="0" parTransId="{76256075-DE83-43F1-8D92-9815764ECB29}" sibTransId="{D2FC8494-745B-4221-AEB1-70FCEDA2BC45}"/>
    <dgm:cxn modelId="{5F3D156A-84E5-4B61-B75D-4CD3F1E10E98}" type="presOf" srcId="{B6784712-D050-49E6-8788-EED0CF5903E8}" destId="{3B5EEA0A-623E-49FF-B88B-C561EC0EC9DC}" srcOrd="0" destOrd="0" presId="urn:microsoft.com/office/officeart/2008/layout/VerticalCurvedList"/>
    <dgm:cxn modelId="{2A48811B-F3C5-4455-AAC5-38FCB6AECEDE}" type="presOf" srcId="{30C8DABC-2DC2-472D-908D-EAE9836BE1D0}" destId="{BC773108-5F79-4AFB-87CC-465269BF0BF4}" srcOrd="0" destOrd="0" presId="urn:microsoft.com/office/officeart/2008/layout/VerticalCurvedList"/>
    <dgm:cxn modelId="{C6A9A1B4-2258-41E7-AA1A-6C0812A576F8}" srcId="{30C8DABC-2DC2-472D-908D-EAE9836BE1D0}" destId="{C48420F2-BEC8-42BA-A924-20E98493064B}" srcOrd="4" destOrd="0" parTransId="{232A0934-A406-4E6F-8C99-8A78F5EBD6F4}" sibTransId="{575E970A-529E-406C-BDF6-FE6919D3D8D0}"/>
    <dgm:cxn modelId="{4388A589-447F-425B-97C6-DBF71F9DC65C}" type="presOf" srcId="{C48420F2-BEC8-42BA-A924-20E98493064B}" destId="{D96503BC-0D5C-413F-A16A-72FC134F918A}" srcOrd="0" destOrd="0" presId="urn:microsoft.com/office/officeart/2008/layout/VerticalCurvedList"/>
    <dgm:cxn modelId="{3BD137AB-F23A-4393-8144-C9C0F8BE7CC1}" type="presOf" srcId="{FCB732C7-D314-4AEA-8EEB-E572BC895AA8}" destId="{817CCFEE-24E7-4CEC-B9E9-4A9DA4125A3B}" srcOrd="0" destOrd="0" presId="urn:microsoft.com/office/officeart/2008/layout/VerticalCurvedList"/>
    <dgm:cxn modelId="{10C2ADD3-9F13-480C-8047-52D7152B3BB4}" type="presOf" srcId="{FCAB6843-0F1F-46ED-927A-CC839DEEA987}" destId="{E927B006-B26D-4C02-846A-D409DE0178C8}" srcOrd="0" destOrd="0" presId="urn:microsoft.com/office/officeart/2008/layout/VerticalCurvedList"/>
    <dgm:cxn modelId="{041A0764-768C-42BD-BB45-939A7C028E71}" type="presParOf" srcId="{BC773108-5F79-4AFB-87CC-465269BF0BF4}" destId="{E1C0172A-04D6-4A45-A6E1-9C97AE5A543D}" srcOrd="0" destOrd="0" presId="urn:microsoft.com/office/officeart/2008/layout/VerticalCurvedList"/>
    <dgm:cxn modelId="{8F6822CA-A6C7-4414-955E-E51E1456DFBD}" type="presParOf" srcId="{E1C0172A-04D6-4A45-A6E1-9C97AE5A543D}" destId="{F25AEE4F-2C67-45B9-A439-D9D8FE15C8CA}" srcOrd="0" destOrd="0" presId="urn:microsoft.com/office/officeart/2008/layout/VerticalCurvedList"/>
    <dgm:cxn modelId="{BCEE6407-775C-4EEE-A8FD-D1F6C385D5CE}" type="presParOf" srcId="{F25AEE4F-2C67-45B9-A439-D9D8FE15C8CA}" destId="{5AF86344-028E-4D88-8AD0-3213DB184CCC}" srcOrd="0" destOrd="0" presId="urn:microsoft.com/office/officeart/2008/layout/VerticalCurvedList"/>
    <dgm:cxn modelId="{C28A3F6B-01E7-4AD1-AE10-0ECFA92E846C}" type="presParOf" srcId="{F25AEE4F-2C67-45B9-A439-D9D8FE15C8CA}" destId="{3B5EEA0A-623E-49FF-B88B-C561EC0EC9DC}" srcOrd="1" destOrd="0" presId="urn:microsoft.com/office/officeart/2008/layout/VerticalCurvedList"/>
    <dgm:cxn modelId="{EDC0AA99-5E68-4E9C-836D-765B9EF908D0}" type="presParOf" srcId="{F25AEE4F-2C67-45B9-A439-D9D8FE15C8CA}" destId="{21CC0DB5-F616-4D7D-98F1-61AAC6353245}" srcOrd="2" destOrd="0" presId="urn:microsoft.com/office/officeart/2008/layout/VerticalCurvedList"/>
    <dgm:cxn modelId="{95C61AED-7A89-4981-847F-0EDEED8E9043}" type="presParOf" srcId="{F25AEE4F-2C67-45B9-A439-D9D8FE15C8CA}" destId="{8F0104CF-2AE2-45A4-BA52-1CDB9AF26ECC}" srcOrd="3" destOrd="0" presId="urn:microsoft.com/office/officeart/2008/layout/VerticalCurvedList"/>
    <dgm:cxn modelId="{5C04E89C-EDCB-4868-B6CD-08288225EFB5}" type="presParOf" srcId="{E1C0172A-04D6-4A45-A6E1-9C97AE5A543D}" destId="{E927B006-B26D-4C02-846A-D409DE0178C8}" srcOrd="1" destOrd="0" presId="urn:microsoft.com/office/officeart/2008/layout/VerticalCurvedList"/>
    <dgm:cxn modelId="{CC58F7CD-F894-4CEC-BE05-5B35EBD3F082}" type="presParOf" srcId="{E1C0172A-04D6-4A45-A6E1-9C97AE5A543D}" destId="{564A5678-D3D1-459C-B78A-9639A27027B3}" srcOrd="2" destOrd="0" presId="urn:microsoft.com/office/officeart/2008/layout/VerticalCurvedList"/>
    <dgm:cxn modelId="{2814CAE6-144F-47FB-97F5-203C23DC4269}" type="presParOf" srcId="{564A5678-D3D1-459C-B78A-9639A27027B3}" destId="{23B4363D-CD35-44EA-8A5E-6C7CFDE5B937}" srcOrd="0" destOrd="0" presId="urn:microsoft.com/office/officeart/2008/layout/VerticalCurvedList"/>
    <dgm:cxn modelId="{6CEFBECB-7958-4128-99A7-1F3460AB8602}" type="presParOf" srcId="{E1C0172A-04D6-4A45-A6E1-9C97AE5A543D}" destId="{817CCFEE-24E7-4CEC-B9E9-4A9DA4125A3B}" srcOrd="3" destOrd="0" presId="urn:microsoft.com/office/officeart/2008/layout/VerticalCurvedList"/>
    <dgm:cxn modelId="{CE433EA6-27C7-44B4-8921-C14293918846}" type="presParOf" srcId="{E1C0172A-04D6-4A45-A6E1-9C97AE5A543D}" destId="{DBE2B2BF-BAE2-435B-B4E9-5DDBBE0D378D}" srcOrd="4" destOrd="0" presId="urn:microsoft.com/office/officeart/2008/layout/VerticalCurvedList"/>
    <dgm:cxn modelId="{A3A94633-2AEC-4187-8E9A-8DBAEB6226D5}" type="presParOf" srcId="{DBE2B2BF-BAE2-435B-B4E9-5DDBBE0D378D}" destId="{4F79F1D3-BD10-4F3E-AA15-F2F08BB99535}" srcOrd="0" destOrd="0" presId="urn:microsoft.com/office/officeart/2008/layout/VerticalCurvedList"/>
    <dgm:cxn modelId="{C77CC7A1-7C87-49A3-AF03-0A7E7E9466EB}" type="presParOf" srcId="{E1C0172A-04D6-4A45-A6E1-9C97AE5A543D}" destId="{B0A181B6-39B1-4A38-B0BE-27FD0AD2A553}" srcOrd="5" destOrd="0" presId="urn:microsoft.com/office/officeart/2008/layout/VerticalCurvedList"/>
    <dgm:cxn modelId="{C4C04CB2-802A-4B3E-A377-B7E793F1D95E}" type="presParOf" srcId="{E1C0172A-04D6-4A45-A6E1-9C97AE5A543D}" destId="{D97916BC-DCF7-4DCA-8097-5FE24ACDFD91}" srcOrd="6" destOrd="0" presId="urn:microsoft.com/office/officeart/2008/layout/VerticalCurvedList"/>
    <dgm:cxn modelId="{4F933B62-94F6-4DED-8CF0-D4B67F760D9C}" type="presParOf" srcId="{D97916BC-DCF7-4DCA-8097-5FE24ACDFD91}" destId="{CADA55EB-4A83-4372-92B7-950E3E6909E8}" srcOrd="0" destOrd="0" presId="urn:microsoft.com/office/officeart/2008/layout/VerticalCurvedList"/>
    <dgm:cxn modelId="{27891CEC-A8A8-41E9-9597-AD803AAD1D34}" type="presParOf" srcId="{E1C0172A-04D6-4A45-A6E1-9C97AE5A543D}" destId="{EAF05697-78E2-48FD-8A8D-12C96A9B38AF}" srcOrd="7" destOrd="0" presId="urn:microsoft.com/office/officeart/2008/layout/VerticalCurvedList"/>
    <dgm:cxn modelId="{CD940BC9-A6B5-46AA-B53C-9D3993B34B88}" type="presParOf" srcId="{E1C0172A-04D6-4A45-A6E1-9C97AE5A543D}" destId="{1CEA56CD-6A99-4EC3-BC1E-21C230A6ED50}" srcOrd="8" destOrd="0" presId="urn:microsoft.com/office/officeart/2008/layout/VerticalCurvedList"/>
    <dgm:cxn modelId="{DB5D7E49-B041-4647-AC2B-875FEF44EB9C}" type="presParOf" srcId="{1CEA56CD-6A99-4EC3-BC1E-21C230A6ED50}" destId="{2B2C720A-F6CC-44C6-ABC4-20219054F937}" srcOrd="0" destOrd="0" presId="urn:microsoft.com/office/officeart/2008/layout/VerticalCurvedList"/>
    <dgm:cxn modelId="{7BC09176-2536-4A99-9B35-57460DF3DBA1}" type="presParOf" srcId="{E1C0172A-04D6-4A45-A6E1-9C97AE5A543D}" destId="{D96503BC-0D5C-413F-A16A-72FC134F918A}" srcOrd="9" destOrd="0" presId="urn:microsoft.com/office/officeart/2008/layout/VerticalCurvedList"/>
    <dgm:cxn modelId="{D6932F79-895E-43BF-804C-BA502D572A57}" type="presParOf" srcId="{E1C0172A-04D6-4A45-A6E1-9C97AE5A543D}" destId="{A07DF611-9BE7-41F6-AD3F-91903B17B768}" srcOrd="10" destOrd="0" presId="urn:microsoft.com/office/officeart/2008/layout/VerticalCurvedList"/>
    <dgm:cxn modelId="{5D9D7D10-F864-4C82-B5D4-D51CE9509260}" type="presParOf" srcId="{A07DF611-9BE7-41F6-AD3F-91903B17B768}" destId="{F86118BA-6ABE-4D17-A5BF-99F863607474}"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C8DABC-2DC2-472D-908D-EAE9836BE1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AB6843-0F1F-46ED-927A-CC839DEEA987}">
      <dgm:prSet phldrT="[Text]"/>
      <dgm:spPr>
        <a:solidFill>
          <a:schemeClr val="accent1"/>
        </a:solidFill>
      </dgm:spPr>
      <dgm:t>
        <a:bodyPr/>
        <a:lstStyle/>
        <a:p>
          <a:r>
            <a:rPr lang="en-US" b="0" dirty="0" smtClean="0"/>
            <a:t>Position Management Overview</a:t>
          </a:r>
          <a:endParaRPr lang="en-US" b="0" dirty="0"/>
        </a:p>
      </dgm:t>
    </dgm:pt>
    <dgm:pt modelId="{138B56A3-4A66-4960-83E1-D4529100AF3C}" type="parTrans" cxnId="{023C3E81-59F5-4797-B2C2-2B830AAD7B68}">
      <dgm:prSet/>
      <dgm:spPr/>
      <dgm:t>
        <a:bodyPr/>
        <a:lstStyle/>
        <a:p>
          <a:endParaRPr lang="en-US"/>
        </a:p>
      </dgm:t>
    </dgm:pt>
    <dgm:pt modelId="{B6784712-D050-49E6-8788-EED0CF5903E8}" type="sibTrans" cxnId="{023C3E81-59F5-4797-B2C2-2B830AAD7B68}">
      <dgm:prSet/>
      <dgm:spPr/>
      <dgm:t>
        <a:bodyPr/>
        <a:lstStyle/>
        <a:p>
          <a:endParaRPr lang="en-US"/>
        </a:p>
      </dgm:t>
    </dgm:pt>
    <dgm:pt modelId="{FCB732C7-D314-4AEA-8EEB-E572BC895AA8}">
      <dgm:prSet phldrT="[Text]"/>
      <dgm:spPr>
        <a:solidFill>
          <a:srgbClr val="002060"/>
        </a:solidFill>
      </dgm:spPr>
      <dgm:t>
        <a:bodyPr/>
        <a:lstStyle/>
        <a:p>
          <a:r>
            <a:rPr lang="en-US" b="1" dirty="0" smtClean="0"/>
            <a:t>Add New Positions</a:t>
          </a:r>
        </a:p>
      </dgm:t>
    </dgm:pt>
    <dgm:pt modelId="{C836B3AB-A321-4E51-AA4C-EC5AA315CC94}" type="parTrans" cxnId="{4C348621-19E1-4C5F-812E-731BF9F12C5A}">
      <dgm:prSet/>
      <dgm:spPr/>
      <dgm:t>
        <a:bodyPr/>
        <a:lstStyle/>
        <a:p>
          <a:endParaRPr lang="en-US"/>
        </a:p>
      </dgm:t>
    </dgm:pt>
    <dgm:pt modelId="{90685E52-3818-4D34-8EBF-3D6750C005D9}" type="sibTrans" cxnId="{4C348621-19E1-4C5F-812E-731BF9F12C5A}">
      <dgm:prSet/>
      <dgm:spPr/>
      <dgm:t>
        <a:bodyPr/>
        <a:lstStyle/>
        <a:p>
          <a:endParaRPr lang="en-US"/>
        </a:p>
      </dgm:t>
    </dgm:pt>
    <dgm:pt modelId="{0371EAD1-956D-48C1-8560-3C35799BC2A2}">
      <dgm:prSet phldrT="[Text]"/>
      <dgm:spPr/>
      <dgm:t>
        <a:bodyPr/>
        <a:lstStyle/>
        <a:p>
          <a:r>
            <a:rPr lang="en-US" dirty="0" smtClean="0"/>
            <a:t>Fast Class: Pos. Classification</a:t>
          </a:r>
          <a:endParaRPr lang="en-US" dirty="0"/>
        </a:p>
      </dgm:t>
    </dgm:pt>
    <dgm:pt modelId="{B4D2C64F-17CB-4ED3-8FF8-8EECE3394495}" type="parTrans" cxnId="{FA75FB3F-482E-48B3-B45B-A74084A86E41}">
      <dgm:prSet/>
      <dgm:spPr/>
      <dgm:t>
        <a:bodyPr/>
        <a:lstStyle/>
        <a:p>
          <a:endParaRPr lang="en-US"/>
        </a:p>
      </dgm:t>
    </dgm:pt>
    <dgm:pt modelId="{2158A2FC-5484-468A-BFB1-EE701E0F1BAA}" type="sibTrans" cxnId="{FA75FB3F-482E-48B3-B45B-A74084A86E41}">
      <dgm:prSet/>
      <dgm:spPr/>
      <dgm:t>
        <a:bodyPr/>
        <a:lstStyle/>
        <a:p>
          <a:endParaRPr lang="en-US"/>
        </a:p>
      </dgm:t>
    </dgm:pt>
    <dgm:pt modelId="{C48420F2-BEC8-42BA-A924-20E98493064B}">
      <dgm:prSet phldrT="[Text]"/>
      <dgm:spPr/>
      <dgm:t>
        <a:bodyPr/>
        <a:lstStyle/>
        <a:p>
          <a:r>
            <a:rPr lang="en-US" dirty="0" smtClean="0"/>
            <a:t>Review Position Transactions</a:t>
          </a:r>
          <a:endParaRPr lang="en-US" dirty="0"/>
        </a:p>
      </dgm:t>
    </dgm:pt>
    <dgm:pt modelId="{232A0934-A406-4E6F-8C99-8A78F5EBD6F4}" type="parTrans" cxnId="{C6A9A1B4-2258-41E7-AA1A-6C0812A576F8}">
      <dgm:prSet/>
      <dgm:spPr/>
      <dgm:t>
        <a:bodyPr/>
        <a:lstStyle/>
        <a:p>
          <a:endParaRPr lang="en-US"/>
        </a:p>
      </dgm:t>
    </dgm:pt>
    <dgm:pt modelId="{575E970A-529E-406C-BDF6-FE6919D3D8D0}" type="sibTrans" cxnId="{C6A9A1B4-2258-41E7-AA1A-6C0812A576F8}">
      <dgm:prSet/>
      <dgm:spPr/>
      <dgm:t>
        <a:bodyPr/>
        <a:lstStyle/>
        <a:p>
          <a:endParaRPr lang="en-US"/>
        </a:p>
      </dgm:t>
    </dgm:pt>
    <dgm:pt modelId="{34C0F547-E6A0-4D62-B7FD-C321A582B8E5}">
      <dgm:prSet phldrT="[Text]"/>
      <dgm:spPr/>
      <dgm:t>
        <a:bodyPr/>
        <a:lstStyle/>
        <a:p>
          <a:r>
            <a:rPr lang="en-US" dirty="0" smtClean="0"/>
            <a:t>Updating Positions</a:t>
          </a:r>
          <a:endParaRPr lang="en-US" dirty="0"/>
        </a:p>
      </dgm:t>
    </dgm:pt>
    <dgm:pt modelId="{76256075-DE83-43F1-8D92-9815764ECB29}" type="parTrans" cxnId="{F07A43A2-B82A-465E-8DB2-BE35560F327F}">
      <dgm:prSet/>
      <dgm:spPr/>
      <dgm:t>
        <a:bodyPr/>
        <a:lstStyle/>
        <a:p>
          <a:endParaRPr lang="en-US"/>
        </a:p>
      </dgm:t>
    </dgm:pt>
    <dgm:pt modelId="{D2FC8494-745B-4221-AEB1-70FCEDA2BC45}" type="sibTrans" cxnId="{F07A43A2-B82A-465E-8DB2-BE35560F327F}">
      <dgm:prSet/>
      <dgm:spPr/>
      <dgm:t>
        <a:bodyPr/>
        <a:lstStyle/>
        <a:p>
          <a:endParaRPr lang="en-US"/>
        </a:p>
      </dgm:t>
    </dgm:pt>
    <dgm:pt modelId="{BC773108-5F79-4AFB-87CC-465269BF0BF4}" type="pres">
      <dgm:prSet presAssocID="{30C8DABC-2DC2-472D-908D-EAE9836BE1D0}" presName="Name0" presStyleCnt="0">
        <dgm:presLayoutVars>
          <dgm:chMax val="7"/>
          <dgm:chPref val="7"/>
          <dgm:dir/>
        </dgm:presLayoutVars>
      </dgm:prSet>
      <dgm:spPr/>
      <dgm:t>
        <a:bodyPr/>
        <a:lstStyle/>
        <a:p>
          <a:endParaRPr lang="en-US"/>
        </a:p>
      </dgm:t>
    </dgm:pt>
    <dgm:pt modelId="{E1C0172A-04D6-4A45-A6E1-9C97AE5A543D}" type="pres">
      <dgm:prSet presAssocID="{30C8DABC-2DC2-472D-908D-EAE9836BE1D0}" presName="Name1" presStyleCnt="0"/>
      <dgm:spPr/>
    </dgm:pt>
    <dgm:pt modelId="{F25AEE4F-2C67-45B9-A439-D9D8FE15C8CA}" type="pres">
      <dgm:prSet presAssocID="{30C8DABC-2DC2-472D-908D-EAE9836BE1D0}" presName="cycle" presStyleCnt="0"/>
      <dgm:spPr/>
    </dgm:pt>
    <dgm:pt modelId="{5AF86344-028E-4D88-8AD0-3213DB184CCC}" type="pres">
      <dgm:prSet presAssocID="{30C8DABC-2DC2-472D-908D-EAE9836BE1D0}" presName="srcNode" presStyleLbl="node1" presStyleIdx="0" presStyleCnt="5"/>
      <dgm:spPr/>
    </dgm:pt>
    <dgm:pt modelId="{3B5EEA0A-623E-49FF-B88B-C561EC0EC9DC}" type="pres">
      <dgm:prSet presAssocID="{30C8DABC-2DC2-472D-908D-EAE9836BE1D0}" presName="conn" presStyleLbl="parChTrans1D2" presStyleIdx="0" presStyleCnt="1"/>
      <dgm:spPr/>
      <dgm:t>
        <a:bodyPr/>
        <a:lstStyle/>
        <a:p>
          <a:endParaRPr lang="en-US"/>
        </a:p>
      </dgm:t>
    </dgm:pt>
    <dgm:pt modelId="{21CC0DB5-F616-4D7D-98F1-61AAC6353245}" type="pres">
      <dgm:prSet presAssocID="{30C8DABC-2DC2-472D-908D-EAE9836BE1D0}" presName="extraNode" presStyleLbl="node1" presStyleIdx="0" presStyleCnt="5"/>
      <dgm:spPr/>
    </dgm:pt>
    <dgm:pt modelId="{8F0104CF-2AE2-45A4-BA52-1CDB9AF26ECC}" type="pres">
      <dgm:prSet presAssocID="{30C8DABC-2DC2-472D-908D-EAE9836BE1D0}" presName="dstNode" presStyleLbl="node1" presStyleIdx="0" presStyleCnt="5"/>
      <dgm:spPr/>
    </dgm:pt>
    <dgm:pt modelId="{E927B006-B26D-4C02-846A-D409DE0178C8}" type="pres">
      <dgm:prSet presAssocID="{FCAB6843-0F1F-46ED-927A-CC839DEEA987}" presName="text_1" presStyleLbl="node1" presStyleIdx="0" presStyleCnt="5">
        <dgm:presLayoutVars>
          <dgm:bulletEnabled val="1"/>
        </dgm:presLayoutVars>
      </dgm:prSet>
      <dgm:spPr/>
      <dgm:t>
        <a:bodyPr/>
        <a:lstStyle/>
        <a:p>
          <a:endParaRPr lang="en-US"/>
        </a:p>
      </dgm:t>
    </dgm:pt>
    <dgm:pt modelId="{564A5678-D3D1-459C-B78A-9639A27027B3}" type="pres">
      <dgm:prSet presAssocID="{FCAB6843-0F1F-46ED-927A-CC839DEEA987}" presName="accent_1" presStyleCnt="0"/>
      <dgm:spPr/>
    </dgm:pt>
    <dgm:pt modelId="{23B4363D-CD35-44EA-8A5E-6C7CFDE5B937}" type="pres">
      <dgm:prSet presAssocID="{FCAB6843-0F1F-46ED-927A-CC839DEEA987}" presName="accentRepeatNode" presStyleLbl="solidFgAcc1" presStyleIdx="0" presStyleCnt="5"/>
      <dgm:spPr/>
    </dgm:pt>
    <dgm:pt modelId="{817CCFEE-24E7-4CEC-B9E9-4A9DA4125A3B}" type="pres">
      <dgm:prSet presAssocID="{FCB732C7-D314-4AEA-8EEB-E572BC895AA8}" presName="text_2" presStyleLbl="node1" presStyleIdx="1" presStyleCnt="5">
        <dgm:presLayoutVars>
          <dgm:bulletEnabled val="1"/>
        </dgm:presLayoutVars>
      </dgm:prSet>
      <dgm:spPr/>
      <dgm:t>
        <a:bodyPr/>
        <a:lstStyle/>
        <a:p>
          <a:endParaRPr lang="en-US"/>
        </a:p>
      </dgm:t>
    </dgm:pt>
    <dgm:pt modelId="{DBE2B2BF-BAE2-435B-B4E9-5DDBBE0D378D}" type="pres">
      <dgm:prSet presAssocID="{FCB732C7-D314-4AEA-8EEB-E572BC895AA8}" presName="accent_2" presStyleCnt="0"/>
      <dgm:spPr/>
    </dgm:pt>
    <dgm:pt modelId="{4F79F1D3-BD10-4F3E-AA15-F2F08BB99535}" type="pres">
      <dgm:prSet presAssocID="{FCB732C7-D314-4AEA-8EEB-E572BC895AA8}" presName="accentRepeatNode" presStyleLbl="solidFgAcc1" presStyleIdx="1" presStyleCnt="5"/>
      <dgm:spPr>
        <a:blipFill rotWithShape="0">
          <a:blip xmlns:r="http://schemas.openxmlformats.org/officeDocument/2006/relationships" r:embed="rId1"/>
          <a:stretch>
            <a:fillRect/>
          </a:stretch>
        </a:blipFill>
      </dgm:spPr>
      <dgm:t>
        <a:bodyPr/>
        <a:lstStyle/>
        <a:p>
          <a:endParaRPr lang="en-US"/>
        </a:p>
      </dgm:t>
    </dgm:pt>
    <dgm:pt modelId="{B0A181B6-39B1-4A38-B0BE-27FD0AD2A553}" type="pres">
      <dgm:prSet presAssocID="{0371EAD1-956D-48C1-8560-3C35799BC2A2}" presName="text_3" presStyleLbl="node1" presStyleIdx="2" presStyleCnt="5">
        <dgm:presLayoutVars>
          <dgm:bulletEnabled val="1"/>
        </dgm:presLayoutVars>
      </dgm:prSet>
      <dgm:spPr/>
      <dgm:t>
        <a:bodyPr/>
        <a:lstStyle/>
        <a:p>
          <a:endParaRPr lang="en-US"/>
        </a:p>
      </dgm:t>
    </dgm:pt>
    <dgm:pt modelId="{D97916BC-DCF7-4DCA-8097-5FE24ACDFD91}" type="pres">
      <dgm:prSet presAssocID="{0371EAD1-956D-48C1-8560-3C35799BC2A2}" presName="accent_3" presStyleCnt="0"/>
      <dgm:spPr/>
    </dgm:pt>
    <dgm:pt modelId="{CADA55EB-4A83-4372-92B7-950E3E6909E8}" type="pres">
      <dgm:prSet presAssocID="{0371EAD1-956D-48C1-8560-3C35799BC2A2}" presName="accentRepeatNode" presStyleLbl="solidFgAcc1" presStyleIdx="2" presStyleCnt="5"/>
      <dgm:spPr/>
    </dgm:pt>
    <dgm:pt modelId="{EAF05697-78E2-48FD-8A8D-12C96A9B38AF}" type="pres">
      <dgm:prSet presAssocID="{34C0F547-E6A0-4D62-B7FD-C321A582B8E5}" presName="text_4" presStyleLbl="node1" presStyleIdx="3" presStyleCnt="5">
        <dgm:presLayoutVars>
          <dgm:bulletEnabled val="1"/>
        </dgm:presLayoutVars>
      </dgm:prSet>
      <dgm:spPr/>
      <dgm:t>
        <a:bodyPr/>
        <a:lstStyle/>
        <a:p>
          <a:endParaRPr lang="en-US"/>
        </a:p>
      </dgm:t>
    </dgm:pt>
    <dgm:pt modelId="{1CEA56CD-6A99-4EC3-BC1E-21C230A6ED50}" type="pres">
      <dgm:prSet presAssocID="{34C0F547-E6A0-4D62-B7FD-C321A582B8E5}" presName="accent_4" presStyleCnt="0"/>
      <dgm:spPr/>
    </dgm:pt>
    <dgm:pt modelId="{2B2C720A-F6CC-44C6-ABC4-20219054F937}" type="pres">
      <dgm:prSet presAssocID="{34C0F547-E6A0-4D62-B7FD-C321A582B8E5}" presName="accentRepeatNode" presStyleLbl="solidFgAcc1" presStyleIdx="3" presStyleCnt="5"/>
      <dgm:spPr/>
    </dgm:pt>
    <dgm:pt modelId="{D96503BC-0D5C-413F-A16A-72FC134F918A}" type="pres">
      <dgm:prSet presAssocID="{C48420F2-BEC8-42BA-A924-20E98493064B}" presName="text_5" presStyleLbl="node1" presStyleIdx="4" presStyleCnt="5">
        <dgm:presLayoutVars>
          <dgm:bulletEnabled val="1"/>
        </dgm:presLayoutVars>
      </dgm:prSet>
      <dgm:spPr/>
      <dgm:t>
        <a:bodyPr/>
        <a:lstStyle/>
        <a:p>
          <a:endParaRPr lang="en-US"/>
        </a:p>
      </dgm:t>
    </dgm:pt>
    <dgm:pt modelId="{A07DF611-9BE7-41F6-AD3F-91903B17B768}" type="pres">
      <dgm:prSet presAssocID="{C48420F2-BEC8-42BA-A924-20E98493064B}" presName="accent_5" presStyleCnt="0"/>
      <dgm:spPr/>
    </dgm:pt>
    <dgm:pt modelId="{F86118BA-6ABE-4D17-A5BF-99F863607474}" type="pres">
      <dgm:prSet presAssocID="{C48420F2-BEC8-42BA-A924-20E98493064B}" presName="accentRepeatNode" presStyleLbl="solidFgAcc1" presStyleIdx="4" presStyleCnt="5"/>
      <dgm:spPr/>
    </dgm:pt>
  </dgm:ptLst>
  <dgm:cxnLst>
    <dgm:cxn modelId="{FC7E2F68-CCA6-4403-AA5D-D3865CAAF905}" type="presOf" srcId="{34C0F547-E6A0-4D62-B7FD-C321A582B8E5}" destId="{EAF05697-78E2-48FD-8A8D-12C96A9B38AF}" srcOrd="0" destOrd="0" presId="urn:microsoft.com/office/officeart/2008/layout/VerticalCurvedList"/>
    <dgm:cxn modelId="{FA75FB3F-482E-48B3-B45B-A74084A86E41}" srcId="{30C8DABC-2DC2-472D-908D-EAE9836BE1D0}" destId="{0371EAD1-956D-48C1-8560-3C35799BC2A2}" srcOrd="2" destOrd="0" parTransId="{B4D2C64F-17CB-4ED3-8FF8-8EECE3394495}" sibTransId="{2158A2FC-5484-468A-BFB1-EE701E0F1BAA}"/>
    <dgm:cxn modelId="{4C348621-19E1-4C5F-812E-731BF9F12C5A}" srcId="{30C8DABC-2DC2-472D-908D-EAE9836BE1D0}" destId="{FCB732C7-D314-4AEA-8EEB-E572BC895AA8}" srcOrd="1" destOrd="0" parTransId="{C836B3AB-A321-4E51-AA4C-EC5AA315CC94}" sibTransId="{90685E52-3818-4D34-8EBF-3D6750C005D9}"/>
    <dgm:cxn modelId="{023C3E81-59F5-4797-B2C2-2B830AAD7B68}" srcId="{30C8DABC-2DC2-472D-908D-EAE9836BE1D0}" destId="{FCAB6843-0F1F-46ED-927A-CC839DEEA987}" srcOrd="0" destOrd="0" parTransId="{138B56A3-4A66-4960-83E1-D4529100AF3C}" sibTransId="{B6784712-D050-49E6-8788-EED0CF5903E8}"/>
    <dgm:cxn modelId="{EA9ECD1F-643E-4229-896D-1834585ED68E}" type="presOf" srcId="{0371EAD1-956D-48C1-8560-3C35799BC2A2}" destId="{B0A181B6-39B1-4A38-B0BE-27FD0AD2A553}" srcOrd="0" destOrd="0" presId="urn:microsoft.com/office/officeart/2008/layout/VerticalCurvedList"/>
    <dgm:cxn modelId="{F07A43A2-B82A-465E-8DB2-BE35560F327F}" srcId="{30C8DABC-2DC2-472D-908D-EAE9836BE1D0}" destId="{34C0F547-E6A0-4D62-B7FD-C321A582B8E5}" srcOrd="3" destOrd="0" parTransId="{76256075-DE83-43F1-8D92-9815764ECB29}" sibTransId="{D2FC8494-745B-4221-AEB1-70FCEDA2BC45}"/>
    <dgm:cxn modelId="{5F3D156A-84E5-4B61-B75D-4CD3F1E10E98}" type="presOf" srcId="{B6784712-D050-49E6-8788-EED0CF5903E8}" destId="{3B5EEA0A-623E-49FF-B88B-C561EC0EC9DC}" srcOrd="0" destOrd="0" presId="urn:microsoft.com/office/officeart/2008/layout/VerticalCurvedList"/>
    <dgm:cxn modelId="{2A48811B-F3C5-4455-AAC5-38FCB6AECEDE}" type="presOf" srcId="{30C8DABC-2DC2-472D-908D-EAE9836BE1D0}" destId="{BC773108-5F79-4AFB-87CC-465269BF0BF4}" srcOrd="0" destOrd="0" presId="urn:microsoft.com/office/officeart/2008/layout/VerticalCurvedList"/>
    <dgm:cxn modelId="{C6A9A1B4-2258-41E7-AA1A-6C0812A576F8}" srcId="{30C8DABC-2DC2-472D-908D-EAE9836BE1D0}" destId="{C48420F2-BEC8-42BA-A924-20E98493064B}" srcOrd="4" destOrd="0" parTransId="{232A0934-A406-4E6F-8C99-8A78F5EBD6F4}" sibTransId="{575E970A-529E-406C-BDF6-FE6919D3D8D0}"/>
    <dgm:cxn modelId="{4388A589-447F-425B-97C6-DBF71F9DC65C}" type="presOf" srcId="{C48420F2-BEC8-42BA-A924-20E98493064B}" destId="{D96503BC-0D5C-413F-A16A-72FC134F918A}" srcOrd="0" destOrd="0" presId="urn:microsoft.com/office/officeart/2008/layout/VerticalCurvedList"/>
    <dgm:cxn modelId="{3BD137AB-F23A-4393-8144-C9C0F8BE7CC1}" type="presOf" srcId="{FCB732C7-D314-4AEA-8EEB-E572BC895AA8}" destId="{817CCFEE-24E7-4CEC-B9E9-4A9DA4125A3B}" srcOrd="0" destOrd="0" presId="urn:microsoft.com/office/officeart/2008/layout/VerticalCurvedList"/>
    <dgm:cxn modelId="{10C2ADD3-9F13-480C-8047-52D7152B3BB4}" type="presOf" srcId="{FCAB6843-0F1F-46ED-927A-CC839DEEA987}" destId="{E927B006-B26D-4C02-846A-D409DE0178C8}" srcOrd="0" destOrd="0" presId="urn:microsoft.com/office/officeart/2008/layout/VerticalCurvedList"/>
    <dgm:cxn modelId="{041A0764-768C-42BD-BB45-939A7C028E71}" type="presParOf" srcId="{BC773108-5F79-4AFB-87CC-465269BF0BF4}" destId="{E1C0172A-04D6-4A45-A6E1-9C97AE5A543D}" srcOrd="0" destOrd="0" presId="urn:microsoft.com/office/officeart/2008/layout/VerticalCurvedList"/>
    <dgm:cxn modelId="{8F6822CA-A6C7-4414-955E-E51E1456DFBD}" type="presParOf" srcId="{E1C0172A-04D6-4A45-A6E1-9C97AE5A543D}" destId="{F25AEE4F-2C67-45B9-A439-D9D8FE15C8CA}" srcOrd="0" destOrd="0" presId="urn:microsoft.com/office/officeart/2008/layout/VerticalCurvedList"/>
    <dgm:cxn modelId="{BCEE6407-775C-4EEE-A8FD-D1F6C385D5CE}" type="presParOf" srcId="{F25AEE4F-2C67-45B9-A439-D9D8FE15C8CA}" destId="{5AF86344-028E-4D88-8AD0-3213DB184CCC}" srcOrd="0" destOrd="0" presId="urn:microsoft.com/office/officeart/2008/layout/VerticalCurvedList"/>
    <dgm:cxn modelId="{C28A3F6B-01E7-4AD1-AE10-0ECFA92E846C}" type="presParOf" srcId="{F25AEE4F-2C67-45B9-A439-D9D8FE15C8CA}" destId="{3B5EEA0A-623E-49FF-B88B-C561EC0EC9DC}" srcOrd="1" destOrd="0" presId="urn:microsoft.com/office/officeart/2008/layout/VerticalCurvedList"/>
    <dgm:cxn modelId="{EDC0AA99-5E68-4E9C-836D-765B9EF908D0}" type="presParOf" srcId="{F25AEE4F-2C67-45B9-A439-D9D8FE15C8CA}" destId="{21CC0DB5-F616-4D7D-98F1-61AAC6353245}" srcOrd="2" destOrd="0" presId="urn:microsoft.com/office/officeart/2008/layout/VerticalCurvedList"/>
    <dgm:cxn modelId="{95C61AED-7A89-4981-847F-0EDEED8E9043}" type="presParOf" srcId="{F25AEE4F-2C67-45B9-A439-D9D8FE15C8CA}" destId="{8F0104CF-2AE2-45A4-BA52-1CDB9AF26ECC}" srcOrd="3" destOrd="0" presId="urn:microsoft.com/office/officeart/2008/layout/VerticalCurvedList"/>
    <dgm:cxn modelId="{5C04E89C-EDCB-4868-B6CD-08288225EFB5}" type="presParOf" srcId="{E1C0172A-04D6-4A45-A6E1-9C97AE5A543D}" destId="{E927B006-B26D-4C02-846A-D409DE0178C8}" srcOrd="1" destOrd="0" presId="urn:microsoft.com/office/officeart/2008/layout/VerticalCurvedList"/>
    <dgm:cxn modelId="{CC58F7CD-F894-4CEC-BE05-5B35EBD3F082}" type="presParOf" srcId="{E1C0172A-04D6-4A45-A6E1-9C97AE5A543D}" destId="{564A5678-D3D1-459C-B78A-9639A27027B3}" srcOrd="2" destOrd="0" presId="urn:microsoft.com/office/officeart/2008/layout/VerticalCurvedList"/>
    <dgm:cxn modelId="{2814CAE6-144F-47FB-97F5-203C23DC4269}" type="presParOf" srcId="{564A5678-D3D1-459C-B78A-9639A27027B3}" destId="{23B4363D-CD35-44EA-8A5E-6C7CFDE5B937}" srcOrd="0" destOrd="0" presId="urn:microsoft.com/office/officeart/2008/layout/VerticalCurvedList"/>
    <dgm:cxn modelId="{6CEFBECB-7958-4128-99A7-1F3460AB8602}" type="presParOf" srcId="{E1C0172A-04D6-4A45-A6E1-9C97AE5A543D}" destId="{817CCFEE-24E7-4CEC-B9E9-4A9DA4125A3B}" srcOrd="3" destOrd="0" presId="urn:microsoft.com/office/officeart/2008/layout/VerticalCurvedList"/>
    <dgm:cxn modelId="{CE433EA6-27C7-44B4-8921-C14293918846}" type="presParOf" srcId="{E1C0172A-04D6-4A45-A6E1-9C97AE5A543D}" destId="{DBE2B2BF-BAE2-435B-B4E9-5DDBBE0D378D}" srcOrd="4" destOrd="0" presId="urn:microsoft.com/office/officeart/2008/layout/VerticalCurvedList"/>
    <dgm:cxn modelId="{A3A94633-2AEC-4187-8E9A-8DBAEB6226D5}" type="presParOf" srcId="{DBE2B2BF-BAE2-435B-B4E9-5DDBBE0D378D}" destId="{4F79F1D3-BD10-4F3E-AA15-F2F08BB99535}" srcOrd="0" destOrd="0" presId="urn:microsoft.com/office/officeart/2008/layout/VerticalCurvedList"/>
    <dgm:cxn modelId="{C77CC7A1-7C87-49A3-AF03-0A7E7E9466EB}" type="presParOf" srcId="{E1C0172A-04D6-4A45-A6E1-9C97AE5A543D}" destId="{B0A181B6-39B1-4A38-B0BE-27FD0AD2A553}" srcOrd="5" destOrd="0" presId="urn:microsoft.com/office/officeart/2008/layout/VerticalCurvedList"/>
    <dgm:cxn modelId="{C4C04CB2-802A-4B3E-A377-B7E793F1D95E}" type="presParOf" srcId="{E1C0172A-04D6-4A45-A6E1-9C97AE5A543D}" destId="{D97916BC-DCF7-4DCA-8097-5FE24ACDFD91}" srcOrd="6" destOrd="0" presId="urn:microsoft.com/office/officeart/2008/layout/VerticalCurvedList"/>
    <dgm:cxn modelId="{4F933B62-94F6-4DED-8CF0-D4B67F760D9C}" type="presParOf" srcId="{D97916BC-DCF7-4DCA-8097-5FE24ACDFD91}" destId="{CADA55EB-4A83-4372-92B7-950E3E6909E8}" srcOrd="0" destOrd="0" presId="urn:microsoft.com/office/officeart/2008/layout/VerticalCurvedList"/>
    <dgm:cxn modelId="{27891CEC-A8A8-41E9-9597-AD803AAD1D34}" type="presParOf" srcId="{E1C0172A-04D6-4A45-A6E1-9C97AE5A543D}" destId="{EAF05697-78E2-48FD-8A8D-12C96A9B38AF}" srcOrd="7" destOrd="0" presId="urn:microsoft.com/office/officeart/2008/layout/VerticalCurvedList"/>
    <dgm:cxn modelId="{CD940BC9-A6B5-46AA-B53C-9D3993B34B88}" type="presParOf" srcId="{E1C0172A-04D6-4A45-A6E1-9C97AE5A543D}" destId="{1CEA56CD-6A99-4EC3-BC1E-21C230A6ED50}" srcOrd="8" destOrd="0" presId="urn:microsoft.com/office/officeart/2008/layout/VerticalCurvedList"/>
    <dgm:cxn modelId="{DB5D7E49-B041-4647-AC2B-875FEF44EB9C}" type="presParOf" srcId="{1CEA56CD-6A99-4EC3-BC1E-21C230A6ED50}" destId="{2B2C720A-F6CC-44C6-ABC4-20219054F937}" srcOrd="0" destOrd="0" presId="urn:microsoft.com/office/officeart/2008/layout/VerticalCurvedList"/>
    <dgm:cxn modelId="{7BC09176-2536-4A99-9B35-57460DF3DBA1}" type="presParOf" srcId="{E1C0172A-04D6-4A45-A6E1-9C97AE5A543D}" destId="{D96503BC-0D5C-413F-A16A-72FC134F918A}" srcOrd="9" destOrd="0" presId="urn:microsoft.com/office/officeart/2008/layout/VerticalCurvedList"/>
    <dgm:cxn modelId="{D6932F79-895E-43BF-804C-BA502D572A57}" type="presParOf" srcId="{E1C0172A-04D6-4A45-A6E1-9C97AE5A543D}" destId="{A07DF611-9BE7-41F6-AD3F-91903B17B768}" srcOrd="10" destOrd="0" presId="urn:microsoft.com/office/officeart/2008/layout/VerticalCurvedList"/>
    <dgm:cxn modelId="{5D9D7D10-F864-4C82-B5D4-D51CE9509260}" type="presParOf" srcId="{A07DF611-9BE7-41F6-AD3F-91903B17B768}" destId="{F86118BA-6ABE-4D17-A5BF-99F863607474}"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C8DABC-2DC2-472D-908D-EAE9836BE1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AB6843-0F1F-46ED-927A-CC839DEEA987}">
      <dgm:prSet phldrT="[Text]"/>
      <dgm:spPr>
        <a:solidFill>
          <a:schemeClr val="accent1"/>
        </a:solidFill>
      </dgm:spPr>
      <dgm:t>
        <a:bodyPr/>
        <a:lstStyle/>
        <a:p>
          <a:r>
            <a:rPr lang="en-US" b="0" dirty="0" smtClean="0"/>
            <a:t>Position Management Overview</a:t>
          </a:r>
          <a:endParaRPr lang="en-US" b="0" dirty="0"/>
        </a:p>
      </dgm:t>
    </dgm:pt>
    <dgm:pt modelId="{138B56A3-4A66-4960-83E1-D4529100AF3C}" type="parTrans" cxnId="{023C3E81-59F5-4797-B2C2-2B830AAD7B68}">
      <dgm:prSet/>
      <dgm:spPr/>
      <dgm:t>
        <a:bodyPr/>
        <a:lstStyle/>
        <a:p>
          <a:endParaRPr lang="en-US"/>
        </a:p>
      </dgm:t>
    </dgm:pt>
    <dgm:pt modelId="{B6784712-D050-49E6-8788-EED0CF5903E8}" type="sibTrans" cxnId="{023C3E81-59F5-4797-B2C2-2B830AAD7B68}">
      <dgm:prSet/>
      <dgm:spPr/>
      <dgm:t>
        <a:bodyPr/>
        <a:lstStyle/>
        <a:p>
          <a:endParaRPr lang="en-US"/>
        </a:p>
      </dgm:t>
    </dgm:pt>
    <dgm:pt modelId="{FCB732C7-D314-4AEA-8EEB-E572BC895AA8}">
      <dgm:prSet phldrT="[Text]"/>
      <dgm:spPr>
        <a:solidFill>
          <a:schemeClr val="accent1"/>
        </a:solidFill>
      </dgm:spPr>
      <dgm:t>
        <a:bodyPr/>
        <a:lstStyle/>
        <a:p>
          <a:r>
            <a:rPr lang="en-US" b="0" dirty="0" smtClean="0"/>
            <a:t>Add New Positions</a:t>
          </a:r>
        </a:p>
      </dgm:t>
    </dgm:pt>
    <dgm:pt modelId="{C836B3AB-A321-4E51-AA4C-EC5AA315CC94}" type="parTrans" cxnId="{4C348621-19E1-4C5F-812E-731BF9F12C5A}">
      <dgm:prSet/>
      <dgm:spPr/>
      <dgm:t>
        <a:bodyPr/>
        <a:lstStyle/>
        <a:p>
          <a:endParaRPr lang="en-US"/>
        </a:p>
      </dgm:t>
    </dgm:pt>
    <dgm:pt modelId="{90685E52-3818-4D34-8EBF-3D6750C005D9}" type="sibTrans" cxnId="{4C348621-19E1-4C5F-812E-731BF9F12C5A}">
      <dgm:prSet/>
      <dgm:spPr/>
      <dgm:t>
        <a:bodyPr/>
        <a:lstStyle/>
        <a:p>
          <a:endParaRPr lang="en-US"/>
        </a:p>
      </dgm:t>
    </dgm:pt>
    <dgm:pt modelId="{0371EAD1-956D-48C1-8560-3C35799BC2A2}">
      <dgm:prSet phldrT="[Text]"/>
      <dgm:spPr>
        <a:solidFill>
          <a:srgbClr val="002060"/>
        </a:solidFill>
      </dgm:spPr>
      <dgm:t>
        <a:bodyPr/>
        <a:lstStyle/>
        <a:p>
          <a:r>
            <a:rPr lang="en-US" b="1" dirty="0" smtClean="0"/>
            <a:t>Fast Class: Pos. Classification</a:t>
          </a:r>
          <a:endParaRPr lang="en-US" b="1" dirty="0"/>
        </a:p>
      </dgm:t>
    </dgm:pt>
    <dgm:pt modelId="{B4D2C64F-17CB-4ED3-8FF8-8EECE3394495}" type="parTrans" cxnId="{FA75FB3F-482E-48B3-B45B-A74084A86E41}">
      <dgm:prSet/>
      <dgm:spPr/>
      <dgm:t>
        <a:bodyPr/>
        <a:lstStyle/>
        <a:p>
          <a:endParaRPr lang="en-US"/>
        </a:p>
      </dgm:t>
    </dgm:pt>
    <dgm:pt modelId="{2158A2FC-5484-468A-BFB1-EE701E0F1BAA}" type="sibTrans" cxnId="{FA75FB3F-482E-48B3-B45B-A74084A86E41}">
      <dgm:prSet/>
      <dgm:spPr/>
      <dgm:t>
        <a:bodyPr/>
        <a:lstStyle/>
        <a:p>
          <a:endParaRPr lang="en-US"/>
        </a:p>
      </dgm:t>
    </dgm:pt>
    <dgm:pt modelId="{C48420F2-BEC8-42BA-A924-20E98493064B}">
      <dgm:prSet phldrT="[Text]"/>
      <dgm:spPr/>
      <dgm:t>
        <a:bodyPr/>
        <a:lstStyle/>
        <a:p>
          <a:r>
            <a:rPr lang="en-US" dirty="0" smtClean="0"/>
            <a:t>Review Position Transactions</a:t>
          </a:r>
          <a:endParaRPr lang="en-US" dirty="0"/>
        </a:p>
      </dgm:t>
    </dgm:pt>
    <dgm:pt modelId="{232A0934-A406-4E6F-8C99-8A78F5EBD6F4}" type="parTrans" cxnId="{C6A9A1B4-2258-41E7-AA1A-6C0812A576F8}">
      <dgm:prSet/>
      <dgm:spPr/>
      <dgm:t>
        <a:bodyPr/>
        <a:lstStyle/>
        <a:p>
          <a:endParaRPr lang="en-US"/>
        </a:p>
      </dgm:t>
    </dgm:pt>
    <dgm:pt modelId="{575E970A-529E-406C-BDF6-FE6919D3D8D0}" type="sibTrans" cxnId="{C6A9A1B4-2258-41E7-AA1A-6C0812A576F8}">
      <dgm:prSet/>
      <dgm:spPr/>
      <dgm:t>
        <a:bodyPr/>
        <a:lstStyle/>
        <a:p>
          <a:endParaRPr lang="en-US"/>
        </a:p>
      </dgm:t>
    </dgm:pt>
    <dgm:pt modelId="{34C0F547-E6A0-4D62-B7FD-C321A582B8E5}">
      <dgm:prSet phldrT="[Text]"/>
      <dgm:spPr/>
      <dgm:t>
        <a:bodyPr/>
        <a:lstStyle/>
        <a:p>
          <a:r>
            <a:rPr lang="en-US" dirty="0" smtClean="0"/>
            <a:t>Updating Positions</a:t>
          </a:r>
          <a:endParaRPr lang="en-US" dirty="0"/>
        </a:p>
      </dgm:t>
    </dgm:pt>
    <dgm:pt modelId="{76256075-DE83-43F1-8D92-9815764ECB29}" type="parTrans" cxnId="{F07A43A2-B82A-465E-8DB2-BE35560F327F}">
      <dgm:prSet/>
      <dgm:spPr/>
      <dgm:t>
        <a:bodyPr/>
        <a:lstStyle/>
        <a:p>
          <a:endParaRPr lang="en-US"/>
        </a:p>
      </dgm:t>
    </dgm:pt>
    <dgm:pt modelId="{D2FC8494-745B-4221-AEB1-70FCEDA2BC45}" type="sibTrans" cxnId="{F07A43A2-B82A-465E-8DB2-BE35560F327F}">
      <dgm:prSet/>
      <dgm:spPr/>
      <dgm:t>
        <a:bodyPr/>
        <a:lstStyle/>
        <a:p>
          <a:endParaRPr lang="en-US"/>
        </a:p>
      </dgm:t>
    </dgm:pt>
    <dgm:pt modelId="{BC773108-5F79-4AFB-87CC-465269BF0BF4}" type="pres">
      <dgm:prSet presAssocID="{30C8DABC-2DC2-472D-908D-EAE9836BE1D0}" presName="Name0" presStyleCnt="0">
        <dgm:presLayoutVars>
          <dgm:chMax val="7"/>
          <dgm:chPref val="7"/>
          <dgm:dir/>
        </dgm:presLayoutVars>
      </dgm:prSet>
      <dgm:spPr/>
      <dgm:t>
        <a:bodyPr/>
        <a:lstStyle/>
        <a:p>
          <a:endParaRPr lang="en-US"/>
        </a:p>
      </dgm:t>
    </dgm:pt>
    <dgm:pt modelId="{E1C0172A-04D6-4A45-A6E1-9C97AE5A543D}" type="pres">
      <dgm:prSet presAssocID="{30C8DABC-2DC2-472D-908D-EAE9836BE1D0}" presName="Name1" presStyleCnt="0"/>
      <dgm:spPr/>
    </dgm:pt>
    <dgm:pt modelId="{F25AEE4F-2C67-45B9-A439-D9D8FE15C8CA}" type="pres">
      <dgm:prSet presAssocID="{30C8DABC-2DC2-472D-908D-EAE9836BE1D0}" presName="cycle" presStyleCnt="0"/>
      <dgm:spPr/>
    </dgm:pt>
    <dgm:pt modelId="{5AF86344-028E-4D88-8AD0-3213DB184CCC}" type="pres">
      <dgm:prSet presAssocID="{30C8DABC-2DC2-472D-908D-EAE9836BE1D0}" presName="srcNode" presStyleLbl="node1" presStyleIdx="0" presStyleCnt="5"/>
      <dgm:spPr/>
    </dgm:pt>
    <dgm:pt modelId="{3B5EEA0A-623E-49FF-B88B-C561EC0EC9DC}" type="pres">
      <dgm:prSet presAssocID="{30C8DABC-2DC2-472D-908D-EAE9836BE1D0}" presName="conn" presStyleLbl="parChTrans1D2" presStyleIdx="0" presStyleCnt="1"/>
      <dgm:spPr/>
      <dgm:t>
        <a:bodyPr/>
        <a:lstStyle/>
        <a:p>
          <a:endParaRPr lang="en-US"/>
        </a:p>
      </dgm:t>
    </dgm:pt>
    <dgm:pt modelId="{21CC0DB5-F616-4D7D-98F1-61AAC6353245}" type="pres">
      <dgm:prSet presAssocID="{30C8DABC-2DC2-472D-908D-EAE9836BE1D0}" presName="extraNode" presStyleLbl="node1" presStyleIdx="0" presStyleCnt="5"/>
      <dgm:spPr/>
    </dgm:pt>
    <dgm:pt modelId="{8F0104CF-2AE2-45A4-BA52-1CDB9AF26ECC}" type="pres">
      <dgm:prSet presAssocID="{30C8DABC-2DC2-472D-908D-EAE9836BE1D0}" presName="dstNode" presStyleLbl="node1" presStyleIdx="0" presStyleCnt="5"/>
      <dgm:spPr/>
    </dgm:pt>
    <dgm:pt modelId="{E927B006-B26D-4C02-846A-D409DE0178C8}" type="pres">
      <dgm:prSet presAssocID="{FCAB6843-0F1F-46ED-927A-CC839DEEA987}" presName="text_1" presStyleLbl="node1" presStyleIdx="0" presStyleCnt="5">
        <dgm:presLayoutVars>
          <dgm:bulletEnabled val="1"/>
        </dgm:presLayoutVars>
      </dgm:prSet>
      <dgm:spPr/>
      <dgm:t>
        <a:bodyPr/>
        <a:lstStyle/>
        <a:p>
          <a:endParaRPr lang="en-US"/>
        </a:p>
      </dgm:t>
    </dgm:pt>
    <dgm:pt modelId="{564A5678-D3D1-459C-B78A-9639A27027B3}" type="pres">
      <dgm:prSet presAssocID="{FCAB6843-0F1F-46ED-927A-CC839DEEA987}" presName="accent_1" presStyleCnt="0"/>
      <dgm:spPr/>
    </dgm:pt>
    <dgm:pt modelId="{23B4363D-CD35-44EA-8A5E-6C7CFDE5B937}" type="pres">
      <dgm:prSet presAssocID="{FCAB6843-0F1F-46ED-927A-CC839DEEA987}" presName="accentRepeatNode" presStyleLbl="solidFgAcc1" presStyleIdx="0" presStyleCnt="5"/>
      <dgm:spPr/>
    </dgm:pt>
    <dgm:pt modelId="{817CCFEE-24E7-4CEC-B9E9-4A9DA4125A3B}" type="pres">
      <dgm:prSet presAssocID="{FCB732C7-D314-4AEA-8EEB-E572BC895AA8}" presName="text_2" presStyleLbl="node1" presStyleIdx="1" presStyleCnt="5">
        <dgm:presLayoutVars>
          <dgm:bulletEnabled val="1"/>
        </dgm:presLayoutVars>
      </dgm:prSet>
      <dgm:spPr/>
      <dgm:t>
        <a:bodyPr/>
        <a:lstStyle/>
        <a:p>
          <a:endParaRPr lang="en-US"/>
        </a:p>
      </dgm:t>
    </dgm:pt>
    <dgm:pt modelId="{DBE2B2BF-BAE2-435B-B4E9-5DDBBE0D378D}" type="pres">
      <dgm:prSet presAssocID="{FCB732C7-D314-4AEA-8EEB-E572BC895AA8}" presName="accent_2" presStyleCnt="0"/>
      <dgm:spPr/>
    </dgm:pt>
    <dgm:pt modelId="{4F79F1D3-BD10-4F3E-AA15-F2F08BB99535}" type="pres">
      <dgm:prSet presAssocID="{FCB732C7-D314-4AEA-8EEB-E572BC895AA8}" presName="accentRepeatNode" presStyleLbl="solidFgAcc1" presStyleIdx="1" presStyleCnt="5"/>
      <dgm:spPr>
        <a:blipFill rotWithShape="0">
          <a:blip xmlns:r="http://schemas.openxmlformats.org/officeDocument/2006/relationships" r:embed="rId1"/>
          <a:stretch>
            <a:fillRect/>
          </a:stretch>
        </a:blipFill>
      </dgm:spPr>
      <dgm:t>
        <a:bodyPr/>
        <a:lstStyle/>
        <a:p>
          <a:endParaRPr lang="en-US"/>
        </a:p>
      </dgm:t>
    </dgm:pt>
    <dgm:pt modelId="{B0A181B6-39B1-4A38-B0BE-27FD0AD2A553}" type="pres">
      <dgm:prSet presAssocID="{0371EAD1-956D-48C1-8560-3C35799BC2A2}" presName="text_3" presStyleLbl="node1" presStyleIdx="2" presStyleCnt="5">
        <dgm:presLayoutVars>
          <dgm:bulletEnabled val="1"/>
        </dgm:presLayoutVars>
      </dgm:prSet>
      <dgm:spPr/>
      <dgm:t>
        <a:bodyPr/>
        <a:lstStyle/>
        <a:p>
          <a:endParaRPr lang="en-US"/>
        </a:p>
      </dgm:t>
    </dgm:pt>
    <dgm:pt modelId="{D97916BC-DCF7-4DCA-8097-5FE24ACDFD91}" type="pres">
      <dgm:prSet presAssocID="{0371EAD1-956D-48C1-8560-3C35799BC2A2}" presName="accent_3" presStyleCnt="0"/>
      <dgm:spPr/>
    </dgm:pt>
    <dgm:pt modelId="{CADA55EB-4A83-4372-92B7-950E3E6909E8}" type="pres">
      <dgm:prSet presAssocID="{0371EAD1-956D-48C1-8560-3C35799BC2A2}" presName="accentRepeatNode" presStyleLbl="solidFgAcc1" presStyleIdx="2" presStyleCnt="5"/>
      <dgm:spPr/>
      <dgm:t>
        <a:bodyPr/>
        <a:lstStyle/>
        <a:p>
          <a:endParaRPr lang="en-US"/>
        </a:p>
      </dgm:t>
    </dgm:pt>
    <dgm:pt modelId="{EAF05697-78E2-48FD-8A8D-12C96A9B38AF}" type="pres">
      <dgm:prSet presAssocID="{34C0F547-E6A0-4D62-B7FD-C321A582B8E5}" presName="text_4" presStyleLbl="node1" presStyleIdx="3" presStyleCnt="5">
        <dgm:presLayoutVars>
          <dgm:bulletEnabled val="1"/>
        </dgm:presLayoutVars>
      </dgm:prSet>
      <dgm:spPr/>
      <dgm:t>
        <a:bodyPr/>
        <a:lstStyle/>
        <a:p>
          <a:endParaRPr lang="en-US"/>
        </a:p>
      </dgm:t>
    </dgm:pt>
    <dgm:pt modelId="{1CEA56CD-6A99-4EC3-BC1E-21C230A6ED50}" type="pres">
      <dgm:prSet presAssocID="{34C0F547-E6A0-4D62-B7FD-C321A582B8E5}" presName="accent_4" presStyleCnt="0"/>
      <dgm:spPr/>
    </dgm:pt>
    <dgm:pt modelId="{2B2C720A-F6CC-44C6-ABC4-20219054F937}" type="pres">
      <dgm:prSet presAssocID="{34C0F547-E6A0-4D62-B7FD-C321A582B8E5}" presName="accentRepeatNode" presStyleLbl="solidFgAcc1" presStyleIdx="3" presStyleCnt="5"/>
      <dgm:spPr/>
    </dgm:pt>
    <dgm:pt modelId="{D96503BC-0D5C-413F-A16A-72FC134F918A}" type="pres">
      <dgm:prSet presAssocID="{C48420F2-BEC8-42BA-A924-20E98493064B}" presName="text_5" presStyleLbl="node1" presStyleIdx="4" presStyleCnt="5">
        <dgm:presLayoutVars>
          <dgm:bulletEnabled val="1"/>
        </dgm:presLayoutVars>
      </dgm:prSet>
      <dgm:spPr/>
      <dgm:t>
        <a:bodyPr/>
        <a:lstStyle/>
        <a:p>
          <a:endParaRPr lang="en-US"/>
        </a:p>
      </dgm:t>
    </dgm:pt>
    <dgm:pt modelId="{A07DF611-9BE7-41F6-AD3F-91903B17B768}" type="pres">
      <dgm:prSet presAssocID="{C48420F2-BEC8-42BA-A924-20E98493064B}" presName="accent_5" presStyleCnt="0"/>
      <dgm:spPr/>
    </dgm:pt>
    <dgm:pt modelId="{F86118BA-6ABE-4D17-A5BF-99F863607474}" type="pres">
      <dgm:prSet presAssocID="{C48420F2-BEC8-42BA-A924-20E98493064B}" presName="accentRepeatNode" presStyleLbl="solidFgAcc1" presStyleIdx="4" presStyleCnt="5"/>
      <dgm:spPr/>
    </dgm:pt>
  </dgm:ptLst>
  <dgm:cxnLst>
    <dgm:cxn modelId="{FC7E2F68-CCA6-4403-AA5D-D3865CAAF905}" type="presOf" srcId="{34C0F547-E6A0-4D62-B7FD-C321A582B8E5}" destId="{EAF05697-78E2-48FD-8A8D-12C96A9B38AF}" srcOrd="0" destOrd="0" presId="urn:microsoft.com/office/officeart/2008/layout/VerticalCurvedList"/>
    <dgm:cxn modelId="{FA75FB3F-482E-48B3-B45B-A74084A86E41}" srcId="{30C8DABC-2DC2-472D-908D-EAE9836BE1D0}" destId="{0371EAD1-956D-48C1-8560-3C35799BC2A2}" srcOrd="2" destOrd="0" parTransId="{B4D2C64F-17CB-4ED3-8FF8-8EECE3394495}" sibTransId="{2158A2FC-5484-468A-BFB1-EE701E0F1BAA}"/>
    <dgm:cxn modelId="{4C348621-19E1-4C5F-812E-731BF9F12C5A}" srcId="{30C8DABC-2DC2-472D-908D-EAE9836BE1D0}" destId="{FCB732C7-D314-4AEA-8EEB-E572BC895AA8}" srcOrd="1" destOrd="0" parTransId="{C836B3AB-A321-4E51-AA4C-EC5AA315CC94}" sibTransId="{90685E52-3818-4D34-8EBF-3D6750C005D9}"/>
    <dgm:cxn modelId="{023C3E81-59F5-4797-B2C2-2B830AAD7B68}" srcId="{30C8DABC-2DC2-472D-908D-EAE9836BE1D0}" destId="{FCAB6843-0F1F-46ED-927A-CC839DEEA987}" srcOrd="0" destOrd="0" parTransId="{138B56A3-4A66-4960-83E1-D4529100AF3C}" sibTransId="{B6784712-D050-49E6-8788-EED0CF5903E8}"/>
    <dgm:cxn modelId="{EA9ECD1F-643E-4229-896D-1834585ED68E}" type="presOf" srcId="{0371EAD1-956D-48C1-8560-3C35799BC2A2}" destId="{B0A181B6-39B1-4A38-B0BE-27FD0AD2A553}" srcOrd="0" destOrd="0" presId="urn:microsoft.com/office/officeart/2008/layout/VerticalCurvedList"/>
    <dgm:cxn modelId="{F07A43A2-B82A-465E-8DB2-BE35560F327F}" srcId="{30C8DABC-2DC2-472D-908D-EAE9836BE1D0}" destId="{34C0F547-E6A0-4D62-B7FD-C321A582B8E5}" srcOrd="3" destOrd="0" parTransId="{76256075-DE83-43F1-8D92-9815764ECB29}" sibTransId="{D2FC8494-745B-4221-AEB1-70FCEDA2BC45}"/>
    <dgm:cxn modelId="{5F3D156A-84E5-4B61-B75D-4CD3F1E10E98}" type="presOf" srcId="{B6784712-D050-49E6-8788-EED0CF5903E8}" destId="{3B5EEA0A-623E-49FF-B88B-C561EC0EC9DC}" srcOrd="0" destOrd="0" presId="urn:microsoft.com/office/officeart/2008/layout/VerticalCurvedList"/>
    <dgm:cxn modelId="{2A48811B-F3C5-4455-AAC5-38FCB6AECEDE}" type="presOf" srcId="{30C8DABC-2DC2-472D-908D-EAE9836BE1D0}" destId="{BC773108-5F79-4AFB-87CC-465269BF0BF4}" srcOrd="0" destOrd="0" presId="urn:microsoft.com/office/officeart/2008/layout/VerticalCurvedList"/>
    <dgm:cxn modelId="{C6A9A1B4-2258-41E7-AA1A-6C0812A576F8}" srcId="{30C8DABC-2DC2-472D-908D-EAE9836BE1D0}" destId="{C48420F2-BEC8-42BA-A924-20E98493064B}" srcOrd="4" destOrd="0" parTransId="{232A0934-A406-4E6F-8C99-8A78F5EBD6F4}" sibTransId="{575E970A-529E-406C-BDF6-FE6919D3D8D0}"/>
    <dgm:cxn modelId="{4388A589-447F-425B-97C6-DBF71F9DC65C}" type="presOf" srcId="{C48420F2-BEC8-42BA-A924-20E98493064B}" destId="{D96503BC-0D5C-413F-A16A-72FC134F918A}" srcOrd="0" destOrd="0" presId="urn:microsoft.com/office/officeart/2008/layout/VerticalCurvedList"/>
    <dgm:cxn modelId="{3BD137AB-F23A-4393-8144-C9C0F8BE7CC1}" type="presOf" srcId="{FCB732C7-D314-4AEA-8EEB-E572BC895AA8}" destId="{817CCFEE-24E7-4CEC-B9E9-4A9DA4125A3B}" srcOrd="0" destOrd="0" presId="urn:microsoft.com/office/officeart/2008/layout/VerticalCurvedList"/>
    <dgm:cxn modelId="{10C2ADD3-9F13-480C-8047-52D7152B3BB4}" type="presOf" srcId="{FCAB6843-0F1F-46ED-927A-CC839DEEA987}" destId="{E927B006-B26D-4C02-846A-D409DE0178C8}" srcOrd="0" destOrd="0" presId="urn:microsoft.com/office/officeart/2008/layout/VerticalCurvedList"/>
    <dgm:cxn modelId="{041A0764-768C-42BD-BB45-939A7C028E71}" type="presParOf" srcId="{BC773108-5F79-4AFB-87CC-465269BF0BF4}" destId="{E1C0172A-04D6-4A45-A6E1-9C97AE5A543D}" srcOrd="0" destOrd="0" presId="urn:microsoft.com/office/officeart/2008/layout/VerticalCurvedList"/>
    <dgm:cxn modelId="{8F6822CA-A6C7-4414-955E-E51E1456DFBD}" type="presParOf" srcId="{E1C0172A-04D6-4A45-A6E1-9C97AE5A543D}" destId="{F25AEE4F-2C67-45B9-A439-D9D8FE15C8CA}" srcOrd="0" destOrd="0" presId="urn:microsoft.com/office/officeart/2008/layout/VerticalCurvedList"/>
    <dgm:cxn modelId="{BCEE6407-775C-4EEE-A8FD-D1F6C385D5CE}" type="presParOf" srcId="{F25AEE4F-2C67-45B9-A439-D9D8FE15C8CA}" destId="{5AF86344-028E-4D88-8AD0-3213DB184CCC}" srcOrd="0" destOrd="0" presId="urn:microsoft.com/office/officeart/2008/layout/VerticalCurvedList"/>
    <dgm:cxn modelId="{C28A3F6B-01E7-4AD1-AE10-0ECFA92E846C}" type="presParOf" srcId="{F25AEE4F-2C67-45B9-A439-D9D8FE15C8CA}" destId="{3B5EEA0A-623E-49FF-B88B-C561EC0EC9DC}" srcOrd="1" destOrd="0" presId="urn:microsoft.com/office/officeart/2008/layout/VerticalCurvedList"/>
    <dgm:cxn modelId="{EDC0AA99-5E68-4E9C-836D-765B9EF908D0}" type="presParOf" srcId="{F25AEE4F-2C67-45B9-A439-D9D8FE15C8CA}" destId="{21CC0DB5-F616-4D7D-98F1-61AAC6353245}" srcOrd="2" destOrd="0" presId="urn:microsoft.com/office/officeart/2008/layout/VerticalCurvedList"/>
    <dgm:cxn modelId="{95C61AED-7A89-4981-847F-0EDEED8E9043}" type="presParOf" srcId="{F25AEE4F-2C67-45B9-A439-D9D8FE15C8CA}" destId="{8F0104CF-2AE2-45A4-BA52-1CDB9AF26ECC}" srcOrd="3" destOrd="0" presId="urn:microsoft.com/office/officeart/2008/layout/VerticalCurvedList"/>
    <dgm:cxn modelId="{5C04E89C-EDCB-4868-B6CD-08288225EFB5}" type="presParOf" srcId="{E1C0172A-04D6-4A45-A6E1-9C97AE5A543D}" destId="{E927B006-B26D-4C02-846A-D409DE0178C8}" srcOrd="1" destOrd="0" presId="urn:microsoft.com/office/officeart/2008/layout/VerticalCurvedList"/>
    <dgm:cxn modelId="{CC58F7CD-F894-4CEC-BE05-5B35EBD3F082}" type="presParOf" srcId="{E1C0172A-04D6-4A45-A6E1-9C97AE5A543D}" destId="{564A5678-D3D1-459C-B78A-9639A27027B3}" srcOrd="2" destOrd="0" presId="urn:microsoft.com/office/officeart/2008/layout/VerticalCurvedList"/>
    <dgm:cxn modelId="{2814CAE6-144F-47FB-97F5-203C23DC4269}" type="presParOf" srcId="{564A5678-D3D1-459C-B78A-9639A27027B3}" destId="{23B4363D-CD35-44EA-8A5E-6C7CFDE5B937}" srcOrd="0" destOrd="0" presId="urn:microsoft.com/office/officeart/2008/layout/VerticalCurvedList"/>
    <dgm:cxn modelId="{6CEFBECB-7958-4128-99A7-1F3460AB8602}" type="presParOf" srcId="{E1C0172A-04D6-4A45-A6E1-9C97AE5A543D}" destId="{817CCFEE-24E7-4CEC-B9E9-4A9DA4125A3B}" srcOrd="3" destOrd="0" presId="urn:microsoft.com/office/officeart/2008/layout/VerticalCurvedList"/>
    <dgm:cxn modelId="{CE433EA6-27C7-44B4-8921-C14293918846}" type="presParOf" srcId="{E1C0172A-04D6-4A45-A6E1-9C97AE5A543D}" destId="{DBE2B2BF-BAE2-435B-B4E9-5DDBBE0D378D}" srcOrd="4" destOrd="0" presId="urn:microsoft.com/office/officeart/2008/layout/VerticalCurvedList"/>
    <dgm:cxn modelId="{A3A94633-2AEC-4187-8E9A-8DBAEB6226D5}" type="presParOf" srcId="{DBE2B2BF-BAE2-435B-B4E9-5DDBBE0D378D}" destId="{4F79F1D3-BD10-4F3E-AA15-F2F08BB99535}" srcOrd="0" destOrd="0" presId="urn:microsoft.com/office/officeart/2008/layout/VerticalCurvedList"/>
    <dgm:cxn modelId="{C77CC7A1-7C87-49A3-AF03-0A7E7E9466EB}" type="presParOf" srcId="{E1C0172A-04D6-4A45-A6E1-9C97AE5A543D}" destId="{B0A181B6-39B1-4A38-B0BE-27FD0AD2A553}" srcOrd="5" destOrd="0" presId="urn:microsoft.com/office/officeart/2008/layout/VerticalCurvedList"/>
    <dgm:cxn modelId="{C4C04CB2-802A-4B3E-A377-B7E793F1D95E}" type="presParOf" srcId="{E1C0172A-04D6-4A45-A6E1-9C97AE5A543D}" destId="{D97916BC-DCF7-4DCA-8097-5FE24ACDFD91}" srcOrd="6" destOrd="0" presId="urn:microsoft.com/office/officeart/2008/layout/VerticalCurvedList"/>
    <dgm:cxn modelId="{4F933B62-94F6-4DED-8CF0-D4B67F760D9C}" type="presParOf" srcId="{D97916BC-DCF7-4DCA-8097-5FE24ACDFD91}" destId="{CADA55EB-4A83-4372-92B7-950E3E6909E8}" srcOrd="0" destOrd="0" presId="urn:microsoft.com/office/officeart/2008/layout/VerticalCurvedList"/>
    <dgm:cxn modelId="{27891CEC-A8A8-41E9-9597-AD803AAD1D34}" type="presParOf" srcId="{E1C0172A-04D6-4A45-A6E1-9C97AE5A543D}" destId="{EAF05697-78E2-48FD-8A8D-12C96A9B38AF}" srcOrd="7" destOrd="0" presId="urn:microsoft.com/office/officeart/2008/layout/VerticalCurvedList"/>
    <dgm:cxn modelId="{CD940BC9-A6B5-46AA-B53C-9D3993B34B88}" type="presParOf" srcId="{E1C0172A-04D6-4A45-A6E1-9C97AE5A543D}" destId="{1CEA56CD-6A99-4EC3-BC1E-21C230A6ED50}" srcOrd="8" destOrd="0" presId="urn:microsoft.com/office/officeart/2008/layout/VerticalCurvedList"/>
    <dgm:cxn modelId="{DB5D7E49-B041-4647-AC2B-875FEF44EB9C}" type="presParOf" srcId="{1CEA56CD-6A99-4EC3-BC1E-21C230A6ED50}" destId="{2B2C720A-F6CC-44C6-ABC4-20219054F937}" srcOrd="0" destOrd="0" presId="urn:microsoft.com/office/officeart/2008/layout/VerticalCurvedList"/>
    <dgm:cxn modelId="{7BC09176-2536-4A99-9B35-57460DF3DBA1}" type="presParOf" srcId="{E1C0172A-04D6-4A45-A6E1-9C97AE5A543D}" destId="{D96503BC-0D5C-413F-A16A-72FC134F918A}" srcOrd="9" destOrd="0" presId="urn:microsoft.com/office/officeart/2008/layout/VerticalCurvedList"/>
    <dgm:cxn modelId="{D6932F79-895E-43BF-804C-BA502D572A57}" type="presParOf" srcId="{E1C0172A-04D6-4A45-A6E1-9C97AE5A543D}" destId="{A07DF611-9BE7-41F6-AD3F-91903B17B768}" srcOrd="10" destOrd="0" presId="urn:microsoft.com/office/officeart/2008/layout/VerticalCurvedList"/>
    <dgm:cxn modelId="{5D9D7D10-F864-4C82-B5D4-D51CE9509260}" type="presParOf" srcId="{A07DF611-9BE7-41F6-AD3F-91903B17B768}" destId="{F86118BA-6ABE-4D17-A5BF-99F863607474}"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C8DABC-2DC2-472D-908D-EAE9836BE1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AB6843-0F1F-46ED-927A-CC839DEEA987}">
      <dgm:prSet phldrT="[Text]"/>
      <dgm:spPr>
        <a:solidFill>
          <a:schemeClr val="accent1"/>
        </a:solidFill>
      </dgm:spPr>
      <dgm:t>
        <a:bodyPr/>
        <a:lstStyle/>
        <a:p>
          <a:r>
            <a:rPr lang="en-US" b="0" dirty="0" smtClean="0"/>
            <a:t>Position Management Overview</a:t>
          </a:r>
          <a:endParaRPr lang="en-US" b="0" dirty="0"/>
        </a:p>
      </dgm:t>
    </dgm:pt>
    <dgm:pt modelId="{138B56A3-4A66-4960-83E1-D4529100AF3C}" type="parTrans" cxnId="{023C3E81-59F5-4797-B2C2-2B830AAD7B68}">
      <dgm:prSet/>
      <dgm:spPr/>
      <dgm:t>
        <a:bodyPr/>
        <a:lstStyle/>
        <a:p>
          <a:endParaRPr lang="en-US"/>
        </a:p>
      </dgm:t>
    </dgm:pt>
    <dgm:pt modelId="{B6784712-D050-49E6-8788-EED0CF5903E8}" type="sibTrans" cxnId="{023C3E81-59F5-4797-B2C2-2B830AAD7B68}">
      <dgm:prSet/>
      <dgm:spPr/>
      <dgm:t>
        <a:bodyPr/>
        <a:lstStyle/>
        <a:p>
          <a:endParaRPr lang="en-US"/>
        </a:p>
      </dgm:t>
    </dgm:pt>
    <dgm:pt modelId="{FCB732C7-D314-4AEA-8EEB-E572BC895AA8}">
      <dgm:prSet phldrT="[Text]"/>
      <dgm:spPr>
        <a:solidFill>
          <a:schemeClr val="accent1"/>
        </a:solidFill>
      </dgm:spPr>
      <dgm:t>
        <a:bodyPr/>
        <a:lstStyle/>
        <a:p>
          <a:r>
            <a:rPr lang="en-US" b="0" dirty="0" smtClean="0"/>
            <a:t>Add New Positions</a:t>
          </a:r>
        </a:p>
      </dgm:t>
    </dgm:pt>
    <dgm:pt modelId="{C836B3AB-A321-4E51-AA4C-EC5AA315CC94}" type="parTrans" cxnId="{4C348621-19E1-4C5F-812E-731BF9F12C5A}">
      <dgm:prSet/>
      <dgm:spPr/>
      <dgm:t>
        <a:bodyPr/>
        <a:lstStyle/>
        <a:p>
          <a:endParaRPr lang="en-US"/>
        </a:p>
      </dgm:t>
    </dgm:pt>
    <dgm:pt modelId="{90685E52-3818-4D34-8EBF-3D6750C005D9}" type="sibTrans" cxnId="{4C348621-19E1-4C5F-812E-731BF9F12C5A}">
      <dgm:prSet/>
      <dgm:spPr/>
      <dgm:t>
        <a:bodyPr/>
        <a:lstStyle/>
        <a:p>
          <a:endParaRPr lang="en-US"/>
        </a:p>
      </dgm:t>
    </dgm:pt>
    <dgm:pt modelId="{0371EAD1-956D-48C1-8560-3C35799BC2A2}">
      <dgm:prSet phldrT="[Text]"/>
      <dgm:spPr>
        <a:solidFill>
          <a:schemeClr val="accent1"/>
        </a:solidFill>
      </dgm:spPr>
      <dgm:t>
        <a:bodyPr/>
        <a:lstStyle/>
        <a:p>
          <a:r>
            <a:rPr lang="en-US" b="1" dirty="0" smtClean="0"/>
            <a:t>Fast Class: Pos. Classification</a:t>
          </a:r>
          <a:endParaRPr lang="en-US" b="1" dirty="0"/>
        </a:p>
      </dgm:t>
    </dgm:pt>
    <dgm:pt modelId="{B4D2C64F-17CB-4ED3-8FF8-8EECE3394495}" type="parTrans" cxnId="{FA75FB3F-482E-48B3-B45B-A74084A86E41}">
      <dgm:prSet/>
      <dgm:spPr/>
      <dgm:t>
        <a:bodyPr/>
        <a:lstStyle/>
        <a:p>
          <a:endParaRPr lang="en-US"/>
        </a:p>
      </dgm:t>
    </dgm:pt>
    <dgm:pt modelId="{2158A2FC-5484-468A-BFB1-EE701E0F1BAA}" type="sibTrans" cxnId="{FA75FB3F-482E-48B3-B45B-A74084A86E41}">
      <dgm:prSet/>
      <dgm:spPr/>
      <dgm:t>
        <a:bodyPr/>
        <a:lstStyle/>
        <a:p>
          <a:endParaRPr lang="en-US"/>
        </a:p>
      </dgm:t>
    </dgm:pt>
    <dgm:pt modelId="{C48420F2-BEC8-42BA-A924-20E98493064B}">
      <dgm:prSet phldrT="[Text]"/>
      <dgm:spPr/>
      <dgm:t>
        <a:bodyPr/>
        <a:lstStyle/>
        <a:p>
          <a:r>
            <a:rPr lang="en-US" dirty="0" smtClean="0"/>
            <a:t>Review Position Transactions</a:t>
          </a:r>
          <a:endParaRPr lang="en-US" dirty="0"/>
        </a:p>
      </dgm:t>
    </dgm:pt>
    <dgm:pt modelId="{232A0934-A406-4E6F-8C99-8A78F5EBD6F4}" type="parTrans" cxnId="{C6A9A1B4-2258-41E7-AA1A-6C0812A576F8}">
      <dgm:prSet/>
      <dgm:spPr/>
      <dgm:t>
        <a:bodyPr/>
        <a:lstStyle/>
        <a:p>
          <a:endParaRPr lang="en-US"/>
        </a:p>
      </dgm:t>
    </dgm:pt>
    <dgm:pt modelId="{575E970A-529E-406C-BDF6-FE6919D3D8D0}" type="sibTrans" cxnId="{C6A9A1B4-2258-41E7-AA1A-6C0812A576F8}">
      <dgm:prSet/>
      <dgm:spPr/>
      <dgm:t>
        <a:bodyPr/>
        <a:lstStyle/>
        <a:p>
          <a:endParaRPr lang="en-US"/>
        </a:p>
      </dgm:t>
    </dgm:pt>
    <dgm:pt modelId="{34C0F547-E6A0-4D62-B7FD-C321A582B8E5}">
      <dgm:prSet phldrT="[Text]"/>
      <dgm:spPr>
        <a:solidFill>
          <a:srgbClr val="002060"/>
        </a:solidFill>
      </dgm:spPr>
      <dgm:t>
        <a:bodyPr/>
        <a:lstStyle/>
        <a:p>
          <a:r>
            <a:rPr lang="en-US" b="1" dirty="0" smtClean="0"/>
            <a:t>Updating Positions</a:t>
          </a:r>
          <a:endParaRPr lang="en-US" b="1" dirty="0"/>
        </a:p>
      </dgm:t>
    </dgm:pt>
    <dgm:pt modelId="{76256075-DE83-43F1-8D92-9815764ECB29}" type="parTrans" cxnId="{F07A43A2-B82A-465E-8DB2-BE35560F327F}">
      <dgm:prSet/>
      <dgm:spPr/>
      <dgm:t>
        <a:bodyPr/>
        <a:lstStyle/>
        <a:p>
          <a:endParaRPr lang="en-US"/>
        </a:p>
      </dgm:t>
    </dgm:pt>
    <dgm:pt modelId="{D2FC8494-745B-4221-AEB1-70FCEDA2BC45}" type="sibTrans" cxnId="{F07A43A2-B82A-465E-8DB2-BE35560F327F}">
      <dgm:prSet/>
      <dgm:spPr/>
      <dgm:t>
        <a:bodyPr/>
        <a:lstStyle/>
        <a:p>
          <a:endParaRPr lang="en-US"/>
        </a:p>
      </dgm:t>
    </dgm:pt>
    <dgm:pt modelId="{BC773108-5F79-4AFB-87CC-465269BF0BF4}" type="pres">
      <dgm:prSet presAssocID="{30C8DABC-2DC2-472D-908D-EAE9836BE1D0}" presName="Name0" presStyleCnt="0">
        <dgm:presLayoutVars>
          <dgm:chMax val="7"/>
          <dgm:chPref val="7"/>
          <dgm:dir/>
        </dgm:presLayoutVars>
      </dgm:prSet>
      <dgm:spPr/>
      <dgm:t>
        <a:bodyPr/>
        <a:lstStyle/>
        <a:p>
          <a:endParaRPr lang="en-US"/>
        </a:p>
      </dgm:t>
    </dgm:pt>
    <dgm:pt modelId="{E1C0172A-04D6-4A45-A6E1-9C97AE5A543D}" type="pres">
      <dgm:prSet presAssocID="{30C8DABC-2DC2-472D-908D-EAE9836BE1D0}" presName="Name1" presStyleCnt="0"/>
      <dgm:spPr/>
    </dgm:pt>
    <dgm:pt modelId="{F25AEE4F-2C67-45B9-A439-D9D8FE15C8CA}" type="pres">
      <dgm:prSet presAssocID="{30C8DABC-2DC2-472D-908D-EAE9836BE1D0}" presName="cycle" presStyleCnt="0"/>
      <dgm:spPr/>
    </dgm:pt>
    <dgm:pt modelId="{5AF86344-028E-4D88-8AD0-3213DB184CCC}" type="pres">
      <dgm:prSet presAssocID="{30C8DABC-2DC2-472D-908D-EAE9836BE1D0}" presName="srcNode" presStyleLbl="node1" presStyleIdx="0" presStyleCnt="5"/>
      <dgm:spPr/>
    </dgm:pt>
    <dgm:pt modelId="{3B5EEA0A-623E-49FF-B88B-C561EC0EC9DC}" type="pres">
      <dgm:prSet presAssocID="{30C8DABC-2DC2-472D-908D-EAE9836BE1D0}" presName="conn" presStyleLbl="parChTrans1D2" presStyleIdx="0" presStyleCnt="1"/>
      <dgm:spPr/>
      <dgm:t>
        <a:bodyPr/>
        <a:lstStyle/>
        <a:p>
          <a:endParaRPr lang="en-US"/>
        </a:p>
      </dgm:t>
    </dgm:pt>
    <dgm:pt modelId="{21CC0DB5-F616-4D7D-98F1-61AAC6353245}" type="pres">
      <dgm:prSet presAssocID="{30C8DABC-2DC2-472D-908D-EAE9836BE1D0}" presName="extraNode" presStyleLbl="node1" presStyleIdx="0" presStyleCnt="5"/>
      <dgm:spPr/>
    </dgm:pt>
    <dgm:pt modelId="{8F0104CF-2AE2-45A4-BA52-1CDB9AF26ECC}" type="pres">
      <dgm:prSet presAssocID="{30C8DABC-2DC2-472D-908D-EAE9836BE1D0}" presName="dstNode" presStyleLbl="node1" presStyleIdx="0" presStyleCnt="5"/>
      <dgm:spPr/>
    </dgm:pt>
    <dgm:pt modelId="{E927B006-B26D-4C02-846A-D409DE0178C8}" type="pres">
      <dgm:prSet presAssocID="{FCAB6843-0F1F-46ED-927A-CC839DEEA987}" presName="text_1" presStyleLbl="node1" presStyleIdx="0" presStyleCnt="5">
        <dgm:presLayoutVars>
          <dgm:bulletEnabled val="1"/>
        </dgm:presLayoutVars>
      </dgm:prSet>
      <dgm:spPr/>
      <dgm:t>
        <a:bodyPr/>
        <a:lstStyle/>
        <a:p>
          <a:endParaRPr lang="en-US"/>
        </a:p>
      </dgm:t>
    </dgm:pt>
    <dgm:pt modelId="{564A5678-D3D1-459C-B78A-9639A27027B3}" type="pres">
      <dgm:prSet presAssocID="{FCAB6843-0F1F-46ED-927A-CC839DEEA987}" presName="accent_1" presStyleCnt="0"/>
      <dgm:spPr/>
    </dgm:pt>
    <dgm:pt modelId="{23B4363D-CD35-44EA-8A5E-6C7CFDE5B937}" type="pres">
      <dgm:prSet presAssocID="{FCAB6843-0F1F-46ED-927A-CC839DEEA987}" presName="accentRepeatNode" presStyleLbl="solidFgAcc1" presStyleIdx="0" presStyleCnt="5"/>
      <dgm:spPr/>
    </dgm:pt>
    <dgm:pt modelId="{817CCFEE-24E7-4CEC-B9E9-4A9DA4125A3B}" type="pres">
      <dgm:prSet presAssocID="{FCB732C7-D314-4AEA-8EEB-E572BC895AA8}" presName="text_2" presStyleLbl="node1" presStyleIdx="1" presStyleCnt="5">
        <dgm:presLayoutVars>
          <dgm:bulletEnabled val="1"/>
        </dgm:presLayoutVars>
      </dgm:prSet>
      <dgm:spPr/>
      <dgm:t>
        <a:bodyPr/>
        <a:lstStyle/>
        <a:p>
          <a:endParaRPr lang="en-US"/>
        </a:p>
      </dgm:t>
    </dgm:pt>
    <dgm:pt modelId="{DBE2B2BF-BAE2-435B-B4E9-5DDBBE0D378D}" type="pres">
      <dgm:prSet presAssocID="{FCB732C7-D314-4AEA-8EEB-E572BC895AA8}" presName="accent_2" presStyleCnt="0"/>
      <dgm:spPr/>
    </dgm:pt>
    <dgm:pt modelId="{4F79F1D3-BD10-4F3E-AA15-F2F08BB99535}" type="pres">
      <dgm:prSet presAssocID="{FCB732C7-D314-4AEA-8EEB-E572BC895AA8}" presName="accentRepeatNode" presStyleLbl="solidFgAcc1" presStyleIdx="1" presStyleCnt="5"/>
      <dgm:spPr>
        <a:blipFill rotWithShape="0">
          <a:blip xmlns:r="http://schemas.openxmlformats.org/officeDocument/2006/relationships" r:embed="rId1"/>
          <a:stretch>
            <a:fillRect/>
          </a:stretch>
        </a:blipFill>
      </dgm:spPr>
      <dgm:t>
        <a:bodyPr/>
        <a:lstStyle/>
        <a:p>
          <a:endParaRPr lang="en-US"/>
        </a:p>
      </dgm:t>
    </dgm:pt>
    <dgm:pt modelId="{B0A181B6-39B1-4A38-B0BE-27FD0AD2A553}" type="pres">
      <dgm:prSet presAssocID="{0371EAD1-956D-48C1-8560-3C35799BC2A2}" presName="text_3" presStyleLbl="node1" presStyleIdx="2" presStyleCnt="5">
        <dgm:presLayoutVars>
          <dgm:bulletEnabled val="1"/>
        </dgm:presLayoutVars>
      </dgm:prSet>
      <dgm:spPr/>
      <dgm:t>
        <a:bodyPr/>
        <a:lstStyle/>
        <a:p>
          <a:endParaRPr lang="en-US"/>
        </a:p>
      </dgm:t>
    </dgm:pt>
    <dgm:pt modelId="{D97916BC-DCF7-4DCA-8097-5FE24ACDFD91}" type="pres">
      <dgm:prSet presAssocID="{0371EAD1-956D-48C1-8560-3C35799BC2A2}" presName="accent_3" presStyleCnt="0"/>
      <dgm:spPr/>
    </dgm:pt>
    <dgm:pt modelId="{CADA55EB-4A83-4372-92B7-950E3E6909E8}" type="pres">
      <dgm:prSet presAssocID="{0371EAD1-956D-48C1-8560-3C35799BC2A2}" presName="accentRepeatNode" presStyleLbl="solidFgAcc1" presStyleIdx="2" presStyleCnt="5"/>
      <dgm:spPr/>
      <dgm:t>
        <a:bodyPr/>
        <a:lstStyle/>
        <a:p>
          <a:endParaRPr lang="en-US"/>
        </a:p>
      </dgm:t>
    </dgm:pt>
    <dgm:pt modelId="{EAF05697-78E2-48FD-8A8D-12C96A9B38AF}" type="pres">
      <dgm:prSet presAssocID="{34C0F547-E6A0-4D62-B7FD-C321A582B8E5}" presName="text_4" presStyleLbl="node1" presStyleIdx="3" presStyleCnt="5">
        <dgm:presLayoutVars>
          <dgm:bulletEnabled val="1"/>
        </dgm:presLayoutVars>
      </dgm:prSet>
      <dgm:spPr/>
      <dgm:t>
        <a:bodyPr/>
        <a:lstStyle/>
        <a:p>
          <a:endParaRPr lang="en-US"/>
        </a:p>
      </dgm:t>
    </dgm:pt>
    <dgm:pt modelId="{1CEA56CD-6A99-4EC3-BC1E-21C230A6ED50}" type="pres">
      <dgm:prSet presAssocID="{34C0F547-E6A0-4D62-B7FD-C321A582B8E5}" presName="accent_4" presStyleCnt="0"/>
      <dgm:spPr/>
    </dgm:pt>
    <dgm:pt modelId="{2B2C720A-F6CC-44C6-ABC4-20219054F937}" type="pres">
      <dgm:prSet presAssocID="{34C0F547-E6A0-4D62-B7FD-C321A582B8E5}" presName="accentRepeatNode" presStyleLbl="solidFgAcc1" presStyleIdx="3" presStyleCnt="5"/>
      <dgm:spPr/>
    </dgm:pt>
    <dgm:pt modelId="{D96503BC-0D5C-413F-A16A-72FC134F918A}" type="pres">
      <dgm:prSet presAssocID="{C48420F2-BEC8-42BA-A924-20E98493064B}" presName="text_5" presStyleLbl="node1" presStyleIdx="4" presStyleCnt="5">
        <dgm:presLayoutVars>
          <dgm:bulletEnabled val="1"/>
        </dgm:presLayoutVars>
      </dgm:prSet>
      <dgm:spPr/>
      <dgm:t>
        <a:bodyPr/>
        <a:lstStyle/>
        <a:p>
          <a:endParaRPr lang="en-US"/>
        </a:p>
      </dgm:t>
    </dgm:pt>
    <dgm:pt modelId="{A07DF611-9BE7-41F6-AD3F-91903B17B768}" type="pres">
      <dgm:prSet presAssocID="{C48420F2-BEC8-42BA-A924-20E98493064B}" presName="accent_5" presStyleCnt="0"/>
      <dgm:spPr/>
    </dgm:pt>
    <dgm:pt modelId="{F86118BA-6ABE-4D17-A5BF-99F863607474}" type="pres">
      <dgm:prSet presAssocID="{C48420F2-BEC8-42BA-A924-20E98493064B}" presName="accentRepeatNode" presStyleLbl="solidFgAcc1" presStyleIdx="4" presStyleCnt="5"/>
      <dgm:spPr/>
    </dgm:pt>
  </dgm:ptLst>
  <dgm:cxnLst>
    <dgm:cxn modelId="{FC7E2F68-CCA6-4403-AA5D-D3865CAAF905}" type="presOf" srcId="{34C0F547-E6A0-4D62-B7FD-C321A582B8E5}" destId="{EAF05697-78E2-48FD-8A8D-12C96A9B38AF}" srcOrd="0" destOrd="0" presId="urn:microsoft.com/office/officeart/2008/layout/VerticalCurvedList"/>
    <dgm:cxn modelId="{FA75FB3F-482E-48B3-B45B-A74084A86E41}" srcId="{30C8DABC-2DC2-472D-908D-EAE9836BE1D0}" destId="{0371EAD1-956D-48C1-8560-3C35799BC2A2}" srcOrd="2" destOrd="0" parTransId="{B4D2C64F-17CB-4ED3-8FF8-8EECE3394495}" sibTransId="{2158A2FC-5484-468A-BFB1-EE701E0F1BAA}"/>
    <dgm:cxn modelId="{4C348621-19E1-4C5F-812E-731BF9F12C5A}" srcId="{30C8DABC-2DC2-472D-908D-EAE9836BE1D0}" destId="{FCB732C7-D314-4AEA-8EEB-E572BC895AA8}" srcOrd="1" destOrd="0" parTransId="{C836B3AB-A321-4E51-AA4C-EC5AA315CC94}" sibTransId="{90685E52-3818-4D34-8EBF-3D6750C005D9}"/>
    <dgm:cxn modelId="{023C3E81-59F5-4797-B2C2-2B830AAD7B68}" srcId="{30C8DABC-2DC2-472D-908D-EAE9836BE1D0}" destId="{FCAB6843-0F1F-46ED-927A-CC839DEEA987}" srcOrd="0" destOrd="0" parTransId="{138B56A3-4A66-4960-83E1-D4529100AF3C}" sibTransId="{B6784712-D050-49E6-8788-EED0CF5903E8}"/>
    <dgm:cxn modelId="{EA9ECD1F-643E-4229-896D-1834585ED68E}" type="presOf" srcId="{0371EAD1-956D-48C1-8560-3C35799BC2A2}" destId="{B0A181B6-39B1-4A38-B0BE-27FD0AD2A553}" srcOrd="0" destOrd="0" presId="urn:microsoft.com/office/officeart/2008/layout/VerticalCurvedList"/>
    <dgm:cxn modelId="{F07A43A2-B82A-465E-8DB2-BE35560F327F}" srcId="{30C8DABC-2DC2-472D-908D-EAE9836BE1D0}" destId="{34C0F547-E6A0-4D62-B7FD-C321A582B8E5}" srcOrd="3" destOrd="0" parTransId="{76256075-DE83-43F1-8D92-9815764ECB29}" sibTransId="{D2FC8494-745B-4221-AEB1-70FCEDA2BC45}"/>
    <dgm:cxn modelId="{5F3D156A-84E5-4B61-B75D-4CD3F1E10E98}" type="presOf" srcId="{B6784712-D050-49E6-8788-EED0CF5903E8}" destId="{3B5EEA0A-623E-49FF-B88B-C561EC0EC9DC}" srcOrd="0" destOrd="0" presId="urn:microsoft.com/office/officeart/2008/layout/VerticalCurvedList"/>
    <dgm:cxn modelId="{2A48811B-F3C5-4455-AAC5-38FCB6AECEDE}" type="presOf" srcId="{30C8DABC-2DC2-472D-908D-EAE9836BE1D0}" destId="{BC773108-5F79-4AFB-87CC-465269BF0BF4}" srcOrd="0" destOrd="0" presId="urn:microsoft.com/office/officeart/2008/layout/VerticalCurvedList"/>
    <dgm:cxn modelId="{C6A9A1B4-2258-41E7-AA1A-6C0812A576F8}" srcId="{30C8DABC-2DC2-472D-908D-EAE9836BE1D0}" destId="{C48420F2-BEC8-42BA-A924-20E98493064B}" srcOrd="4" destOrd="0" parTransId="{232A0934-A406-4E6F-8C99-8A78F5EBD6F4}" sibTransId="{575E970A-529E-406C-BDF6-FE6919D3D8D0}"/>
    <dgm:cxn modelId="{4388A589-447F-425B-97C6-DBF71F9DC65C}" type="presOf" srcId="{C48420F2-BEC8-42BA-A924-20E98493064B}" destId="{D96503BC-0D5C-413F-A16A-72FC134F918A}" srcOrd="0" destOrd="0" presId="urn:microsoft.com/office/officeart/2008/layout/VerticalCurvedList"/>
    <dgm:cxn modelId="{3BD137AB-F23A-4393-8144-C9C0F8BE7CC1}" type="presOf" srcId="{FCB732C7-D314-4AEA-8EEB-E572BC895AA8}" destId="{817CCFEE-24E7-4CEC-B9E9-4A9DA4125A3B}" srcOrd="0" destOrd="0" presId="urn:microsoft.com/office/officeart/2008/layout/VerticalCurvedList"/>
    <dgm:cxn modelId="{10C2ADD3-9F13-480C-8047-52D7152B3BB4}" type="presOf" srcId="{FCAB6843-0F1F-46ED-927A-CC839DEEA987}" destId="{E927B006-B26D-4C02-846A-D409DE0178C8}" srcOrd="0" destOrd="0" presId="urn:microsoft.com/office/officeart/2008/layout/VerticalCurvedList"/>
    <dgm:cxn modelId="{041A0764-768C-42BD-BB45-939A7C028E71}" type="presParOf" srcId="{BC773108-5F79-4AFB-87CC-465269BF0BF4}" destId="{E1C0172A-04D6-4A45-A6E1-9C97AE5A543D}" srcOrd="0" destOrd="0" presId="urn:microsoft.com/office/officeart/2008/layout/VerticalCurvedList"/>
    <dgm:cxn modelId="{8F6822CA-A6C7-4414-955E-E51E1456DFBD}" type="presParOf" srcId="{E1C0172A-04D6-4A45-A6E1-9C97AE5A543D}" destId="{F25AEE4F-2C67-45B9-A439-D9D8FE15C8CA}" srcOrd="0" destOrd="0" presId="urn:microsoft.com/office/officeart/2008/layout/VerticalCurvedList"/>
    <dgm:cxn modelId="{BCEE6407-775C-4EEE-A8FD-D1F6C385D5CE}" type="presParOf" srcId="{F25AEE4F-2C67-45B9-A439-D9D8FE15C8CA}" destId="{5AF86344-028E-4D88-8AD0-3213DB184CCC}" srcOrd="0" destOrd="0" presId="urn:microsoft.com/office/officeart/2008/layout/VerticalCurvedList"/>
    <dgm:cxn modelId="{C28A3F6B-01E7-4AD1-AE10-0ECFA92E846C}" type="presParOf" srcId="{F25AEE4F-2C67-45B9-A439-D9D8FE15C8CA}" destId="{3B5EEA0A-623E-49FF-B88B-C561EC0EC9DC}" srcOrd="1" destOrd="0" presId="urn:microsoft.com/office/officeart/2008/layout/VerticalCurvedList"/>
    <dgm:cxn modelId="{EDC0AA99-5E68-4E9C-836D-765B9EF908D0}" type="presParOf" srcId="{F25AEE4F-2C67-45B9-A439-D9D8FE15C8CA}" destId="{21CC0DB5-F616-4D7D-98F1-61AAC6353245}" srcOrd="2" destOrd="0" presId="urn:microsoft.com/office/officeart/2008/layout/VerticalCurvedList"/>
    <dgm:cxn modelId="{95C61AED-7A89-4981-847F-0EDEED8E9043}" type="presParOf" srcId="{F25AEE4F-2C67-45B9-A439-D9D8FE15C8CA}" destId="{8F0104CF-2AE2-45A4-BA52-1CDB9AF26ECC}" srcOrd="3" destOrd="0" presId="urn:microsoft.com/office/officeart/2008/layout/VerticalCurvedList"/>
    <dgm:cxn modelId="{5C04E89C-EDCB-4868-B6CD-08288225EFB5}" type="presParOf" srcId="{E1C0172A-04D6-4A45-A6E1-9C97AE5A543D}" destId="{E927B006-B26D-4C02-846A-D409DE0178C8}" srcOrd="1" destOrd="0" presId="urn:microsoft.com/office/officeart/2008/layout/VerticalCurvedList"/>
    <dgm:cxn modelId="{CC58F7CD-F894-4CEC-BE05-5B35EBD3F082}" type="presParOf" srcId="{E1C0172A-04D6-4A45-A6E1-9C97AE5A543D}" destId="{564A5678-D3D1-459C-B78A-9639A27027B3}" srcOrd="2" destOrd="0" presId="urn:microsoft.com/office/officeart/2008/layout/VerticalCurvedList"/>
    <dgm:cxn modelId="{2814CAE6-144F-47FB-97F5-203C23DC4269}" type="presParOf" srcId="{564A5678-D3D1-459C-B78A-9639A27027B3}" destId="{23B4363D-CD35-44EA-8A5E-6C7CFDE5B937}" srcOrd="0" destOrd="0" presId="urn:microsoft.com/office/officeart/2008/layout/VerticalCurvedList"/>
    <dgm:cxn modelId="{6CEFBECB-7958-4128-99A7-1F3460AB8602}" type="presParOf" srcId="{E1C0172A-04D6-4A45-A6E1-9C97AE5A543D}" destId="{817CCFEE-24E7-4CEC-B9E9-4A9DA4125A3B}" srcOrd="3" destOrd="0" presId="urn:microsoft.com/office/officeart/2008/layout/VerticalCurvedList"/>
    <dgm:cxn modelId="{CE433EA6-27C7-44B4-8921-C14293918846}" type="presParOf" srcId="{E1C0172A-04D6-4A45-A6E1-9C97AE5A543D}" destId="{DBE2B2BF-BAE2-435B-B4E9-5DDBBE0D378D}" srcOrd="4" destOrd="0" presId="urn:microsoft.com/office/officeart/2008/layout/VerticalCurvedList"/>
    <dgm:cxn modelId="{A3A94633-2AEC-4187-8E9A-8DBAEB6226D5}" type="presParOf" srcId="{DBE2B2BF-BAE2-435B-B4E9-5DDBBE0D378D}" destId="{4F79F1D3-BD10-4F3E-AA15-F2F08BB99535}" srcOrd="0" destOrd="0" presId="urn:microsoft.com/office/officeart/2008/layout/VerticalCurvedList"/>
    <dgm:cxn modelId="{C77CC7A1-7C87-49A3-AF03-0A7E7E9466EB}" type="presParOf" srcId="{E1C0172A-04D6-4A45-A6E1-9C97AE5A543D}" destId="{B0A181B6-39B1-4A38-B0BE-27FD0AD2A553}" srcOrd="5" destOrd="0" presId="urn:microsoft.com/office/officeart/2008/layout/VerticalCurvedList"/>
    <dgm:cxn modelId="{C4C04CB2-802A-4B3E-A377-B7E793F1D95E}" type="presParOf" srcId="{E1C0172A-04D6-4A45-A6E1-9C97AE5A543D}" destId="{D97916BC-DCF7-4DCA-8097-5FE24ACDFD91}" srcOrd="6" destOrd="0" presId="urn:microsoft.com/office/officeart/2008/layout/VerticalCurvedList"/>
    <dgm:cxn modelId="{4F933B62-94F6-4DED-8CF0-D4B67F760D9C}" type="presParOf" srcId="{D97916BC-DCF7-4DCA-8097-5FE24ACDFD91}" destId="{CADA55EB-4A83-4372-92B7-950E3E6909E8}" srcOrd="0" destOrd="0" presId="urn:microsoft.com/office/officeart/2008/layout/VerticalCurvedList"/>
    <dgm:cxn modelId="{27891CEC-A8A8-41E9-9597-AD803AAD1D34}" type="presParOf" srcId="{E1C0172A-04D6-4A45-A6E1-9C97AE5A543D}" destId="{EAF05697-78E2-48FD-8A8D-12C96A9B38AF}" srcOrd="7" destOrd="0" presId="urn:microsoft.com/office/officeart/2008/layout/VerticalCurvedList"/>
    <dgm:cxn modelId="{CD940BC9-A6B5-46AA-B53C-9D3993B34B88}" type="presParOf" srcId="{E1C0172A-04D6-4A45-A6E1-9C97AE5A543D}" destId="{1CEA56CD-6A99-4EC3-BC1E-21C230A6ED50}" srcOrd="8" destOrd="0" presId="urn:microsoft.com/office/officeart/2008/layout/VerticalCurvedList"/>
    <dgm:cxn modelId="{DB5D7E49-B041-4647-AC2B-875FEF44EB9C}" type="presParOf" srcId="{1CEA56CD-6A99-4EC3-BC1E-21C230A6ED50}" destId="{2B2C720A-F6CC-44C6-ABC4-20219054F937}" srcOrd="0" destOrd="0" presId="urn:microsoft.com/office/officeart/2008/layout/VerticalCurvedList"/>
    <dgm:cxn modelId="{7BC09176-2536-4A99-9B35-57460DF3DBA1}" type="presParOf" srcId="{E1C0172A-04D6-4A45-A6E1-9C97AE5A543D}" destId="{D96503BC-0D5C-413F-A16A-72FC134F918A}" srcOrd="9" destOrd="0" presId="urn:microsoft.com/office/officeart/2008/layout/VerticalCurvedList"/>
    <dgm:cxn modelId="{D6932F79-895E-43BF-804C-BA502D572A57}" type="presParOf" srcId="{E1C0172A-04D6-4A45-A6E1-9C97AE5A543D}" destId="{A07DF611-9BE7-41F6-AD3F-91903B17B768}" srcOrd="10" destOrd="0" presId="urn:microsoft.com/office/officeart/2008/layout/VerticalCurvedList"/>
    <dgm:cxn modelId="{5D9D7D10-F864-4C82-B5D4-D51CE9509260}" type="presParOf" srcId="{A07DF611-9BE7-41F6-AD3F-91903B17B768}" destId="{F86118BA-6ABE-4D17-A5BF-99F863607474}"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C8DABC-2DC2-472D-908D-EAE9836BE1D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AB6843-0F1F-46ED-927A-CC839DEEA987}">
      <dgm:prSet phldrT="[Text]"/>
      <dgm:spPr>
        <a:solidFill>
          <a:schemeClr val="accent1"/>
        </a:solidFill>
      </dgm:spPr>
      <dgm:t>
        <a:bodyPr/>
        <a:lstStyle/>
        <a:p>
          <a:r>
            <a:rPr lang="en-US" b="0" dirty="0" smtClean="0"/>
            <a:t>Position Management Overview</a:t>
          </a:r>
          <a:endParaRPr lang="en-US" b="0" dirty="0"/>
        </a:p>
      </dgm:t>
    </dgm:pt>
    <dgm:pt modelId="{138B56A3-4A66-4960-83E1-D4529100AF3C}" type="parTrans" cxnId="{023C3E81-59F5-4797-B2C2-2B830AAD7B68}">
      <dgm:prSet/>
      <dgm:spPr/>
      <dgm:t>
        <a:bodyPr/>
        <a:lstStyle/>
        <a:p>
          <a:endParaRPr lang="en-US"/>
        </a:p>
      </dgm:t>
    </dgm:pt>
    <dgm:pt modelId="{B6784712-D050-49E6-8788-EED0CF5903E8}" type="sibTrans" cxnId="{023C3E81-59F5-4797-B2C2-2B830AAD7B68}">
      <dgm:prSet/>
      <dgm:spPr/>
      <dgm:t>
        <a:bodyPr/>
        <a:lstStyle/>
        <a:p>
          <a:endParaRPr lang="en-US"/>
        </a:p>
      </dgm:t>
    </dgm:pt>
    <dgm:pt modelId="{FCB732C7-D314-4AEA-8EEB-E572BC895AA8}">
      <dgm:prSet phldrT="[Text]"/>
      <dgm:spPr>
        <a:solidFill>
          <a:schemeClr val="accent1"/>
        </a:solidFill>
      </dgm:spPr>
      <dgm:t>
        <a:bodyPr/>
        <a:lstStyle/>
        <a:p>
          <a:r>
            <a:rPr lang="en-US" b="0" dirty="0" smtClean="0"/>
            <a:t>Add New Positions</a:t>
          </a:r>
        </a:p>
      </dgm:t>
    </dgm:pt>
    <dgm:pt modelId="{C836B3AB-A321-4E51-AA4C-EC5AA315CC94}" type="parTrans" cxnId="{4C348621-19E1-4C5F-812E-731BF9F12C5A}">
      <dgm:prSet/>
      <dgm:spPr/>
      <dgm:t>
        <a:bodyPr/>
        <a:lstStyle/>
        <a:p>
          <a:endParaRPr lang="en-US"/>
        </a:p>
      </dgm:t>
    </dgm:pt>
    <dgm:pt modelId="{90685E52-3818-4D34-8EBF-3D6750C005D9}" type="sibTrans" cxnId="{4C348621-19E1-4C5F-812E-731BF9F12C5A}">
      <dgm:prSet/>
      <dgm:spPr/>
      <dgm:t>
        <a:bodyPr/>
        <a:lstStyle/>
        <a:p>
          <a:endParaRPr lang="en-US"/>
        </a:p>
      </dgm:t>
    </dgm:pt>
    <dgm:pt modelId="{0371EAD1-956D-48C1-8560-3C35799BC2A2}">
      <dgm:prSet phldrT="[Text]"/>
      <dgm:spPr>
        <a:solidFill>
          <a:schemeClr val="accent1"/>
        </a:solidFill>
      </dgm:spPr>
      <dgm:t>
        <a:bodyPr/>
        <a:lstStyle/>
        <a:p>
          <a:r>
            <a:rPr lang="en-US" b="1" dirty="0" smtClean="0"/>
            <a:t>Fast Class: Pos. Classification</a:t>
          </a:r>
          <a:endParaRPr lang="en-US" b="1" dirty="0"/>
        </a:p>
      </dgm:t>
    </dgm:pt>
    <dgm:pt modelId="{B4D2C64F-17CB-4ED3-8FF8-8EECE3394495}" type="parTrans" cxnId="{FA75FB3F-482E-48B3-B45B-A74084A86E41}">
      <dgm:prSet/>
      <dgm:spPr/>
      <dgm:t>
        <a:bodyPr/>
        <a:lstStyle/>
        <a:p>
          <a:endParaRPr lang="en-US"/>
        </a:p>
      </dgm:t>
    </dgm:pt>
    <dgm:pt modelId="{2158A2FC-5484-468A-BFB1-EE701E0F1BAA}" type="sibTrans" cxnId="{FA75FB3F-482E-48B3-B45B-A74084A86E41}">
      <dgm:prSet/>
      <dgm:spPr/>
      <dgm:t>
        <a:bodyPr/>
        <a:lstStyle/>
        <a:p>
          <a:endParaRPr lang="en-US"/>
        </a:p>
      </dgm:t>
    </dgm:pt>
    <dgm:pt modelId="{C48420F2-BEC8-42BA-A924-20E98493064B}">
      <dgm:prSet phldrT="[Text]"/>
      <dgm:spPr>
        <a:solidFill>
          <a:srgbClr val="002060"/>
        </a:solidFill>
      </dgm:spPr>
      <dgm:t>
        <a:bodyPr/>
        <a:lstStyle/>
        <a:p>
          <a:r>
            <a:rPr lang="en-US" b="1" dirty="0" smtClean="0"/>
            <a:t>Review Position Transactions</a:t>
          </a:r>
          <a:endParaRPr lang="en-US" b="1" dirty="0"/>
        </a:p>
      </dgm:t>
    </dgm:pt>
    <dgm:pt modelId="{232A0934-A406-4E6F-8C99-8A78F5EBD6F4}" type="parTrans" cxnId="{C6A9A1B4-2258-41E7-AA1A-6C0812A576F8}">
      <dgm:prSet/>
      <dgm:spPr/>
      <dgm:t>
        <a:bodyPr/>
        <a:lstStyle/>
        <a:p>
          <a:endParaRPr lang="en-US"/>
        </a:p>
      </dgm:t>
    </dgm:pt>
    <dgm:pt modelId="{575E970A-529E-406C-BDF6-FE6919D3D8D0}" type="sibTrans" cxnId="{C6A9A1B4-2258-41E7-AA1A-6C0812A576F8}">
      <dgm:prSet/>
      <dgm:spPr/>
      <dgm:t>
        <a:bodyPr/>
        <a:lstStyle/>
        <a:p>
          <a:endParaRPr lang="en-US"/>
        </a:p>
      </dgm:t>
    </dgm:pt>
    <dgm:pt modelId="{34C0F547-E6A0-4D62-B7FD-C321A582B8E5}">
      <dgm:prSet phldrT="[Text]"/>
      <dgm:spPr>
        <a:solidFill>
          <a:schemeClr val="accent1"/>
        </a:solidFill>
      </dgm:spPr>
      <dgm:t>
        <a:bodyPr/>
        <a:lstStyle/>
        <a:p>
          <a:r>
            <a:rPr lang="en-US" b="0" dirty="0" smtClean="0"/>
            <a:t>Updating Positions</a:t>
          </a:r>
          <a:endParaRPr lang="en-US" b="0" dirty="0"/>
        </a:p>
      </dgm:t>
    </dgm:pt>
    <dgm:pt modelId="{76256075-DE83-43F1-8D92-9815764ECB29}" type="parTrans" cxnId="{F07A43A2-B82A-465E-8DB2-BE35560F327F}">
      <dgm:prSet/>
      <dgm:spPr/>
      <dgm:t>
        <a:bodyPr/>
        <a:lstStyle/>
        <a:p>
          <a:endParaRPr lang="en-US"/>
        </a:p>
      </dgm:t>
    </dgm:pt>
    <dgm:pt modelId="{D2FC8494-745B-4221-AEB1-70FCEDA2BC45}" type="sibTrans" cxnId="{F07A43A2-B82A-465E-8DB2-BE35560F327F}">
      <dgm:prSet/>
      <dgm:spPr/>
      <dgm:t>
        <a:bodyPr/>
        <a:lstStyle/>
        <a:p>
          <a:endParaRPr lang="en-US"/>
        </a:p>
      </dgm:t>
    </dgm:pt>
    <dgm:pt modelId="{BC773108-5F79-4AFB-87CC-465269BF0BF4}" type="pres">
      <dgm:prSet presAssocID="{30C8DABC-2DC2-472D-908D-EAE9836BE1D0}" presName="Name0" presStyleCnt="0">
        <dgm:presLayoutVars>
          <dgm:chMax val="7"/>
          <dgm:chPref val="7"/>
          <dgm:dir/>
        </dgm:presLayoutVars>
      </dgm:prSet>
      <dgm:spPr/>
      <dgm:t>
        <a:bodyPr/>
        <a:lstStyle/>
        <a:p>
          <a:endParaRPr lang="en-US"/>
        </a:p>
      </dgm:t>
    </dgm:pt>
    <dgm:pt modelId="{E1C0172A-04D6-4A45-A6E1-9C97AE5A543D}" type="pres">
      <dgm:prSet presAssocID="{30C8DABC-2DC2-472D-908D-EAE9836BE1D0}" presName="Name1" presStyleCnt="0"/>
      <dgm:spPr/>
    </dgm:pt>
    <dgm:pt modelId="{F25AEE4F-2C67-45B9-A439-D9D8FE15C8CA}" type="pres">
      <dgm:prSet presAssocID="{30C8DABC-2DC2-472D-908D-EAE9836BE1D0}" presName="cycle" presStyleCnt="0"/>
      <dgm:spPr/>
    </dgm:pt>
    <dgm:pt modelId="{5AF86344-028E-4D88-8AD0-3213DB184CCC}" type="pres">
      <dgm:prSet presAssocID="{30C8DABC-2DC2-472D-908D-EAE9836BE1D0}" presName="srcNode" presStyleLbl="node1" presStyleIdx="0" presStyleCnt="5"/>
      <dgm:spPr/>
    </dgm:pt>
    <dgm:pt modelId="{3B5EEA0A-623E-49FF-B88B-C561EC0EC9DC}" type="pres">
      <dgm:prSet presAssocID="{30C8DABC-2DC2-472D-908D-EAE9836BE1D0}" presName="conn" presStyleLbl="parChTrans1D2" presStyleIdx="0" presStyleCnt="1"/>
      <dgm:spPr/>
      <dgm:t>
        <a:bodyPr/>
        <a:lstStyle/>
        <a:p>
          <a:endParaRPr lang="en-US"/>
        </a:p>
      </dgm:t>
    </dgm:pt>
    <dgm:pt modelId="{21CC0DB5-F616-4D7D-98F1-61AAC6353245}" type="pres">
      <dgm:prSet presAssocID="{30C8DABC-2DC2-472D-908D-EAE9836BE1D0}" presName="extraNode" presStyleLbl="node1" presStyleIdx="0" presStyleCnt="5"/>
      <dgm:spPr/>
    </dgm:pt>
    <dgm:pt modelId="{8F0104CF-2AE2-45A4-BA52-1CDB9AF26ECC}" type="pres">
      <dgm:prSet presAssocID="{30C8DABC-2DC2-472D-908D-EAE9836BE1D0}" presName="dstNode" presStyleLbl="node1" presStyleIdx="0" presStyleCnt="5"/>
      <dgm:spPr/>
    </dgm:pt>
    <dgm:pt modelId="{E927B006-B26D-4C02-846A-D409DE0178C8}" type="pres">
      <dgm:prSet presAssocID="{FCAB6843-0F1F-46ED-927A-CC839DEEA987}" presName="text_1" presStyleLbl="node1" presStyleIdx="0" presStyleCnt="5">
        <dgm:presLayoutVars>
          <dgm:bulletEnabled val="1"/>
        </dgm:presLayoutVars>
      </dgm:prSet>
      <dgm:spPr/>
      <dgm:t>
        <a:bodyPr/>
        <a:lstStyle/>
        <a:p>
          <a:endParaRPr lang="en-US"/>
        </a:p>
      </dgm:t>
    </dgm:pt>
    <dgm:pt modelId="{564A5678-D3D1-459C-B78A-9639A27027B3}" type="pres">
      <dgm:prSet presAssocID="{FCAB6843-0F1F-46ED-927A-CC839DEEA987}" presName="accent_1" presStyleCnt="0"/>
      <dgm:spPr/>
    </dgm:pt>
    <dgm:pt modelId="{23B4363D-CD35-44EA-8A5E-6C7CFDE5B937}" type="pres">
      <dgm:prSet presAssocID="{FCAB6843-0F1F-46ED-927A-CC839DEEA987}" presName="accentRepeatNode" presStyleLbl="solidFgAcc1" presStyleIdx="0" presStyleCnt="5"/>
      <dgm:spPr/>
    </dgm:pt>
    <dgm:pt modelId="{817CCFEE-24E7-4CEC-B9E9-4A9DA4125A3B}" type="pres">
      <dgm:prSet presAssocID="{FCB732C7-D314-4AEA-8EEB-E572BC895AA8}" presName="text_2" presStyleLbl="node1" presStyleIdx="1" presStyleCnt="5">
        <dgm:presLayoutVars>
          <dgm:bulletEnabled val="1"/>
        </dgm:presLayoutVars>
      </dgm:prSet>
      <dgm:spPr/>
      <dgm:t>
        <a:bodyPr/>
        <a:lstStyle/>
        <a:p>
          <a:endParaRPr lang="en-US"/>
        </a:p>
      </dgm:t>
    </dgm:pt>
    <dgm:pt modelId="{DBE2B2BF-BAE2-435B-B4E9-5DDBBE0D378D}" type="pres">
      <dgm:prSet presAssocID="{FCB732C7-D314-4AEA-8EEB-E572BC895AA8}" presName="accent_2" presStyleCnt="0"/>
      <dgm:spPr/>
    </dgm:pt>
    <dgm:pt modelId="{4F79F1D3-BD10-4F3E-AA15-F2F08BB99535}" type="pres">
      <dgm:prSet presAssocID="{FCB732C7-D314-4AEA-8EEB-E572BC895AA8}" presName="accentRepeatNode" presStyleLbl="solidFgAcc1" presStyleIdx="1" presStyleCnt="5"/>
      <dgm:spPr>
        <a:blipFill rotWithShape="0">
          <a:blip xmlns:r="http://schemas.openxmlformats.org/officeDocument/2006/relationships" r:embed="rId1"/>
          <a:stretch>
            <a:fillRect/>
          </a:stretch>
        </a:blipFill>
      </dgm:spPr>
      <dgm:t>
        <a:bodyPr/>
        <a:lstStyle/>
        <a:p>
          <a:endParaRPr lang="en-US"/>
        </a:p>
      </dgm:t>
    </dgm:pt>
    <dgm:pt modelId="{B0A181B6-39B1-4A38-B0BE-27FD0AD2A553}" type="pres">
      <dgm:prSet presAssocID="{0371EAD1-956D-48C1-8560-3C35799BC2A2}" presName="text_3" presStyleLbl="node1" presStyleIdx="2" presStyleCnt="5">
        <dgm:presLayoutVars>
          <dgm:bulletEnabled val="1"/>
        </dgm:presLayoutVars>
      </dgm:prSet>
      <dgm:spPr/>
      <dgm:t>
        <a:bodyPr/>
        <a:lstStyle/>
        <a:p>
          <a:endParaRPr lang="en-US"/>
        </a:p>
      </dgm:t>
    </dgm:pt>
    <dgm:pt modelId="{D97916BC-DCF7-4DCA-8097-5FE24ACDFD91}" type="pres">
      <dgm:prSet presAssocID="{0371EAD1-956D-48C1-8560-3C35799BC2A2}" presName="accent_3" presStyleCnt="0"/>
      <dgm:spPr/>
    </dgm:pt>
    <dgm:pt modelId="{CADA55EB-4A83-4372-92B7-950E3E6909E8}" type="pres">
      <dgm:prSet presAssocID="{0371EAD1-956D-48C1-8560-3C35799BC2A2}" presName="accentRepeatNode" presStyleLbl="solidFgAcc1" presStyleIdx="2" presStyleCnt="5"/>
      <dgm:spPr/>
      <dgm:t>
        <a:bodyPr/>
        <a:lstStyle/>
        <a:p>
          <a:endParaRPr lang="en-US"/>
        </a:p>
      </dgm:t>
    </dgm:pt>
    <dgm:pt modelId="{EAF05697-78E2-48FD-8A8D-12C96A9B38AF}" type="pres">
      <dgm:prSet presAssocID="{34C0F547-E6A0-4D62-B7FD-C321A582B8E5}" presName="text_4" presStyleLbl="node1" presStyleIdx="3" presStyleCnt="5">
        <dgm:presLayoutVars>
          <dgm:bulletEnabled val="1"/>
        </dgm:presLayoutVars>
      </dgm:prSet>
      <dgm:spPr/>
      <dgm:t>
        <a:bodyPr/>
        <a:lstStyle/>
        <a:p>
          <a:endParaRPr lang="en-US"/>
        </a:p>
      </dgm:t>
    </dgm:pt>
    <dgm:pt modelId="{1CEA56CD-6A99-4EC3-BC1E-21C230A6ED50}" type="pres">
      <dgm:prSet presAssocID="{34C0F547-E6A0-4D62-B7FD-C321A582B8E5}" presName="accent_4" presStyleCnt="0"/>
      <dgm:spPr/>
    </dgm:pt>
    <dgm:pt modelId="{2B2C720A-F6CC-44C6-ABC4-20219054F937}" type="pres">
      <dgm:prSet presAssocID="{34C0F547-E6A0-4D62-B7FD-C321A582B8E5}" presName="accentRepeatNode" presStyleLbl="solidFgAcc1" presStyleIdx="3" presStyleCnt="5"/>
      <dgm:spPr/>
    </dgm:pt>
    <dgm:pt modelId="{D96503BC-0D5C-413F-A16A-72FC134F918A}" type="pres">
      <dgm:prSet presAssocID="{C48420F2-BEC8-42BA-A924-20E98493064B}" presName="text_5" presStyleLbl="node1" presStyleIdx="4" presStyleCnt="5">
        <dgm:presLayoutVars>
          <dgm:bulletEnabled val="1"/>
        </dgm:presLayoutVars>
      </dgm:prSet>
      <dgm:spPr/>
      <dgm:t>
        <a:bodyPr/>
        <a:lstStyle/>
        <a:p>
          <a:endParaRPr lang="en-US"/>
        </a:p>
      </dgm:t>
    </dgm:pt>
    <dgm:pt modelId="{A07DF611-9BE7-41F6-AD3F-91903B17B768}" type="pres">
      <dgm:prSet presAssocID="{C48420F2-BEC8-42BA-A924-20E98493064B}" presName="accent_5" presStyleCnt="0"/>
      <dgm:spPr/>
    </dgm:pt>
    <dgm:pt modelId="{F86118BA-6ABE-4D17-A5BF-99F863607474}" type="pres">
      <dgm:prSet presAssocID="{C48420F2-BEC8-42BA-A924-20E98493064B}" presName="accentRepeatNode" presStyleLbl="solidFgAcc1" presStyleIdx="4" presStyleCnt="5"/>
      <dgm:spPr/>
    </dgm:pt>
  </dgm:ptLst>
  <dgm:cxnLst>
    <dgm:cxn modelId="{FC7E2F68-CCA6-4403-AA5D-D3865CAAF905}" type="presOf" srcId="{34C0F547-E6A0-4D62-B7FD-C321A582B8E5}" destId="{EAF05697-78E2-48FD-8A8D-12C96A9B38AF}" srcOrd="0" destOrd="0" presId="urn:microsoft.com/office/officeart/2008/layout/VerticalCurvedList"/>
    <dgm:cxn modelId="{FA75FB3F-482E-48B3-B45B-A74084A86E41}" srcId="{30C8DABC-2DC2-472D-908D-EAE9836BE1D0}" destId="{0371EAD1-956D-48C1-8560-3C35799BC2A2}" srcOrd="2" destOrd="0" parTransId="{B4D2C64F-17CB-4ED3-8FF8-8EECE3394495}" sibTransId="{2158A2FC-5484-468A-BFB1-EE701E0F1BAA}"/>
    <dgm:cxn modelId="{4C348621-19E1-4C5F-812E-731BF9F12C5A}" srcId="{30C8DABC-2DC2-472D-908D-EAE9836BE1D0}" destId="{FCB732C7-D314-4AEA-8EEB-E572BC895AA8}" srcOrd="1" destOrd="0" parTransId="{C836B3AB-A321-4E51-AA4C-EC5AA315CC94}" sibTransId="{90685E52-3818-4D34-8EBF-3D6750C005D9}"/>
    <dgm:cxn modelId="{023C3E81-59F5-4797-B2C2-2B830AAD7B68}" srcId="{30C8DABC-2DC2-472D-908D-EAE9836BE1D0}" destId="{FCAB6843-0F1F-46ED-927A-CC839DEEA987}" srcOrd="0" destOrd="0" parTransId="{138B56A3-4A66-4960-83E1-D4529100AF3C}" sibTransId="{B6784712-D050-49E6-8788-EED0CF5903E8}"/>
    <dgm:cxn modelId="{EA9ECD1F-643E-4229-896D-1834585ED68E}" type="presOf" srcId="{0371EAD1-956D-48C1-8560-3C35799BC2A2}" destId="{B0A181B6-39B1-4A38-B0BE-27FD0AD2A553}" srcOrd="0" destOrd="0" presId="urn:microsoft.com/office/officeart/2008/layout/VerticalCurvedList"/>
    <dgm:cxn modelId="{F07A43A2-B82A-465E-8DB2-BE35560F327F}" srcId="{30C8DABC-2DC2-472D-908D-EAE9836BE1D0}" destId="{34C0F547-E6A0-4D62-B7FD-C321A582B8E5}" srcOrd="3" destOrd="0" parTransId="{76256075-DE83-43F1-8D92-9815764ECB29}" sibTransId="{D2FC8494-745B-4221-AEB1-70FCEDA2BC45}"/>
    <dgm:cxn modelId="{5F3D156A-84E5-4B61-B75D-4CD3F1E10E98}" type="presOf" srcId="{B6784712-D050-49E6-8788-EED0CF5903E8}" destId="{3B5EEA0A-623E-49FF-B88B-C561EC0EC9DC}" srcOrd="0" destOrd="0" presId="urn:microsoft.com/office/officeart/2008/layout/VerticalCurvedList"/>
    <dgm:cxn modelId="{2A48811B-F3C5-4455-AAC5-38FCB6AECEDE}" type="presOf" srcId="{30C8DABC-2DC2-472D-908D-EAE9836BE1D0}" destId="{BC773108-5F79-4AFB-87CC-465269BF0BF4}" srcOrd="0" destOrd="0" presId="urn:microsoft.com/office/officeart/2008/layout/VerticalCurvedList"/>
    <dgm:cxn modelId="{C6A9A1B4-2258-41E7-AA1A-6C0812A576F8}" srcId="{30C8DABC-2DC2-472D-908D-EAE9836BE1D0}" destId="{C48420F2-BEC8-42BA-A924-20E98493064B}" srcOrd="4" destOrd="0" parTransId="{232A0934-A406-4E6F-8C99-8A78F5EBD6F4}" sibTransId="{575E970A-529E-406C-BDF6-FE6919D3D8D0}"/>
    <dgm:cxn modelId="{4388A589-447F-425B-97C6-DBF71F9DC65C}" type="presOf" srcId="{C48420F2-BEC8-42BA-A924-20E98493064B}" destId="{D96503BC-0D5C-413F-A16A-72FC134F918A}" srcOrd="0" destOrd="0" presId="urn:microsoft.com/office/officeart/2008/layout/VerticalCurvedList"/>
    <dgm:cxn modelId="{3BD137AB-F23A-4393-8144-C9C0F8BE7CC1}" type="presOf" srcId="{FCB732C7-D314-4AEA-8EEB-E572BC895AA8}" destId="{817CCFEE-24E7-4CEC-B9E9-4A9DA4125A3B}" srcOrd="0" destOrd="0" presId="urn:microsoft.com/office/officeart/2008/layout/VerticalCurvedList"/>
    <dgm:cxn modelId="{10C2ADD3-9F13-480C-8047-52D7152B3BB4}" type="presOf" srcId="{FCAB6843-0F1F-46ED-927A-CC839DEEA987}" destId="{E927B006-B26D-4C02-846A-D409DE0178C8}" srcOrd="0" destOrd="0" presId="urn:microsoft.com/office/officeart/2008/layout/VerticalCurvedList"/>
    <dgm:cxn modelId="{041A0764-768C-42BD-BB45-939A7C028E71}" type="presParOf" srcId="{BC773108-5F79-4AFB-87CC-465269BF0BF4}" destId="{E1C0172A-04D6-4A45-A6E1-9C97AE5A543D}" srcOrd="0" destOrd="0" presId="urn:microsoft.com/office/officeart/2008/layout/VerticalCurvedList"/>
    <dgm:cxn modelId="{8F6822CA-A6C7-4414-955E-E51E1456DFBD}" type="presParOf" srcId="{E1C0172A-04D6-4A45-A6E1-9C97AE5A543D}" destId="{F25AEE4F-2C67-45B9-A439-D9D8FE15C8CA}" srcOrd="0" destOrd="0" presId="urn:microsoft.com/office/officeart/2008/layout/VerticalCurvedList"/>
    <dgm:cxn modelId="{BCEE6407-775C-4EEE-A8FD-D1F6C385D5CE}" type="presParOf" srcId="{F25AEE4F-2C67-45B9-A439-D9D8FE15C8CA}" destId="{5AF86344-028E-4D88-8AD0-3213DB184CCC}" srcOrd="0" destOrd="0" presId="urn:microsoft.com/office/officeart/2008/layout/VerticalCurvedList"/>
    <dgm:cxn modelId="{C28A3F6B-01E7-4AD1-AE10-0ECFA92E846C}" type="presParOf" srcId="{F25AEE4F-2C67-45B9-A439-D9D8FE15C8CA}" destId="{3B5EEA0A-623E-49FF-B88B-C561EC0EC9DC}" srcOrd="1" destOrd="0" presId="urn:microsoft.com/office/officeart/2008/layout/VerticalCurvedList"/>
    <dgm:cxn modelId="{EDC0AA99-5E68-4E9C-836D-765B9EF908D0}" type="presParOf" srcId="{F25AEE4F-2C67-45B9-A439-D9D8FE15C8CA}" destId="{21CC0DB5-F616-4D7D-98F1-61AAC6353245}" srcOrd="2" destOrd="0" presId="urn:microsoft.com/office/officeart/2008/layout/VerticalCurvedList"/>
    <dgm:cxn modelId="{95C61AED-7A89-4981-847F-0EDEED8E9043}" type="presParOf" srcId="{F25AEE4F-2C67-45B9-A439-D9D8FE15C8CA}" destId="{8F0104CF-2AE2-45A4-BA52-1CDB9AF26ECC}" srcOrd="3" destOrd="0" presId="urn:microsoft.com/office/officeart/2008/layout/VerticalCurvedList"/>
    <dgm:cxn modelId="{5C04E89C-EDCB-4868-B6CD-08288225EFB5}" type="presParOf" srcId="{E1C0172A-04D6-4A45-A6E1-9C97AE5A543D}" destId="{E927B006-B26D-4C02-846A-D409DE0178C8}" srcOrd="1" destOrd="0" presId="urn:microsoft.com/office/officeart/2008/layout/VerticalCurvedList"/>
    <dgm:cxn modelId="{CC58F7CD-F894-4CEC-BE05-5B35EBD3F082}" type="presParOf" srcId="{E1C0172A-04D6-4A45-A6E1-9C97AE5A543D}" destId="{564A5678-D3D1-459C-B78A-9639A27027B3}" srcOrd="2" destOrd="0" presId="urn:microsoft.com/office/officeart/2008/layout/VerticalCurvedList"/>
    <dgm:cxn modelId="{2814CAE6-144F-47FB-97F5-203C23DC4269}" type="presParOf" srcId="{564A5678-D3D1-459C-B78A-9639A27027B3}" destId="{23B4363D-CD35-44EA-8A5E-6C7CFDE5B937}" srcOrd="0" destOrd="0" presId="urn:microsoft.com/office/officeart/2008/layout/VerticalCurvedList"/>
    <dgm:cxn modelId="{6CEFBECB-7958-4128-99A7-1F3460AB8602}" type="presParOf" srcId="{E1C0172A-04D6-4A45-A6E1-9C97AE5A543D}" destId="{817CCFEE-24E7-4CEC-B9E9-4A9DA4125A3B}" srcOrd="3" destOrd="0" presId="urn:microsoft.com/office/officeart/2008/layout/VerticalCurvedList"/>
    <dgm:cxn modelId="{CE433EA6-27C7-44B4-8921-C14293918846}" type="presParOf" srcId="{E1C0172A-04D6-4A45-A6E1-9C97AE5A543D}" destId="{DBE2B2BF-BAE2-435B-B4E9-5DDBBE0D378D}" srcOrd="4" destOrd="0" presId="urn:microsoft.com/office/officeart/2008/layout/VerticalCurvedList"/>
    <dgm:cxn modelId="{A3A94633-2AEC-4187-8E9A-8DBAEB6226D5}" type="presParOf" srcId="{DBE2B2BF-BAE2-435B-B4E9-5DDBBE0D378D}" destId="{4F79F1D3-BD10-4F3E-AA15-F2F08BB99535}" srcOrd="0" destOrd="0" presId="urn:microsoft.com/office/officeart/2008/layout/VerticalCurvedList"/>
    <dgm:cxn modelId="{C77CC7A1-7C87-49A3-AF03-0A7E7E9466EB}" type="presParOf" srcId="{E1C0172A-04D6-4A45-A6E1-9C97AE5A543D}" destId="{B0A181B6-39B1-4A38-B0BE-27FD0AD2A553}" srcOrd="5" destOrd="0" presId="urn:microsoft.com/office/officeart/2008/layout/VerticalCurvedList"/>
    <dgm:cxn modelId="{C4C04CB2-802A-4B3E-A377-B7E793F1D95E}" type="presParOf" srcId="{E1C0172A-04D6-4A45-A6E1-9C97AE5A543D}" destId="{D97916BC-DCF7-4DCA-8097-5FE24ACDFD91}" srcOrd="6" destOrd="0" presId="urn:microsoft.com/office/officeart/2008/layout/VerticalCurvedList"/>
    <dgm:cxn modelId="{4F933B62-94F6-4DED-8CF0-D4B67F760D9C}" type="presParOf" srcId="{D97916BC-DCF7-4DCA-8097-5FE24ACDFD91}" destId="{CADA55EB-4A83-4372-92B7-950E3E6909E8}" srcOrd="0" destOrd="0" presId="urn:microsoft.com/office/officeart/2008/layout/VerticalCurvedList"/>
    <dgm:cxn modelId="{27891CEC-A8A8-41E9-9597-AD803AAD1D34}" type="presParOf" srcId="{E1C0172A-04D6-4A45-A6E1-9C97AE5A543D}" destId="{EAF05697-78E2-48FD-8A8D-12C96A9B38AF}" srcOrd="7" destOrd="0" presId="urn:microsoft.com/office/officeart/2008/layout/VerticalCurvedList"/>
    <dgm:cxn modelId="{CD940BC9-A6B5-46AA-B53C-9D3993B34B88}" type="presParOf" srcId="{E1C0172A-04D6-4A45-A6E1-9C97AE5A543D}" destId="{1CEA56CD-6A99-4EC3-BC1E-21C230A6ED50}" srcOrd="8" destOrd="0" presId="urn:microsoft.com/office/officeart/2008/layout/VerticalCurvedList"/>
    <dgm:cxn modelId="{DB5D7E49-B041-4647-AC2B-875FEF44EB9C}" type="presParOf" srcId="{1CEA56CD-6A99-4EC3-BC1E-21C230A6ED50}" destId="{2B2C720A-F6CC-44C6-ABC4-20219054F937}" srcOrd="0" destOrd="0" presId="urn:microsoft.com/office/officeart/2008/layout/VerticalCurvedList"/>
    <dgm:cxn modelId="{7BC09176-2536-4A99-9B35-57460DF3DBA1}" type="presParOf" srcId="{E1C0172A-04D6-4A45-A6E1-9C97AE5A543D}" destId="{D96503BC-0D5C-413F-A16A-72FC134F918A}" srcOrd="9" destOrd="0" presId="urn:microsoft.com/office/officeart/2008/layout/VerticalCurvedList"/>
    <dgm:cxn modelId="{D6932F79-895E-43BF-804C-BA502D572A57}" type="presParOf" srcId="{E1C0172A-04D6-4A45-A6E1-9C97AE5A543D}" destId="{A07DF611-9BE7-41F6-AD3F-91903B17B768}" srcOrd="10" destOrd="0" presId="urn:microsoft.com/office/officeart/2008/layout/VerticalCurvedList"/>
    <dgm:cxn modelId="{5D9D7D10-F864-4C82-B5D4-D51CE9509260}" type="presParOf" srcId="{A07DF611-9BE7-41F6-AD3F-91903B17B768}" destId="{F86118BA-6ABE-4D17-A5BF-99F863607474}"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0A85F-5018-4C01-9AE6-8B7EEEC7A09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EE84B37-CC22-4D39-A7F1-CEDA00CCDC0F}">
      <dsp:nvSpPr>
        <dsp:cNvPr id="0" name=""/>
        <dsp:cNvSpPr/>
      </dsp:nvSpPr>
      <dsp:spPr>
        <a:xfrm>
          <a:off x="384538" y="253918"/>
          <a:ext cx="6446799" cy="508162"/>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1. Position Management Overview</a:t>
          </a:r>
          <a:endParaRPr lang="en-US" sz="2600" kern="1200" dirty="0"/>
        </a:p>
      </dsp:txBody>
      <dsp:txXfrm>
        <a:off x="384538" y="253918"/>
        <a:ext cx="6446799" cy="508162"/>
      </dsp:txXfrm>
    </dsp:sp>
    <dsp:sp modelId="{0716EAF7-0E98-4621-BF55-68B7D8A4249F}">
      <dsp:nvSpPr>
        <dsp:cNvPr id="0" name=""/>
        <dsp:cNvSpPr/>
      </dsp:nvSpPr>
      <dsp:spPr>
        <a:xfrm>
          <a:off x="66936" y="190398"/>
          <a:ext cx="635203" cy="63520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1545576-FF3F-48A5-B901-8B8138ABA1F2}">
      <dsp:nvSpPr>
        <dsp:cNvPr id="0" name=""/>
        <dsp:cNvSpPr/>
      </dsp:nvSpPr>
      <dsp:spPr>
        <a:xfrm>
          <a:off x="748672" y="1015918"/>
          <a:ext cx="6082664" cy="508162"/>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2. Add New Position</a:t>
          </a:r>
          <a:endParaRPr lang="en-US" sz="2600" kern="1200" dirty="0"/>
        </a:p>
      </dsp:txBody>
      <dsp:txXfrm>
        <a:off x="748672" y="1015918"/>
        <a:ext cx="6082664" cy="508162"/>
      </dsp:txXfrm>
    </dsp:sp>
    <dsp:sp modelId="{B53ED952-E5C0-4A49-B483-8BB25D0B6C71}">
      <dsp:nvSpPr>
        <dsp:cNvPr id="0" name=""/>
        <dsp:cNvSpPr/>
      </dsp:nvSpPr>
      <dsp:spPr>
        <a:xfrm>
          <a:off x="431071" y="952398"/>
          <a:ext cx="635203" cy="63520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D127102-F2A9-4A66-AF8D-7CE6A4AD9CF0}">
      <dsp:nvSpPr>
        <dsp:cNvPr id="0" name=""/>
        <dsp:cNvSpPr/>
      </dsp:nvSpPr>
      <dsp:spPr>
        <a:xfrm>
          <a:off x="860432" y="1777918"/>
          <a:ext cx="5970904" cy="508162"/>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3. Fast Class: Position Classification</a:t>
          </a:r>
          <a:endParaRPr lang="en-US" sz="2600" kern="1200" dirty="0"/>
        </a:p>
      </dsp:txBody>
      <dsp:txXfrm>
        <a:off x="860432" y="1777918"/>
        <a:ext cx="5970904" cy="508162"/>
      </dsp:txXfrm>
    </dsp:sp>
    <dsp:sp modelId="{E05965FC-DBD6-4BC1-BB6B-76F319D3F646}">
      <dsp:nvSpPr>
        <dsp:cNvPr id="0" name=""/>
        <dsp:cNvSpPr/>
      </dsp:nvSpPr>
      <dsp:spPr>
        <a:xfrm>
          <a:off x="542831" y="1714398"/>
          <a:ext cx="635203" cy="63520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F152C05-2991-4DA5-B303-61A540B72678}">
      <dsp:nvSpPr>
        <dsp:cNvPr id="0" name=""/>
        <dsp:cNvSpPr/>
      </dsp:nvSpPr>
      <dsp:spPr>
        <a:xfrm>
          <a:off x="748672" y="2539918"/>
          <a:ext cx="6082664" cy="508162"/>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4. Update Vacant Position</a:t>
          </a:r>
          <a:endParaRPr lang="en-US" sz="2600" kern="1200" dirty="0"/>
        </a:p>
      </dsp:txBody>
      <dsp:txXfrm>
        <a:off x="748672" y="2539918"/>
        <a:ext cx="6082664" cy="508162"/>
      </dsp:txXfrm>
    </dsp:sp>
    <dsp:sp modelId="{F2EE9122-9AC9-4BBD-86C4-6D2CF06847F4}">
      <dsp:nvSpPr>
        <dsp:cNvPr id="0" name=""/>
        <dsp:cNvSpPr/>
      </dsp:nvSpPr>
      <dsp:spPr>
        <a:xfrm>
          <a:off x="431071" y="2476398"/>
          <a:ext cx="635203" cy="63520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FB880D8-D3EC-4161-A722-E2C9125B065C}">
      <dsp:nvSpPr>
        <dsp:cNvPr id="0" name=""/>
        <dsp:cNvSpPr/>
      </dsp:nvSpPr>
      <dsp:spPr>
        <a:xfrm>
          <a:off x="384538" y="3301918"/>
          <a:ext cx="6446799" cy="508162"/>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5. Review Position Transactions</a:t>
          </a:r>
          <a:endParaRPr lang="en-US" sz="2600" kern="1200" dirty="0"/>
        </a:p>
      </dsp:txBody>
      <dsp:txXfrm>
        <a:off x="384538" y="3301918"/>
        <a:ext cx="6446799" cy="508162"/>
      </dsp:txXfrm>
    </dsp:sp>
    <dsp:sp modelId="{AE437E2A-15B7-4C92-8D4C-4C4A6234D46C}">
      <dsp:nvSpPr>
        <dsp:cNvPr id="0" name=""/>
        <dsp:cNvSpPr/>
      </dsp:nvSpPr>
      <dsp:spPr>
        <a:xfrm>
          <a:off x="66936" y="3238398"/>
          <a:ext cx="635203" cy="63520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EEA0A-623E-49FF-B88B-C561EC0EC9D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27B006-B26D-4C02-846A-D409DE0178C8}">
      <dsp:nvSpPr>
        <dsp:cNvPr id="0" name=""/>
        <dsp:cNvSpPr/>
      </dsp:nvSpPr>
      <dsp:spPr>
        <a:xfrm>
          <a:off x="384538" y="253918"/>
          <a:ext cx="4168851" cy="508162"/>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t>Position Management Overview</a:t>
          </a:r>
          <a:endParaRPr lang="en-US" sz="1800" b="1" kern="1200" dirty="0"/>
        </a:p>
      </dsp:txBody>
      <dsp:txXfrm>
        <a:off x="384538" y="253918"/>
        <a:ext cx="4168851" cy="508162"/>
      </dsp:txXfrm>
    </dsp:sp>
    <dsp:sp modelId="{23B4363D-CD35-44EA-8A5E-6C7CFDE5B937}">
      <dsp:nvSpPr>
        <dsp:cNvPr id="0" name=""/>
        <dsp:cNvSpPr/>
      </dsp:nvSpPr>
      <dsp:spPr>
        <a:xfrm>
          <a:off x="66936" y="190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7CCFEE-24E7-4CEC-B9E9-4A9DA4125A3B}">
      <dsp:nvSpPr>
        <dsp:cNvPr id="0" name=""/>
        <dsp:cNvSpPr/>
      </dsp:nvSpPr>
      <dsp:spPr>
        <a:xfrm>
          <a:off x="748672" y="1015918"/>
          <a:ext cx="3804716" cy="5081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lvl="0" algn="l" defTabSz="800100">
            <a:lnSpc>
              <a:spcPct val="90000"/>
            </a:lnSpc>
            <a:spcBef>
              <a:spcPct val="0"/>
            </a:spcBef>
            <a:spcAft>
              <a:spcPct val="35000"/>
            </a:spcAft>
          </a:pPr>
          <a:r>
            <a:rPr lang="en-US" sz="1800" b="0" kern="1200" dirty="0" smtClean="0"/>
            <a:t>Add New Positions</a:t>
          </a:r>
        </a:p>
      </dsp:txBody>
      <dsp:txXfrm>
        <a:off x="748672" y="1015918"/>
        <a:ext cx="3804716" cy="508162"/>
      </dsp:txXfrm>
    </dsp:sp>
    <dsp:sp modelId="{4F79F1D3-BD10-4F3E-AA15-F2F08BB99535}">
      <dsp:nvSpPr>
        <dsp:cNvPr id="0" name=""/>
        <dsp:cNvSpPr/>
      </dsp:nvSpPr>
      <dsp:spPr>
        <a:xfrm>
          <a:off x="431071" y="952398"/>
          <a:ext cx="635203" cy="635203"/>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A181B6-39B1-4A38-B0BE-27FD0AD2A553}">
      <dsp:nvSpPr>
        <dsp:cNvPr id="0" name=""/>
        <dsp:cNvSpPr/>
      </dsp:nvSpPr>
      <dsp:spPr>
        <a:xfrm>
          <a:off x="860432" y="1777918"/>
          <a:ext cx="3692956"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Fast Class: Pos. Classification</a:t>
          </a:r>
          <a:endParaRPr lang="en-US" sz="1800" kern="1200" dirty="0"/>
        </a:p>
      </dsp:txBody>
      <dsp:txXfrm>
        <a:off x="860432" y="1777918"/>
        <a:ext cx="3692956" cy="508162"/>
      </dsp:txXfrm>
    </dsp:sp>
    <dsp:sp modelId="{CADA55EB-4A83-4372-92B7-950E3E6909E8}">
      <dsp:nvSpPr>
        <dsp:cNvPr id="0" name=""/>
        <dsp:cNvSpPr/>
      </dsp:nvSpPr>
      <dsp:spPr>
        <a:xfrm>
          <a:off x="542831" y="1714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F05697-78E2-48FD-8A8D-12C96A9B38AF}">
      <dsp:nvSpPr>
        <dsp:cNvPr id="0" name=""/>
        <dsp:cNvSpPr/>
      </dsp:nvSpPr>
      <dsp:spPr>
        <a:xfrm>
          <a:off x="748672" y="2539918"/>
          <a:ext cx="3804716"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Updating Positions</a:t>
          </a:r>
          <a:endParaRPr lang="en-US" sz="1800" kern="1200" dirty="0"/>
        </a:p>
      </dsp:txBody>
      <dsp:txXfrm>
        <a:off x="748672" y="2539918"/>
        <a:ext cx="3804716" cy="508162"/>
      </dsp:txXfrm>
    </dsp:sp>
    <dsp:sp modelId="{2B2C720A-F6CC-44C6-ABC4-20219054F937}">
      <dsp:nvSpPr>
        <dsp:cNvPr id="0" name=""/>
        <dsp:cNvSpPr/>
      </dsp:nvSpPr>
      <dsp:spPr>
        <a:xfrm>
          <a:off x="431071" y="2476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6503BC-0D5C-413F-A16A-72FC134F918A}">
      <dsp:nvSpPr>
        <dsp:cNvPr id="0" name=""/>
        <dsp:cNvSpPr/>
      </dsp:nvSpPr>
      <dsp:spPr>
        <a:xfrm>
          <a:off x="384538" y="3301918"/>
          <a:ext cx="4168851"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Review Position Transactions</a:t>
          </a:r>
          <a:endParaRPr lang="en-US" sz="1800" kern="1200" dirty="0"/>
        </a:p>
      </dsp:txBody>
      <dsp:txXfrm>
        <a:off x="384538" y="3301918"/>
        <a:ext cx="4168851" cy="508162"/>
      </dsp:txXfrm>
    </dsp:sp>
    <dsp:sp modelId="{F86118BA-6ABE-4D17-A5BF-99F863607474}">
      <dsp:nvSpPr>
        <dsp:cNvPr id="0" name=""/>
        <dsp:cNvSpPr/>
      </dsp:nvSpPr>
      <dsp:spPr>
        <a:xfrm>
          <a:off x="66936" y="3238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EEA0A-623E-49FF-B88B-C561EC0EC9D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27B006-B26D-4C02-846A-D409DE0178C8}">
      <dsp:nvSpPr>
        <dsp:cNvPr id="0" name=""/>
        <dsp:cNvSpPr/>
      </dsp:nvSpPr>
      <dsp:spPr>
        <a:xfrm>
          <a:off x="384538" y="253918"/>
          <a:ext cx="4168851" cy="5081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lvl="0" algn="l" defTabSz="800100">
            <a:lnSpc>
              <a:spcPct val="90000"/>
            </a:lnSpc>
            <a:spcBef>
              <a:spcPct val="0"/>
            </a:spcBef>
            <a:spcAft>
              <a:spcPct val="35000"/>
            </a:spcAft>
          </a:pPr>
          <a:r>
            <a:rPr lang="en-US" sz="1800" b="0" kern="1200" dirty="0" smtClean="0"/>
            <a:t>Position Management Overview</a:t>
          </a:r>
          <a:endParaRPr lang="en-US" sz="1800" b="0" kern="1200" dirty="0"/>
        </a:p>
      </dsp:txBody>
      <dsp:txXfrm>
        <a:off x="384538" y="253918"/>
        <a:ext cx="4168851" cy="508162"/>
      </dsp:txXfrm>
    </dsp:sp>
    <dsp:sp modelId="{23B4363D-CD35-44EA-8A5E-6C7CFDE5B937}">
      <dsp:nvSpPr>
        <dsp:cNvPr id="0" name=""/>
        <dsp:cNvSpPr/>
      </dsp:nvSpPr>
      <dsp:spPr>
        <a:xfrm>
          <a:off x="66936" y="190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7CCFEE-24E7-4CEC-B9E9-4A9DA4125A3B}">
      <dsp:nvSpPr>
        <dsp:cNvPr id="0" name=""/>
        <dsp:cNvSpPr/>
      </dsp:nvSpPr>
      <dsp:spPr>
        <a:xfrm>
          <a:off x="748672" y="1015918"/>
          <a:ext cx="3804716" cy="508162"/>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lvl="0" algn="l" defTabSz="800100">
            <a:lnSpc>
              <a:spcPct val="90000"/>
            </a:lnSpc>
            <a:spcBef>
              <a:spcPct val="0"/>
            </a:spcBef>
            <a:spcAft>
              <a:spcPct val="35000"/>
            </a:spcAft>
          </a:pPr>
          <a:r>
            <a:rPr lang="en-US" sz="1800" b="1" kern="1200" dirty="0" smtClean="0"/>
            <a:t>Add New Positions</a:t>
          </a:r>
        </a:p>
      </dsp:txBody>
      <dsp:txXfrm>
        <a:off x="748672" y="1015918"/>
        <a:ext cx="3804716" cy="508162"/>
      </dsp:txXfrm>
    </dsp:sp>
    <dsp:sp modelId="{4F79F1D3-BD10-4F3E-AA15-F2F08BB99535}">
      <dsp:nvSpPr>
        <dsp:cNvPr id="0" name=""/>
        <dsp:cNvSpPr/>
      </dsp:nvSpPr>
      <dsp:spPr>
        <a:xfrm>
          <a:off x="431071" y="952398"/>
          <a:ext cx="635203" cy="635203"/>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A181B6-39B1-4A38-B0BE-27FD0AD2A553}">
      <dsp:nvSpPr>
        <dsp:cNvPr id="0" name=""/>
        <dsp:cNvSpPr/>
      </dsp:nvSpPr>
      <dsp:spPr>
        <a:xfrm>
          <a:off x="860432" y="1777918"/>
          <a:ext cx="3692956"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Fast Class: Pos. Classification</a:t>
          </a:r>
          <a:endParaRPr lang="en-US" sz="1800" kern="1200" dirty="0"/>
        </a:p>
      </dsp:txBody>
      <dsp:txXfrm>
        <a:off x="860432" y="1777918"/>
        <a:ext cx="3692956" cy="508162"/>
      </dsp:txXfrm>
    </dsp:sp>
    <dsp:sp modelId="{CADA55EB-4A83-4372-92B7-950E3E6909E8}">
      <dsp:nvSpPr>
        <dsp:cNvPr id="0" name=""/>
        <dsp:cNvSpPr/>
      </dsp:nvSpPr>
      <dsp:spPr>
        <a:xfrm>
          <a:off x="542831" y="1714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F05697-78E2-48FD-8A8D-12C96A9B38AF}">
      <dsp:nvSpPr>
        <dsp:cNvPr id="0" name=""/>
        <dsp:cNvSpPr/>
      </dsp:nvSpPr>
      <dsp:spPr>
        <a:xfrm>
          <a:off x="748672" y="2539918"/>
          <a:ext cx="3804716"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Updating Positions</a:t>
          </a:r>
          <a:endParaRPr lang="en-US" sz="1800" kern="1200" dirty="0"/>
        </a:p>
      </dsp:txBody>
      <dsp:txXfrm>
        <a:off x="748672" y="2539918"/>
        <a:ext cx="3804716" cy="508162"/>
      </dsp:txXfrm>
    </dsp:sp>
    <dsp:sp modelId="{2B2C720A-F6CC-44C6-ABC4-20219054F937}">
      <dsp:nvSpPr>
        <dsp:cNvPr id="0" name=""/>
        <dsp:cNvSpPr/>
      </dsp:nvSpPr>
      <dsp:spPr>
        <a:xfrm>
          <a:off x="431071" y="2476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6503BC-0D5C-413F-A16A-72FC134F918A}">
      <dsp:nvSpPr>
        <dsp:cNvPr id="0" name=""/>
        <dsp:cNvSpPr/>
      </dsp:nvSpPr>
      <dsp:spPr>
        <a:xfrm>
          <a:off x="384538" y="3301918"/>
          <a:ext cx="4168851"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t>Review Position Transactions</a:t>
          </a:r>
          <a:endParaRPr lang="en-US" sz="1800" kern="1200" dirty="0"/>
        </a:p>
      </dsp:txBody>
      <dsp:txXfrm>
        <a:off x="384538" y="3301918"/>
        <a:ext cx="4168851" cy="508162"/>
      </dsp:txXfrm>
    </dsp:sp>
    <dsp:sp modelId="{F86118BA-6ABE-4D17-A5BF-99F863607474}">
      <dsp:nvSpPr>
        <dsp:cNvPr id="0" name=""/>
        <dsp:cNvSpPr/>
      </dsp:nvSpPr>
      <dsp:spPr>
        <a:xfrm>
          <a:off x="66936" y="3238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EEA0A-623E-49FF-B88B-C561EC0EC9D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27B006-B26D-4C02-846A-D409DE0178C8}">
      <dsp:nvSpPr>
        <dsp:cNvPr id="0" name=""/>
        <dsp:cNvSpPr/>
      </dsp:nvSpPr>
      <dsp:spPr>
        <a:xfrm>
          <a:off x="384538" y="253918"/>
          <a:ext cx="4168851" cy="5081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3180" rIns="43180" bIns="43180" numCol="1" spcCol="1270" anchor="ctr" anchorCtr="0">
          <a:noAutofit/>
        </a:bodyPr>
        <a:lstStyle/>
        <a:p>
          <a:pPr lvl="0" algn="l" defTabSz="755650">
            <a:lnSpc>
              <a:spcPct val="90000"/>
            </a:lnSpc>
            <a:spcBef>
              <a:spcPct val="0"/>
            </a:spcBef>
            <a:spcAft>
              <a:spcPct val="35000"/>
            </a:spcAft>
          </a:pPr>
          <a:r>
            <a:rPr lang="en-US" sz="1700" b="0" kern="1200" dirty="0" smtClean="0"/>
            <a:t>Position Management Overview</a:t>
          </a:r>
          <a:endParaRPr lang="en-US" sz="1700" b="0" kern="1200" dirty="0"/>
        </a:p>
      </dsp:txBody>
      <dsp:txXfrm>
        <a:off x="384538" y="253918"/>
        <a:ext cx="4168851" cy="508162"/>
      </dsp:txXfrm>
    </dsp:sp>
    <dsp:sp modelId="{23B4363D-CD35-44EA-8A5E-6C7CFDE5B937}">
      <dsp:nvSpPr>
        <dsp:cNvPr id="0" name=""/>
        <dsp:cNvSpPr/>
      </dsp:nvSpPr>
      <dsp:spPr>
        <a:xfrm>
          <a:off x="66936" y="190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7CCFEE-24E7-4CEC-B9E9-4A9DA4125A3B}">
      <dsp:nvSpPr>
        <dsp:cNvPr id="0" name=""/>
        <dsp:cNvSpPr/>
      </dsp:nvSpPr>
      <dsp:spPr>
        <a:xfrm>
          <a:off x="748672" y="1015918"/>
          <a:ext cx="3804716" cy="5081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3180" rIns="43180" bIns="43180" numCol="1" spcCol="1270" anchor="ctr" anchorCtr="0">
          <a:noAutofit/>
        </a:bodyPr>
        <a:lstStyle/>
        <a:p>
          <a:pPr lvl="0" algn="l" defTabSz="755650">
            <a:lnSpc>
              <a:spcPct val="90000"/>
            </a:lnSpc>
            <a:spcBef>
              <a:spcPct val="0"/>
            </a:spcBef>
            <a:spcAft>
              <a:spcPct val="35000"/>
            </a:spcAft>
          </a:pPr>
          <a:r>
            <a:rPr lang="en-US" sz="1700" b="0" kern="1200" dirty="0" smtClean="0"/>
            <a:t>Add New Positions</a:t>
          </a:r>
        </a:p>
      </dsp:txBody>
      <dsp:txXfrm>
        <a:off x="748672" y="1015918"/>
        <a:ext cx="3804716" cy="508162"/>
      </dsp:txXfrm>
    </dsp:sp>
    <dsp:sp modelId="{4F79F1D3-BD10-4F3E-AA15-F2F08BB99535}">
      <dsp:nvSpPr>
        <dsp:cNvPr id="0" name=""/>
        <dsp:cNvSpPr/>
      </dsp:nvSpPr>
      <dsp:spPr>
        <a:xfrm>
          <a:off x="431071" y="952398"/>
          <a:ext cx="635203" cy="635203"/>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A181B6-39B1-4A38-B0BE-27FD0AD2A553}">
      <dsp:nvSpPr>
        <dsp:cNvPr id="0" name=""/>
        <dsp:cNvSpPr/>
      </dsp:nvSpPr>
      <dsp:spPr>
        <a:xfrm>
          <a:off x="860432" y="1777918"/>
          <a:ext cx="3692956" cy="508162"/>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t>Fast Class: Pos. Classification</a:t>
          </a:r>
          <a:endParaRPr lang="en-US" sz="1700" b="1" kern="1200" dirty="0"/>
        </a:p>
      </dsp:txBody>
      <dsp:txXfrm>
        <a:off x="860432" y="1777918"/>
        <a:ext cx="3692956" cy="508162"/>
      </dsp:txXfrm>
    </dsp:sp>
    <dsp:sp modelId="{CADA55EB-4A83-4372-92B7-950E3E6909E8}">
      <dsp:nvSpPr>
        <dsp:cNvPr id="0" name=""/>
        <dsp:cNvSpPr/>
      </dsp:nvSpPr>
      <dsp:spPr>
        <a:xfrm>
          <a:off x="542831" y="1714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F05697-78E2-48FD-8A8D-12C96A9B38AF}">
      <dsp:nvSpPr>
        <dsp:cNvPr id="0" name=""/>
        <dsp:cNvSpPr/>
      </dsp:nvSpPr>
      <dsp:spPr>
        <a:xfrm>
          <a:off x="748672" y="2539918"/>
          <a:ext cx="3804716"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Updating Positions</a:t>
          </a:r>
          <a:endParaRPr lang="en-US" sz="1700" kern="1200" dirty="0"/>
        </a:p>
      </dsp:txBody>
      <dsp:txXfrm>
        <a:off x="748672" y="2539918"/>
        <a:ext cx="3804716" cy="508162"/>
      </dsp:txXfrm>
    </dsp:sp>
    <dsp:sp modelId="{2B2C720A-F6CC-44C6-ABC4-20219054F937}">
      <dsp:nvSpPr>
        <dsp:cNvPr id="0" name=""/>
        <dsp:cNvSpPr/>
      </dsp:nvSpPr>
      <dsp:spPr>
        <a:xfrm>
          <a:off x="431071" y="2476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6503BC-0D5C-413F-A16A-72FC134F918A}">
      <dsp:nvSpPr>
        <dsp:cNvPr id="0" name=""/>
        <dsp:cNvSpPr/>
      </dsp:nvSpPr>
      <dsp:spPr>
        <a:xfrm>
          <a:off x="384538" y="3301918"/>
          <a:ext cx="4168851"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Review Position Transactions</a:t>
          </a:r>
          <a:endParaRPr lang="en-US" sz="1700" kern="1200" dirty="0"/>
        </a:p>
      </dsp:txBody>
      <dsp:txXfrm>
        <a:off x="384538" y="3301918"/>
        <a:ext cx="4168851" cy="508162"/>
      </dsp:txXfrm>
    </dsp:sp>
    <dsp:sp modelId="{F86118BA-6ABE-4D17-A5BF-99F863607474}">
      <dsp:nvSpPr>
        <dsp:cNvPr id="0" name=""/>
        <dsp:cNvSpPr/>
      </dsp:nvSpPr>
      <dsp:spPr>
        <a:xfrm>
          <a:off x="66936" y="3238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EEA0A-623E-49FF-B88B-C561EC0EC9D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27B006-B26D-4C02-846A-D409DE0178C8}">
      <dsp:nvSpPr>
        <dsp:cNvPr id="0" name=""/>
        <dsp:cNvSpPr/>
      </dsp:nvSpPr>
      <dsp:spPr>
        <a:xfrm>
          <a:off x="384538" y="253918"/>
          <a:ext cx="4168851" cy="5081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3180" rIns="43180" bIns="43180" numCol="1" spcCol="1270" anchor="ctr" anchorCtr="0">
          <a:noAutofit/>
        </a:bodyPr>
        <a:lstStyle/>
        <a:p>
          <a:pPr lvl="0" algn="l" defTabSz="755650">
            <a:lnSpc>
              <a:spcPct val="90000"/>
            </a:lnSpc>
            <a:spcBef>
              <a:spcPct val="0"/>
            </a:spcBef>
            <a:spcAft>
              <a:spcPct val="35000"/>
            </a:spcAft>
          </a:pPr>
          <a:r>
            <a:rPr lang="en-US" sz="1700" b="0" kern="1200" dirty="0" smtClean="0"/>
            <a:t>Position Management Overview</a:t>
          </a:r>
          <a:endParaRPr lang="en-US" sz="1700" b="0" kern="1200" dirty="0"/>
        </a:p>
      </dsp:txBody>
      <dsp:txXfrm>
        <a:off x="384538" y="253918"/>
        <a:ext cx="4168851" cy="508162"/>
      </dsp:txXfrm>
    </dsp:sp>
    <dsp:sp modelId="{23B4363D-CD35-44EA-8A5E-6C7CFDE5B937}">
      <dsp:nvSpPr>
        <dsp:cNvPr id="0" name=""/>
        <dsp:cNvSpPr/>
      </dsp:nvSpPr>
      <dsp:spPr>
        <a:xfrm>
          <a:off x="66936" y="190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7CCFEE-24E7-4CEC-B9E9-4A9DA4125A3B}">
      <dsp:nvSpPr>
        <dsp:cNvPr id="0" name=""/>
        <dsp:cNvSpPr/>
      </dsp:nvSpPr>
      <dsp:spPr>
        <a:xfrm>
          <a:off x="748672" y="1015918"/>
          <a:ext cx="3804716" cy="5081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3180" rIns="43180" bIns="43180" numCol="1" spcCol="1270" anchor="ctr" anchorCtr="0">
          <a:noAutofit/>
        </a:bodyPr>
        <a:lstStyle/>
        <a:p>
          <a:pPr lvl="0" algn="l" defTabSz="755650">
            <a:lnSpc>
              <a:spcPct val="90000"/>
            </a:lnSpc>
            <a:spcBef>
              <a:spcPct val="0"/>
            </a:spcBef>
            <a:spcAft>
              <a:spcPct val="35000"/>
            </a:spcAft>
          </a:pPr>
          <a:r>
            <a:rPr lang="en-US" sz="1700" b="0" kern="1200" dirty="0" smtClean="0"/>
            <a:t>Add New Positions</a:t>
          </a:r>
        </a:p>
      </dsp:txBody>
      <dsp:txXfrm>
        <a:off x="748672" y="1015918"/>
        <a:ext cx="3804716" cy="508162"/>
      </dsp:txXfrm>
    </dsp:sp>
    <dsp:sp modelId="{4F79F1D3-BD10-4F3E-AA15-F2F08BB99535}">
      <dsp:nvSpPr>
        <dsp:cNvPr id="0" name=""/>
        <dsp:cNvSpPr/>
      </dsp:nvSpPr>
      <dsp:spPr>
        <a:xfrm>
          <a:off x="431071" y="952398"/>
          <a:ext cx="635203" cy="635203"/>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A181B6-39B1-4A38-B0BE-27FD0AD2A553}">
      <dsp:nvSpPr>
        <dsp:cNvPr id="0" name=""/>
        <dsp:cNvSpPr/>
      </dsp:nvSpPr>
      <dsp:spPr>
        <a:xfrm>
          <a:off x="860432" y="1777918"/>
          <a:ext cx="3692956" cy="5081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t>Fast Class: Pos. Classification</a:t>
          </a:r>
          <a:endParaRPr lang="en-US" sz="1700" b="1" kern="1200" dirty="0"/>
        </a:p>
      </dsp:txBody>
      <dsp:txXfrm>
        <a:off x="860432" y="1777918"/>
        <a:ext cx="3692956" cy="508162"/>
      </dsp:txXfrm>
    </dsp:sp>
    <dsp:sp modelId="{CADA55EB-4A83-4372-92B7-950E3E6909E8}">
      <dsp:nvSpPr>
        <dsp:cNvPr id="0" name=""/>
        <dsp:cNvSpPr/>
      </dsp:nvSpPr>
      <dsp:spPr>
        <a:xfrm>
          <a:off x="542831" y="1714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F05697-78E2-48FD-8A8D-12C96A9B38AF}">
      <dsp:nvSpPr>
        <dsp:cNvPr id="0" name=""/>
        <dsp:cNvSpPr/>
      </dsp:nvSpPr>
      <dsp:spPr>
        <a:xfrm>
          <a:off x="748672" y="2539918"/>
          <a:ext cx="3804716" cy="508162"/>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t>Updating Positions</a:t>
          </a:r>
          <a:endParaRPr lang="en-US" sz="1700" b="1" kern="1200" dirty="0"/>
        </a:p>
      </dsp:txBody>
      <dsp:txXfrm>
        <a:off x="748672" y="2539918"/>
        <a:ext cx="3804716" cy="508162"/>
      </dsp:txXfrm>
    </dsp:sp>
    <dsp:sp modelId="{2B2C720A-F6CC-44C6-ABC4-20219054F937}">
      <dsp:nvSpPr>
        <dsp:cNvPr id="0" name=""/>
        <dsp:cNvSpPr/>
      </dsp:nvSpPr>
      <dsp:spPr>
        <a:xfrm>
          <a:off x="431071" y="2476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6503BC-0D5C-413F-A16A-72FC134F918A}">
      <dsp:nvSpPr>
        <dsp:cNvPr id="0" name=""/>
        <dsp:cNvSpPr/>
      </dsp:nvSpPr>
      <dsp:spPr>
        <a:xfrm>
          <a:off x="384538" y="3301918"/>
          <a:ext cx="4168851"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t>Review Position Transactions</a:t>
          </a:r>
          <a:endParaRPr lang="en-US" sz="1700" kern="1200" dirty="0"/>
        </a:p>
      </dsp:txBody>
      <dsp:txXfrm>
        <a:off x="384538" y="3301918"/>
        <a:ext cx="4168851" cy="508162"/>
      </dsp:txXfrm>
    </dsp:sp>
    <dsp:sp modelId="{F86118BA-6ABE-4D17-A5BF-99F863607474}">
      <dsp:nvSpPr>
        <dsp:cNvPr id="0" name=""/>
        <dsp:cNvSpPr/>
      </dsp:nvSpPr>
      <dsp:spPr>
        <a:xfrm>
          <a:off x="66936" y="3238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EEA0A-623E-49FF-B88B-C561EC0EC9DC}">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27B006-B26D-4C02-846A-D409DE0178C8}">
      <dsp:nvSpPr>
        <dsp:cNvPr id="0" name=""/>
        <dsp:cNvSpPr/>
      </dsp:nvSpPr>
      <dsp:spPr>
        <a:xfrm>
          <a:off x="384538" y="253918"/>
          <a:ext cx="4168851" cy="5081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3180" rIns="43180" bIns="43180" numCol="1" spcCol="1270" anchor="ctr" anchorCtr="0">
          <a:noAutofit/>
        </a:bodyPr>
        <a:lstStyle/>
        <a:p>
          <a:pPr lvl="0" algn="l" defTabSz="755650">
            <a:lnSpc>
              <a:spcPct val="90000"/>
            </a:lnSpc>
            <a:spcBef>
              <a:spcPct val="0"/>
            </a:spcBef>
            <a:spcAft>
              <a:spcPct val="35000"/>
            </a:spcAft>
          </a:pPr>
          <a:r>
            <a:rPr lang="en-US" sz="1700" b="0" kern="1200" dirty="0" smtClean="0"/>
            <a:t>Position Management Overview</a:t>
          </a:r>
          <a:endParaRPr lang="en-US" sz="1700" b="0" kern="1200" dirty="0"/>
        </a:p>
      </dsp:txBody>
      <dsp:txXfrm>
        <a:off x="384538" y="253918"/>
        <a:ext cx="4168851" cy="508162"/>
      </dsp:txXfrm>
    </dsp:sp>
    <dsp:sp modelId="{23B4363D-CD35-44EA-8A5E-6C7CFDE5B937}">
      <dsp:nvSpPr>
        <dsp:cNvPr id="0" name=""/>
        <dsp:cNvSpPr/>
      </dsp:nvSpPr>
      <dsp:spPr>
        <a:xfrm>
          <a:off x="66936" y="190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7CCFEE-24E7-4CEC-B9E9-4A9DA4125A3B}">
      <dsp:nvSpPr>
        <dsp:cNvPr id="0" name=""/>
        <dsp:cNvSpPr/>
      </dsp:nvSpPr>
      <dsp:spPr>
        <a:xfrm>
          <a:off x="748672" y="1015918"/>
          <a:ext cx="3804716" cy="5081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3180" rIns="43180" bIns="43180" numCol="1" spcCol="1270" anchor="ctr" anchorCtr="0">
          <a:noAutofit/>
        </a:bodyPr>
        <a:lstStyle/>
        <a:p>
          <a:pPr lvl="0" algn="l" defTabSz="755650">
            <a:lnSpc>
              <a:spcPct val="90000"/>
            </a:lnSpc>
            <a:spcBef>
              <a:spcPct val="0"/>
            </a:spcBef>
            <a:spcAft>
              <a:spcPct val="35000"/>
            </a:spcAft>
          </a:pPr>
          <a:r>
            <a:rPr lang="en-US" sz="1700" b="0" kern="1200" dirty="0" smtClean="0"/>
            <a:t>Add New Positions</a:t>
          </a:r>
        </a:p>
      </dsp:txBody>
      <dsp:txXfrm>
        <a:off x="748672" y="1015918"/>
        <a:ext cx="3804716" cy="508162"/>
      </dsp:txXfrm>
    </dsp:sp>
    <dsp:sp modelId="{4F79F1D3-BD10-4F3E-AA15-F2F08BB99535}">
      <dsp:nvSpPr>
        <dsp:cNvPr id="0" name=""/>
        <dsp:cNvSpPr/>
      </dsp:nvSpPr>
      <dsp:spPr>
        <a:xfrm>
          <a:off x="431071" y="952398"/>
          <a:ext cx="635203" cy="635203"/>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A181B6-39B1-4A38-B0BE-27FD0AD2A553}">
      <dsp:nvSpPr>
        <dsp:cNvPr id="0" name=""/>
        <dsp:cNvSpPr/>
      </dsp:nvSpPr>
      <dsp:spPr>
        <a:xfrm>
          <a:off x="860432" y="1777918"/>
          <a:ext cx="3692956" cy="5081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t>Fast Class: Pos. Classification</a:t>
          </a:r>
          <a:endParaRPr lang="en-US" sz="1700" b="1" kern="1200" dirty="0"/>
        </a:p>
      </dsp:txBody>
      <dsp:txXfrm>
        <a:off x="860432" y="1777918"/>
        <a:ext cx="3692956" cy="508162"/>
      </dsp:txXfrm>
    </dsp:sp>
    <dsp:sp modelId="{CADA55EB-4A83-4372-92B7-950E3E6909E8}">
      <dsp:nvSpPr>
        <dsp:cNvPr id="0" name=""/>
        <dsp:cNvSpPr/>
      </dsp:nvSpPr>
      <dsp:spPr>
        <a:xfrm>
          <a:off x="542831" y="1714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F05697-78E2-48FD-8A8D-12C96A9B38AF}">
      <dsp:nvSpPr>
        <dsp:cNvPr id="0" name=""/>
        <dsp:cNvSpPr/>
      </dsp:nvSpPr>
      <dsp:spPr>
        <a:xfrm>
          <a:off x="748672" y="2539918"/>
          <a:ext cx="3804716" cy="50816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3180" rIns="43180" bIns="43180" numCol="1" spcCol="1270" anchor="ctr" anchorCtr="0">
          <a:noAutofit/>
        </a:bodyPr>
        <a:lstStyle/>
        <a:p>
          <a:pPr lvl="0" algn="l" defTabSz="755650">
            <a:lnSpc>
              <a:spcPct val="90000"/>
            </a:lnSpc>
            <a:spcBef>
              <a:spcPct val="0"/>
            </a:spcBef>
            <a:spcAft>
              <a:spcPct val="35000"/>
            </a:spcAft>
          </a:pPr>
          <a:r>
            <a:rPr lang="en-US" sz="1700" b="0" kern="1200" dirty="0" smtClean="0"/>
            <a:t>Updating Positions</a:t>
          </a:r>
          <a:endParaRPr lang="en-US" sz="1700" b="0" kern="1200" dirty="0"/>
        </a:p>
      </dsp:txBody>
      <dsp:txXfrm>
        <a:off x="748672" y="2539918"/>
        <a:ext cx="3804716" cy="508162"/>
      </dsp:txXfrm>
    </dsp:sp>
    <dsp:sp modelId="{2B2C720A-F6CC-44C6-ABC4-20219054F937}">
      <dsp:nvSpPr>
        <dsp:cNvPr id="0" name=""/>
        <dsp:cNvSpPr/>
      </dsp:nvSpPr>
      <dsp:spPr>
        <a:xfrm>
          <a:off x="431071" y="2476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6503BC-0D5C-413F-A16A-72FC134F918A}">
      <dsp:nvSpPr>
        <dsp:cNvPr id="0" name=""/>
        <dsp:cNvSpPr/>
      </dsp:nvSpPr>
      <dsp:spPr>
        <a:xfrm>
          <a:off x="384538" y="3301918"/>
          <a:ext cx="4168851" cy="508162"/>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t>Review Position Transactions</a:t>
          </a:r>
          <a:endParaRPr lang="en-US" sz="1700" b="1" kern="1200" dirty="0"/>
        </a:p>
      </dsp:txBody>
      <dsp:txXfrm>
        <a:off x="384538" y="3301918"/>
        <a:ext cx="4168851" cy="508162"/>
      </dsp:txXfrm>
    </dsp:sp>
    <dsp:sp modelId="{F86118BA-6ABE-4D17-A5BF-99F863607474}">
      <dsp:nvSpPr>
        <dsp:cNvPr id="0" name=""/>
        <dsp:cNvSpPr/>
      </dsp:nvSpPr>
      <dsp:spPr>
        <a:xfrm>
          <a:off x="66936" y="3238398"/>
          <a:ext cx="635203" cy="63520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8"/>
            <a:ext cx="3026833" cy="465161"/>
          </a:xfrm>
          <a:prstGeom prst="rect">
            <a:avLst/>
          </a:prstGeom>
          <a:noFill/>
          <a:ln>
            <a:noFill/>
          </a:ln>
        </p:spPr>
        <p:txBody>
          <a:bodyPr spcFirstLastPara="1" wrap="square" lIns="92775" tIns="46375" rIns="92775" bIns="463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8" y="8"/>
            <a:ext cx="3026833" cy="465161"/>
          </a:xfrm>
          <a:prstGeom prst="rect">
            <a:avLst/>
          </a:prstGeom>
          <a:noFill/>
          <a:ln>
            <a:noFill/>
          </a:ln>
        </p:spPr>
        <p:txBody>
          <a:bodyPr spcFirstLastPara="1" wrap="square" lIns="92775" tIns="46375" rIns="92775" bIns="463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05843"/>
            <a:ext cx="3026833" cy="465160"/>
          </a:xfrm>
          <a:prstGeom prst="rect">
            <a:avLst/>
          </a:prstGeom>
          <a:noFill/>
          <a:ln>
            <a:noFill/>
          </a:ln>
        </p:spPr>
        <p:txBody>
          <a:bodyPr spcFirstLastPara="1" wrap="square" lIns="92775" tIns="46375" rIns="92775" bIns="463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100" dirty="0" smtClean="0">
                <a:latin typeface="Arial"/>
                <a:ea typeface="Arial"/>
                <a:cs typeface="Arial"/>
                <a:sym typeface="Arial"/>
              </a:rPr>
              <a:t>Welcome to the Workforce Administration course: </a:t>
            </a:r>
            <a:r>
              <a:rPr lang="en-US" sz="1100" b="1" dirty="0" smtClean="0">
                <a:latin typeface="Arial"/>
                <a:ea typeface="Arial"/>
                <a:cs typeface="Arial"/>
                <a:sym typeface="Arial"/>
              </a:rPr>
              <a:t>Position Control</a:t>
            </a:r>
            <a:r>
              <a:rPr lang="en-US" sz="1100" dirty="0" smtClean="0">
                <a:latin typeface="Arial"/>
                <a:ea typeface="Arial"/>
                <a:cs typeface="Arial"/>
                <a:sym typeface="Arial"/>
              </a:rPr>
              <a:t>.</a:t>
            </a:r>
            <a:endParaRPr lang="en-US" dirty="0" smtClean="0"/>
          </a:p>
          <a:p>
            <a:pPr marL="0" marR="0" lvl="0" indent="0" algn="l" rtl="0">
              <a:lnSpc>
                <a:spcPct val="100000"/>
              </a:lnSpc>
              <a:spcBef>
                <a:spcPts val="0"/>
              </a:spcBef>
              <a:spcAft>
                <a:spcPts val="0"/>
              </a:spcAft>
              <a:buClr>
                <a:schemeClr val="dk1"/>
              </a:buClr>
              <a:buSzPts val="1100"/>
              <a:buFont typeface="Arial"/>
              <a:buNone/>
            </a:pPr>
            <a:endParaRPr lang="en-US" sz="1100" i="1"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i="0" dirty="0" smtClean="0">
                <a:solidFill>
                  <a:schemeClr val="dk1"/>
                </a:solidFill>
                <a:latin typeface="Arial"/>
                <a:ea typeface="Arial"/>
                <a:cs typeface="Arial"/>
                <a:sym typeface="Arial"/>
              </a:rPr>
              <a:t>This UCPath training course is designed to teach you how to interact with the UCPath system. It will focus on the concepts, terminology, and processes directly related to the system. Your UC Location may also provide additional resources to help you understand relevant business process or policy information specific to your location or role.</a:t>
            </a:r>
            <a:endParaRPr lang="en-US" dirty="0" smtClean="0"/>
          </a:p>
          <a:p>
            <a:pPr marL="0" lvl="0" indent="0" algn="l" rtl="0">
              <a:spcBef>
                <a:spcPts val="0"/>
              </a:spcBef>
              <a:spcAft>
                <a:spcPts val="0"/>
              </a:spcAft>
              <a:buNone/>
            </a:pPr>
            <a:endParaRPr lang="en-US" sz="1100" dirty="0" smtClean="0">
              <a:latin typeface="Arial"/>
              <a:ea typeface="Arial"/>
              <a:cs typeface="Arial"/>
              <a:sym typeface="Arial"/>
            </a:endParaRPr>
          </a:p>
          <a:p>
            <a:pPr marL="0" lvl="0" indent="0" algn="l" rtl="0">
              <a:spcBef>
                <a:spcPts val="0"/>
              </a:spcBef>
              <a:spcAft>
                <a:spcPts val="0"/>
              </a:spcAft>
              <a:buNone/>
            </a:pPr>
            <a:endParaRPr lang="en-US" sz="1100" dirty="0" smtClean="0"/>
          </a:p>
          <a:p>
            <a:endParaRPr lang="en-US" dirty="0"/>
          </a:p>
        </p:txBody>
      </p:sp>
    </p:spTree>
    <p:extLst>
      <p:ext uri="{BB962C8B-B14F-4D97-AF65-F5344CB8AC3E}">
        <p14:creationId xmlns:p14="http://schemas.microsoft.com/office/powerpoint/2010/main" val="3262199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43: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43: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732" name="Google Shape;732;p43: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425351766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p100: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6" name="Google Shape;1366;p100: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After you have submitted your position transaction in UCPath, there are two ways to view this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US"/>
              <a:t>One, by using the Position Control Transaction page or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We will learn more about how to use these pages in the following slides.</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p101: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2" name="Google Shape;1372;p10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This is the first option you have to </a:t>
            </a:r>
            <a:r>
              <a:rPr lang="en-US" b="1"/>
              <a:t>Review Position Control Transactions</a:t>
            </a:r>
            <a:r>
              <a:rPr lang="en-US" b="0"/>
              <a:t>.</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100"/>
              <a:buFont typeface="Arial"/>
              <a:buNone/>
            </a:pPr>
            <a:r>
              <a:rPr lang="en-US" sz="1100"/>
              <a:t>Navigate to the </a:t>
            </a:r>
            <a:r>
              <a:rPr lang="en-US" sz="1100" b="1"/>
              <a:t>Add/Update Position Request </a:t>
            </a:r>
            <a:r>
              <a:rPr lang="en-US" sz="1100"/>
              <a:t>page to review transactions you’ve submitted. This is the same page on which you begin the steps for adding a new position or updating a vacant position.</a:t>
            </a:r>
            <a:endParaRPr/>
          </a:p>
          <a:p>
            <a:pPr marL="0" marR="0" lvl="0" indent="0" algn="l" rtl="0">
              <a:lnSpc>
                <a:spcPct val="100000"/>
              </a:lnSpc>
              <a:spcBef>
                <a:spcPts val="0"/>
              </a:spcBef>
              <a:spcAft>
                <a:spcPts val="0"/>
              </a:spcAft>
              <a:buClr>
                <a:schemeClr val="dk1"/>
              </a:buClr>
              <a:buSzPts val="1100"/>
              <a:buFont typeface="Arial"/>
              <a:buNone/>
            </a:pPr>
            <a:endParaRPr sz="1100"/>
          </a:p>
          <a:p>
            <a:pPr marL="0" marR="0" lvl="0" indent="0" algn="l" rtl="0">
              <a:lnSpc>
                <a:spcPct val="100000"/>
              </a:lnSpc>
              <a:spcBef>
                <a:spcPts val="0"/>
              </a:spcBef>
              <a:spcAft>
                <a:spcPts val="0"/>
              </a:spcAft>
              <a:buClr>
                <a:srgbClr val="000000"/>
              </a:buClr>
              <a:buSzPts val="1100"/>
              <a:buFont typeface="Arial"/>
              <a:buNone/>
            </a:pPr>
            <a:r>
              <a:rPr lang="en-US" sz="1100">
                <a:solidFill>
                  <a:srgbClr val="000000"/>
                </a:solidFill>
                <a:latin typeface="Arial"/>
                <a:ea typeface="Arial"/>
                <a:cs typeface="Arial"/>
                <a:sym typeface="Arial"/>
              </a:rPr>
              <a:t>Click the </a:t>
            </a:r>
            <a:r>
              <a:rPr lang="en-US" sz="1100" b="1">
                <a:solidFill>
                  <a:srgbClr val="000000"/>
                </a:solidFill>
                <a:latin typeface="Arial"/>
                <a:ea typeface="Arial"/>
                <a:cs typeface="Arial"/>
                <a:sym typeface="Arial"/>
              </a:rPr>
              <a:t>Review Transaction </a:t>
            </a:r>
            <a:r>
              <a:rPr lang="en-US" sz="1100">
                <a:solidFill>
                  <a:srgbClr val="000000"/>
                </a:solidFill>
                <a:latin typeface="Arial"/>
                <a:ea typeface="Arial"/>
                <a:cs typeface="Arial"/>
                <a:sym typeface="Arial"/>
              </a:rPr>
              <a:t>option and click </a:t>
            </a:r>
            <a:r>
              <a:rPr lang="en-US" sz="1100" b="1">
                <a:solidFill>
                  <a:srgbClr val="000000"/>
                </a:solidFill>
                <a:latin typeface="Arial"/>
                <a:ea typeface="Arial"/>
                <a:cs typeface="Arial"/>
                <a:sym typeface="Arial"/>
              </a:rPr>
              <a:t>Next </a:t>
            </a:r>
            <a:r>
              <a:rPr lang="en-US" sz="1100">
                <a:solidFill>
                  <a:srgbClr val="000000"/>
                </a:solidFill>
                <a:latin typeface="Arial"/>
                <a:ea typeface="Arial"/>
                <a:cs typeface="Arial"/>
                <a:sym typeface="Arial"/>
              </a:rPr>
              <a:t>to begin the steps for viewing an existing position control request. </a:t>
            </a:r>
            <a:endParaRPr/>
          </a:p>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p102: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3" name="Google Shape;1383;p102: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b="0"/>
              <a:t>Next, use the </a:t>
            </a:r>
            <a:r>
              <a:rPr lang="en-US" b="1"/>
              <a:t>Review Position Request</a:t>
            </a:r>
            <a:r>
              <a:rPr lang="en-US"/>
              <a:t> page </a:t>
            </a:r>
            <a:r>
              <a:rPr lang="en-US" sz="1100">
                <a:solidFill>
                  <a:srgbClr val="FFFFFF"/>
                </a:solidFill>
                <a:latin typeface="Arial"/>
                <a:ea typeface="Arial"/>
                <a:cs typeface="Arial"/>
                <a:sym typeface="Arial"/>
              </a:rPr>
              <a:t>to enter known search criteria to narrow the search to only the position control transactions you want to view. </a:t>
            </a:r>
            <a:r>
              <a:rPr lang="en-US" sz="1100">
                <a:solidFill>
                  <a:srgbClr val="000000"/>
                </a:solidFill>
                <a:latin typeface="Arial"/>
                <a:ea typeface="Arial"/>
                <a:cs typeface="Arial"/>
                <a:sym typeface="Arial"/>
              </a:rPr>
              <a:t>You have the option to search for requests with any status by leaving the </a:t>
            </a:r>
            <a:r>
              <a:rPr lang="en-US" sz="1100" b="1">
                <a:solidFill>
                  <a:srgbClr val="000000"/>
                </a:solidFill>
                <a:latin typeface="Arial"/>
                <a:ea typeface="Arial"/>
                <a:cs typeface="Arial"/>
                <a:sym typeface="Arial"/>
              </a:rPr>
              <a:t>Approval Status </a:t>
            </a:r>
            <a:r>
              <a:rPr lang="en-US" sz="1100">
                <a:solidFill>
                  <a:srgbClr val="000000"/>
                </a:solidFill>
                <a:latin typeface="Arial"/>
                <a:ea typeface="Arial"/>
                <a:cs typeface="Arial"/>
                <a:sym typeface="Arial"/>
              </a:rPr>
              <a:t>field blank or you can search for requests with one or more specific statuses. </a:t>
            </a:r>
            <a:endParaRPr/>
          </a:p>
          <a:p>
            <a:pPr marL="0" marR="0" lvl="0" indent="0" algn="l" rtl="0">
              <a:lnSpc>
                <a:spcPct val="100000"/>
              </a:lnSpc>
              <a:spcBef>
                <a:spcPts val="0"/>
              </a:spcBef>
              <a:spcAft>
                <a:spcPts val="0"/>
              </a:spcAft>
              <a:buClr>
                <a:schemeClr val="dk1"/>
              </a:buClr>
              <a:buSzPts val="1100"/>
              <a:buFont typeface="Arial"/>
              <a:buNone/>
            </a:pPr>
            <a:endParaRPr sz="11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a:t>If multiple records match the search criteria, the system displays a list of those results. If no records match the search criteria, the system displays a message that 0 results were retrieved. If only one match is found, the system displays the record in the </a:t>
            </a:r>
            <a:r>
              <a:rPr lang="en-US" b="1"/>
              <a:t>Position Control </a:t>
            </a:r>
            <a:r>
              <a:rPr lang="en-US"/>
              <a:t>component.</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p103: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3" name="Google Shape;1393;p103: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b="0"/>
              <a:t>Once you have found the position, you’ll view it on the </a:t>
            </a:r>
            <a:r>
              <a:rPr lang="en-US" b="1"/>
              <a:t>Position Control Request </a:t>
            </a:r>
            <a:r>
              <a:rPr lang="en-US" b="0"/>
              <a:t>page. </a:t>
            </a:r>
            <a:r>
              <a:rPr lang="en-US"/>
              <a:t>In this example, the position has an </a:t>
            </a:r>
            <a:r>
              <a:rPr lang="en-US" b="1"/>
              <a:t>Approval Status </a:t>
            </a:r>
            <a:r>
              <a:rPr lang="en-US"/>
              <a:t>of </a:t>
            </a:r>
            <a:r>
              <a:rPr lang="en-US" b="1"/>
              <a:t>Pending</a:t>
            </a:r>
            <a:r>
              <a:rPr lang="en-US" b="0"/>
              <a:t>. While approval is pending, the </a:t>
            </a:r>
            <a:r>
              <a:rPr lang="en-US" b="1"/>
              <a:t>Position Number </a:t>
            </a:r>
            <a:r>
              <a:rPr lang="en-US" b="0"/>
              <a:t>displays </a:t>
            </a:r>
            <a:r>
              <a:rPr lang="en-US" b="1"/>
              <a:t>NEW</a:t>
            </a:r>
            <a:r>
              <a:rPr lang="en-US" b="0"/>
              <a:t>. Upon final Location approval, the system assigns the next available nine-digit position number.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Google Shape;1400;p10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1" name="Google Shape;1401;p10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402" name="Google Shape;1402;p10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117</a:t>
            </a:fld>
            <a:endParaRPr>
              <a:solidFill>
                <a:srgbClr val="000000"/>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p105: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0" name="Google Shape;1410;p105: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411" name="Google Shape;1411;p105: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118</a:t>
            </a:fld>
            <a:endParaRPr>
              <a:solidFill>
                <a:srgbClr val="000000"/>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p106: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9" name="Google Shape;1419;p106: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The correct answer is:  False</a:t>
            </a:r>
            <a:endParaRPr/>
          </a:p>
        </p:txBody>
      </p:sp>
      <p:sp>
        <p:nvSpPr>
          <p:cNvPr id="1420" name="Google Shape;1420;p106: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119</a:t>
            </a:fld>
            <a:endParaRPr>
              <a:solidFill>
                <a:srgbClr val="000000"/>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p107: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7" name="Google Shape;1427;p107: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428" name="Google Shape;1428;p107: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123</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p109: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2" name="Google Shape;1442;p109: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443" name="Google Shape;1443;p109: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124</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p108: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4" name="Google Shape;1434;p108: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435" name="Google Shape;1435;p108: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125</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b="1" dirty="0"/>
              <a:t>Positions</a:t>
            </a:r>
            <a:r>
              <a:rPr lang="en-US" dirty="0"/>
              <a:t> are a new UCPath concept. </a:t>
            </a:r>
            <a:r>
              <a:rPr lang="en-US" b="0" dirty="0"/>
              <a:t> We will show you how to create and update positions using the </a:t>
            </a:r>
            <a:r>
              <a:rPr lang="en-US" b="1" dirty="0"/>
              <a:t>Position Control Request page</a:t>
            </a:r>
            <a:r>
              <a:rPr lang="en-US" b="0" dirty="0"/>
              <a:t> and </a:t>
            </a:r>
            <a:r>
              <a:rPr lang="en-US" b="1" dirty="0"/>
              <a:t>PayPath Actions.</a:t>
            </a:r>
            <a:endParaRPr b="0" dirty="0"/>
          </a:p>
          <a:p>
            <a:pPr marL="0" lvl="0" indent="0" algn="l" rtl="0">
              <a:spcBef>
                <a:spcPts val="0"/>
              </a:spcBef>
              <a:spcAft>
                <a:spcPts val="0"/>
              </a:spcAft>
              <a:buNone/>
            </a:pPr>
            <a:endParaRPr b="1" dirty="0"/>
          </a:p>
          <a:p>
            <a:pPr marL="0" lvl="0" indent="0" algn="l" rtl="0">
              <a:spcBef>
                <a:spcPts val="0"/>
              </a:spcBef>
              <a:spcAft>
                <a:spcPts val="0"/>
              </a:spcAft>
              <a:buNone/>
            </a:pPr>
            <a:r>
              <a:rPr lang="en-US" sz="1100" dirty="0"/>
              <a:t>Positions are the foundation of UCPath, and are the common thread that binds job, funding and organizational data together. </a:t>
            </a:r>
            <a:r>
              <a:rPr lang="en-US" sz="1100" b="1" dirty="0"/>
              <a:t>Position Management </a:t>
            </a:r>
            <a:r>
              <a:rPr lang="en-US" sz="1100" dirty="0"/>
              <a:t>is an umbrella term for the transactions used to manage vacant and filled positions, track job details, and facilitate the maintenance of funding and budgets.</a:t>
            </a:r>
            <a:endParaRPr dirty="0"/>
          </a:p>
          <a:p>
            <a:pPr marL="0" lvl="0" indent="0" algn="l" rtl="0">
              <a:spcBef>
                <a:spcPts val="0"/>
              </a:spcBef>
              <a:spcAft>
                <a:spcPts val="0"/>
              </a:spcAft>
              <a:buNone/>
            </a:pPr>
            <a:endParaRPr sz="1100"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p112: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9" name="Google Shape;1479;p112: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p110: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p110: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174708" lvl="0" indent="-174708" algn="l" rtl="0">
              <a:spcBef>
                <a:spcPts val="0"/>
              </a:spcBef>
              <a:spcAft>
                <a:spcPts val="0"/>
              </a:spcAft>
              <a:buClr>
                <a:schemeClr val="dk1"/>
              </a:buClr>
              <a:buSzPts val="1100"/>
              <a:buFont typeface="Arial"/>
              <a:buChar char="•"/>
            </a:pPr>
            <a:r>
              <a:rPr lang="en-US"/>
              <a:t>For Position Administrators, refer to the following simulations for adding and updating positions in </a:t>
            </a:r>
            <a:r>
              <a:rPr lang="en-US" b="1"/>
              <a:t>Position Management</a:t>
            </a:r>
            <a:r>
              <a:rPr lang="en-US" b="0"/>
              <a:t>:</a:t>
            </a:r>
            <a:endParaRPr/>
          </a:p>
          <a:p>
            <a:pPr marL="631908" marR="0" lvl="1" indent="-174707" algn="l" rtl="0">
              <a:lnSpc>
                <a:spcPct val="100000"/>
              </a:lnSpc>
              <a:spcBef>
                <a:spcPts val="0"/>
              </a:spcBef>
              <a:spcAft>
                <a:spcPts val="0"/>
              </a:spcAft>
              <a:buClr>
                <a:schemeClr val="dk1"/>
              </a:buClr>
              <a:buSzPts val="1200"/>
              <a:buFont typeface="Arial"/>
              <a:buChar char="•"/>
            </a:pPr>
            <a:r>
              <a:rPr lang="en-US"/>
              <a:t>Position Administrator: Add Position</a:t>
            </a:r>
            <a:endParaRPr/>
          </a:p>
          <a:p>
            <a:pPr marL="631908" marR="0" lvl="1" indent="-174707" algn="l" rtl="0">
              <a:lnSpc>
                <a:spcPct val="100000"/>
              </a:lnSpc>
              <a:spcBef>
                <a:spcPts val="0"/>
              </a:spcBef>
              <a:spcAft>
                <a:spcPts val="0"/>
              </a:spcAft>
              <a:buClr>
                <a:schemeClr val="dk1"/>
              </a:buClr>
              <a:buSzPts val="1200"/>
              <a:buFont typeface="Arial"/>
              <a:buChar char="•"/>
            </a:pPr>
            <a:r>
              <a:rPr lang="en-US"/>
              <a:t>Position Administrator: Add Position – Copy from Existing Position</a:t>
            </a:r>
            <a:endParaRPr/>
          </a:p>
          <a:p>
            <a:pPr marL="631908" lvl="1" indent="-174707" algn="l" rtl="0">
              <a:spcBef>
                <a:spcPts val="0"/>
              </a:spcBef>
              <a:spcAft>
                <a:spcPts val="0"/>
              </a:spcAft>
              <a:buClr>
                <a:schemeClr val="dk1"/>
              </a:buClr>
              <a:buSzPts val="1200"/>
              <a:buFont typeface="Arial"/>
              <a:buChar char="•"/>
            </a:pPr>
            <a:r>
              <a:rPr lang="en-US"/>
              <a:t>Position Administrator: Update Position</a:t>
            </a:r>
            <a:endParaRPr/>
          </a:p>
        </p:txBody>
      </p:sp>
      <p:sp>
        <p:nvSpPr>
          <p:cNvPr id="1451" name="Google Shape;1451;p110: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127</a:t>
            </a:fld>
            <a:endParaRPr>
              <a:solidFill>
                <a:srgbClr val="000000"/>
              </a:solidFil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p111: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8" name="Google Shape;1458;p11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This diagram shows the lifecycle of a position during the hire process. Let’s walk through this position lifecycle:</a:t>
            </a:r>
            <a:endParaRPr/>
          </a:p>
          <a:p>
            <a:pPr marL="0" lvl="0" indent="0" algn="l" rtl="0">
              <a:spcBef>
                <a:spcPts val="0"/>
              </a:spcBef>
              <a:spcAft>
                <a:spcPts val="0"/>
              </a:spcAft>
              <a:buNone/>
            </a:pPr>
            <a:endParaRPr/>
          </a:p>
          <a:p>
            <a:pPr marL="0" lvl="0" indent="0" algn="l" rtl="0">
              <a:spcBef>
                <a:spcPts val="0"/>
              </a:spcBef>
              <a:spcAft>
                <a:spcPts val="0"/>
              </a:spcAft>
              <a:buNone/>
            </a:pPr>
            <a:r>
              <a:rPr lang="en-US"/>
              <a:t>The first step is to create a position. When an employee is hired, promoted, or transferred, they are placed into an authorized position. </a:t>
            </a:r>
            <a:endParaRPr/>
          </a:p>
          <a:p>
            <a:pPr marL="0" lvl="0" indent="0" algn="l" rtl="0">
              <a:spcBef>
                <a:spcPts val="0"/>
              </a:spcBef>
              <a:spcAft>
                <a:spcPts val="0"/>
              </a:spcAft>
              <a:buNone/>
            </a:pPr>
            <a:endParaRPr/>
          </a:p>
          <a:p>
            <a:pPr marL="0" lvl="0" indent="0" algn="l" rtl="0">
              <a:spcBef>
                <a:spcPts val="0"/>
              </a:spcBef>
              <a:spcAft>
                <a:spcPts val="0"/>
              </a:spcAft>
              <a:buNone/>
            </a:pPr>
            <a:r>
              <a:rPr lang="en-US"/>
              <a:t>The second step is to associate the positon with the correct job and personal data. During the hire process, the HR initator inputs that additional information, such as compensation data and the new employee’s personal data. This completes an employee’s job record.</a:t>
            </a:r>
            <a:endParaRPr/>
          </a:p>
          <a:p>
            <a:pPr marL="0" lvl="0" indent="0" algn="l" rtl="0">
              <a:spcBef>
                <a:spcPts val="0"/>
              </a:spcBef>
              <a:spcAft>
                <a:spcPts val="0"/>
              </a:spcAft>
              <a:buNone/>
            </a:pPr>
            <a:endParaRPr/>
          </a:p>
          <a:p>
            <a:pPr marL="0" lvl="0" indent="0" algn="l" rtl="0">
              <a:spcBef>
                <a:spcPts val="0"/>
              </a:spcBef>
              <a:spcAft>
                <a:spcPts val="0"/>
              </a:spcAft>
              <a:buNone/>
            </a:pPr>
            <a:r>
              <a:rPr lang="en-US"/>
              <a:t>The third step is to update the position, when necessary. When a position change is submitted, as in the case of an upward job reclassification, the position and job data will be updated in UCPath. </a:t>
            </a:r>
            <a:endParaRPr/>
          </a:p>
          <a:p>
            <a:pPr marL="0" lvl="0" indent="0" algn="l" rtl="0">
              <a:spcBef>
                <a:spcPts val="0"/>
              </a:spcBef>
              <a:spcAft>
                <a:spcPts val="0"/>
              </a:spcAft>
              <a:buNone/>
            </a:pPr>
            <a:endParaRPr/>
          </a:p>
          <a:p>
            <a:pPr marL="0" lvl="0" indent="0" algn="l" rtl="0">
              <a:spcBef>
                <a:spcPts val="0"/>
              </a:spcBef>
              <a:spcAft>
                <a:spcPts val="0"/>
              </a:spcAft>
              <a:buNone/>
            </a:pPr>
            <a:r>
              <a:rPr lang="en-US"/>
              <a:t>Finally, the position is simply maintained in UCPath. The position remains the same in UCPath even as job or personal data is changed, such as during a transfer. </a:t>
            </a:r>
            <a:endParaRPr/>
          </a:p>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p113:notes"/>
          <p:cNvSpPr txBox="1">
            <a:spLocks noGrp="1"/>
          </p:cNvSpPr>
          <p:nvPr>
            <p:ph type="body" idx="1"/>
          </p:nvPr>
        </p:nvSpPr>
        <p:spPr>
          <a:xfrm>
            <a:off x="492369" y="4461678"/>
            <a:ext cx="6084277" cy="3650456"/>
          </a:xfrm>
          <a:prstGeom prst="rect">
            <a:avLst/>
          </a:prstGeom>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485" name="Google Shape;1485;p113: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11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p11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492" name="Google Shape;1492;p11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130</a:t>
            </a:fld>
            <a:endParaRPr/>
          </a:p>
        </p:txBody>
      </p:sp>
    </p:spTree>
    <p:extLst>
      <p:ext uri="{BB962C8B-B14F-4D97-AF65-F5344CB8AC3E}">
        <p14:creationId xmlns:p14="http://schemas.microsoft.com/office/powerpoint/2010/main" val="121721186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61: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5" name="Google Shape;955;p6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Complete exercise #1 from your workbook.</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56" name="Google Shape;956;p61: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133</a:t>
            </a:fld>
            <a:endParaRPr>
              <a:solidFill>
                <a:srgbClr val="000000"/>
              </a:solidFill>
            </a:endParaRPr>
          </a:p>
        </p:txBody>
      </p:sp>
    </p:spTree>
    <p:extLst>
      <p:ext uri="{BB962C8B-B14F-4D97-AF65-F5344CB8AC3E}">
        <p14:creationId xmlns:p14="http://schemas.microsoft.com/office/powerpoint/2010/main" val="386537691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61: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5" name="Google Shape;955;p6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Complete exercise #1 from your workbook.</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56" name="Google Shape;956;p61: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134</a:t>
            </a:fld>
            <a:endParaRPr>
              <a:solidFill>
                <a:srgbClr val="000000"/>
              </a:solidFill>
            </a:endParaRPr>
          </a:p>
        </p:txBody>
      </p:sp>
    </p:spTree>
    <p:extLst>
      <p:ext uri="{BB962C8B-B14F-4D97-AF65-F5344CB8AC3E}">
        <p14:creationId xmlns:p14="http://schemas.microsoft.com/office/powerpoint/2010/main" val="342257371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115: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9" name="Google Shape;1499;p115: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3: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What is a position in UCPath?</a:t>
            </a:r>
            <a:endParaRPr/>
          </a:p>
          <a:p>
            <a:pPr marL="0" lvl="0" indent="0" algn="l" rtl="0">
              <a:spcBef>
                <a:spcPts val="0"/>
              </a:spcBef>
              <a:spcAft>
                <a:spcPts val="0"/>
              </a:spcAft>
              <a:buNone/>
            </a:pPr>
            <a:endParaRPr/>
          </a:p>
          <a:p>
            <a:pPr marL="0" lvl="0" indent="0" algn="l" rtl="0">
              <a:spcBef>
                <a:spcPts val="0"/>
              </a:spcBef>
              <a:spcAft>
                <a:spcPts val="0"/>
              </a:spcAft>
              <a:buNone/>
            </a:pPr>
            <a:r>
              <a:rPr lang="en-US"/>
              <a:t>A position represents a role in a department. In UCPath, a position is like a chair. Like chairs, positions can be </a:t>
            </a:r>
            <a:r>
              <a:rPr lang="en-US" b="1"/>
              <a:t>filled</a:t>
            </a:r>
            <a:r>
              <a:rPr lang="en-US"/>
              <a:t> or </a:t>
            </a:r>
            <a:r>
              <a:rPr lang="en-US" b="1"/>
              <a:t>vacant</a:t>
            </a:r>
            <a:r>
              <a:rPr lang="en-US"/>
              <a:t> and can have different people sitting in them at different times.</a:t>
            </a:r>
            <a:endParaRPr/>
          </a:p>
          <a:p>
            <a:pPr marL="0" lvl="0" indent="0" algn="l" rtl="0">
              <a:spcBef>
                <a:spcPts val="0"/>
              </a:spcBef>
              <a:spcAft>
                <a:spcPts val="0"/>
              </a:spcAft>
              <a:buNone/>
            </a:pPr>
            <a:endParaRPr/>
          </a:p>
          <a:p>
            <a:pPr marL="0" lvl="0" indent="0" algn="l" rtl="0">
              <a:spcBef>
                <a:spcPts val="0"/>
              </a:spcBef>
              <a:spcAft>
                <a:spcPts val="0"/>
              </a:spcAft>
              <a:buNone/>
            </a:pPr>
            <a:r>
              <a:rPr lang="en-US"/>
              <a:t>Employees at UCI are assigned to a </a:t>
            </a:r>
            <a:r>
              <a:rPr lang="en-US" u="sng"/>
              <a:t>single headcount</a:t>
            </a:r>
            <a:r>
              <a:rPr lang="en-US" u="none"/>
              <a:t> </a:t>
            </a:r>
            <a:r>
              <a:rPr lang="en-US"/>
              <a:t>position where one position is assigned to only one employee.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sz="11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Here is a graphical depiction of how Position Management works.</a:t>
            </a:r>
            <a:endParaRPr/>
          </a:p>
          <a:p>
            <a:pPr marL="0" lvl="0" indent="0" algn="l" rtl="0">
              <a:spcBef>
                <a:spcPts val="0"/>
              </a:spcBef>
              <a:spcAft>
                <a:spcPts val="0"/>
              </a:spcAft>
              <a:buNone/>
            </a:pPr>
            <a:endParaRPr/>
          </a:p>
        </p:txBody>
      </p:sp>
      <p:sp>
        <p:nvSpPr>
          <p:cNvPr id="255" name="Google Shape;255;p1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5: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5: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Here are the attributes associated with positions.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94" name="Google Shape;294;p15: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386974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6: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6: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Here are the attributes associated with an employee’s  job record.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06" name="Google Shape;306;p16: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835588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7: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17: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4" name="Google Shape;324;p17: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964475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8: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8: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Clr>
                <a:schemeClr val="dk1"/>
              </a:buClr>
              <a:buSzPts val="1100"/>
              <a:buFont typeface="Arial"/>
              <a:buNone/>
            </a:pPr>
            <a:r>
              <a:rPr lang="en-US" sz="1100" i="0">
                <a:solidFill>
                  <a:schemeClr val="dk1"/>
                </a:solidFill>
                <a:latin typeface="Arial"/>
                <a:ea typeface="Arial"/>
                <a:cs typeface="Arial"/>
                <a:sym typeface="Arial"/>
              </a:rPr>
              <a:t>The use of positions in UCPath will streamline data entry, reduce errors, and improve reporting. Here are a few ways positions produce these benefits:</a:t>
            </a:r>
            <a:endParaRPr/>
          </a:p>
          <a:p>
            <a:pPr marL="171450" lvl="0" indent="-171450" algn="l" rtl="0">
              <a:lnSpc>
                <a:spcPct val="100000"/>
              </a:lnSpc>
              <a:spcBef>
                <a:spcPts val="300"/>
              </a:spcBef>
              <a:spcAft>
                <a:spcPts val="0"/>
              </a:spcAft>
              <a:buClr>
                <a:schemeClr val="dk1"/>
              </a:buClr>
              <a:buSzPts val="1100"/>
              <a:buFont typeface="Arial"/>
              <a:buChar char="•"/>
            </a:pPr>
            <a:r>
              <a:rPr lang="en-US" sz="1100"/>
              <a:t>Once entered, position data remains with the position unless changed or updated regardless of employee terminations or transfers</a:t>
            </a:r>
            <a:endParaRPr/>
          </a:p>
          <a:p>
            <a:pPr marL="171450" lvl="0" indent="-101600" algn="l" rtl="0">
              <a:lnSpc>
                <a:spcPct val="100000"/>
              </a:lnSpc>
              <a:spcBef>
                <a:spcPts val="600"/>
              </a:spcBef>
              <a:spcAft>
                <a:spcPts val="0"/>
              </a:spcAft>
              <a:buClr>
                <a:schemeClr val="dk1"/>
              </a:buClr>
              <a:buSzPts val="1100"/>
              <a:buFont typeface="Arial"/>
              <a:buNone/>
            </a:pPr>
            <a:endParaRPr sz="1100"/>
          </a:p>
          <a:p>
            <a:pPr marL="171450" lvl="0" indent="-171450" algn="l" rtl="0">
              <a:lnSpc>
                <a:spcPct val="100000"/>
              </a:lnSpc>
              <a:spcBef>
                <a:spcPts val="600"/>
              </a:spcBef>
              <a:spcAft>
                <a:spcPts val="0"/>
              </a:spcAft>
              <a:buClr>
                <a:schemeClr val="dk1"/>
              </a:buClr>
              <a:buSzPts val="1100"/>
              <a:buFont typeface="Arial"/>
              <a:buChar char="•"/>
            </a:pPr>
            <a:r>
              <a:rPr lang="en-US" sz="1100"/>
              <a:t>UCPath keeps the data related to positions and employees separate, so there is no need to re-enter position data when the incumbent changes</a:t>
            </a:r>
            <a:endParaRPr/>
          </a:p>
          <a:p>
            <a:pPr marL="171450" lvl="0" indent="-101600" algn="l" rtl="0">
              <a:lnSpc>
                <a:spcPct val="100000"/>
              </a:lnSpc>
              <a:spcBef>
                <a:spcPts val="600"/>
              </a:spcBef>
              <a:spcAft>
                <a:spcPts val="0"/>
              </a:spcAft>
              <a:buClr>
                <a:schemeClr val="dk1"/>
              </a:buClr>
              <a:buSzPts val="1100"/>
              <a:buFont typeface="Arial"/>
              <a:buNone/>
            </a:pPr>
            <a:endParaRPr sz="1100"/>
          </a:p>
          <a:p>
            <a:pPr marL="171450" lvl="0" indent="-171450" algn="l" rtl="0">
              <a:lnSpc>
                <a:spcPct val="100000"/>
              </a:lnSpc>
              <a:spcBef>
                <a:spcPts val="600"/>
              </a:spcBef>
              <a:spcAft>
                <a:spcPts val="0"/>
              </a:spcAft>
              <a:buClr>
                <a:schemeClr val="dk1"/>
              </a:buClr>
              <a:buSzPts val="1100"/>
              <a:buFont typeface="Arial"/>
              <a:buChar char="•"/>
            </a:pPr>
            <a:r>
              <a:rPr lang="en-US" sz="1100"/>
              <a:t>Position data is defaulted into other UCPath pages that have the same fields to avoid duplicate data entry. The Job Data page is an example of a UCPath page that has some fields in common with the Position Data page. When you enter data into the Position Data page, the Job Data page updates, as well. </a:t>
            </a:r>
            <a:endParaRPr/>
          </a:p>
          <a:p>
            <a:pPr marL="171450" lvl="0" indent="-101600" algn="l" rtl="0">
              <a:lnSpc>
                <a:spcPct val="100000"/>
              </a:lnSpc>
              <a:spcBef>
                <a:spcPts val="600"/>
              </a:spcBef>
              <a:spcAft>
                <a:spcPts val="0"/>
              </a:spcAft>
              <a:buClr>
                <a:schemeClr val="dk1"/>
              </a:buClr>
              <a:buSzPts val="1100"/>
              <a:buFont typeface="Arial"/>
              <a:buNone/>
            </a:pPr>
            <a:endParaRPr sz="1100"/>
          </a:p>
          <a:p>
            <a:pPr marL="171450" lvl="0" indent="-171450" algn="l" rtl="0">
              <a:lnSpc>
                <a:spcPct val="100000"/>
              </a:lnSpc>
              <a:spcBef>
                <a:spcPts val="600"/>
              </a:spcBef>
              <a:spcAft>
                <a:spcPts val="0"/>
              </a:spcAft>
              <a:buClr>
                <a:schemeClr val="dk1"/>
              </a:buClr>
              <a:buSzPts val="1100"/>
              <a:buFont typeface="Arial"/>
              <a:buChar char="•"/>
            </a:pPr>
            <a:r>
              <a:rPr lang="en-US" sz="1100"/>
              <a:t>Finally, positions link key data elements, facilitate the hiring process, help to define the hierarchy and organizational structure of a department, and tie employees to accounting chart fields that determines how labor costs are distributed.</a:t>
            </a:r>
            <a:endParaRPr/>
          </a:p>
          <a:p>
            <a:pPr marL="171450" lvl="0" indent="-101600" algn="l" rtl="0">
              <a:lnSpc>
                <a:spcPct val="100000"/>
              </a:lnSpc>
              <a:spcBef>
                <a:spcPts val="600"/>
              </a:spcBef>
              <a:spcAft>
                <a:spcPts val="0"/>
              </a:spcAft>
              <a:buClr>
                <a:schemeClr val="dk1"/>
              </a:buClr>
              <a:buSzPts val="1100"/>
              <a:buFont typeface="Arial"/>
              <a:buNone/>
            </a:pPr>
            <a:endParaRPr sz="1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9: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9: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364" name="Google Shape;364;p19: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0: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0: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t>This image also shows how position management uses “Reports To” to create an organizational or departmental org structure.</a:t>
            </a:r>
            <a:endParaRPr/>
          </a:p>
          <a:p>
            <a:pPr marL="0" lvl="0" indent="0" algn="l" rtl="0">
              <a:spcBef>
                <a:spcPts val="0"/>
              </a:spcBef>
              <a:spcAft>
                <a:spcPts val="0"/>
              </a:spcAft>
              <a:buNone/>
            </a:pPr>
            <a:endParaRPr/>
          </a:p>
        </p:txBody>
      </p:sp>
      <p:sp>
        <p:nvSpPr>
          <p:cNvPr id="392" name="Google Shape;392;p20: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2: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0: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0: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t>This image also shows how position management uses “Reports To” to create an organizational or departmental org structure.</a:t>
            </a:r>
            <a:endParaRPr/>
          </a:p>
          <a:p>
            <a:pPr marL="0" lvl="0" indent="0" algn="l" rtl="0">
              <a:spcBef>
                <a:spcPts val="0"/>
              </a:spcBef>
              <a:spcAft>
                <a:spcPts val="0"/>
              </a:spcAft>
              <a:buNone/>
            </a:pPr>
            <a:endParaRPr/>
          </a:p>
        </p:txBody>
      </p:sp>
      <p:sp>
        <p:nvSpPr>
          <p:cNvPr id="392" name="Google Shape;392;p20: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107722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49: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49: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The New Window link can be used to open another UCPath window so you can locate the </a:t>
            </a:r>
            <a:r>
              <a:rPr lang="en-US" b="1"/>
              <a:t>Reports To </a:t>
            </a:r>
            <a:r>
              <a:rPr lang="en-US"/>
              <a:t>Position Number.</a:t>
            </a:r>
            <a:endParaRPr/>
          </a:p>
          <a:p>
            <a:pPr marL="0" lvl="0" indent="0" algn="l" rtl="0">
              <a:spcBef>
                <a:spcPts val="0"/>
              </a:spcBef>
              <a:spcAft>
                <a:spcPts val="0"/>
              </a:spcAft>
              <a:buNone/>
            </a:pPr>
            <a:endParaRPr/>
          </a:p>
          <a:p>
            <a:pPr marL="0" lvl="0" indent="0" algn="l" rtl="0">
              <a:spcBef>
                <a:spcPts val="0"/>
              </a:spcBef>
              <a:spcAft>
                <a:spcPts val="0"/>
              </a:spcAft>
              <a:buNone/>
            </a:pPr>
            <a:r>
              <a:rPr lang="en-US"/>
              <a:t>Animation: please click the mouse button to display the animation on this slide. </a:t>
            </a:r>
            <a:endParaRPr/>
          </a:p>
          <a:p>
            <a:pPr marL="171450" lvl="0" indent="-171450" algn="l" rtl="0">
              <a:spcBef>
                <a:spcPts val="0"/>
              </a:spcBef>
              <a:spcAft>
                <a:spcPts val="0"/>
              </a:spcAft>
              <a:buClr>
                <a:schemeClr val="dk1"/>
              </a:buClr>
              <a:buSzPts val="1100"/>
              <a:buFont typeface="Arial"/>
              <a:buChar char="•"/>
            </a:pPr>
            <a:r>
              <a:rPr lang="en-US"/>
              <a:t>Click to display screenshot of checking position number of the Reports To employee in Person Org Summary</a:t>
            </a:r>
            <a:endParaRPr/>
          </a:p>
        </p:txBody>
      </p:sp>
      <p:sp>
        <p:nvSpPr>
          <p:cNvPr id="821" name="Google Shape;821;p49: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2399141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solidFill>
                  <a:schemeClr val="tx1">
                    <a:lumMod val="50000"/>
                  </a:schemeClr>
                </a:solidFill>
                <a:latin typeface="Arial" panose="020B0604020202020204" pitchFamily="34" charset="0"/>
                <a:cs typeface="Arial" panose="020B0604020202020204" pitchFamily="34" charset="0"/>
              </a:rPr>
              <a:t>The</a:t>
            </a:r>
            <a:r>
              <a:rPr lang="en-US" sz="1100" baseline="0" dirty="0" smtClean="0">
                <a:solidFill>
                  <a:schemeClr val="tx1">
                    <a:lumMod val="50000"/>
                  </a:schemeClr>
                </a:solidFill>
                <a:latin typeface="Arial" panose="020B0604020202020204" pitchFamily="34" charset="0"/>
                <a:cs typeface="Arial" panose="020B0604020202020204" pitchFamily="34" charset="0"/>
              </a:rPr>
              <a:t> Budget office will create positions for Academic Senate Faculty and Librarians. Those position numbers will replace the previous Salary Control numbers. Departments will create positions for permanently budgeted staff positions. Both positons should follow the naming convention that will be discussed on the next slide.</a:t>
            </a:r>
          </a:p>
          <a:p>
            <a:endParaRPr lang="en-US" sz="1100" baseline="0" dirty="0" smtClean="0">
              <a:solidFill>
                <a:schemeClr val="tx1">
                  <a:lumMod val="50000"/>
                </a:schemeClr>
              </a:solidFill>
              <a:latin typeface="Arial" panose="020B0604020202020204" pitchFamily="34" charset="0"/>
              <a:cs typeface="Arial" panose="020B0604020202020204" pitchFamily="34" charset="0"/>
            </a:endParaRPr>
          </a:p>
          <a:p>
            <a:r>
              <a:rPr lang="en-US" sz="1100" baseline="0" dirty="0" smtClean="0">
                <a:solidFill>
                  <a:schemeClr val="tx1">
                    <a:lumMod val="50000"/>
                  </a:schemeClr>
                </a:solidFill>
                <a:latin typeface="Arial" panose="020B0604020202020204" pitchFamily="34" charset="0"/>
                <a:cs typeface="Arial" panose="020B0604020202020204" pitchFamily="34" charset="0"/>
              </a:rPr>
              <a:t>Whenever a permanently budgeted position has a pay impacting change that has been fully processed, you must then go to the Budget Distribution page so that the new Annualized Budgeted Rate gets updated.</a:t>
            </a:r>
          </a:p>
          <a:p>
            <a:endParaRPr lang="en-US" sz="1100" baseline="0" dirty="0" smtClean="0">
              <a:solidFill>
                <a:schemeClr val="tx1">
                  <a:lumMod val="50000"/>
                </a:schemeClr>
              </a:solidFill>
              <a:latin typeface="Arial" panose="020B0604020202020204" pitchFamily="34" charset="0"/>
              <a:cs typeface="Arial" panose="020B0604020202020204" pitchFamily="34" charset="0"/>
            </a:endParaRPr>
          </a:p>
          <a:p>
            <a:r>
              <a:rPr lang="en-US" sz="1100" baseline="0" dirty="0" smtClean="0">
                <a:solidFill>
                  <a:schemeClr val="tx1">
                    <a:lumMod val="50000"/>
                  </a:schemeClr>
                </a:solidFill>
                <a:latin typeface="Arial" panose="020B0604020202020204" pitchFamily="34" charset="0"/>
                <a:cs typeface="Arial" panose="020B0604020202020204" pitchFamily="34" charset="0"/>
              </a:rPr>
              <a:t>The same is true when a permanently budgeted position is vacated. You must go to the Budget Distribution page once the change is fully processed so that the Annualized Budgeted Rate is updated to the low end of the Salary Grade for the position.</a:t>
            </a:r>
          </a:p>
          <a:p>
            <a:endParaRPr lang="en-US" sz="1100" dirty="0">
              <a:solidFill>
                <a:schemeClr val="tx1">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E229F-C150-474F-8980-931399A2ED49}"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95995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5: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25: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Now we’ll review example business cases for the basic position management transactions: creating a new positions, updating a filled position, updating a vacant position, and freezing or inactivating a position.</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dirty="0"/>
              <a:t>UCI positions can have a status of</a:t>
            </a:r>
            <a:r>
              <a:rPr lang="en-US" b="1" dirty="0"/>
              <a:t> approved, frozen or inactive</a:t>
            </a:r>
            <a:r>
              <a:rPr lang="en-US" dirty="0"/>
              <a:t>. </a:t>
            </a:r>
            <a:endParaRPr dirty="0"/>
          </a:p>
          <a:p>
            <a:pPr marL="0" lvl="0" indent="0" algn="l" rtl="0">
              <a:spcBef>
                <a:spcPts val="0"/>
              </a:spcBef>
              <a:spcAft>
                <a:spcPts val="0"/>
              </a:spcAft>
              <a:buClr>
                <a:schemeClr val="dk1"/>
              </a:buClr>
              <a:buSzPts val="1100"/>
              <a:buFont typeface="Arial"/>
              <a:buNone/>
            </a:pPr>
            <a:endParaRPr dirty="0"/>
          </a:p>
          <a:p>
            <a:pPr marL="342900" lvl="0" indent="-342900" algn="l" rtl="0">
              <a:spcBef>
                <a:spcPts val="0"/>
              </a:spcBef>
              <a:spcAft>
                <a:spcPts val="0"/>
              </a:spcAft>
              <a:buClr>
                <a:schemeClr val="dk1"/>
              </a:buClr>
              <a:buSzPts val="1100"/>
              <a:buFont typeface="Arial"/>
              <a:buChar char="•"/>
            </a:pPr>
            <a:r>
              <a:rPr lang="en-US" b="1" dirty="0"/>
              <a:t>Approved </a:t>
            </a:r>
            <a:r>
              <a:rPr lang="en-US" dirty="0"/>
              <a:t>status is used for vacant or filled positions that have been approved and have funding and/or budget established. (please note that all filled positions must have approved status) </a:t>
            </a:r>
            <a:endParaRPr dirty="0"/>
          </a:p>
          <a:p>
            <a:pPr marL="342900" lvl="0" indent="-342900" algn="l" rtl="0">
              <a:spcBef>
                <a:spcPts val="0"/>
              </a:spcBef>
              <a:spcAft>
                <a:spcPts val="0"/>
              </a:spcAft>
              <a:buClr>
                <a:schemeClr val="dk1"/>
              </a:buClr>
              <a:buSzPts val="1100"/>
              <a:buFont typeface="Arial"/>
              <a:buChar char="•"/>
            </a:pPr>
            <a:r>
              <a:rPr lang="en-US" b="1" dirty="0"/>
              <a:t>Frozen</a:t>
            </a:r>
            <a:r>
              <a:rPr lang="en-US" dirty="0"/>
              <a:t> status is used for vacant positions that will be recruited for in the future.</a:t>
            </a:r>
            <a:endParaRPr dirty="0"/>
          </a:p>
          <a:p>
            <a:pPr marL="342900" lvl="0" indent="-342900" algn="l" rtl="0">
              <a:spcBef>
                <a:spcPts val="0"/>
              </a:spcBef>
              <a:spcAft>
                <a:spcPts val="0"/>
              </a:spcAft>
              <a:buClr>
                <a:schemeClr val="dk1"/>
              </a:buClr>
              <a:buSzPts val="1100"/>
              <a:buFont typeface="Arial"/>
              <a:buChar char="•"/>
            </a:pPr>
            <a:r>
              <a:rPr lang="en-US" b="1" dirty="0"/>
              <a:t>Inactive</a:t>
            </a:r>
            <a:r>
              <a:rPr lang="en-US" dirty="0"/>
              <a:t> status is used for vacant positions that will no longer be recruited for in the future.</a:t>
            </a:r>
            <a:endParaRPr dirty="0"/>
          </a:p>
          <a:p>
            <a:pPr marL="0" lvl="0" indent="0" algn="l" rtl="0">
              <a:spcBef>
                <a:spcPts val="0"/>
              </a:spcBef>
              <a:spcAft>
                <a:spcPts val="0"/>
              </a:spcAft>
              <a:buNone/>
            </a:pPr>
            <a:endParaRPr sz="2100" dirty="0"/>
          </a:p>
          <a:p>
            <a:pPr marL="457200" lvl="1" indent="0" algn="l" rtl="0">
              <a:spcBef>
                <a:spcPts val="0"/>
              </a:spcBef>
              <a:spcAft>
                <a:spcPts val="0"/>
              </a:spcAft>
              <a:buClr>
                <a:schemeClr val="dk1"/>
              </a:buClr>
              <a:buSzPts val="1100"/>
              <a:buFont typeface="Arial"/>
              <a:buNone/>
            </a:pPr>
            <a:r>
              <a:rPr lang="en-US" sz="1100" b="1" dirty="0">
                <a:latin typeface="Arial"/>
                <a:ea typeface="Arial"/>
                <a:cs typeface="Arial"/>
                <a:sym typeface="Arial"/>
              </a:rPr>
              <a:t>Note: </a:t>
            </a:r>
            <a:r>
              <a:rPr lang="en-US" sz="1100" i="1" dirty="0">
                <a:latin typeface="Arial"/>
                <a:ea typeface="Arial"/>
                <a:cs typeface="Arial"/>
                <a:sym typeface="Arial"/>
              </a:rPr>
              <a:t>Proposed status is not used at UCI as all positions must be approved and budgeted before they are created in the system </a:t>
            </a:r>
            <a:endParaRPr dirty="0"/>
          </a:p>
          <a:p>
            <a:pPr marL="457200" lvl="1" indent="0" algn="l" rtl="0">
              <a:spcBef>
                <a:spcPts val="0"/>
              </a:spcBef>
              <a:spcAft>
                <a:spcPts val="0"/>
              </a:spcAft>
              <a:buClr>
                <a:schemeClr val="dk1"/>
              </a:buClr>
              <a:buSzPts val="1100"/>
              <a:buFont typeface="Calibri"/>
              <a:buNone/>
            </a:pPr>
            <a:endParaRPr sz="1100" i="1" dirty="0">
              <a:latin typeface="Arial"/>
              <a:ea typeface="Arial"/>
              <a:cs typeface="Arial"/>
              <a:sym typeface="Arial"/>
            </a:endParaRPr>
          </a:p>
        </p:txBody>
      </p:sp>
      <p:sp>
        <p:nvSpPr>
          <p:cNvPr id="461" name="Google Shape;461;p25: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3214402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1: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7872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2: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Smart HR Templates are:</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100"/>
              <a:buFont typeface="Arial"/>
              <a:buChar char="•"/>
            </a:pPr>
            <a:r>
              <a:rPr lang="en-US"/>
              <a:t>Custom person data entry pages (created specifically for UCPath) that link various employee types (staff, academic) to vacant positions to create a job.</a:t>
            </a:r>
            <a:endParaRPr/>
          </a:p>
          <a:p>
            <a:pPr marL="171450" lvl="0" indent="-101600" algn="l" rtl="0">
              <a:spcBef>
                <a:spcPts val="0"/>
              </a:spcBef>
              <a:spcAft>
                <a:spcPts val="0"/>
              </a:spcAft>
              <a:buClr>
                <a:schemeClr val="dk1"/>
              </a:buClr>
              <a:buSzPts val="1100"/>
              <a:buFont typeface="Arial"/>
              <a:buNone/>
            </a:pPr>
            <a:endParaRPr/>
          </a:p>
          <a:p>
            <a:pPr marL="171450" lvl="0" indent="-171450" algn="l" rtl="0">
              <a:spcBef>
                <a:spcPts val="0"/>
              </a:spcBef>
              <a:spcAft>
                <a:spcPts val="0"/>
              </a:spcAft>
              <a:buClr>
                <a:schemeClr val="dk1"/>
              </a:buClr>
              <a:buSzPts val="1100"/>
              <a:buFont typeface="Arial"/>
              <a:buChar char="•"/>
            </a:pPr>
            <a:r>
              <a:rPr lang="en-US"/>
              <a:t>There are various templates that exist depending on the type of hire </a:t>
            </a:r>
            <a:endParaRPr/>
          </a:p>
          <a:p>
            <a:pPr marL="171450" lvl="0" indent="-101600" algn="l" rtl="0">
              <a:spcBef>
                <a:spcPts val="0"/>
              </a:spcBef>
              <a:spcAft>
                <a:spcPts val="0"/>
              </a:spcAft>
              <a:buClr>
                <a:schemeClr val="dk1"/>
              </a:buClr>
              <a:buSzPts val="1100"/>
              <a:buFont typeface="Arial"/>
              <a:buNone/>
            </a:pPr>
            <a:endParaRPr/>
          </a:p>
          <a:p>
            <a:pPr marL="171450" lvl="0" indent="-171450" algn="l" rtl="0">
              <a:spcBef>
                <a:spcPts val="0"/>
              </a:spcBef>
              <a:spcAft>
                <a:spcPts val="0"/>
              </a:spcAft>
              <a:buClr>
                <a:schemeClr val="dk1"/>
              </a:buClr>
              <a:buSzPts val="1100"/>
              <a:buFont typeface="Arial"/>
              <a:buChar char="•"/>
            </a:pPr>
            <a:r>
              <a:rPr lang="en-US"/>
              <a:t>Other templates are available to initiate other types of transactions: voluntary/involuntary terminations, retirement, and more. We will review all the Smart HR Templates in the Template Transactions courses.</a:t>
            </a:r>
            <a:endParaRPr/>
          </a:p>
          <a:p>
            <a:pPr marL="171450" lvl="0" indent="-101600" algn="l" rtl="0">
              <a:spcBef>
                <a:spcPts val="0"/>
              </a:spcBef>
              <a:spcAft>
                <a:spcPts val="0"/>
              </a:spcAft>
              <a:buClr>
                <a:schemeClr val="dk1"/>
              </a:buClr>
              <a:buSzPts val="1100"/>
              <a:buFont typeface="Arial"/>
              <a:buNone/>
            </a:pPr>
            <a:endParaRPr/>
          </a:p>
          <a:p>
            <a:pPr marL="171450" lvl="0" indent="-171450" algn="l" rtl="0">
              <a:spcBef>
                <a:spcPts val="0"/>
              </a:spcBef>
              <a:spcAft>
                <a:spcPts val="0"/>
              </a:spcAft>
              <a:buClr>
                <a:schemeClr val="dk1"/>
              </a:buClr>
              <a:buSzPts val="1100"/>
              <a:buFont typeface="Arial"/>
              <a:buChar char="•"/>
            </a:pPr>
            <a:r>
              <a:rPr lang="en-US"/>
              <a:t>In UCPath, after creating a position, you may hire an employee into that position using Smart HR Templates.</a:t>
            </a:r>
            <a:endParaRPr/>
          </a:p>
          <a:p>
            <a:pPr marL="0" lvl="0" indent="0" algn="l" rtl="0">
              <a:spcBef>
                <a:spcPts val="0"/>
              </a:spcBef>
              <a:spcAft>
                <a:spcPts val="0"/>
              </a:spcAft>
              <a:buNone/>
            </a:pPr>
            <a:endParaRPr/>
          </a:p>
          <a:p>
            <a:pPr marL="0" lvl="0" indent="0" algn="l" rtl="0">
              <a:spcBef>
                <a:spcPts val="0"/>
              </a:spcBef>
              <a:spcAft>
                <a:spcPts val="0"/>
              </a:spcAft>
              <a:buNone/>
            </a:pPr>
            <a:r>
              <a:rPr lang="en-US"/>
              <a:t>Pfr notes – so now you have gone through the interview process and have someone to hire into the vacant chair. You use a Smart HR Template to add this new hire. You have to enter the position number on the Smart HR Template</a:t>
            </a:r>
            <a:endParaRPr/>
          </a:p>
        </p:txBody>
      </p:sp>
      <p:sp>
        <p:nvSpPr>
          <p:cNvPr id="427" name="Google Shape;427;p22: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4102956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3: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3: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When displayed in Slide Show mode, this slide includes animation. Click to display each blue shape.</a:t>
            </a:r>
            <a:endParaRPr/>
          </a:p>
          <a:p>
            <a:pPr marL="0" lvl="0" indent="0" algn="l" rtl="0">
              <a:spcBef>
                <a:spcPts val="0"/>
              </a:spcBef>
              <a:spcAft>
                <a:spcPts val="0"/>
              </a:spcAft>
              <a:buNone/>
            </a:pPr>
            <a:endParaRPr/>
          </a:p>
          <a:p>
            <a:pPr marL="0" lvl="0" indent="0" algn="l" rtl="0">
              <a:spcBef>
                <a:spcPts val="0"/>
              </a:spcBef>
              <a:spcAft>
                <a:spcPts val="0"/>
              </a:spcAft>
              <a:buNone/>
            </a:pPr>
            <a:r>
              <a:rPr lang="en-US"/>
              <a:t>Smart HR templates are used for staff, student, academic employees and contingent workers.</a:t>
            </a:r>
            <a:endParaRPr/>
          </a:p>
          <a:p>
            <a:pPr marL="0" lvl="0" indent="0" algn="l" rtl="0">
              <a:spcBef>
                <a:spcPts val="0"/>
              </a:spcBef>
              <a:spcAft>
                <a:spcPts val="0"/>
              </a:spcAft>
              <a:buNone/>
            </a:pPr>
            <a:endParaRPr/>
          </a:p>
          <a:p>
            <a:pPr marL="0" lvl="0" indent="0" algn="l" rtl="0">
              <a:spcBef>
                <a:spcPts val="0"/>
              </a:spcBef>
              <a:spcAft>
                <a:spcPts val="0"/>
              </a:spcAft>
              <a:buNone/>
            </a:pPr>
            <a:r>
              <a:rPr lang="en-US"/>
              <a:t>For staff, student and academic hires, the position number must be entered when the Location Initiator completes the new hire template. </a:t>
            </a:r>
            <a:endParaRPr/>
          </a:p>
        </p:txBody>
      </p:sp>
      <p:sp>
        <p:nvSpPr>
          <p:cNvPr id="435" name="Google Shape;435;p23: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2074706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2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t>When hiring an employee, once the Position Number field is populated and you tab out of the field several other fields have information that is auto populated. </a:t>
            </a:r>
            <a:r>
              <a:rPr lang="en-US" sz="1100"/>
              <a:t>This helps to avoid duplicate data entry of this information because it was entered when the position was created and also used for the job record.</a:t>
            </a:r>
            <a:endParaRPr sz="1100"/>
          </a:p>
          <a:p>
            <a:pPr marL="0" marR="0" lvl="0" indent="0" algn="l" rtl="0">
              <a:lnSpc>
                <a:spcPct val="100000"/>
              </a:lnSpc>
              <a:spcBef>
                <a:spcPts val="0"/>
              </a:spcBef>
              <a:spcAft>
                <a:spcPts val="0"/>
              </a:spcAft>
              <a:buClr>
                <a:schemeClr val="dk1"/>
              </a:buClr>
              <a:buSzPts val="1100"/>
              <a:buFont typeface="Arial"/>
              <a:buNone/>
            </a:pPr>
            <a:endParaRPr/>
          </a:p>
        </p:txBody>
      </p:sp>
      <p:sp>
        <p:nvSpPr>
          <p:cNvPr id="449" name="Google Shape;449;p2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829006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7: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37: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dirty="0"/>
              <a:t>Contingent Workers are similar to Without Salary Employees. They do not receive pay from the University. There are two different Smart HR Templates for Contingent Workers, one that requires a position and one that does not require a positon.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For more information regarding Contingent Workers review the </a:t>
            </a:r>
            <a:r>
              <a:rPr lang="en-US" b="1" dirty="0"/>
              <a:t>Workforce Administration WFA.01 Contingent Worker Business Process </a:t>
            </a:r>
            <a:r>
              <a:rPr lang="en-US" b="1" dirty="0" smtClean="0"/>
              <a:t>Guide</a:t>
            </a:r>
            <a:r>
              <a:rPr lang="en-US" b="0" baseline="0" dirty="0"/>
              <a:t> </a:t>
            </a:r>
            <a:r>
              <a:rPr lang="en-US" b="0" baseline="0" dirty="0" smtClean="0"/>
              <a:t>found on the Zot Portal</a:t>
            </a:r>
          </a:p>
          <a:p>
            <a:pPr marL="0" lvl="0" indent="0" algn="l" rtl="0">
              <a:spcBef>
                <a:spcPts val="0"/>
              </a:spcBef>
              <a:spcAft>
                <a:spcPts val="0"/>
              </a:spcAft>
              <a:buNone/>
            </a:pPr>
            <a:endParaRPr lang="en-US" b="0" baseline="0" dirty="0" smtClean="0"/>
          </a:p>
          <a:p>
            <a:pPr marL="0" lvl="0" indent="0" algn="l" rtl="0">
              <a:spcBef>
                <a:spcPts val="0"/>
              </a:spcBef>
              <a:spcAft>
                <a:spcPts val="0"/>
              </a:spcAft>
              <a:buNone/>
            </a:pPr>
            <a:r>
              <a:rPr lang="en-US" b="0" baseline="0" dirty="0" smtClean="0"/>
              <a:t>The Employee Roster Report will display job end dates for CWRs so that supervisors and departments can have awareness and can manage </a:t>
            </a:r>
            <a:r>
              <a:rPr lang="en-US" b="0" baseline="0" dirty="0" err="1" smtClean="0"/>
              <a:t>cwr</a:t>
            </a:r>
            <a:r>
              <a:rPr lang="en-US" b="0" baseline="0" dirty="0" smtClean="0"/>
              <a:t> employee job instances.</a:t>
            </a:r>
            <a:endParaRPr dirty="0"/>
          </a:p>
        </p:txBody>
      </p:sp>
      <p:sp>
        <p:nvSpPr>
          <p:cNvPr id="681" name="Google Shape;681;p37: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990994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39: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39: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Here are some points to remember about positions:</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100"/>
              <a:buFont typeface="Arial"/>
              <a:buChar char="•"/>
            </a:pPr>
            <a:r>
              <a:rPr lang="en-US"/>
              <a:t>A position is required to hire or rehire an employee.</a:t>
            </a:r>
            <a:endParaRPr/>
          </a:p>
          <a:p>
            <a:pPr marL="171450" lvl="0" indent="-171450" algn="l" rtl="0">
              <a:spcBef>
                <a:spcPts val="0"/>
              </a:spcBef>
              <a:spcAft>
                <a:spcPts val="0"/>
              </a:spcAft>
              <a:buClr>
                <a:schemeClr val="dk1"/>
              </a:buClr>
              <a:buSzPts val="1100"/>
              <a:buFont typeface="Arial"/>
              <a:buChar char="•"/>
            </a:pPr>
            <a:r>
              <a:rPr lang="en-US"/>
              <a:t>Positions can be maintained even when vacant. </a:t>
            </a:r>
            <a:endParaRPr/>
          </a:p>
          <a:p>
            <a:pPr marL="171450" lvl="0" indent="-171450" algn="l" rtl="0">
              <a:spcBef>
                <a:spcPts val="0"/>
              </a:spcBef>
              <a:spcAft>
                <a:spcPts val="0"/>
              </a:spcAft>
              <a:buClr>
                <a:schemeClr val="dk1"/>
              </a:buClr>
              <a:buSzPts val="1100"/>
              <a:buFont typeface="Arial"/>
              <a:buChar char="•"/>
            </a:pPr>
            <a:r>
              <a:rPr lang="en-US"/>
              <a:t>Employees can be assigned to more than one position when they have more than one job.</a:t>
            </a:r>
            <a:endParaRPr/>
          </a:p>
          <a:p>
            <a:pPr marL="171450" lvl="0" indent="-171450" algn="l" rtl="0">
              <a:spcBef>
                <a:spcPts val="0"/>
              </a:spcBef>
              <a:spcAft>
                <a:spcPts val="0"/>
              </a:spcAft>
              <a:buClr>
                <a:schemeClr val="dk1"/>
              </a:buClr>
              <a:buSzPts val="1100"/>
              <a:buFont typeface="Arial"/>
              <a:buChar char="•"/>
            </a:pPr>
            <a:r>
              <a:rPr lang="en-US"/>
              <a:t>Positions are typically assigned to only one employee. Summer session (instruction) is one of the rare instance where a position may be shared with multiple employees.</a:t>
            </a:r>
            <a:endParaRPr/>
          </a:p>
          <a:p>
            <a:pPr marL="171450" lvl="0" indent="-10160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698" name="Google Shape;698;p39: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26048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38: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38: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sz="1100">
                <a:solidFill>
                  <a:schemeClr val="dk1"/>
                </a:solidFill>
                <a:latin typeface="Arial"/>
                <a:ea typeface="Arial"/>
                <a:cs typeface="Arial"/>
                <a:sym typeface="Arial"/>
              </a:rPr>
              <a:t>Let’s review the objectives that were presented at the beginning of this module.</a:t>
            </a:r>
            <a:endParaRPr/>
          </a:p>
        </p:txBody>
      </p:sp>
      <p:sp>
        <p:nvSpPr>
          <p:cNvPr id="689" name="Google Shape;689;p38: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30</a:t>
            </a:fld>
            <a:endParaRPr>
              <a:solidFill>
                <a:srgbClr val="000000"/>
              </a:solidFill>
            </a:endParaRPr>
          </a:p>
        </p:txBody>
      </p:sp>
    </p:spTree>
    <p:extLst>
      <p:ext uri="{BB962C8B-B14F-4D97-AF65-F5344CB8AC3E}">
        <p14:creationId xmlns:p14="http://schemas.microsoft.com/office/powerpoint/2010/main" val="3487943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42: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42: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722" name="Google Shape;722;p42: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2690149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43: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1" name="Google Shape;731;p43: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732" name="Google Shape;732;p43: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13991973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6: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26: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smtClean="0"/>
              <a:t>Positions that require Provost</a:t>
            </a:r>
            <a:r>
              <a:rPr lang="en-US" baseline="0" dirty="0" smtClean="0"/>
              <a:t> approval (Academic Senate Faculty and Librarians) are created by the Budget office for departments to use. These positions show up when accessing a department’s vacant positions.</a:t>
            </a:r>
          </a:p>
          <a:p>
            <a:pPr marL="0" marR="0" lvl="0" indent="0" algn="l" rtl="0">
              <a:lnSpc>
                <a:spcPct val="100000"/>
              </a:lnSpc>
              <a:spcBef>
                <a:spcPts val="0"/>
              </a:spcBef>
              <a:spcAft>
                <a:spcPts val="0"/>
              </a:spcAft>
              <a:buClr>
                <a:schemeClr val="dk1"/>
              </a:buClr>
              <a:buSzPts val="1100"/>
              <a:buFont typeface="Arial"/>
              <a:buNone/>
            </a:pPr>
            <a:endParaRPr lang="en-US" baseline="0" dirty="0" smtClean="0"/>
          </a:p>
          <a:p>
            <a:pPr marL="0" marR="0" lvl="0" indent="0" algn="l" rtl="0">
              <a:lnSpc>
                <a:spcPct val="100000"/>
              </a:lnSpc>
              <a:spcBef>
                <a:spcPts val="0"/>
              </a:spcBef>
              <a:spcAft>
                <a:spcPts val="0"/>
              </a:spcAft>
              <a:buClr>
                <a:schemeClr val="dk1"/>
              </a:buClr>
              <a:buSzPts val="1100"/>
              <a:buFont typeface="Arial"/>
              <a:buNone/>
            </a:pPr>
            <a:r>
              <a:rPr lang="en-US" baseline="0" dirty="0" smtClean="0"/>
              <a:t>Once Academic Senate or Librarian positions become vacant (due to termination, resignation, or retirement) the department </a:t>
            </a:r>
            <a:r>
              <a:rPr lang="en-US" baseline="0" dirty="0" err="1" smtClean="0"/>
              <a:t>hr</a:t>
            </a:r>
            <a:r>
              <a:rPr lang="en-US" baseline="0" dirty="0" smtClean="0"/>
              <a:t> initiator will notify the Budget Office once the position is officially vacated, and the Budget Office will freeze the position until it has been approved for reuse.</a:t>
            </a:r>
          </a:p>
          <a:p>
            <a:pPr marL="0" marR="0" lvl="0" indent="0" algn="l" rtl="0">
              <a:lnSpc>
                <a:spcPct val="100000"/>
              </a:lnSpc>
              <a:spcBef>
                <a:spcPts val="0"/>
              </a:spcBef>
              <a:spcAft>
                <a:spcPts val="0"/>
              </a:spcAft>
              <a:buClr>
                <a:schemeClr val="dk1"/>
              </a:buClr>
              <a:buSzPts val="1100"/>
              <a:buFont typeface="Arial"/>
              <a:buNone/>
            </a:pPr>
            <a:endParaRPr lang="en-US" baseline="0" dirty="0" smtClean="0"/>
          </a:p>
          <a:p>
            <a:pPr marL="0" marR="0" lvl="0" indent="0" algn="l" rtl="0">
              <a:lnSpc>
                <a:spcPct val="100000"/>
              </a:lnSpc>
              <a:spcBef>
                <a:spcPts val="0"/>
              </a:spcBef>
              <a:spcAft>
                <a:spcPts val="0"/>
              </a:spcAft>
              <a:buClr>
                <a:schemeClr val="dk1"/>
              </a:buClr>
              <a:buSzPts val="1100"/>
              <a:buFont typeface="Arial"/>
              <a:buNone/>
            </a:pPr>
            <a:r>
              <a:rPr lang="en-US" baseline="0" dirty="0" smtClean="0"/>
              <a:t>Career Track and Non career track positions need to be classified via </a:t>
            </a:r>
            <a:r>
              <a:rPr lang="en-US" baseline="0" dirty="0" err="1" smtClean="0"/>
              <a:t>FastClass</a:t>
            </a:r>
            <a:endParaRPr dirty="0"/>
          </a:p>
        </p:txBody>
      </p:sp>
      <p:sp>
        <p:nvSpPr>
          <p:cNvPr id="502" name="Google Shape;502;p26: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2971636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45: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p45: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t>Here are the steps for Adding a New Position in UCPath:</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US"/>
              <a:t>First, navigate to the Add/Update Position Request page.</a:t>
            </a:r>
            <a:endParaRPr/>
          </a:p>
          <a:p>
            <a:pPr marL="0" marR="0" lvl="0" indent="0" algn="l" rtl="0">
              <a:lnSpc>
                <a:spcPct val="100000"/>
              </a:lnSpc>
              <a:spcBef>
                <a:spcPts val="0"/>
              </a:spcBef>
              <a:spcAft>
                <a:spcPts val="0"/>
              </a:spcAft>
              <a:buClr>
                <a:schemeClr val="dk1"/>
              </a:buClr>
              <a:buSzPts val="1100"/>
              <a:buFont typeface="Arial"/>
              <a:buNone/>
            </a:pPr>
            <a:r>
              <a:rPr lang="en-US"/>
              <a:t>Next, select the Add a New Position option and click Next.</a:t>
            </a:r>
            <a:endParaRPr/>
          </a:p>
          <a:p>
            <a:pPr marL="0" marR="0" lvl="0" indent="0" algn="l" rtl="0">
              <a:lnSpc>
                <a:spcPct val="100000"/>
              </a:lnSpc>
              <a:spcBef>
                <a:spcPts val="0"/>
              </a:spcBef>
              <a:spcAft>
                <a:spcPts val="0"/>
              </a:spcAft>
              <a:buClr>
                <a:schemeClr val="dk1"/>
              </a:buClr>
              <a:buSzPts val="1100"/>
              <a:buFont typeface="Arial"/>
              <a:buNone/>
            </a:pPr>
            <a:r>
              <a:rPr lang="en-US"/>
              <a:t>Then, enter the position information.</a:t>
            </a:r>
            <a:endParaRPr/>
          </a:p>
          <a:p>
            <a:pPr marL="0" marR="0" lvl="0" indent="0" algn="l" rtl="0">
              <a:lnSpc>
                <a:spcPct val="100000"/>
              </a:lnSpc>
              <a:spcBef>
                <a:spcPts val="0"/>
              </a:spcBef>
              <a:spcAft>
                <a:spcPts val="0"/>
              </a:spcAft>
              <a:buClr>
                <a:schemeClr val="dk1"/>
              </a:buClr>
              <a:buSzPts val="1100"/>
              <a:buFont typeface="Arial"/>
              <a:buNone/>
            </a:pPr>
            <a:r>
              <a:rPr lang="en-US"/>
              <a:t>Finally, click Save and Submit to route the request through the AWE workflow.</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US"/>
              <a:t>After beginning data entry, there is an option to use the </a:t>
            </a:r>
            <a:r>
              <a:rPr lang="en-US" b="1"/>
              <a:t>Save for Later </a:t>
            </a:r>
            <a:r>
              <a:rPr lang="en-US"/>
              <a:t>functionality. This allows you to save the data you have entered, access the draft transaction at a later time, continue data entry, attach any necessary documentation and submit the request for review and approval. </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US"/>
              <a:t>Successful submission of a Position Control Request triggers AWE. Upon final approval, the data from the request is saved to the Position Management module and the department can fill the position.</a:t>
            </a:r>
            <a:endParaRPr/>
          </a:p>
        </p:txBody>
      </p:sp>
      <p:sp>
        <p:nvSpPr>
          <p:cNvPr id="768" name="Google Shape;768;p45: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34</a:t>
            </a:fld>
            <a:endParaRPr>
              <a:solidFill>
                <a:srgbClr val="000000"/>
              </a:solidFill>
            </a:endParaRPr>
          </a:p>
        </p:txBody>
      </p:sp>
    </p:spTree>
    <p:extLst>
      <p:ext uri="{BB962C8B-B14F-4D97-AF65-F5344CB8AC3E}">
        <p14:creationId xmlns:p14="http://schemas.microsoft.com/office/powerpoint/2010/main" val="12968138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46: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p46: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sz="1100">
                <a:solidFill>
                  <a:schemeClr val="dk1"/>
                </a:solidFill>
                <a:latin typeface="Arial"/>
                <a:ea typeface="Arial"/>
                <a:cs typeface="Arial"/>
                <a:sym typeface="Arial"/>
              </a:rPr>
              <a:t>Let’s look at how to navigate to the </a:t>
            </a:r>
            <a:r>
              <a:rPr lang="en-US" sz="1100" b="1">
                <a:solidFill>
                  <a:schemeClr val="dk1"/>
                </a:solidFill>
                <a:latin typeface="Arial"/>
                <a:ea typeface="Arial"/>
                <a:cs typeface="Arial"/>
                <a:sym typeface="Arial"/>
              </a:rPr>
              <a:t>Add/Update Position Request page </a:t>
            </a:r>
            <a:r>
              <a:rPr lang="en-US" sz="1100">
                <a:solidFill>
                  <a:schemeClr val="dk1"/>
                </a:solidFill>
                <a:latin typeface="Arial"/>
                <a:ea typeface="Arial"/>
                <a:cs typeface="Arial"/>
                <a:sym typeface="Arial"/>
              </a:rPr>
              <a:t>and select the </a:t>
            </a:r>
            <a:r>
              <a:rPr lang="en-US" sz="1100" b="1">
                <a:solidFill>
                  <a:schemeClr val="dk1"/>
                </a:solidFill>
                <a:latin typeface="Arial"/>
                <a:ea typeface="Arial"/>
                <a:cs typeface="Arial"/>
                <a:sym typeface="Arial"/>
              </a:rPr>
              <a:t>Add a New Position </a:t>
            </a:r>
            <a:r>
              <a:rPr lang="en-US" sz="1100">
                <a:solidFill>
                  <a:schemeClr val="dk1"/>
                </a:solidFill>
                <a:latin typeface="Arial"/>
                <a:ea typeface="Arial"/>
                <a:cs typeface="Arial"/>
                <a:sym typeface="Arial"/>
              </a:rPr>
              <a:t>option, the first two steps in the process of adding a new position UCPath. </a:t>
            </a:r>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First, navigate to the </a:t>
            </a:r>
            <a:r>
              <a:rPr lang="en-US" sz="1100" b="1">
                <a:solidFill>
                  <a:schemeClr val="dk1"/>
                </a:solidFill>
                <a:latin typeface="Arial"/>
                <a:ea typeface="Arial"/>
                <a:cs typeface="Arial"/>
                <a:sym typeface="Arial"/>
              </a:rPr>
              <a:t>Add/Update Position Request page</a:t>
            </a:r>
            <a:r>
              <a:rPr lang="en-US" sz="1100">
                <a:solidFill>
                  <a:schemeClr val="dk1"/>
                </a:solidFill>
                <a:latin typeface="Arial"/>
                <a:ea typeface="Arial"/>
                <a:cs typeface="Arial"/>
                <a:sym typeface="Arial"/>
              </a:rPr>
              <a:t>. The navigation sequence is:</a:t>
            </a:r>
            <a:endParaRPr/>
          </a:p>
          <a:p>
            <a:pPr marL="0" lvl="0" indent="0" algn="l" rtl="0">
              <a:spcBef>
                <a:spcPts val="0"/>
              </a:spcBef>
              <a:spcAft>
                <a:spcPts val="0"/>
              </a:spcAft>
              <a:buNone/>
            </a:pPr>
            <a:r>
              <a:rPr lang="en-US" sz="1100">
                <a:solidFill>
                  <a:schemeClr val="dk1"/>
                </a:solidFill>
                <a:latin typeface="Arial"/>
                <a:ea typeface="Arial"/>
                <a:cs typeface="Arial"/>
                <a:sym typeface="Arial"/>
              </a:rPr>
              <a:t>Start at the PeopleSoft Menu</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Select UC Customizations</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Select UC Extensions</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Select Position Control Request</a:t>
            </a:r>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The system will then display the </a:t>
            </a:r>
            <a:r>
              <a:rPr lang="en-US" sz="1100" b="1"/>
              <a:t>Add/Update Position Request page</a:t>
            </a:r>
            <a:r>
              <a:rPr lang="en-US" sz="1100" b="0"/>
              <a:t>, which</a:t>
            </a:r>
            <a:r>
              <a:rPr lang="en-US" sz="1100" b="1"/>
              <a:t> </a:t>
            </a:r>
            <a:r>
              <a:rPr lang="en-US" sz="1100" b="0"/>
              <a:t>is used to start the process of adding a new position. Click the </a:t>
            </a:r>
            <a:r>
              <a:rPr lang="en-US" sz="1100" b="1"/>
              <a:t>Add a New </a:t>
            </a:r>
            <a:r>
              <a:rPr lang="en-US" sz="1100" b="0"/>
              <a:t>Position option and then click Next to begin the steps for adding a new position control request. </a:t>
            </a:r>
            <a:endParaRPr/>
          </a:p>
          <a:p>
            <a:pPr marL="0" lvl="0" indent="0" algn="l" rtl="0">
              <a:spcBef>
                <a:spcPts val="0"/>
              </a:spcBef>
              <a:spcAft>
                <a:spcPts val="0"/>
              </a:spcAft>
              <a:buNone/>
            </a:pPr>
            <a:endParaRPr sz="1100" b="0"/>
          </a:p>
          <a:p>
            <a:pPr marL="0" lvl="0" indent="0" algn="l" rtl="0">
              <a:spcBef>
                <a:spcPts val="0"/>
              </a:spcBef>
              <a:spcAft>
                <a:spcPts val="0"/>
              </a:spcAft>
              <a:buNone/>
            </a:pPr>
            <a:r>
              <a:rPr lang="en-US" sz="1100" b="0"/>
              <a:t>Note that </a:t>
            </a:r>
            <a:r>
              <a:rPr lang="en-US" b="0"/>
              <a:t>Initiators</a:t>
            </a:r>
            <a:r>
              <a:rPr lang="en-US"/>
              <a:t> can select only the </a:t>
            </a:r>
            <a:r>
              <a:rPr lang="en-US" b="1"/>
              <a:t>Add New Position </a:t>
            </a:r>
            <a:r>
              <a:rPr lang="en-US"/>
              <a:t>and </a:t>
            </a:r>
            <a:r>
              <a:rPr lang="en-US" b="1"/>
              <a:t>Update Vacant Position </a:t>
            </a:r>
            <a:r>
              <a:rPr lang="en-US"/>
              <a:t>options on this page. The </a:t>
            </a:r>
            <a:r>
              <a:rPr lang="en-US" b="1"/>
              <a:t>Review Transaction </a:t>
            </a:r>
            <a:r>
              <a:rPr lang="en-US"/>
              <a:t>option is for Approvers only. The </a:t>
            </a:r>
            <a:r>
              <a:rPr lang="en-US" b="1"/>
              <a:t>Draft Transactions </a:t>
            </a:r>
            <a:r>
              <a:rPr lang="en-US"/>
              <a:t>section displays transactions that you have started but have not submitted for approval. This list displays only your transactions; you cannot see other users’ draft transactions.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Notice in the </a:t>
            </a:r>
            <a:r>
              <a:rPr lang="en-US" b="1"/>
              <a:t>Draft Transactions </a:t>
            </a:r>
            <a:r>
              <a:rPr lang="en-US"/>
              <a:t>section you can click the </a:t>
            </a:r>
            <a:r>
              <a:rPr lang="en-US" b="1"/>
              <a:t>Update</a:t>
            </a:r>
            <a:r>
              <a:rPr lang="en-US"/>
              <a:t> button to continue editing a transaction you saved for later. Draft transactions are those for which you click the </a:t>
            </a:r>
            <a:r>
              <a:rPr lang="en-US" b="1"/>
              <a:t>Save for Later </a:t>
            </a:r>
            <a:r>
              <a:rPr lang="en-US"/>
              <a:t>button when entering a transaction. This allows you to continue making edits until you are ready to submit for review and approval. To delete an existing draft transaction, click the </a:t>
            </a:r>
            <a:r>
              <a:rPr lang="en-US" b="1"/>
              <a:t>Select</a:t>
            </a:r>
            <a:r>
              <a:rPr lang="en-US"/>
              <a:t> check box next to the transaction you want to delete and click the </a:t>
            </a:r>
            <a:r>
              <a:rPr lang="en-US" b="1"/>
              <a:t>Delete Selected Transaction </a:t>
            </a:r>
            <a:r>
              <a:rPr lang="en-US"/>
              <a:t>button.</a:t>
            </a:r>
            <a:endParaRPr/>
          </a:p>
          <a:p>
            <a:pPr marL="0" lvl="0" indent="0" algn="l" rtl="0">
              <a:spcBef>
                <a:spcPts val="0"/>
              </a:spcBef>
              <a:spcAft>
                <a:spcPts val="0"/>
              </a:spcAft>
              <a:buNone/>
            </a:pPr>
            <a:endParaRPr/>
          </a:p>
        </p:txBody>
      </p:sp>
      <p:sp>
        <p:nvSpPr>
          <p:cNvPr id="784" name="Google Shape;784;p46: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1837259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do not create a position with an effective date that matches the employee’s hire date. This will complicate the process of making position updates that you would like to impact an employee’s job.</a:t>
            </a:r>
          </a:p>
          <a:p>
            <a:endParaRPr lang="en-US" baseline="0" dirty="0" smtClean="0"/>
          </a:p>
          <a:p>
            <a:endParaRPr lang="en-US" b="1" baseline="0" dirty="0" smtClean="0"/>
          </a:p>
          <a:p>
            <a:r>
              <a:rPr lang="en-US" b="1" baseline="0" dirty="0" smtClean="0"/>
              <a:t>For example:     </a:t>
            </a:r>
            <a:r>
              <a:rPr lang="en-US" baseline="0" dirty="0" smtClean="0"/>
              <a:t>HR initiator creates a position at a .5 FTE effective 12/1, and they plan on hiring an employee into that position effective 1/1 but at a 1.0 FTE….</a:t>
            </a:r>
          </a:p>
          <a:p>
            <a:endParaRPr lang="en-US" baseline="0" dirty="0" smtClean="0"/>
          </a:p>
          <a:p>
            <a:r>
              <a:rPr lang="en-US" baseline="0" dirty="0" smtClean="0"/>
              <a:t>Because the position currently has a .5 FTE, the initiator will want to make an update and increase the FTE to 1.0</a:t>
            </a:r>
          </a:p>
          <a:p>
            <a:endParaRPr lang="en-US" baseline="0" dirty="0" smtClean="0"/>
          </a:p>
          <a:p>
            <a:r>
              <a:rPr lang="en-US" baseline="0" dirty="0" smtClean="0"/>
              <a:t>HR initiators can update vacant position with effective date of 12/2 and apply the FTE change to increase it to 1.0</a:t>
            </a:r>
          </a:p>
          <a:p>
            <a:endParaRPr lang="en-US" baseline="0" dirty="0" smtClean="0"/>
          </a:p>
          <a:p>
            <a:endParaRPr lang="en-US" baseline="0" dirty="0" smtClean="0"/>
          </a:p>
          <a:p>
            <a:r>
              <a:rPr lang="en-US" baseline="0" dirty="0" smtClean="0"/>
              <a:t>Please note: If you use same effective date for position and hire, corrections to the position this will warrant a ticket to the UCPC.</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8486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48: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48:notes"/>
          <p:cNvSpPr txBox="1">
            <a:spLocks noGrp="1"/>
          </p:cNvSpPr>
          <p:nvPr>
            <p:ph type="body" idx="1"/>
          </p:nvPr>
        </p:nvSpPr>
        <p:spPr>
          <a:xfrm>
            <a:off x="138223" y="4387247"/>
            <a:ext cx="6741042"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sz="900" dirty="0">
                <a:solidFill>
                  <a:schemeClr val="dk1"/>
                </a:solidFill>
              </a:rPr>
              <a:t>Now let’s look at how to use the </a:t>
            </a:r>
            <a:r>
              <a:rPr lang="en-US" sz="900" b="1" dirty="0">
                <a:solidFill>
                  <a:schemeClr val="dk1"/>
                </a:solidFill>
              </a:rPr>
              <a:t>Position Control Request </a:t>
            </a:r>
            <a:r>
              <a:rPr lang="en-US" sz="900" b="0" dirty="0">
                <a:solidFill>
                  <a:schemeClr val="dk1"/>
                </a:solidFill>
              </a:rPr>
              <a:t>page to enter details regarding the new position you are requesting. This is the third step in adding a position in UCPath.</a:t>
            </a:r>
            <a:endParaRPr dirty="0"/>
          </a:p>
          <a:p>
            <a:pPr marL="0" lvl="0" indent="0" algn="l" rtl="0">
              <a:spcBef>
                <a:spcPts val="0"/>
              </a:spcBef>
              <a:spcAft>
                <a:spcPts val="0"/>
              </a:spcAft>
              <a:buNone/>
            </a:pPr>
            <a:endParaRPr sz="900" b="0" dirty="0">
              <a:solidFill>
                <a:schemeClr val="dk1"/>
              </a:solidFill>
            </a:endParaRPr>
          </a:p>
          <a:p>
            <a:pPr marL="0" lvl="0" indent="0" algn="l" rtl="0">
              <a:spcBef>
                <a:spcPts val="0"/>
              </a:spcBef>
              <a:spcAft>
                <a:spcPts val="0"/>
              </a:spcAft>
              <a:buNone/>
            </a:pPr>
            <a:r>
              <a:rPr lang="en-US" sz="900" dirty="0"/>
              <a:t>The </a:t>
            </a:r>
            <a:r>
              <a:rPr lang="en-US" sz="900" b="1" dirty="0"/>
              <a:t>Position Control Request page</a:t>
            </a:r>
            <a:r>
              <a:rPr lang="en-US" sz="900" dirty="0"/>
              <a:t> contains 4 tabs, which you use to enter the new position information, including job data, work location details, salary plan information, special training information, security clearance details, and more. You also have the ability to upload supporting documents.</a:t>
            </a:r>
            <a:endParaRPr dirty="0"/>
          </a:p>
          <a:p>
            <a:pPr marL="0" lvl="0" indent="0" algn="l" rtl="0">
              <a:spcBef>
                <a:spcPts val="0"/>
              </a:spcBef>
              <a:spcAft>
                <a:spcPts val="0"/>
              </a:spcAft>
              <a:buNone/>
            </a:pPr>
            <a:endParaRPr sz="900" dirty="0"/>
          </a:p>
          <a:p>
            <a:pPr marL="0" marR="0" lvl="0" indent="0" algn="l" rtl="0">
              <a:lnSpc>
                <a:spcPct val="100000"/>
              </a:lnSpc>
              <a:spcBef>
                <a:spcPts val="0"/>
              </a:spcBef>
              <a:spcAft>
                <a:spcPts val="0"/>
              </a:spcAft>
              <a:buClr>
                <a:schemeClr val="dk1"/>
              </a:buClr>
              <a:buSzPts val="900"/>
              <a:buFont typeface="Arial"/>
              <a:buNone/>
            </a:pPr>
            <a:r>
              <a:rPr lang="en-US" sz="900" b="0" dirty="0">
                <a:solidFill>
                  <a:schemeClr val="dk1"/>
                </a:solidFill>
              </a:rPr>
              <a:t>The initial steps for requesting a new position include entering the date on which the position becomes effective, entering job information, including the job code, and specifying work location information.</a:t>
            </a:r>
            <a:endParaRPr sz="900" dirty="0"/>
          </a:p>
          <a:p>
            <a:pPr marL="0" lvl="0" indent="0" algn="l" rtl="0">
              <a:spcBef>
                <a:spcPts val="0"/>
              </a:spcBef>
              <a:spcAft>
                <a:spcPts val="0"/>
              </a:spcAft>
              <a:buNone/>
            </a:pPr>
            <a:endParaRPr sz="900" dirty="0"/>
          </a:p>
          <a:p>
            <a:pPr marL="171450" lvl="0" indent="-171450" algn="l" rtl="0">
              <a:spcBef>
                <a:spcPts val="0"/>
              </a:spcBef>
              <a:spcAft>
                <a:spcPts val="0"/>
              </a:spcAft>
              <a:buClr>
                <a:schemeClr val="dk1"/>
              </a:buClr>
              <a:buSzPts val="900"/>
              <a:buFont typeface="Arial"/>
              <a:buChar char="•"/>
            </a:pPr>
            <a:r>
              <a:rPr lang="en-US" sz="900" dirty="0"/>
              <a:t>Notice that the </a:t>
            </a:r>
            <a:r>
              <a:rPr lang="en-US" sz="900" b="1" dirty="0"/>
              <a:t>Position Number </a:t>
            </a:r>
            <a:r>
              <a:rPr lang="en-US" sz="900" dirty="0"/>
              <a:t>field defaults to </a:t>
            </a:r>
            <a:r>
              <a:rPr lang="en-US" sz="900" b="1" dirty="0"/>
              <a:t>NEW</a:t>
            </a:r>
            <a:r>
              <a:rPr lang="en-US" sz="900" dirty="0"/>
              <a:t>. Upon final approval, the system automatically assigns the next available position number.</a:t>
            </a:r>
            <a:endParaRPr dirty="0"/>
          </a:p>
          <a:p>
            <a:pPr marL="171450" lvl="0" indent="-171450" algn="l" rtl="0">
              <a:spcBef>
                <a:spcPts val="0"/>
              </a:spcBef>
              <a:spcAft>
                <a:spcPts val="0"/>
              </a:spcAft>
              <a:buClr>
                <a:schemeClr val="dk1"/>
              </a:buClr>
              <a:buSzPts val="900"/>
              <a:buFont typeface="Arial"/>
              <a:buChar char="•"/>
            </a:pPr>
            <a:r>
              <a:rPr lang="en-US" sz="900" b="0" dirty="0"/>
              <a:t>The </a:t>
            </a:r>
            <a:r>
              <a:rPr lang="en-US" sz="900" b="1" dirty="0"/>
              <a:t>Transaction ID </a:t>
            </a:r>
            <a:r>
              <a:rPr lang="en-US" sz="900" dirty="0"/>
              <a:t>defaults to </a:t>
            </a:r>
            <a:r>
              <a:rPr lang="en-US" sz="900" b="1" dirty="0"/>
              <a:t>all ones </a:t>
            </a:r>
            <a:r>
              <a:rPr lang="en-US" sz="900" dirty="0"/>
              <a:t>when you begin entering data. When you save the transaction, the system automatically assigns the next available transaction number.</a:t>
            </a:r>
            <a:endParaRPr dirty="0"/>
          </a:p>
          <a:p>
            <a:pPr marL="171450" lvl="0" indent="-171450" algn="l" rtl="0">
              <a:spcBef>
                <a:spcPts val="0"/>
              </a:spcBef>
              <a:spcAft>
                <a:spcPts val="0"/>
              </a:spcAft>
              <a:buClr>
                <a:schemeClr val="dk1"/>
              </a:buClr>
              <a:buSzPts val="900"/>
              <a:buFont typeface="Arial"/>
              <a:buChar char="•"/>
            </a:pPr>
            <a:r>
              <a:rPr lang="en-US" sz="900" b="1" dirty="0"/>
              <a:t>Effective Date </a:t>
            </a:r>
            <a:r>
              <a:rPr lang="en-US" sz="900" dirty="0"/>
              <a:t>for the position can be anytime between today’s date and one day prior to the hire date. Due to the lack of effective sequencing on position it’s recommended that positions effective date are set to a few weeks prior to the planned hire date. </a:t>
            </a:r>
            <a:endParaRPr sz="900" dirty="0"/>
          </a:p>
          <a:p>
            <a:pPr marL="171450" lvl="0" indent="-171450" algn="l" rtl="0">
              <a:spcBef>
                <a:spcPts val="0"/>
              </a:spcBef>
              <a:spcAft>
                <a:spcPts val="0"/>
              </a:spcAft>
              <a:buClr>
                <a:schemeClr val="dk1"/>
              </a:buClr>
              <a:buSzPts val="900"/>
              <a:buFont typeface="Arial"/>
              <a:buChar char="•"/>
            </a:pPr>
            <a:r>
              <a:rPr lang="en-US" sz="900" b="1" dirty="0"/>
              <a:t>Position Status</a:t>
            </a:r>
            <a:r>
              <a:rPr lang="en-US" sz="900" dirty="0"/>
              <a:t>: Always accept the default ‘Approved’ status when creating a new position; It is assumed that all positions that are being created have gone through the pre-approval process and have been authorized. </a:t>
            </a:r>
            <a:endParaRPr dirty="0"/>
          </a:p>
          <a:p>
            <a:pPr marL="171450" lvl="0" indent="-171450" algn="l" rtl="0">
              <a:spcBef>
                <a:spcPts val="0"/>
              </a:spcBef>
              <a:spcAft>
                <a:spcPts val="0"/>
              </a:spcAft>
              <a:buClr>
                <a:schemeClr val="dk1"/>
              </a:buClr>
              <a:buSzPts val="900"/>
              <a:buFont typeface="Arial"/>
              <a:buChar char="•"/>
            </a:pPr>
            <a:r>
              <a:rPr lang="en-US" sz="900" b="1" dirty="0"/>
              <a:t>UCI: Key Position </a:t>
            </a:r>
            <a:r>
              <a:rPr lang="en-US" sz="900" b="0" dirty="0"/>
              <a:t>field is not at UC </a:t>
            </a:r>
            <a:endParaRPr dirty="0"/>
          </a:p>
          <a:p>
            <a:pPr marL="0" lvl="0" indent="0" algn="l" rtl="0">
              <a:spcBef>
                <a:spcPts val="0"/>
              </a:spcBef>
              <a:spcAft>
                <a:spcPts val="0"/>
              </a:spcAft>
              <a:buClr>
                <a:schemeClr val="dk1"/>
              </a:buClr>
              <a:buSzPts val="900"/>
              <a:buFont typeface="Arial"/>
              <a:buNone/>
            </a:pPr>
            <a:endParaRPr sz="900" b="0" dirty="0"/>
          </a:p>
          <a:p>
            <a:pPr marL="0" lvl="0" indent="0" algn="l" rtl="0">
              <a:spcBef>
                <a:spcPts val="0"/>
              </a:spcBef>
              <a:spcAft>
                <a:spcPts val="0"/>
              </a:spcAft>
              <a:buClr>
                <a:schemeClr val="dk1"/>
              </a:buClr>
              <a:buSzPts val="900"/>
              <a:buFont typeface="Arial"/>
              <a:buNone/>
            </a:pPr>
            <a:r>
              <a:rPr lang="en-US" sz="900" b="0" u="sng" dirty="0"/>
              <a:t>Job Information Section </a:t>
            </a:r>
            <a:endParaRPr dirty="0"/>
          </a:p>
          <a:p>
            <a:pPr marL="171450" lvl="0" indent="-171450" algn="l" rtl="0">
              <a:spcBef>
                <a:spcPts val="0"/>
              </a:spcBef>
              <a:spcAft>
                <a:spcPts val="0"/>
              </a:spcAft>
              <a:buClr>
                <a:schemeClr val="dk1"/>
              </a:buClr>
              <a:buSzPts val="900"/>
              <a:buFont typeface="Arial"/>
              <a:buChar char="•"/>
            </a:pPr>
            <a:r>
              <a:rPr lang="en-US" sz="900" b="1" dirty="0"/>
              <a:t>Use Job Information </a:t>
            </a:r>
            <a:r>
              <a:rPr lang="en-US" sz="900" b="0" dirty="0"/>
              <a:t>to enter a Job Code (previously known as Title Code) for the position. Once you’ve entered the Job Code the other fields in this section pre-populate. You can use the </a:t>
            </a:r>
            <a:r>
              <a:rPr lang="en-US" sz="900" b="1" dirty="0"/>
              <a:t>Title</a:t>
            </a:r>
            <a:r>
              <a:rPr lang="en-US" sz="900" b="0" dirty="0"/>
              <a:t> field to enter a </a:t>
            </a:r>
            <a:r>
              <a:rPr lang="en-US" sz="900" b="1" dirty="0"/>
              <a:t>working title </a:t>
            </a:r>
            <a:r>
              <a:rPr lang="en-US" sz="900" b="0" dirty="0"/>
              <a:t>for the position.</a:t>
            </a:r>
            <a:endParaRPr dirty="0"/>
          </a:p>
          <a:p>
            <a:pPr marL="0" lvl="0" indent="0" algn="l" rtl="0">
              <a:spcBef>
                <a:spcPts val="0"/>
              </a:spcBef>
              <a:spcAft>
                <a:spcPts val="0"/>
              </a:spcAft>
              <a:buClr>
                <a:schemeClr val="dk1"/>
              </a:buClr>
              <a:buSzPts val="900"/>
              <a:buFont typeface="Arial"/>
              <a:buNone/>
            </a:pPr>
            <a:r>
              <a:rPr lang="en-US" sz="900" b="0" u="sng" dirty="0"/>
              <a:t>Work Location Section </a:t>
            </a:r>
            <a:endParaRPr dirty="0"/>
          </a:p>
          <a:p>
            <a:pPr marL="171450" marR="0" lvl="0" indent="-171450" algn="l" rtl="0">
              <a:lnSpc>
                <a:spcPct val="100000"/>
              </a:lnSpc>
              <a:spcBef>
                <a:spcPts val="0"/>
              </a:spcBef>
              <a:spcAft>
                <a:spcPts val="0"/>
              </a:spcAft>
              <a:buClr>
                <a:srgbClr val="000000"/>
              </a:buClr>
              <a:buSzPts val="900"/>
              <a:buFont typeface="Arial"/>
              <a:buChar char="•"/>
            </a:pPr>
            <a:r>
              <a:rPr lang="en-US" sz="900" b="1" dirty="0">
                <a:solidFill>
                  <a:srgbClr val="000000"/>
                </a:solidFill>
              </a:rPr>
              <a:t>Use Work Location </a:t>
            </a:r>
            <a:r>
              <a:rPr lang="en-US" sz="900" dirty="0">
                <a:solidFill>
                  <a:srgbClr val="000000"/>
                </a:solidFill>
              </a:rPr>
              <a:t>to enter a location and ‘</a:t>
            </a:r>
            <a:r>
              <a:rPr lang="en-US" sz="900" b="1" dirty="0">
                <a:solidFill>
                  <a:srgbClr val="000000"/>
                </a:solidFill>
              </a:rPr>
              <a:t>Reports To</a:t>
            </a:r>
            <a:r>
              <a:rPr lang="en-US" sz="900" dirty="0">
                <a:solidFill>
                  <a:srgbClr val="000000"/>
                </a:solidFill>
              </a:rPr>
              <a:t>’ for the position. The </a:t>
            </a:r>
            <a:r>
              <a:rPr lang="en-US" sz="900" b="1" dirty="0">
                <a:solidFill>
                  <a:srgbClr val="000000"/>
                </a:solidFill>
              </a:rPr>
              <a:t>Location</a:t>
            </a:r>
            <a:r>
              <a:rPr lang="en-US" sz="900" dirty="0">
                <a:solidFill>
                  <a:srgbClr val="000000"/>
                </a:solidFill>
              </a:rPr>
              <a:t> (building) will default from the </a:t>
            </a:r>
            <a:r>
              <a:rPr lang="en-US" sz="900" b="1" dirty="0">
                <a:solidFill>
                  <a:srgbClr val="000000"/>
                </a:solidFill>
              </a:rPr>
              <a:t>Department</a:t>
            </a:r>
            <a:r>
              <a:rPr lang="en-US" sz="900" dirty="0">
                <a:solidFill>
                  <a:srgbClr val="000000"/>
                </a:solidFill>
              </a:rPr>
              <a:t> but can be overridden. UC does not use </a:t>
            </a:r>
            <a:r>
              <a:rPr lang="en-US" sz="900" b="1" dirty="0">
                <a:solidFill>
                  <a:srgbClr val="000000"/>
                </a:solidFill>
              </a:rPr>
              <a:t>Dot-Line field. </a:t>
            </a:r>
            <a:endParaRPr dirty="0"/>
          </a:p>
          <a:p>
            <a:pPr marL="0" marR="0" lvl="0" indent="0" algn="l" rtl="0">
              <a:lnSpc>
                <a:spcPct val="100000"/>
              </a:lnSpc>
              <a:spcBef>
                <a:spcPts val="0"/>
              </a:spcBef>
              <a:spcAft>
                <a:spcPts val="0"/>
              </a:spcAft>
              <a:buClr>
                <a:srgbClr val="000000"/>
              </a:buClr>
              <a:buSzPts val="900"/>
              <a:buFont typeface="Arial"/>
              <a:buNone/>
            </a:pPr>
            <a:r>
              <a:rPr lang="en-US" sz="900" b="0" u="sng" dirty="0">
                <a:solidFill>
                  <a:srgbClr val="000000"/>
                </a:solidFill>
              </a:rPr>
              <a:t>Salary Plan Information </a:t>
            </a:r>
            <a:endParaRPr dirty="0"/>
          </a:p>
          <a:p>
            <a:pPr marL="171450" marR="0" lvl="0" indent="-171450" algn="l" rtl="0">
              <a:lnSpc>
                <a:spcPct val="100000"/>
              </a:lnSpc>
              <a:spcBef>
                <a:spcPts val="0"/>
              </a:spcBef>
              <a:spcAft>
                <a:spcPts val="0"/>
              </a:spcAft>
              <a:buClr>
                <a:srgbClr val="000000"/>
              </a:buClr>
              <a:buSzPts val="900"/>
              <a:buFont typeface="Arial"/>
              <a:buChar char="•"/>
            </a:pPr>
            <a:r>
              <a:rPr lang="en-US" sz="900" b="1" dirty="0">
                <a:solidFill>
                  <a:srgbClr val="000000"/>
                </a:solidFill>
              </a:rPr>
              <a:t>Salary Plan Information </a:t>
            </a:r>
            <a:r>
              <a:rPr lang="en-US" sz="900" b="0" dirty="0">
                <a:solidFill>
                  <a:srgbClr val="000000"/>
                </a:solidFill>
              </a:rPr>
              <a:t>including</a:t>
            </a:r>
            <a:r>
              <a:rPr lang="en-US" sz="900" b="1" dirty="0">
                <a:solidFill>
                  <a:srgbClr val="000000"/>
                </a:solidFill>
              </a:rPr>
              <a:t> Salary Admin Plan, Grade and Work Period </a:t>
            </a:r>
            <a:r>
              <a:rPr lang="en-US" sz="900" b="0" dirty="0">
                <a:solidFill>
                  <a:srgbClr val="000000"/>
                </a:solidFill>
              </a:rPr>
              <a:t>default from the </a:t>
            </a:r>
            <a:r>
              <a:rPr lang="en-US" sz="900" b="1" dirty="0">
                <a:solidFill>
                  <a:srgbClr val="000000"/>
                </a:solidFill>
              </a:rPr>
              <a:t>Job Code. Standard Hours </a:t>
            </a:r>
            <a:r>
              <a:rPr lang="en-US" sz="900" b="0" dirty="0">
                <a:solidFill>
                  <a:srgbClr val="000000"/>
                </a:solidFill>
              </a:rPr>
              <a:t>default from the position FTE which is entered under </a:t>
            </a:r>
            <a:r>
              <a:rPr lang="en-US" sz="900" b="1" dirty="0">
                <a:solidFill>
                  <a:srgbClr val="000000"/>
                </a:solidFill>
              </a:rPr>
              <a:t>Specific Information </a:t>
            </a:r>
            <a:r>
              <a:rPr lang="en-US" sz="900" b="0" dirty="0">
                <a:solidFill>
                  <a:srgbClr val="000000"/>
                </a:solidFill>
              </a:rPr>
              <a:t>Tab.</a:t>
            </a:r>
            <a:endParaRPr dirty="0"/>
          </a:p>
          <a:p>
            <a:pPr marL="0" marR="0" lvl="0" indent="0" algn="l" rtl="0">
              <a:lnSpc>
                <a:spcPct val="100000"/>
              </a:lnSpc>
              <a:spcBef>
                <a:spcPts val="0"/>
              </a:spcBef>
              <a:spcAft>
                <a:spcPts val="0"/>
              </a:spcAft>
              <a:buClr>
                <a:schemeClr val="dk1"/>
              </a:buClr>
              <a:buSzPts val="900"/>
              <a:buFont typeface="Arial"/>
              <a:buNone/>
            </a:pPr>
            <a:endParaRPr sz="900" b="1" dirty="0">
              <a:solidFill>
                <a:srgbClr val="FF0000"/>
              </a:solidFill>
            </a:endParaRPr>
          </a:p>
          <a:p>
            <a:pPr marL="171450" lvl="0" indent="-171450" algn="l" rtl="0">
              <a:spcBef>
                <a:spcPts val="0"/>
              </a:spcBef>
              <a:spcAft>
                <a:spcPts val="0"/>
              </a:spcAft>
              <a:buClr>
                <a:schemeClr val="dk1"/>
              </a:buClr>
              <a:buSzPts val="900"/>
              <a:buFont typeface="Arial"/>
              <a:buChar char="•"/>
            </a:pPr>
            <a:r>
              <a:rPr lang="en-US" sz="900" dirty="0"/>
              <a:t>You have the ability to save data prior to submitting for review and approval by clicking the </a:t>
            </a:r>
            <a:r>
              <a:rPr lang="en-US" sz="900" b="1" dirty="0"/>
              <a:t>Save for Later </a:t>
            </a:r>
            <a:r>
              <a:rPr lang="en-US" sz="900" dirty="0"/>
              <a:t>button at the bottom of any page in the component, which is not pictured here. The </a:t>
            </a:r>
            <a:r>
              <a:rPr lang="en-US" sz="900" b="1" dirty="0"/>
              <a:t>Save and Submit </a:t>
            </a:r>
            <a:r>
              <a:rPr lang="en-US" sz="900" dirty="0"/>
              <a:t>button appears only on the last tab – the </a:t>
            </a:r>
            <a:r>
              <a:rPr lang="en-US" sz="900" b="1" dirty="0"/>
              <a:t>Supporting Documents</a:t>
            </a:r>
            <a:r>
              <a:rPr lang="en-US" sz="900" b="0" dirty="0"/>
              <a:t> tab</a:t>
            </a:r>
            <a:r>
              <a:rPr lang="en-US" sz="900" dirty="0"/>
              <a:t>. </a:t>
            </a:r>
            <a:endParaRPr dirty="0"/>
          </a:p>
        </p:txBody>
      </p:sp>
      <p:sp>
        <p:nvSpPr>
          <p:cNvPr id="807" name="Google Shape;807;p48: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2043328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47: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4" name="Google Shape;794;p47: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795" name="Google Shape;795;p47: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13437829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Example A:</a:t>
            </a:r>
          </a:p>
          <a:p>
            <a:pPr lvl="1"/>
            <a:r>
              <a:rPr lang="en-US" dirty="0" smtClean="0"/>
              <a:t>Salary Admin Plan: BYA (By Agreement)</a:t>
            </a:r>
          </a:p>
          <a:p>
            <a:pPr lvl="1"/>
            <a:r>
              <a:rPr lang="en-US" dirty="0" smtClean="0"/>
              <a:t>Grade: BYA  (By Agreement)</a:t>
            </a:r>
          </a:p>
          <a:p>
            <a:pPr lvl="1"/>
            <a:r>
              <a:rPr lang="en-US" dirty="0" smtClean="0"/>
              <a:t>This allows the initiator to manually enter the compensation amount at the time of hire on the Smart HR Template.</a:t>
            </a:r>
          </a:p>
          <a:p>
            <a:r>
              <a:rPr lang="en-US" b="1" dirty="0" smtClean="0"/>
              <a:t>Example B:</a:t>
            </a:r>
          </a:p>
          <a:p>
            <a:pPr lvl="1"/>
            <a:r>
              <a:rPr lang="en-US" dirty="0" smtClean="0"/>
              <a:t>Salary Admin Plan: T022</a:t>
            </a:r>
          </a:p>
          <a:p>
            <a:pPr lvl="1"/>
            <a:r>
              <a:rPr lang="en-US" dirty="0" smtClean="0"/>
              <a:t>Grade: 01</a:t>
            </a:r>
          </a:p>
          <a:p>
            <a:pPr lvl="1"/>
            <a:r>
              <a:rPr lang="en-US" dirty="0" smtClean="0"/>
              <a:t>This may require the entry of a Salary Step at the time of hire on the Smart HR Template.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280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35" name="Google Shape;135;p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50: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p50: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There are 4 FLSA statuses available:</a:t>
            </a:r>
            <a:endParaRPr/>
          </a:p>
          <a:p>
            <a:pPr marL="171450" lvl="0" indent="-171450" algn="l" rtl="0">
              <a:spcBef>
                <a:spcPts val="0"/>
              </a:spcBef>
              <a:spcAft>
                <a:spcPts val="0"/>
              </a:spcAft>
              <a:buClr>
                <a:schemeClr val="dk1"/>
              </a:buClr>
              <a:buSzPts val="1100"/>
              <a:buFont typeface="Arial"/>
              <a:buChar char="-"/>
            </a:pPr>
            <a:r>
              <a:rPr lang="en-US"/>
              <a:t>Exempt</a:t>
            </a:r>
            <a:endParaRPr/>
          </a:p>
          <a:p>
            <a:pPr marL="171450" lvl="0" indent="-171450" algn="l" rtl="0">
              <a:spcBef>
                <a:spcPts val="0"/>
              </a:spcBef>
              <a:spcAft>
                <a:spcPts val="0"/>
              </a:spcAft>
              <a:buClr>
                <a:schemeClr val="dk1"/>
              </a:buClr>
              <a:buSzPts val="1100"/>
              <a:buFont typeface="Arial"/>
              <a:buChar char="-"/>
            </a:pPr>
            <a:r>
              <a:rPr lang="en-US"/>
              <a:t>No FLSA Required</a:t>
            </a:r>
            <a:endParaRPr/>
          </a:p>
          <a:p>
            <a:pPr marL="171450" lvl="0" indent="-171450" algn="l" rtl="0">
              <a:spcBef>
                <a:spcPts val="0"/>
              </a:spcBef>
              <a:spcAft>
                <a:spcPts val="0"/>
              </a:spcAft>
              <a:buClr>
                <a:schemeClr val="dk1"/>
              </a:buClr>
              <a:buSzPts val="1100"/>
              <a:buFont typeface="Arial"/>
              <a:buChar char="-"/>
            </a:pPr>
            <a:r>
              <a:rPr lang="en-US"/>
              <a:t>Nonexempt </a:t>
            </a:r>
            <a:endParaRPr/>
          </a:p>
          <a:p>
            <a:pPr marL="171450" lvl="0" indent="-171450" algn="l" rtl="0">
              <a:spcBef>
                <a:spcPts val="0"/>
              </a:spcBef>
              <a:spcAft>
                <a:spcPts val="0"/>
              </a:spcAft>
              <a:buClr>
                <a:schemeClr val="dk1"/>
              </a:buClr>
              <a:buSzPts val="1100"/>
              <a:buFont typeface="Arial"/>
              <a:buChar char="-"/>
            </a:pPr>
            <a:r>
              <a:rPr lang="en-US"/>
              <a:t>Nonexempt alt overtime (this value is used to track whether someone is eligible for an alternate overtime calculation, which is applicable for employees who are working in certain states that do not use the federal overtime guidelines) </a:t>
            </a:r>
            <a:endParaRPr/>
          </a:p>
        </p:txBody>
      </p:sp>
      <p:sp>
        <p:nvSpPr>
          <p:cNvPr id="834" name="Google Shape;834;p50: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2974717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51: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5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dirty="0"/>
              <a:t>Only </a:t>
            </a:r>
            <a:r>
              <a:rPr lang="en-US" b="1" dirty="0"/>
              <a:t>Position Pool ID </a:t>
            </a:r>
            <a:r>
              <a:rPr lang="en-US" dirty="0"/>
              <a:t>and </a:t>
            </a:r>
            <a:r>
              <a:rPr lang="en-US" b="1" dirty="0"/>
              <a:t>FTE</a:t>
            </a:r>
            <a:r>
              <a:rPr lang="en-US" dirty="0"/>
              <a:t> are used by UCI in the </a:t>
            </a:r>
            <a:r>
              <a:rPr lang="en-US" b="1" dirty="0"/>
              <a:t>Education and Government </a:t>
            </a:r>
            <a:r>
              <a:rPr lang="en-US" dirty="0"/>
              <a:t>section. </a:t>
            </a:r>
            <a:r>
              <a:rPr lang="en-US" dirty="0" smtClean="0"/>
              <a:t>Notice</a:t>
            </a:r>
            <a:r>
              <a:rPr lang="en-US" baseline="0" dirty="0" smtClean="0"/>
              <a:t> the Transaction ID for the new position control request defaults to 11111111 until the transaction is submitted. Once it’s submitted a Transaction ID is assigned.</a:t>
            </a:r>
            <a:endParaRPr dirty="0"/>
          </a:p>
        </p:txBody>
      </p:sp>
      <p:sp>
        <p:nvSpPr>
          <p:cNvPr id="845" name="Google Shape;845;p51: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2694035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5: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35: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654" name="Google Shape;654;p35: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696946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36: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36: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Whenever you see Position Pool ID in UCPath I want you to think work study. </a:t>
            </a:r>
            <a:endParaRPr/>
          </a:p>
          <a:p>
            <a:pPr marL="0" lvl="0" indent="0" algn="l" rtl="0">
              <a:spcBef>
                <a:spcPts val="0"/>
              </a:spcBef>
              <a:spcAft>
                <a:spcPts val="0"/>
              </a:spcAft>
              <a:buNone/>
            </a:pPr>
            <a:endParaRPr/>
          </a:p>
          <a:p>
            <a:pPr marL="0" lvl="0" indent="0" algn="l" rtl="0">
              <a:spcBef>
                <a:spcPts val="0"/>
              </a:spcBef>
              <a:spcAft>
                <a:spcPts val="0"/>
              </a:spcAft>
              <a:buNone/>
            </a:pPr>
            <a:r>
              <a:rPr lang="en-US"/>
              <a:t>The Position Pool ID selected will be based on the award that is provided to the student as part of their financial aid package. The Office of Financial Aid is responsible for ensure these pool ids are setup correctly in UCPath. </a:t>
            </a:r>
            <a:r>
              <a:rPr lang="en-US" sz="1100"/>
              <a:t>The funding can be added as soon as the student is hired and the WS funding is approved. </a:t>
            </a:r>
            <a:endParaRPr/>
          </a:p>
        </p:txBody>
      </p:sp>
    </p:spTree>
    <p:extLst>
      <p:ext uri="{BB962C8B-B14F-4D97-AF65-F5344CB8AC3E}">
        <p14:creationId xmlns:p14="http://schemas.microsoft.com/office/powerpoint/2010/main" val="4294480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52: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52: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The HR Worksite is required in order to initiate the notification to the employee, when hired, to complete section 1 of their I-9 profile in Tracker. Other fields are described in the following slides.</a:t>
            </a:r>
            <a:endParaRPr/>
          </a:p>
          <a:p>
            <a:pPr marL="0" lvl="0" indent="0" algn="l" rtl="0">
              <a:spcBef>
                <a:spcPts val="0"/>
              </a:spcBef>
              <a:spcAft>
                <a:spcPts val="0"/>
              </a:spcAft>
              <a:buNone/>
            </a:pPr>
            <a:endParaRPr/>
          </a:p>
        </p:txBody>
      </p:sp>
      <p:sp>
        <p:nvSpPr>
          <p:cNvPr id="860" name="Google Shape;860;p52: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47</a:t>
            </a:fld>
            <a:endParaRPr/>
          </a:p>
        </p:txBody>
      </p:sp>
    </p:spTree>
    <p:extLst>
      <p:ext uri="{BB962C8B-B14F-4D97-AF65-F5344CB8AC3E}">
        <p14:creationId xmlns:p14="http://schemas.microsoft.com/office/powerpoint/2010/main" val="1339049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53: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p53: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dirty="0"/>
              <a:t>Most employees will fall under the All Others, Not Confidential</a:t>
            </a:r>
            <a:endParaRPr dirty="0"/>
          </a:p>
        </p:txBody>
      </p:sp>
      <p:sp>
        <p:nvSpPr>
          <p:cNvPr id="869" name="Google Shape;869;p53: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49</a:t>
            </a:fld>
            <a:endParaRPr/>
          </a:p>
        </p:txBody>
      </p:sp>
    </p:spTree>
    <p:extLst>
      <p:ext uri="{BB962C8B-B14F-4D97-AF65-F5344CB8AC3E}">
        <p14:creationId xmlns:p14="http://schemas.microsoft.com/office/powerpoint/2010/main" val="5772082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5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5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878" name="Google Shape;878;p5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50</a:t>
            </a:fld>
            <a:endParaRPr/>
          </a:p>
        </p:txBody>
      </p:sp>
    </p:spTree>
    <p:extLst>
      <p:ext uri="{BB962C8B-B14F-4D97-AF65-F5344CB8AC3E}">
        <p14:creationId xmlns:p14="http://schemas.microsoft.com/office/powerpoint/2010/main" val="17555013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55: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p55: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890" name="Google Shape;890;p55: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51</a:t>
            </a:fld>
            <a:endParaRPr/>
          </a:p>
        </p:txBody>
      </p:sp>
    </p:spTree>
    <p:extLst>
      <p:ext uri="{BB962C8B-B14F-4D97-AF65-F5344CB8AC3E}">
        <p14:creationId xmlns:p14="http://schemas.microsoft.com/office/powerpoint/2010/main" val="18036819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56: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56: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902" name="Google Shape;902;p56: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52</a:t>
            </a:fld>
            <a:endParaRPr/>
          </a:p>
        </p:txBody>
      </p:sp>
    </p:spTree>
    <p:extLst>
      <p:ext uri="{BB962C8B-B14F-4D97-AF65-F5344CB8AC3E}">
        <p14:creationId xmlns:p14="http://schemas.microsoft.com/office/powerpoint/2010/main" val="22625312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57: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57: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a:t>To avoid duplicative data entry, UCPath allows you to copy existing position information and use it to create a new position.</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US"/>
              <a:t>You begin the system steps for copying an existing position just as you do for requesting a new position:</a:t>
            </a:r>
            <a:endParaRPr/>
          </a:p>
          <a:p>
            <a:pPr marL="232943" lvl="0" indent="-232943" algn="l" rtl="0">
              <a:spcBef>
                <a:spcPts val="0"/>
              </a:spcBef>
              <a:spcAft>
                <a:spcPts val="0"/>
              </a:spcAft>
              <a:buClr>
                <a:schemeClr val="dk1"/>
              </a:buClr>
              <a:buSzPts val="1100"/>
              <a:buFont typeface="Arial"/>
              <a:buAutoNum type="arabicPeriod"/>
            </a:pPr>
            <a:r>
              <a:rPr lang="en-US"/>
              <a:t>Navigate to the </a:t>
            </a:r>
            <a:r>
              <a:rPr lang="en-US" b="1"/>
              <a:t>Position Control Request </a:t>
            </a:r>
            <a:r>
              <a:rPr lang="en-US"/>
              <a:t>component, select the </a:t>
            </a:r>
            <a:r>
              <a:rPr lang="en-US" b="1"/>
              <a:t>Add New Position </a:t>
            </a:r>
            <a:r>
              <a:rPr lang="en-US"/>
              <a:t>option and click the </a:t>
            </a:r>
            <a:r>
              <a:rPr lang="en-US" b="1"/>
              <a:t>Next </a:t>
            </a:r>
            <a:r>
              <a:rPr lang="en-US" b="0"/>
              <a:t>button. </a:t>
            </a:r>
            <a:endParaRPr/>
          </a:p>
          <a:p>
            <a:pPr marL="232943" lvl="0" indent="-232943" algn="l" rtl="0">
              <a:spcBef>
                <a:spcPts val="0"/>
              </a:spcBef>
              <a:spcAft>
                <a:spcPts val="0"/>
              </a:spcAft>
              <a:buClr>
                <a:schemeClr val="dk1"/>
              </a:buClr>
              <a:buSzPts val="1100"/>
              <a:buFont typeface="Arial"/>
              <a:buAutoNum type="arabicPeriod"/>
            </a:pPr>
            <a:r>
              <a:rPr lang="en-US"/>
              <a:t>On the </a:t>
            </a:r>
            <a:r>
              <a:rPr lang="en-US" b="1"/>
              <a:t>Description </a:t>
            </a:r>
            <a:r>
              <a:rPr lang="en-US" b="0"/>
              <a:t>tab, enter the appropriate </a:t>
            </a:r>
            <a:r>
              <a:rPr lang="en-US" b="1"/>
              <a:t>Effective Date</a:t>
            </a:r>
            <a:r>
              <a:rPr lang="en-US" b="0"/>
              <a:t>, but instead </a:t>
            </a:r>
            <a:r>
              <a:rPr lang="en-US"/>
              <a:t>of entering all the required data for the new position, click the </a:t>
            </a:r>
            <a:r>
              <a:rPr lang="en-US" b="1"/>
              <a:t>Initialize</a:t>
            </a:r>
            <a:r>
              <a:rPr lang="en-US"/>
              <a:t> button to copy the appropriate data from an existing position.</a:t>
            </a:r>
            <a:endParaRPr/>
          </a:p>
          <a:p>
            <a:pPr marL="232943" lvl="0" indent="-232943" algn="l" rtl="0">
              <a:spcBef>
                <a:spcPts val="0"/>
              </a:spcBef>
              <a:spcAft>
                <a:spcPts val="0"/>
              </a:spcAft>
              <a:buClr>
                <a:schemeClr val="dk1"/>
              </a:buClr>
              <a:buSzPts val="1100"/>
              <a:buFont typeface="Arial"/>
              <a:buAutoNum type="arabicPeriod"/>
            </a:pPr>
            <a:r>
              <a:rPr lang="en-US"/>
              <a:t>The </a:t>
            </a:r>
            <a:r>
              <a:rPr lang="en-US" b="1"/>
              <a:t>Default Position Data </a:t>
            </a:r>
            <a:r>
              <a:rPr lang="en-US"/>
              <a:t>pop up window will appear, and here you can enter the effective date and the position number that you want to copy the data from.</a:t>
            </a:r>
            <a:endParaRPr/>
          </a:p>
          <a:p>
            <a:pPr marL="232943" lvl="0" indent="-232943" algn="l" rtl="0">
              <a:spcBef>
                <a:spcPts val="0"/>
              </a:spcBef>
              <a:spcAft>
                <a:spcPts val="0"/>
              </a:spcAft>
              <a:buClr>
                <a:schemeClr val="dk1"/>
              </a:buClr>
              <a:buSzPts val="1100"/>
              <a:buFont typeface="Arial"/>
              <a:buAutoNum type="arabicPeriod"/>
            </a:pPr>
            <a:r>
              <a:rPr lang="en-US"/>
              <a:t>After you click the ‘OK’ button, the new position’s data will be populated.</a:t>
            </a:r>
            <a:endParaRPr/>
          </a:p>
          <a:p>
            <a:pPr marL="0" lvl="0" indent="0" algn="l" rtl="0">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Please note that some fields you’ll see on UCPath pages were custom created for the UC system and are not standard in PeopleSoft. This is relevant to copying an existing position because when you click on Initialize, the custom UC Fields do not get copied over (such as Employee Relations Code and Security Clearance). Those fields will need to be manually updated.</a:t>
            </a:r>
            <a:endParaRPr sz="1100">
              <a:solidFill>
                <a:schemeClr val="dk1"/>
              </a:solidFill>
              <a:latin typeface="Arial"/>
              <a:ea typeface="Arial"/>
              <a:cs typeface="Arial"/>
              <a:sym typeface="Aria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161906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6: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58: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Google Shape;929;p58: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6699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63: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p63: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71185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6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2" name="Google Shape;982;p6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Positions are approved using Approval Workflow Engine, or AWE. Each organization or department is responsible for creating a workflow that defines approvals that must be in place before a new position is created, or an existing position is updated, and includes the appropriate employees.</a:t>
            </a:r>
            <a:endParaRPr/>
          </a:p>
          <a:p>
            <a:pPr marL="0" lvl="0" indent="0" algn="l" rtl="0">
              <a:spcBef>
                <a:spcPts val="0"/>
              </a:spcBef>
              <a:spcAft>
                <a:spcPts val="0"/>
              </a:spcAft>
              <a:buNone/>
            </a:pPr>
            <a:endParaRPr/>
          </a:p>
          <a:p>
            <a:pPr marL="0" lvl="0" indent="0" algn="l" rtl="0">
              <a:spcBef>
                <a:spcPts val="0"/>
              </a:spcBef>
              <a:spcAft>
                <a:spcPts val="0"/>
              </a:spcAft>
              <a:buNone/>
            </a:pPr>
            <a:r>
              <a:rPr lang="en-US"/>
              <a:t>Here is how position approvals work in UCPath:</a:t>
            </a:r>
            <a:endParaRPr/>
          </a:p>
          <a:p>
            <a:pPr marL="0" lvl="0" indent="0" algn="l" rtl="0">
              <a:spcBef>
                <a:spcPts val="0"/>
              </a:spcBef>
              <a:spcAft>
                <a:spcPts val="0"/>
              </a:spcAft>
              <a:buNone/>
            </a:pPr>
            <a:r>
              <a:rPr lang="en-US"/>
              <a:t>Departments request the creation of a new position or updates to an existing position and obtain necessary pre-approvals before entering the position into UCPath.</a:t>
            </a:r>
            <a:endParaRPr/>
          </a:p>
          <a:p>
            <a:pPr marL="0" lvl="0" indent="0" algn="l" rtl="0">
              <a:spcBef>
                <a:spcPts val="0"/>
              </a:spcBef>
              <a:spcAft>
                <a:spcPts val="0"/>
              </a:spcAft>
              <a:buNone/>
            </a:pPr>
            <a:r>
              <a:rPr lang="en-US"/>
              <a:t>Once pre-approvals are secured, the initiator will submit a Position Control Request</a:t>
            </a:r>
            <a:endParaRPr/>
          </a:p>
          <a:p>
            <a:pPr marL="0" lvl="0" indent="0" algn="l" rtl="0">
              <a:spcBef>
                <a:spcPts val="0"/>
              </a:spcBef>
              <a:spcAft>
                <a:spcPts val="0"/>
              </a:spcAft>
              <a:buNone/>
            </a:pPr>
            <a:r>
              <a:rPr lang="en-US"/>
              <a:t>The Position Control Request will utilize AWE to route the request for approvals before saving to UCPath.</a:t>
            </a:r>
            <a:endParaRPr/>
          </a:p>
          <a:p>
            <a:pPr marL="0" lvl="0" indent="0" algn="l" rtl="0">
              <a:spcBef>
                <a:spcPts val="0"/>
              </a:spcBef>
              <a:spcAft>
                <a:spcPts val="0"/>
              </a:spcAft>
              <a:buNone/>
            </a:pPr>
            <a:r>
              <a:rPr lang="en-US"/>
              <a:t>After final organization or department approval through AWE, data from a Position Control Request transaction is saved to the system; the information does not need to be processed by the UCPath Center.</a:t>
            </a:r>
            <a:endParaRPr/>
          </a:p>
          <a:p>
            <a:pPr marL="0" lvl="0" indent="0" algn="l" rtl="0">
              <a:spcBef>
                <a:spcPts val="0"/>
              </a:spcBef>
              <a:spcAft>
                <a:spcPts val="0"/>
              </a:spcAft>
              <a:buNone/>
            </a:pPr>
            <a:endParaRPr/>
          </a:p>
        </p:txBody>
      </p:sp>
      <p:sp>
        <p:nvSpPr>
          <p:cNvPr id="983" name="Google Shape;983;p6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56</a:t>
            </a:fld>
            <a:endParaRPr/>
          </a:p>
        </p:txBody>
      </p:sp>
    </p:spTree>
    <p:extLst>
      <p:ext uri="{BB962C8B-B14F-4D97-AF65-F5344CB8AC3E}">
        <p14:creationId xmlns:p14="http://schemas.microsoft.com/office/powerpoint/2010/main" val="28237040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65: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p65: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The final step is to save and submit the Position Control Request from the </a:t>
            </a:r>
            <a:r>
              <a:rPr lang="en-US" b="1" dirty="0"/>
              <a:t>Supporting Documents</a:t>
            </a:r>
            <a:r>
              <a:rPr lang="en-US" b="0" dirty="0"/>
              <a:t> tab</a:t>
            </a:r>
            <a:r>
              <a:rPr lang="en-US" dirty="0"/>
              <a:t>. After you successfully complete all the tabs on the </a:t>
            </a:r>
            <a:r>
              <a:rPr lang="en-US" b="1" dirty="0"/>
              <a:t>Position Request page</a:t>
            </a:r>
            <a:r>
              <a:rPr lang="en-US" dirty="0"/>
              <a:t>, the transaction is routed through AWE.  </a:t>
            </a:r>
            <a:endParaRPr dirty="0"/>
          </a:p>
          <a:p>
            <a:pPr marL="0" marR="0" lvl="0" indent="0" algn="l" rtl="0">
              <a:lnSpc>
                <a:spcPct val="100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Clr>
                <a:schemeClr val="dk1"/>
              </a:buClr>
              <a:buSzPts val="1100"/>
              <a:buFont typeface="Arial"/>
              <a:buNone/>
            </a:pPr>
            <a:r>
              <a:rPr lang="en-US" dirty="0"/>
              <a:t>The bottom portion of the </a:t>
            </a:r>
            <a:r>
              <a:rPr lang="en-US" b="1" dirty="0"/>
              <a:t>Supporting Documents </a:t>
            </a:r>
            <a:r>
              <a:rPr lang="en-US" dirty="0"/>
              <a:t>page </a:t>
            </a:r>
            <a:r>
              <a:rPr lang="en-US" dirty="0">
                <a:solidFill>
                  <a:srgbClr val="000000"/>
                </a:solidFill>
                <a:latin typeface="Arial"/>
                <a:ea typeface="Arial"/>
                <a:cs typeface="Arial"/>
                <a:sym typeface="Arial"/>
              </a:rPr>
              <a:t>displays the Approvers to which the system routes the transaction. </a:t>
            </a:r>
            <a:r>
              <a:rPr lang="en-US" dirty="0" smtClean="0">
                <a:solidFill>
                  <a:srgbClr val="000000"/>
                </a:solidFill>
                <a:latin typeface="Arial"/>
                <a:ea typeface="Arial"/>
                <a:cs typeface="Arial"/>
                <a:sym typeface="Arial"/>
              </a:rPr>
              <a:t>Notice</a:t>
            </a:r>
            <a:r>
              <a:rPr lang="en-US" baseline="0" dirty="0" smtClean="0">
                <a:solidFill>
                  <a:srgbClr val="000000"/>
                </a:solidFill>
                <a:latin typeface="Arial"/>
                <a:ea typeface="Arial"/>
                <a:cs typeface="Arial"/>
                <a:sym typeface="Arial"/>
              </a:rPr>
              <a:t> that the Transaction ID is now assigned.</a:t>
            </a:r>
            <a:endParaRPr dirty="0"/>
          </a:p>
          <a:p>
            <a:pPr marL="0" marR="0" lvl="0" indent="0" algn="l" rtl="0">
              <a:lnSpc>
                <a:spcPct val="100000"/>
              </a:lnSpc>
              <a:spcBef>
                <a:spcPts val="0"/>
              </a:spcBef>
              <a:spcAft>
                <a:spcPts val="0"/>
              </a:spcAft>
              <a:buClr>
                <a:schemeClr val="dk1"/>
              </a:buClr>
              <a:buSzPts val="1100"/>
              <a:buFont typeface="Arial"/>
              <a:buNone/>
            </a:pP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dirty="0">
                <a:solidFill>
                  <a:srgbClr val="000000"/>
                </a:solidFill>
                <a:latin typeface="Arial"/>
                <a:ea typeface="Arial"/>
                <a:cs typeface="Arial"/>
                <a:sym typeface="Arial"/>
              </a:rPr>
              <a:t>For additional information on AWE approvals, refer to the </a:t>
            </a:r>
            <a:r>
              <a:rPr lang="en-US" i="1" dirty="0"/>
              <a:t>AWE Overview </a:t>
            </a:r>
            <a:r>
              <a:rPr lang="en-US" i="0" dirty="0"/>
              <a:t>training course.</a:t>
            </a:r>
            <a:endParaRPr dirty="0">
              <a:solidFill>
                <a:srgbClr val="000000"/>
              </a:solidFill>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129320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66: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Google Shape;1001;p66: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After you successfully save and submit a </a:t>
            </a:r>
            <a:r>
              <a:rPr lang="en-US" b="1"/>
              <a:t>Positon Control Request</a:t>
            </a:r>
            <a:r>
              <a:rPr lang="en-US"/>
              <a:t> the system sends an automated notification indicating your request was submitted for approval (first example). </a:t>
            </a:r>
            <a:endParaRPr/>
          </a:p>
          <a:p>
            <a:pPr marL="0" lvl="0" indent="0" algn="l" rtl="0">
              <a:spcBef>
                <a:spcPts val="0"/>
              </a:spcBef>
              <a:spcAft>
                <a:spcPts val="0"/>
              </a:spcAft>
              <a:buClr>
                <a:schemeClr val="dk1"/>
              </a:buClr>
              <a:buSzPts val="1100"/>
              <a:buFont typeface="Arial"/>
              <a:buNone/>
            </a:pPr>
            <a:r>
              <a:rPr lang="en-US"/>
              <a:t>After final approval of a transaction, the system automatically sends an approval email to you indicating the request was approved (second example).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Additionally, if the request is denied or pushed back to another Approver, the system sends an automated email notification providing the approval status update (not shown here).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When you click the link in the email, if you are signed in to UCPath, the transaction details appear. If you are not logged in, you are prompted to do so before the system displays the appropriate transaction.</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Please note that the Initiator cannot copy a denied transaction.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29067824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7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8" name="Google Shape;1068;p7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069" name="Google Shape;1069;p7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59</a:t>
            </a:fld>
            <a:endParaRPr/>
          </a:p>
        </p:txBody>
      </p:sp>
    </p:spTree>
    <p:extLst>
      <p:ext uri="{BB962C8B-B14F-4D97-AF65-F5344CB8AC3E}">
        <p14:creationId xmlns:p14="http://schemas.microsoft.com/office/powerpoint/2010/main" val="356618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some position initiators will not be able to update the data on the budget distribution page.</a:t>
            </a:r>
          </a:p>
          <a:p>
            <a:r>
              <a:rPr lang="en-US" dirty="0" smtClean="0"/>
              <a:t>More information is available in the Budget Distribution course.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78065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1: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3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Now let’s walk through a position management example. </a:t>
            </a:r>
            <a:endParaRPr/>
          </a:p>
          <a:p>
            <a:pPr marL="0" lvl="0" indent="0" algn="l" rtl="0">
              <a:spcBef>
                <a:spcPts val="0"/>
              </a:spcBef>
              <a:spcAft>
                <a:spcPts val="0"/>
              </a:spcAft>
              <a:buNone/>
            </a:pPr>
            <a:endParaRPr/>
          </a:p>
          <a:p>
            <a:pPr marL="0" lvl="0" indent="0" algn="l" rtl="0">
              <a:spcBef>
                <a:spcPts val="900"/>
              </a:spcBef>
              <a:spcAft>
                <a:spcPts val="0"/>
              </a:spcAft>
              <a:buClr>
                <a:schemeClr val="dk1"/>
              </a:buClr>
              <a:buSzPts val="1100"/>
              <a:buFont typeface="Arial"/>
              <a:buNone/>
            </a:pPr>
            <a:r>
              <a:rPr lang="en-US"/>
              <a:t>In this example, the </a:t>
            </a:r>
            <a:r>
              <a:rPr lang="en-US" sz="1100"/>
              <a:t>Marketing Department has four employees, each with their own position. All the positions are filled, and the department has no vacancies. But! The department’s responsibilities have grown and Alex decides she needs to:</a:t>
            </a:r>
            <a:endParaRPr/>
          </a:p>
          <a:p>
            <a:pPr marL="0" lvl="0" indent="0" algn="l" rtl="0">
              <a:spcBef>
                <a:spcPts val="900"/>
              </a:spcBef>
              <a:spcAft>
                <a:spcPts val="0"/>
              </a:spcAft>
              <a:buClr>
                <a:schemeClr val="dk1"/>
              </a:buClr>
              <a:buSzPts val="1100"/>
              <a:buFont typeface="Arial"/>
              <a:buNone/>
            </a:pPr>
            <a:endParaRPr sz="1100"/>
          </a:p>
          <a:p>
            <a:pPr marL="0" lvl="0" indent="0" algn="l" rtl="0">
              <a:spcBef>
                <a:spcPts val="900"/>
              </a:spcBef>
              <a:spcAft>
                <a:spcPts val="0"/>
              </a:spcAft>
              <a:buClr>
                <a:schemeClr val="accent1"/>
              </a:buClr>
              <a:buSzPts val="1100"/>
              <a:buFont typeface="Calibri"/>
              <a:buNone/>
            </a:pPr>
            <a:r>
              <a:rPr lang="en-US" sz="1100">
                <a:solidFill>
                  <a:schemeClr val="accent1"/>
                </a:solidFill>
              </a:rPr>
              <a:t>One, create a new ‘Analyst’ position</a:t>
            </a:r>
            <a:endParaRPr/>
          </a:p>
          <a:p>
            <a:pPr marL="0" lvl="0" indent="0" algn="l" rtl="0">
              <a:spcBef>
                <a:spcPts val="900"/>
              </a:spcBef>
              <a:spcAft>
                <a:spcPts val="0"/>
              </a:spcAft>
              <a:buClr>
                <a:schemeClr val="accent1"/>
              </a:buClr>
              <a:buSzPts val="1100"/>
              <a:buFont typeface="Calibri"/>
              <a:buNone/>
            </a:pPr>
            <a:r>
              <a:rPr lang="en-US" sz="1100">
                <a:solidFill>
                  <a:schemeClr val="accent1"/>
                </a:solidFill>
              </a:rPr>
              <a:t>Two, promote Danielle from Executive Assistant to Analyst (please assume that an open recruitment or a waiver has occurred prior to Danielle’s promotion to Analyst).</a:t>
            </a:r>
            <a:endParaRPr sz="1100">
              <a:solidFill>
                <a:schemeClr val="accent1"/>
              </a:solidFill>
            </a:endParaRPr>
          </a:p>
          <a:p>
            <a:pPr marL="0" lvl="0" indent="0" algn="l" rtl="0">
              <a:spcBef>
                <a:spcPts val="900"/>
              </a:spcBef>
              <a:spcAft>
                <a:spcPts val="0"/>
              </a:spcAft>
              <a:buClr>
                <a:schemeClr val="accent1"/>
              </a:buClr>
              <a:buSzPts val="1100"/>
              <a:buFont typeface="Calibri"/>
              <a:buNone/>
            </a:pPr>
            <a:r>
              <a:rPr lang="en-US" sz="1100">
                <a:solidFill>
                  <a:schemeClr val="accent1"/>
                </a:solidFill>
              </a:rPr>
              <a:t>And, three, hire a new Executive Assistant</a:t>
            </a:r>
            <a:endParaRPr/>
          </a:p>
          <a:p>
            <a:pPr marL="0" lvl="0" indent="0" algn="l" rtl="0">
              <a:spcBef>
                <a:spcPts val="900"/>
              </a:spcBef>
              <a:spcAft>
                <a:spcPts val="0"/>
              </a:spcAft>
              <a:buClr>
                <a:schemeClr val="dk1"/>
              </a:buClr>
              <a:buSzPts val="1100"/>
              <a:buFont typeface="Arial"/>
              <a:buNone/>
            </a:pPr>
            <a:endParaRPr sz="1100"/>
          </a:p>
          <a:p>
            <a:pPr marL="0" lvl="0" indent="0" algn="l" rtl="0">
              <a:spcBef>
                <a:spcPts val="0"/>
              </a:spcBef>
              <a:spcAft>
                <a:spcPts val="0"/>
              </a:spcAft>
              <a:buNone/>
            </a:pPr>
            <a:endParaRPr/>
          </a:p>
        </p:txBody>
      </p:sp>
    </p:spTree>
    <p:extLst>
      <p:ext uri="{BB962C8B-B14F-4D97-AF65-F5344CB8AC3E}">
        <p14:creationId xmlns:p14="http://schemas.microsoft.com/office/powerpoint/2010/main" val="22420421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2: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32: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The first step is to create a new position for the Analyst role in the department. After creating the position, make sure to attach the right funding to the position.</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931091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40: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40: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705" name="Google Shape;705;p40: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63</a:t>
            </a:fld>
            <a:endParaRPr/>
          </a:p>
        </p:txBody>
      </p:sp>
    </p:spTree>
    <p:extLst>
      <p:ext uri="{BB962C8B-B14F-4D97-AF65-F5344CB8AC3E}">
        <p14:creationId xmlns:p14="http://schemas.microsoft.com/office/powerpoint/2010/main" val="138233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7: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4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The correct answer is: False</a:t>
            </a:r>
            <a:endParaRPr/>
          </a:p>
        </p:txBody>
      </p:sp>
      <p:sp>
        <p:nvSpPr>
          <p:cNvPr id="714" name="Google Shape;714;p41: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64</a:t>
            </a:fld>
            <a:endParaRPr/>
          </a:p>
        </p:txBody>
      </p:sp>
    </p:spTree>
    <p:extLst>
      <p:ext uri="{BB962C8B-B14F-4D97-AF65-F5344CB8AC3E}">
        <p14:creationId xmlns:p14="http://schemas.microsoft.com/office/powerpoint/2010/main" val="29266108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41: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3" name="Google Shape;713;p4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The correct answer is: False</a:t>
            </a:r>
            <a:endParaRPr/>
          </a:p>
        </p:txBody>
      </p:sp>
      <p:sp>
        <p:nvSpPr>
          <p:cNvPr id="714" name="Google Shape;714;p41: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65</a:t>
            </a:fld>
            <a:endParaRPr/>
          </a:p>
        </p:txBody>
      </p:sp>
    </p:spTree>
    <p:extLst>
      <p:ext uri="{BB962C8B-B14F-4D97-AF65-F5344CB8AC3E}">
        <p14:creationId xmlns:p14="http://schemas.microsoft.com/office/powerpoint/2010/main" val="38307652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69: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5" name="Google Shape;1025;p69: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The correct answer is: False</a:t>
            </a:r>
            <a:endParaRPr/>
          </a:p>
        </p:txBody>
      </p:sp>
      <p:sp>
        <p:nvSpPr>
          <p:cNvPr id="1026" name="Google Shape;1026;p69: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66</a:t>
            </a:fld>
            <a:endParaRPr/>
          </a:p>
        </p:txBody>
      </p:sp>
    </p:spTree>
    <p:extLst>
      <p:ext uri="{BB962C8B-B14F-4D97-AF65-F5344CB8AC3E}">
        <p14:creationId xmlns:p14="http://schemas.microsoft.com/office/powerpoint/2010/main" val="19485624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59: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p59: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For UPK simulation-based demonstrations, open the See It view and walk through the activity while providing details and explaining the task. The users should follow along with the See It version of the UPK.</a:t>
            </a:r>
            <a:endParaRPr/>
          </a:p>
          <a:p>
            <a:pPr marL="0" lvl="0" indent="0" algn="l" rtl="0">
              <a:spcBef>
                <a:spcPts val="0"/>
              </a:spcBef>
              <a:spcAft>
                <a:spcPts val="0"/>
              </a:spcAft>
              <a:buNone/>
            </a:pPr>
            <a:endParaRPr/>
          </a:p>
        </p:txBody>
      </p:sp>
      <p:sp>
        <p:nvSpPr>
          <p:cNvPr id="936" name="Google Shape;936;p59: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67</a:t>
            </a:fld>
            <a:endParaRPr>
              <a:solidFill>
                <a:srgbClr val="000000"/>
              </a:solidFill>
            </a:endParaRPr>
          </a:p>
        </p:txBody>
      </p:sp>
    </p:spTree>
    <p:extLst>
      <p:ext uri="{BB962C8B-B14F-4D97-AF65-F5344CB8AC3E}">
        <p14:creationId xmlns:p14="http://schemas.microsoft.com/office/powerpoint/2010/main" val="22439553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72:notes"/>
          <p:cNvSpPr txBox="1">
            <a:spLocks noGrp="1"/>
          </p:cNvSpPr>
          <p:nvPr>
            <p:ph type="body" idx="1"/>
          </p:nvPr>
        </p:nvSpPr>
        <p:spPr>
          <a:xfrm>
            <a:off x="492369" y="4461678"/>
            <a:ext cx="6084277" cy="3650456"/>
          </a:xfrm>
          <a:prstGeom prst="rect">
            <a:avLst/>
          </a:prstGeom>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053" name="Google Shape;1053;p72: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5404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78: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p78: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106" name="Google Shape;1106;p78: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69</a:t>
            </a:fld>
            <a:endParaRPr/>
          </a:p>
        </p:txBody>
      </p:sp>
    </p:spTree>
    <p:extLst>
      <p:ext uri="{BB962C8B-B14F-4D97-AF65-F5344CB8AC3E}">
        <p14:creationId xmlns:p14="http://schemas.microsoft.com/office/powerpoint/2010/main" val="23371800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79: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5" name="Google Shape;1115;p79: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116" name="Google Shape;1116;p79: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70</a:t>
            </a:fld>
            <a:endParaRPr/>
          </a:p>
        </p:txBody>
      </p:sp>
    </p:spTree>
    <p:extLst>
      <p:ext uri="{BB962C8B-B14F-4D97-AF65-F5344CB8AC3E}">
        <p14:creationId xmlns:p14="http://schemas.microsoft.com/office/powerpoint/2010/main" val="35695295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additional KSAMS access is required. </a:t>
            </a:r>
          </a:p>
          <a:p>
            <a:r>
              <a:rPr lang="en-US" dirty="0" smtClean="0"/>
              <a:t>Anyone with a </a:t>
            </a:r>
            <a:r>
              <a:rPr lang="en-US" dirty="0" err="1" smtClean="0"/>
              <a:t>UCINet</a:t>
            </a:r>
            <a:r>
              <a:rPr lang="en-US" dirty="0" smtClean="0"/>
              <a:t> ID can submit a classification Request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40337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1: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36348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In order to approve classification</a:t>
            </a:r>
            <a:r>
              <a:rPr lang="en-US" baseline="0" dirty="0" smtClean="0"/>
              <a:t> request, this </a:t>
            </a:r>
            <a:r>
              <a:rPr lang="en-US" dirty="0" smtClean="0"/>
              <a:t>Requires KSAMS role ‘</a:t>
            </a:r>
            <a:r>
              <a:rPr lang="en-US" dirty="0" err="1" smtClean="0"/>
              <a:t>FastClass|Approver</a:t>
            </a:r>
            <a:r>
              <a:rPr lang="en-US" dirty="0" smtClean="0"/>
              <a:t> 3’ role.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Please speak with your DSA</a:t>
            </a:r>
            <a:r>
              <a:rPr lang="en-US" baseline="0" dirty="0" smtClean="0"/>
              <a:t> if you have questions about your access.</a:t>
            </a:r>
            <a:endParaRPr lang="en-US" dirty="0" smtClean="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7862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8: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smtClean="0"/>
              <a:t>Approver will receive an email on an incoming request. </a:t>
            </a:r>
          </a:p>
          <a:p>
            <a:pPr>
              <a:buFont typeface="Arial" panose="020B0604020202020204" pitchFamily="34" charset="0"/>
              <a:buChar char="•"/>
            </a:pPr>
            <a:r>
              <a:rPr lang="en-US" dirty="0" smtClean="0"/>
              <a:t>Initiators will receive email of any action taken by the approver</a:t>
            </a:r>
          </a:p>
          <a:p>
            <a:pPr lvl="1">
              <a:buFont typeface="Arial" panose="020B0604020202020204" pitchFamily="34" charset="0"/>
              <a:buChar char="•"/>
            </a:pPr>
            <a:r>
              <a:rPr lang="en-US" dirty="0" smtClean="0"/>
              <a:t>Approved, denied, returned request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0196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1: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78740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76: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p76: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091" name="Google Shape;1091;p76: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83</a:t>
            </a:fld>
            <a:endParaRPr>
              <a:solidFill>
                <a:srgbClr val="000000"/>
              </a:solidFill>
            </a:endParaRPr>
          </a:p>
        </p:txBody>
      </p:sp>
    </p:spTree>
    <p:extLst>
      <p:ext uri="{BB962C8B-B14F-4D97-AF65-F5344CB8AC3E}">
        <p14:creationId xmlns:p14="http://schemas.microsoft.com/office/powerpoint/2010/main" val="33253870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78: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p78: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106" name="Google Shape;1106;p78: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84</a:t>
            </a:fld>
            <a:endParaRPr/>
          </a:p>
        </p:txBody>
      </p:sp>
    </p:spTree>
    <p:extLst>
      <p:ext uri="{BB962C8B-B14F-4D97-AF65-F5344CB8AC3E}">
        <p14:creationId xmlns:p14="http://schemas.microsoft.com/office/powerpoint/2010/main" val="30547088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p79: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5" name="Google Shape;1115;p79: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116" name="Google Shape;1116;p79: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85</a:t>
            </a:fld>
            <a:endParaRPr/>
          </a:p>
        </p:txBody>
      </p:sp>
    </p:spTree>
    <p:extLst>
      <p:ext uri="{BB962C8B-B14F-4D97-AF65-F5344CB8AC3E}">
        <p14:creationId xmlns:p14="http://schemas.microsoft.com/office/powerpoint/2010/main" val="9026152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80: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8" name="Google Shape;1138;p80: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dirty="0"/>
              <a:t>If you are making changes to a single-headcount position, you will make these changes using either </a:t>
            </a:r>
            <a:r>
              <a:rPr lang="en-US" b="1" dirty="0"/>
              <a:t>Position Control Request </a:t>
            </a:r>
            <a:r>
              <a:rPr lang="en-US" dirty="0"/>
              <a:t>or </a:t>
            </a:r>
            <a:r>
              <a:rPr lang="en-US" b="1" dirty="0" err="1"/>
              <a:t>PayPath</a:t>
            </a:r>
            <a:r>
              <a:rPr lang="en-US" dirty="0"/>
              <a:t>.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Please refer</a:t>
            </a:r>
            <a:r>
              <a:rPr lang="en-US" baseline="0" dirty="0" smtClean="0"/>
              <a:t> to </a:t>
            </a:r>
            <a:r>
              <a:rPr lang="en-US" baseline="0" dirty="0" err="1" smtClean="0"/>
              <a:t>PayPath</a:t>
            </a:r>
            <a:r>
              <a:rPr lang="en-US" baseline="0" dirty="0" smtClean="0"/>
              <a:t> Actions training materials for additional information on making position changes to filled positions. Please note, changes to filled positions may have downstream impacts that may affect employee pay.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a position is </a:t>
            </a:r>
            <a:r>
              <a:rPr lang="en-US" u="sng" dirty="0"/>
              <a:t>vacant,</a:t>
            </a:r>
            <a:r>
              <a:rPr lang="en-US" dirty="0"/>
              <a:t> you will use </a:t>
            </a:r>
            <a:r>
              <a:rPr lang="en-US" u="sng" dirty="0"/>
              <a:t>Position Control</a:t>
            </a:r>
            <a:r>
              <a:rPr lang="en-US" dirty="0"/>
              <a:t>. For example, if an WFA Initiator received authorization to recruit for a new job in your department, and Central HR has approved the job description, the position and job data would be changed by accessing Position Control.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a position is </a:t>
            </a:r>
            <a:r>
              <a:rPr lang="en-US" u="sng" dirty="0"/>
              <a:t>filled,</a:t>
            </a:r>
            <a:r>
              <a:rPr lang="en-US" dirty="0"/>
              <a:t> you will use </a:t>
            </a:r>
            <a:r>
              <a:rPr lang="en-US" u="sng" dirty="0" err="1"/>
              <a:t>PayPath</a:t>
            </a:r>
            <a:r>
              <a:rPr lang="en-US" u="sng" dirty="0"/>
              <a:t> </a:t>
            </a:r>
            <a:r>
              <a:rPr lang="en-US" dirty="0"/>
              <a:t>to make a change.  For example, if you need to reclassify a staff position, such as reclassifying an Accountant III to an Accountant IV, you would access </a:t>
            </a:r>
            <a:r>
              <a:rPr lang="en-US" dirty="0" err="1"/>
              <a:t>PayPath</a:t>
            </a:r>
            <a:r>
              <a:rPr lang="en-US" dirty="0"/>
              <a:t> to change the position and job data.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Note: </a:t>
            </a:r>
            <a:r>
              <a:rPr lang="en-US" dirty="0"/>
              <a:t>Changes to multiple-headcount positions must be coordinated with the Position Administrator. </a:t>
            </a:r>
            <a:endParaRPr dirty="0"/>
          </a:p>
        </p:txBody>
      </p:sp>
      <p:sp>
        <p:nvSpPr>
          <p:cNvPr id="1139" name="Google Shape;1139;p80: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86</a:t>
            </a:fld>
            <a:endParaRPr/>
          </a:p>
        </p:txBody>
      </p:sp>
    </p:spTree>
    <p:extLst>
      <p:ext uri="{BB962C8B-B14F-4D97-AF65-F5344CB8AC3E}">
        <p14:creationId xmlns:p14="http://schemas.microsoft.com/office/powerpoint/2010/main" val="9617380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81: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4" name="Google Shape;1164;p8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a:t>A vacant position is defined as a position that is unfilled by an employee. There will be times when you must update a vacant position’s data, such as the Reports To Position, Job Code, or Salary Plan. To update a vacant position, the WFA Initiator must enter updates by using the Position Control Request Page.  </a:t>
            </a:r>
            <a:endParaRPr/>
          </a:p>
          <a:p>
            <a:pPr marL="0" marR="0" lvl="0" indent="0" algn="l" rtl="0">
              <a:lnSpc>
                <a:spcPct val="100000"/>
              </a:lnSpc>
              <a:spcBef>
                <a:spcPts val="0"/>
              </a:spcBef>
              <a:spcAft>
                <a:spcPts val="0"/>
              </a:spcAft>
              <a:buClr>
                <a:schemeClr val="dk1"/>
              </a:buClr>
              <a:buSzPts val="1100"/>
              <a:buFont typeface="Arial"/>
              <a:buNone/>
            </a:pPr>
            <a:endParaRPr sz="1100"/>
          </a:p>
          <a:p>
            <a:pPr marL="0" lvl="0" indent="0" algn="l" rtl="0">
              <a:spcBef>
                <a:spcPts val="0"/>
              </a:spcBef>
              <a:spcAft>
                <a:spcPts val="0"/>
              </a:spcAft>
              <a:buNone/>
            </a:pPr>
            <a:endParaRPr/>
          </a:p>
        </p:txBody>
      </p:sp>
      <p:sp>
        <p:nvSpPr>
          <p:cNvPr id="1165" name="Google Shape;1165;p81: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87</a:t>
            </a:fld>
            <a:endParaRPr/>
          </a:p>
        </p:txBody>
      </p:sp>
    </p:spTree>
    <p:extLst>
      <p:ext uri="{BB962C8B-B14F-4D97-AF65-F5344CB8AC3E}">
        <p14:creationId xmlns:p14="http://schemas.microsoft.com/office/powerpoint/2010/main" val="11978079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p82: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0" name="Google Shape;1180;p82: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100" dirty="0">
                <a:solidFill>
                  <a:schemeClr val="dk1"/>
                </a:solidFill>
                <a:latin typeface="Arial"/>
                <a:ea typeface="Arial"/>
                <a:cs typeface="Arial"/>
                <a:sym typeface="Arial"/>
              </a:rPr>
              <a:t>Here are the steps for </a:t>
            </a:r>
            <a:r>
              <a:rPr lang="en-US" sz="1100" b="1" dirty="0">
                <a:solidFill>
                  <a:schemeClr val="dk1"/>
                </a:solidFill>
                <a:latin typeface="Arial"/>
                <a:ea typeface="Arial"/>
                <a:cs typeface="Arial"/>
                <a:sym typeface="Arial"/>
              </a:rPr>
              <a:t>Updating a Vacant Position</a:t>
            </a:r>
            <a:r>
              <a:rPr lang="en-US" sz="1100" b="0" dirty="0">
                <a:solidFill>
                  <a:schemeClr val="dk1"/>
                </a:solidFill>
                <a:latin typeface="Arial"/>
                <a:ea typeface="Arial"/>
                <a:cs typeface="Arial"/>
                <a:sym typeface="Arial"/>
              </a:rPr>
              <a:t>:</a:t>
            </a:r>
            <a:r>
              <a:rPr lang="en-US" sz="1100" dirty="0">
                <a:solidFill>
                  <a:schemeClr val="dk1"/>
                </a:solidFill>
                <a:latin typeface="Arial"/>
                <a:ea typeface="Arial"/>
                <a:cs typeface="Arial"/>
                <a:sym typeface="Arial"/>
              </a:rPr>
              <a:t> (</a:t>
            </a:r>
            <a:r>
              <a:rPr lang="en-US" b="1" dirty="0"/>
              <a:t>Navigation: </a:t>
            </a:r>
            <a:r>
              <a:rPr lang="en-US" dirty="0"/>
              <a:t>PeopleSoft Menu &gt; UC Customizations &gt; UC Extensions &gt; </a:t>
            </a:r>
            <a:r>
              <a:rPr lang="en-US" b="1" dirty="0"/>
              <a:t>Position Control Request)</a:t>
            </a:r>
            <a:endParaRPr dirty="0"/>
          </a:p>
          <a:p>
            <a:pPr marL="0" lvl="0" indent="0" algn="l" rtl="0">
              <a:spcBef>
                <a:spcPts val="0"/>
              </a:spcBef>
              <a:spcAft>
                <a:spcPts val="0"/>
              </a:spcAft>
              <a:buNone/>
            </a:pPr>
            <a:endParaRPr sz="1100" dirty="0">
              <a:solidFill>
                <a:schemeClr val="dk1"/>
              </a:solidFill>
              <a:latin typeface="Arial"/>
              <a:ea typeface="Arial"/>
              <a:cs typeface="Arial"/>
              <a:sym typeface="Arial"/>
            </a:endParaRPr>
          </a:p>
          <a:p>
            <a:pPr marL="0" lvl="0" indent="0" algn="l" rtl="0">
              <a:spcBef>
                <a:spcPts val="0"/>
              </a:spcBef>
              <a:spcAft>
                <a:spcPts val="0"/>
              </a:spcAft>
              <a:buNone/>
            </a:pPr>
            <a:endParaRPr sz="1100" dirty="0">
              <a:solidFill>
                <a:schemeClr val="dk1"/>
              </a:solidFill>
              <a:latin typeface="Arial"/>
              <a:ea typeface="Arial"/>
              <a:cs typeface="Arial"/>
              <a:sym typeface="Arial"/>
            </a:endParaRPr>
          </a:p>
          <a:p>
            <a:pPr marL="0" lvl="0" indent="0" algn="l" rtl="0">
              <a:spcBef>
                <a:spcPts val="0"/>
              </a:spcBef>
              <a:spcAft>
                <a:spcPts val="0"/>
              </a:spcAft>
              <a:buNone/>
            </a:pPr>
            <a:r>
              <a:rPr lang="en-US" sz="1100" dirty="0">
                <a:solidFill>
                  <a:schemeClr val="dk1"/>
                </a:solidFill>
                <a:latin typeface="Arial"/>
                <a:ea typeface="Arial"/>
                <a:cs typeface="Arial"/>
                <a:sym typeface="Arial"/>
              </a:rPr>
              <a:t>First, navigate to the </a:t>
            </a:r>
            <a:r>
              <a:rPr lang="en-US" sz="1100" b="1" dirty="0" smtClean="0">
                <a:solidFill>
                  <a:schemeClr val="dk1"/>
                </a:solidFill>
                <a:latin typeface="Arial"/>
                <a:ea typeface="Arial"/>
                <a:cs typeface="Arial"/>
                <a:sym typeface="Arial"/>
              </a:rPr>
              <a:t>Position Control</a:t>
            </a:r>
            <a:r>
              <a:rPr lang="en-US" sz="1100" b="1" baseline="0" dirty="0" smtClean="0">
                <a:solidFill>
                  <a:schemeClr val="dk1"/>
                </a:solidFill>
                <a:latin typeface="Arial"/>
                <a:ea typeface="Arial"/>
                <a:cs typeface="Arial"/>
                <a:sym typeface="Arial"/>
              </a:rPr>
              <a:t> </a:t>
            </a:r>
            <a:r>
              <a:rPr lang="en-US" sz="1100" b="1" dirty="0" smtClean="0">
                <a:solidFill>
                  <a:schemeClr val="dk1"/>
                </a:solidFill>
                <a:latin typeface="Arial"/>
                <a:ea typeface="Arial"/>
                <a:cs typeface="Arial"/>
                <a:sym typeface="Arial"/>
              </a:rPr>
              <a:t>Request </a:t>
            </a:r>
            <a:r>
              <a:rPr lang="en-US" sz="1100" b="1" dirty="0">
                <a:solidFill>
                  <a:schemeClr val="dk1"/>
                </a:solidFill>
                <a:latin typeface="Arial"/>
                <a:ea typeface="Arial"/>
                <a:cs typeface="Arial"/>
                <a:sym typeface="Arial"/>
              </a:rPr>
              <a:t>page</a:t>
            </a:r>
            <a:r>
              <a:rPr lang="en-US" sz="1100" dirty="0">
                <a:solidFill>
                  <a:schemeClr val="dk1"/>
                </a:solidFill>
                <a:latin typeface="Arial"/>
                <a:ea typeface="Arial"/>
                <a:cs typeface="Arial"/>
                <a:sym typeface="Arial"/>
              </a:rPr>
              <a:t>.</a:t>
            </a:r>
            <a:endParaRPr dirty="0"/>
          </a:p>
          <a:p>
            <a:pPr marL="0" lvl="0" indent="0" algn="l" rtl="0">
              <a:spcBef>
                <a:spcPts val="0"/>
              </a:spcBef>
              <a:spcAft>
                <a:spcPts val="0"/>
              </a:spcAft>
              <a:buNone/>
            </a:pPr>
            <a:r>
              <a:rPr lang="en-US" sz="1100" dirty="0">
                <a:solidFill>
                  <a:schemeClr val="dk1"/>
                </a:solidFill>
                <a:latin typeface="Arial"/>
                <a:ea typeface="Arial"/>
                <a:cs typeface="Arial"/>
                <a:sym typeface="Arial"/>
              </a:rPr>
              <a:t>Next, select the </a:t>
            </a:r>
            <a:r>
              <a:rPr lang="en-US" sz="1100" b="1" dirty="0">
                <a:solidFill>
                  <a:schemeClr val="dk1"/>
                </a:solidFill>
                <a:latin typeface="Arial"/>
                <a:ea typeface="Arial"/>
                <a:cs typeface="Arial"/>
                <a:sym typeface="Arial"/>
              </a:rPr>
              <a:t>Update Vacant Position </a:t>
            </a:r>
            <a:r>
              <a:rPr lang="en-US" sz="1100" dirty="0">
                <a:solidFill>
                  <a:schemeClr val="dk1"/>
                </a:solidFill>
                <a:latin typeface="Arial"/>
                <a:ea typeface="Arial"/>
                <a:cs typeface="Arial"/>
                <a:sym typeface="Arial"/>
              </a:rPr>
              <a:t>option and click </a:t>
            </a:r>
            <a:r>
              <a:rPr lang="en-US" sz="1100" b="1" dirty="0">
                <a:solidFill>
                  <a:schemeClr val="dk1"/>
                </a:solidFill>
                <a:latin typeface="Arial"/>
                <a:ea typeface="Arial"/>
                <a:cs typeface="Arial"/>
                <a:sym typeface="Arial"/>
              </a:rPr>
              <a:t>Next</a:t>
            </a:r>
            <a:r>
              <a:rPr lang="en-US" sz="1100" dirty="0" smtClean="0">
                <a:solidFill>
                  <a:schemeClr val="dk1"/>
                </a:solidFill>
                <a:latin typeface="Arial"/>
                <a:ea typeface="Arial"/>
                <a:cs typeface="Arial"/>
                <a:sym typeface="Arial"/>
              </a:rPr>
              <a:t>.</a:t>
            </a:r>
          </a:p>
          <a:p>
            <a:pPr marL="0" lvl="0" indent="0" algn="l" rtl="0">
              <a:spcBef>
                <a:spcPts val="0"/>
              </a:spcBef>
              <a:spcAft>
                <a:spcPts val="0"/>
              </a:spcAft>
              <a:buNone/>
            </a:pPr>
            <a:r>
              <a:rPr lang="en-US" sz="1100" b="1" dirty="0" smtClean="0">
                <a:solidFill>
                  <a:schemeClr val="dk1"/>
                </a:solidFill>
                <a:latin typeface="Arial"/>
                <a:cs typeface="Arial"/>
                <a:sym typeface="Arial"/>
              </a:rPr>
              <a:t>Enter the effective date</a:t>
            </a:r>
            <a:r>
              <a:rPr lang="en-US" sz="1100" b="0" baseline="0" dirty="0" smtClean="0">
                <a:solidFill>
                  <a:schemeClr val="dk1"/>
                </a:solidFill>
                <a:latin typeface="Arial"/>
                <a:cs typeface="Arial"/>
                <a:sym typeface="Arial"/>
              </a:rPr>
              <a:t> – </a:t>
            </a:r>
            <a:r>
              <a:rPr lang="en-US" sz="1100" b="1" baseline="0" dirty="0" smtClean="0">
                <a:solidFill>
                  <a:schemeClr val="dk1"/>
                </a:solidFill>
                <a:latin typeface="Arial"/>
                <a:cs typeface="Arial"/>
                <a:sym typeface="Arial"/>
              </a:rPr>
              <a:t>this should be a date after the original effective date. </a:t>
            </a:r>
            <a:r>
              <a:rPr lang="en-US" sz="1100" baseline="0" dirty="0" smtClean="0">
                <a:solidFill>
                  <a:schemeClr val="dk1"/>
                </a:solidFill>
                <a:latin typeface="Arial"/>
                <a:cs typeface="Arial"/>
                <a:sym typeface="Arial"/>
              </a:rPr>
              <a:t>Remember, positions are not sequenced, therefore, you cannot make a change and backdate it to reuse the same/original effective date of position.</a:t>
            </a:r>
            <a:endParaRPr dirty="0"/>
          </a:p>
          <a:p>
            <a:pPr marL="0" lvl="0" indent="0" algn="l" rtl="0">
              <a:spcBef>
                <a:spcPts val="0"/>
              </a:spcBef>
              <a:spcAft>
                <a:spcPts val="0"/>
              </a:spcAft>
              <a:buNone/>
            </a:pPr>
            <a:r>
              <a:rPr lang="en-US" sz="1100" b="1" dirty="0">
                <a:solidFill>
                  <a:schemeClr val="dk1"/>
                </a:solidFill>
                <a:latin typeface="Arial"/>
                <a:ea typeface="Arial"/>
                <a:cs typeface="Arial"/>
                <a:sym typeface="Arial"/>
              </a:rPr>
              <a:t>Search</a:t>
            </a:r>
            <a:r>
              <a:rPr lang="en-US" sz="1100" dirty="0">
                <a:solidFill>
                  <a:schemeClr val="dk1"/>
                </a:solidFill>
                <a:latin typeface="Arial"/>
                <a:ea typeface="Arial"/>
                <a:cs typeface="Arial"/>
                <a:sym typeface="Arial"/>
              </a:rPr>
              <a:t> for and select the appropriate position.</a:t>
            </a:r>
            <a:endParaRPr dirty="0"/>
          </a:p>
          <a:p>
            <a:pPr marL="0" lvl="0" indent="0" algn="l" rtl="0">
              <a:spcBef>
                <a:spcPts val="0"/>
              </a:spcBef>
              <a:spcAft>
                <a:spcPts val="0"/>
              </a:spcAft>
              <a:buNone/>
            </a:pPr>
            <a:r>
              <a:rPr lang="en-US" sz="1100" b="1" dirty="0">
                <a:solidFill>
                  <a:schemeClr val="dk1"/>
                </a:solidFill>
                <a:latin typeface="Arial"/>
                <a:ea typeface="Arial"/>
                <a:cs typeface="Arial"/>
                <a:sym typeface="Arial"/>
              </a:rPr>
              <a:t>Update</a:t>
            </a:r>
            <a:r>
              <a:rPr lang="en-US" sz="1100" dirty="0">
                <a:solidFill>
                  <a:schemeClr val="dk1"/>
                </a:solidFill>
                <a:latin typeface="Arial"/>
                <a:ea typeface="Arial"/>
                <a:cs typeface="Arial"/>
                <a:sym typeface="Arial"/>
              </a:rPr>
              <a:t> the appropriate position data.</a:t>
            </a:r>
            <a:endParaRPr sz="1100" dirty="0">
              <a:solidFill>
                <a:schemeClr val="dk1"/>
              </a:solidFill>
              <a:latin typeface="Arial"/>
              <a:ea typeface="Arial"/>
              <a:cs typeface="Arial"/>
              <a:sym typeface="Arial"/>
            </a:endParaRPr>
          </a:p>
          <a:p>
            <a:pPr marL="0" lvl="0" indent="0" algn="l" rtl="0">
              <a:spcBef>
                <a:spcPts val="0"/>
              </a:spcBef>
              <a:spcAft>
                <a:spcPts val="0"/>
              </a:spcAft>
              <a:buNone/>
            </a:pPr>
            <a:r>
              <a:rPr lang="en-US" sz="1100" dirty="0">
                <a:solidFill>
                  <a:schemeClr val="dk1"/>
                </a:solidFill>
                <a:latin typeface="Arial"/>
                <a:ea typeface="Arial"/>
                <a:cs typeface="Arial"/>
                <a:sym typeface="Arial"/>
              </a:rPr>
              <a:t>Finally, click </a:t>
            </a:r>
            <a:r>
              <a:rPr lang="en-US" sz="1100" b="1" dirty="0">
                <a:solidFill>
                  <a:schemeClr val="dk1"/>
                </a:solidFill>
                <a:latin typeface="Arial"/>
                <a:ea typeface="Arial"/>
                <a:cs typeface="Arial"/>
                <a:sym typeface="Arial"/>
              </a:rPr>
              <a:t>Save and Submit </a:t>
            </a:r>
            <a:r>
              <a:rPr lang="en-US" sz="1100" dirty="0">
                <a:solidFill>
                  <a:schemeClr val="dk1"/>
                </a:solidFill>
                <a:latin typeface="Arial"/>
                <a:ea typeface="Arial"/>
                <a:cs typeface="Arial"/>
                <a:sym typeface="Arial"/>
              </a:rPr>
              <a:t>to route the request through AWE workflow.</a:t>
            </a:r>
            <a:endParaRPr dirty="0"/>
          </a:p>
          <a:p>
            <a:pPr marL="0" lvl="0" indent="0" algn="l" rtl="0">
              <a:spcBef>
                <a:spcPts val="0"/>
              </a:spcBef>
              <a:spcAft>
                <a:spcPts val="0"/>
              </a:spcAft>
              <a:buNone/>
            </a:pPr>
            <a:endParaRPr sz="1100" dirty="0">
              <a:solidFill>
                <a:schemeClr val="dk1"/>
              </a:solidFill>
              <a:latin typeface="Arial"/>
              <a:ea typeface="Arial"/>
              <a:cs typeface="Arial"/>
              <a:sym typeface="Arial"/>
            </a:endParaRPr>
          </a:p>
          <a:p>
            <a:pPr marL="0" lvl="0" indent="0" algn="l" rtl="0">
              <a:spcBef>
                <a:spcPts val="0"/>
              </a:spcBef>
              <a:spcAft>
                <a:spcPts val="0"/>
              </a:spcAft>
              <a:buNone/>
            </a:pPr>
            <a:endParaRPr dirty="0"/>
          </a:p>
        </p:txBody>
      </p:sp>
      <p:sp>
        <p:nvSpPr>
          <p:cNvPr id="1181" name="Google Shape;1181;p82: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88</a:t>
            </a:fld>
            <a:endParaRPr>
              <a:solidFill>
                <a:srgbClr val="000000"/>
              </a:solidFill>
            </a:endParaRPr>
          </a:p>
        </p:txBody>
      </p:sp>
    </p:spTree>
    <p:extLst>
      <p:ext uri="{BB962C8B-B14F-4D97-AF65-F5344CB8AC3E}">
        <p14:creationId xmlns:p14="http://schemas.microsoft.com/office/powerpoint/2010/main" val="88068344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801612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8: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28: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dirty="0"/>
              <a:t>Vacant Positions can be updated when a department discovers a need to change the data on a position.  These updates are entered and approved via the AWE-enabled Position Control page. There are fewer downstream effects when updating a vacant position.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Depending on the situation</a:t>
            </a:r>
            <a:r>
              <a:rPr lang="en-US" baseline="0" dirty="0" smtClean="0"/>
              <a:t>, existing position attributes can be changed, or an entirely new position can be created. </a:t>
            </a:r>
            <a:endParaRPr dirty="0"/>
          </a:p>
          <a:p>
            <a:pPr marL="0" lvl="0" indent="0" algn="l" rtl="0">
              <a:spcBef>
                <a:spcPts val="0"/>
              </a:spcBef>
              <a:spcAft>
                <a:spcPts val="0"/>
              </a:spcAft>
              <a:buNone/>
            </a:pPr>
            <a:endParaRPr dirty="0"/>
          </a:p>
        </p:txBody>
      </p:sp>
      <p:sp>
        <p:nvSpPr>
          <p:cNvPr id="534" name="Google Shape;534;p28: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90</a:t>
            </a:fld>
            <a:endParaRPr/>
          </a:p>
        </p:txBody>
      </p:sp>
    </p:spTree>
    <p:extLst>
      <p:ext uri="{BB962C8B-B14F-4D97-AF65-F5344CB8AC3E}">
        <p14:creationId xmlns:p14="http://schemas.microsoft.com/office/powerpoint/2010/main" val="3863762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9: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dirty="0"/>
              <a:t>Roles related to Position Management include Position Initiator, Position Approver and Position Administrator.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Position Initiators </a:t>
            </a:r>
            <a:r>
              <a:rPr lang="en-US" dirty="0"/>
              <a:t>use the Position Control Request page to request new positions or to request changes to existing vacant positions, when approvals are required. Note that updates to filled positions will be submitted via PayPath. </a:t>
            </a:r>
            <a:r>
              <a:rPr lang="en-US" b="1" dirty="0"/>
              <a:t>Current PPS Preparers </a:t>
            </a:r>
            <a:r>
              <a:rPr lang="en-US" dirty="0"/>
              <a:t>equal Initiators.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Position Approvers </a:t>
            </a:r>
            <a:r>
              <a:rPr lang="en-US" dirty="0"/>
              <a:t>have the ability to approve or deny Position Control </a:t>
            </a:r>
            <a:r>
              <a:rPr lang="en-US" dirty="0" smtClean="0"/>
              <a:t>Requests.</a:t>
            </a:r>
            <a:endParaRPr dirty="0"/>
          </a:p>
          <a:p>
            <a:pPr marL="0" lvl="0" indent="0" algn="l" rtl="0">
              <a:spcBef>
                <a:spcPts val="0"/>
              </a:spcBef>
              <a:spcAft>
                <a:spcPts val="0"/>
              </a:spcAft>
              <a:buNone/>
            </a:pPr>
            <a:r>
              <a:rPr lang="en-US" dirty="0"/>
              <a:t>Some users may have the Initiator and Approver role in UCPath; however, AWE has built in rules so that Initiators cannot approve their own </a:t>
            </a:r>
            <a:r>
              <a:rPr lang="en-US" dirty="0" smtClean="0"/>
              <a:t>transactions.</a:t>
            </a:r>
            <a:endParaRPr dirty="0" smtClean="0"/>
          </a:p>
          <a:p>
            <a:pPr marL="0" lvl="0" indent="0" algn="l" rtl="0">
              <a:spcBef>
                <a:spcPts val="0"/>
              </a:spcBef>
              <a:spcAft>
                <a:spcPts val="0"/>
              </a:spcAft>
              <a:buNone/>
            </a:pPr>
            <a:endParaRPr dirty="0" smtClean="0"/>
          </a:p>
          <a:p>
            <a:pPr marL="0" lvl="0" indent="0" algn="l" rtl="0">
              <a:spcBef>
                <a:spcPts val="0"/>
              </a:spcBef>
              <a:spcAft>
                <a:spcPts val="0"/>
              </a:spcAft>
              <a:buNone/>
            </a:pPr>
            <a:r>
              <a:rPr lang="en-US" b="1" dirty="0" smtClean="0"/>
              <a:t>Position Administrators </a:t>
            </a:r>
            <a:r>
              <a:rPr lang="en-US" b="0" dirty="0" smtClean="0"/>
              <a:t>are</a:t>
            </a:r>
            <a:r>
              <a:rPr lang="en-US" b="0" baseline="0" dirty="0" smtClean="0"/>
              <a:t> located i</a:t>
            </a:r>
            <a:r>
              <a:rPr lang="en-US" b="0" dirty="0" smtClean="0"/>
              <a:t>n the UCI campus Central HR office</a:t>
            </a:r>
            <a:r>
              <a:rPr lang="en-US" b="0" baseline="0" dirty="0" smtClean="0"/>
              <a:t>. They will be responsible for making certain position data changes that cannot be updated by an initiator using </a:t>
            </a:r>
            <a:r>
              <a:rPr lang="en-US" b="0" baseline="0" dirty="0" err="1" smtClean="0"/>
              <a:t>paypath</a:t>
            </a:r>
            <a:r>
              <a:rPr lang="en-US" b="0" baseline="0" dirty="0" smtClean="0"/>
              <a:t> actions. </a:t>
            </a:r>
            <a:endParaRPr dirty="0"/>
          </a:p>
        </p:txBody>
      </p:sp>
      <p:sp>
        <p:nvSpPr>
          <p:cNvPr id="182" name="Google Shape;182;p9: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8: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28: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Vacant Positions can be updated when a department discovers a need to change the data on a position.  These updates are entered and approved via the AWE-enabled Position Control page. There are fewer downstream effects when updating a vacant position. </a:t>
            </a:r>
            <a:endParaRPr/>
          </a:p>
          <a:p>
            <a:pPr marL="0" lvl="0" indent="0" algn="l" rtl="0">
              <a:spcBef>
                <a:spcPts val="0"/>
              </a:spcBef>
              <a:spcAft>
                <a:spcPts val="0"/>
              </a:spcAft>
              <a:buNone/>
            </a:pPr>
            <a:endParaRPr/>
          </a:p>
        </p:txBody>
      </p:sp>
      <p:sp>
        <p:nvSpPr>
          <p:cNvPr id="534" name="Google Shape;534;p28: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for vacant position changes that need to be effective on the original effective date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87927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7: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7: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dirty="0"/>
              <a:t>You can think of updating a position as updating a chair that is already filled because an employee is sitting in it.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Filled positions can be updated if there are approved changes to a position’s data, such as who an employee reports to. Position changes </a:t>
            </a:r>
            <a:r>
              <a:rPr lang="en-US" dirty="0" smtClean="0"/>
              <a:t>cascade </a:t>
            </a:r>
            <a:r>
              <a:rPr lang="en-US" dirty="0"/>
              <a:t>directly to the incumbent’s job data and may occur concurrently with other job, compensation, or additional pay changes. Reclassifications occur when the job code or salary grade on an existing position is changed, for example, due to higher level responsibilities.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18" name="Google Shape;518;p27: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93</a:t>
            </a:fld>
            <a:endParaRPr/>
          </a:p>
        </p:txBody>
      </p:sp>
    </p:spTree>
    <p:extLst>
      <p:ext uri="{BB962C8B-B14F-4D97-AF65-F5344CB8AC3E}">
        <p14:creationId xmlns:p14="http://schemas.microsoft.com/office/powerpoint/2010/main" val="22684417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0: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30: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dirty="0"/>
              <a:t>Moving of positions is probably not very common. In most </a:t>
            </a:r>
            <a:r>
              <a:rPr lang="en-US" dirty="0" smtClean="0"/>
              <a:t>cases</a:t>
            </a:r>
            <a:r>
              <a:rPr lang="en-US" baseline="0" dirty="0" smtClean="0"/>
              <a:t>, switching departments on a filled position can be done via </a:t>
            </a:r>
            <a:r>
              <a:rPr lang="en-US" baseline="0" dirty="0" err="1" smtClean="0"/>
              <a:t>PayPath</a:t>
            </a:r>
            <a:r>
              <a:rPr lang="en-US" baseline="0" dirty="0" smtClean="0"/>
              <a:t> action.</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Otherwise, if the position is empty, it can be updated via Position Control Request, using the “Update Vacant Position” option.</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In some cases, if the department change needs to be backdated/ retro effective, a position update request form may be warranted.</a:t>
            </a:r>
            <a:endParaRPr dirty="0"/>
          </a:p>
        </p:txBody>
      </p:sp>
      <p:sp>
        <p:nvSpPr>
          <p:cNvPr id="568" name="Google Shape;568;p30: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94</a:t>
            </a:fld>
            <a:endParaRPr/>
          </a:p>
        </p:txBody>
      </p:sp>
    </p:spTree>
    <p:extLst>
      <p:ext uri="{BB962C8B-B14F-4D97-AF65-F5344CB8AC3E}">
        <p14:creationId xmlns:p14="http://schemas.microsoft.com/office/powerpoint/2010/main" val="16090528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83: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9" name="Google Shape;1199;p83: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sz="1100">
                <a:solidFill>
                  <a:schemeClr val="dk1"/>
                </a:solidFill>
                <a:latin typeface="Arial"/>
                <a:ea typeface="Arial"/>
                <a:cs typeface="Arial"/>
                <a:sym typeface="Arial"/>
              </a:rPr>
              <a:t>Let’s look at how to </a:t>
            </a:r>
            <a:r>
              <a:rPr lang="en-US" sz="1100" b="1">
                <a:solidFill>
                  <a:schemeClr val="dk1"/>
                </a:solidFill>
                <a:latin typeface="Arial"/>
                <a:ea typeface="Arial"/>
                <a:cs typeface="Arial"/>
                <a:sym typeface="Arial"/>
              </a:rPr>
              <a:t>Update a Vacant Position </a:t>
            </a:r>
            <a:r>
              <a:rPr lang="en-US" sz="1100" b="0">
                <a:solidFill>
                  <a:schemeClr val="dk1"/>
                </a:solidFill>
                <a:latin typeface="Arial"/>
                <a:ea typeface="Arial"/>
                <a:cs typeface="Arial"/>
                <a:sym typeface="Arial"/>
              </a:rPr>
              <a:t>via the </a:t>
            </a:r>
            <a:r>
              <a:rPr lang="en-US" sz="1100" b="1">
                <a:solidFill>
                  <a:schemeClr val="dk1"/>
                </a:solidFill>
                <a:latin typeface="Arial"/>
                <a:ea typeface="Arial"/>
                <a:cs typeface="Arial"/>
                <a:sym typeface="Arial"/>
              </a:rPr>
              <a:t>Add/Update Position Request </a:t>
            </a:r>
            <a:r>
              <a:rPr lang="en-US" sz="1100" b="0">
                <a:solidFill>
                  <a:schemeClr val="dk1"/>
                </a:solidFill>
                <a:latin typeface="Arial"/>
                <a:ea typeface="Arial"/>
                <a:cs typeface="Arial"/>
                <a:sym typeface="Arial"/>
              </a:rPr>
              <a:t>page </a:t>
            </a:r>
            <a:r>
              <a:rPr lang="en-US" sz="1100">
                <a:solidFill>
                  <a:schemeClr val="dk1"/>
                </a:solidFill>
                <a:latin typeface="Arial"/>
                <a:ea typeface="Arial"/>
                <a:cs typeface="Arial"/>
                <a:sym typeface="Arial"/>
              </a:rPr>
              <a:t>in UCPath. </a:t>
            </a:r>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First, navigate to the Add/Update Position Request page. The navigation sequence is:</a:t>
            </a:r>
            <a:endParaRPr/>
          </a:p>
          <a:p>
            <a:pPr marL="0" lvl="0" indent="0" algn="l" rtl="0">
              <a:spcBef>
                <a:spcPts val="0"/>
              </a:spcBef>
              <a:spcAft>
                <a:spcPts val="0"/>
              </a:spcAft>
              <a:buNone/>
            </a:pPr>
            <a:r>
              <a:rPr lang="en-US" sz="1100">
                <a:solidFill>
                  <a:schemeClr val="dk1"/>
                </a:solidFill>
                <a:latin typeface="Arial"/>
                <a:ea typeface="Arial"/>
                <a:cs typeface="Arial"/>
                <a:sym typeface="Arial"/>
              </a:rPr>
              <a:t>Start at the PeopleSoft Menu</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Select UC Customizations</a:t>
            </a: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Select UC Extensions</a:t>
            </a:r>
            <a:endParaRPr/>
          </a:p>
          <a:p>
            <a:pPr marL="0" lvl="0" indent="0" algn="l" rtl="0">
              <a:spcBef>
                <a:spcPts val="0"/>
              </a:spcBef>
              <a:spcAft>
                <a:spcPts val="0"/>
              </a:spcAft>
              <a:buNone/>
            </a:pPr>
            <a:r>
              <a:rPr lang="en-US" sz="1100">
                <a:solidFill>
                  <a:schemeClr val="dk1"/>
                </a:solidFill>
                <a:latin typeface="Arial"/>
                <a:ea typeface="Arial"/>
                <a:cs typeface="Arial"/>
                <a:sym typeface="Arial"/>
              </a:rPr>
              <a:t>Select Position Control Request</a:t>
            </a:r>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1100"/>
              <a:t>The system displays the </a:t>
            </a:r>
            <a:r>
              <a:rPr lang="en-US" sz="1100" b="1"/>
              <a:t>Add/Update Position Request </a:t>
            </a:r>
            <a:r>
              <a:rPr lang="en-US" sz="1100"/>
              <a:t>page. </a:t>
            </a:r>
            <a:endParaRPr/>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Click the </a:t>
            </a:r>
            <a:r>
              <a:rPr lang="en-US" sz="1100" b="1"/>
              <a:t>Update Vacant Position </a:t>
            </a:r>
            <a:r>
              <a:rPr lang="en-US" sz="1100"/>
              <a:t>option</a:t>
            </a:r>
            <a:r>
              <a:rPr lang="en-US" sz="1100" b="1"/>
              <a:t> </a:t>
            </a:r>
            <a:r>
              <a:rPr lang="en-US" sz="1100"/>
              <a:t>and then click </a:t>
            </a:r>
            <a:r>
              <a:rPr lang="en-US" sz="1100" b="1"/>
              <a:t>Next</a:t>
            </a:r>
            <a:r>
              <a:rPr lang="en-US" sz="1100"/>
              <a:t> to begin the steps for initiating a position update control request. </a:t>
            </a:r>
            <a:endParaRPr/>
          </a:p>
          <a:p>
            <a:pPr marL="0" lvl="0" indent="0" algn="l" rtl="0">
              <a:spcBef>
                <a:spcPts val="0"/>
              </a:spcBef>
              <a:spcAft>
                <a:spcPts val="0"/>
              </a:spcAft>
              <a:buNone/>
            </a:pPr>
            <a:endParaRPr/>
          </a:p>
        </p:txBody>
      </p:sp>
      <p:sp>
        <p:nvSpPr>
          <p:cNvPr id="1200" name="Google Shape;1200;p83: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95</a:t>
            </a:fld>
            <a:endParaRPr/>
          </a:p>
        </p:txBody>
      </p:sp>
    </p:spTree>
    <p:extLst>
      <p:ext uri="{BB962C8B-B14F-4D97-AF65-F5344CB8AC3E}">
        <p14:creationId xmlns:p14="http://schemas.microsoft.com/office/powerpoint/2010/main" val="17337509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84: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7" name="Google Shape;1207;p84: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dirty="0"/>
              <a:t>Let’s look at how to </a:t>
            </a:r>
            <a:r>
              <a:rPr lang="en-US" b="1" dirty="0"/>
              <a:t>Search for a Vacant Position</a:t>
            </a:r>
            <a:r>
              <a:rPr lang="en-US" b="0" dirty="0"/>
              <a:t> in UCPath.</a:t>
            </a:r>
            <a:endParaRPr dirty="0"/>
          </a:p>
          <a:p>
            <a:pPr marL="0" marR="0" lvl="0" indent="0" algn="l" rtl="0">
              <a:lnSpc>
                <a:spcPct val="100000"/>
              </a:lnSpc>
              <a:spcBef>
                <a:spcPts val="0"/>
              </a:spcBef>
              <a:spcAft>
                <a:spcPts val="0"/>
              </a:spcAft>
              <a:buClr>
                <a:schemeClr val="dk1"/>
              </a:buClr>
              <a:buSzPts val="1100"/>
              <a:buFont typeface="Arial"/>
              <a:buNone/>
            </a:pPr>
            <a:endParaRPr b="0" dirty="0"/>
          </a:p>
          <a:p>
            <a:pPr marL="0" marR="0" lvl="0" indent="0" algn="l" rtl="0">
              <a:lnSpc>
                <a:spcPct val="100000"/>
              </a:lnSpc>
              <a:spcBef>
                <a:spcPts val="0"/>
              </a:spcBef>
              <a:spcAft>
                <a:spcPts val="0"/>
              </a:spcAft>
              <a:buClr>
                <a:schemeClr val="dk1"/>
              </a:buClr>
              <a:buSzPts val="1100"/>
              <a:buFont typeface="Arial"/>
              <a:buNone/>
            </a:pPr>
            <a:r>
              <a:rPr lang="en-US" b="0" dirty="0"/>
              <a:t>First, navigate to the </a:t>
            </a:r>
            <a:r>
              <a:rPr lang="en-US" b="1" dirty="0"/>
              <a:t>Find an Existing </a:t>
            </a:r>
            <a:r>
              <a:rPr lang="en-US" b="1" dirty="0" err="1"/>
              <a:t>Value</a:t>
            </a:r>
            <a:r>
              <a:rPr lang="en-US" b="0" dirty="0" err="1"/>
              <a:t>page</a:t>
            </a:r>
            <a:r>
              <a:rPr lang="en-US" b="0" dirty="0"/>
              <a:t>. The navigation sequence is:</a:t>
            </a:r>
            <a:endParaRPr dirty="0"/>
          </a:p>
          <a:p>
            <a:pPr marL="171450" marR="0" lvl="0" indent="-171450" algn="l" rtl="0">
              <a:lnSpc>
                <a:spcPct val="100000"/>
              </a:lnSpc>
              <a:spcBef>
                <a:spcPts val="0"/>
              </a:spcBef>
              <a:spcAft>
                <a:spcPts val="0"/>
              </a:spcAft>
              <a:buClr>
                <a:schemeClr val="dk1"/>
              </a:buClr>
              <a:buSzPts val="1100"/>
              <a:buFont typeface="Arial"/>
              <a:buChar char="•"/>
            </a:pPr>
            <a:r>
              <a:rPr lang="en-US" b="0" dirty="0"/>
              <a:t>PeopleSoft Menu &gt; UC Customizations &gt; UC Extensions &gt;Position Control Request</a:t>
            </a:r>
            <a:endParaRPr dirty="0"/>
          </a:p>
          <a:p>
            <a:pPr marL="0" marR="0" lvl="0" indent="0" algn="l" rtl="0">
              <a:lnSpc>
                <a:spcPct val="100000"/>
              </a:lnSpc>
              <a:spcBef>
                <a:spcPts val="0"/>
              </a:spcBef>
              <a:spcAft>
                <a:spcPts val="0"/>
              </a:spcAft>
              <a:buClr>
                <a:schemeClr val="dk1"/>
              </a:buClr>
              <a:buSzPts val="1100"/>
              <a:buFont typeface="Arial"/>
              <a:buNone/>
            </a:pPr>
            <a:endParaRPr dirty="0"/>
          </a:p>
          <a:p>
            <a:pPr marL="0" marR="0" lvl="0" indent="0" algn="l" rtl="0">
              <a:lnSpc>
                <a:spcPct val="100000"/>
              </a:lnSpc>
              <a:spcBef>
                <a:spcPts val="0"/>
              </a:spcBef>
              <a:spcAft>
                <a:spcPts val="0"/>
              </a:spcAft>
              <a:buClr>
                <a:srgbClr val="FFFFFF"/>
              </a:buClr>
              <a:buSzPts val="1100"/>
              <a:buFont typeface="Arial"/>
              <a:buNone/>
            </a:pPr>
            <a:r>
              <a:rPr lang="en-US" sz="1100" dirty="0">
                <a:solidFill>
                  <a:srgbClr val="FFFFFF"/>
                </a:solidFill>
                <a:latin typeface="Arial"/>
                <a:ea typeface="Arial"/>
                <a:cs typeface="Arial"/>
                <a:sym typeface="Arial"/>
              </a:rPr>
              <a:t>Once you perform the search:</a:t>
            </a:r>
            <a:endParaRPr dirty="0"/>
          </a:p>
          <a:p>
            <a:pPr marL="171450" lvl="0" indent="-171450" algn="l" rtl="0">
              <a:spcBef>
                <a:spcPts val="0"/>
              </a:spcBef>
              <a:spcAft>
                <a:spcPts val="0"/>
              </a:spcAft>
              <a:buClr>
                <a:schemeClr val="dk1"/>
              </a:buClr>
              <a:buSzPts val="1100"/>
              <a:buFont typeface="Arial"/>
              <a:buChar char="•"/>
            </a:pPr>
            <a:r>
              <a:rPr lang="en-US" dirty="0"/>
              <a:t>If no records match the search criteria, the system displays a message that 0 results were retrieved.</a:t>
            </a:r>
            <a:endParaRPr dirty="0"/>
          </a:p>
          <a:p>
            <a:pPr marL="171450" lvl="0" indent="-171450" algn="l" rtl="0">
              <a:spcBef>
                <a:spcPts val="0"/>
              </a:spcBef>
              <a:spcAft>
                <a:spcPts val="0"/>
              </a:spcAft>
              <a:buClr>
                <a:schemeClr val="dk1"/>
              </a:buClr>
              <a:buSzPts val="1100"/>
              <a:buFont typeface="Arial"/>
              <a:buChar char="•"/>
            </a:pPr>
            <a:r>
              <a:rPr lang="en-US" dirty="0"/>
              <a:t>If only one match is found, the system displays </a:t>
            </a:r>
            <a:r>
              <a:rPr lang="en-US" dirty="0" smtClean="0"/>
              <a:t>the</a:t>
            </a:r>
            <a:r>
              <a:rPr lang="en-US" baseline="0" dirty="0" smtClean="0"/>
              <a:t> record.</a:t>
            </a:r>
            <a:endParaRPr dirty="0"/>
          </a:p>
          <a:p>
            <a:pPr marL="171450" lvl="0" indent="-171450" algn="l" rtl="0">
              <a:spcBef>
                <a:spcPts val="0"/>
              </a:spcBef>
              <a:spcAft>
                <a:spcPts val="0"/>
              </a:spcAft>
              <a:buClr>
                <a:schemeClr val="dk1"/>
              </a:buClr>
              <a:buSzPts val="1100"/>
              <a:buFont typeface="Arial"/>
              <a:buChar char="•"/>
            </a:pPr>
            <a:r>
              <a:rPr lang="en-US" dirty="0"/>
              <a:t>If multiple records match the search criteria, the system displays a list of those results.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100" dirty="0">
                <a:solidFill>
                  <a:srgbClr val="000000"/>
                </a:solidFill>
                <a:latin typeface="Arial"/>
                <a:ea typeface="Arial"/>
                <a:cs typeface="Arial"/>
                <a:sym typeface="Arial"/>
              </a:rPr>
              <a:t>The </a:t>
            </a:r>
            <a:r>
              <a:rPr lang="en-US" sz="1100" b="1" dirty="0">
                <a:solidFill>
                  <a:srgbClr val="000000"/>
                </a:solidFill>
                <a:latin typeface="Arial"/>
                <a:ea typeface="Arial"/>
                <a:cs typeface="Arial"/>
                <a:sym typeface="Arial"/>
              </a:rPr>
              <a:t>Search Results </a:t>
            </a:r>
            <a:r>
              <a:rPr lang="en-US" sz="1100" dirty="0">
                <a:solidFill>
                  <a:srgbClr val="000000"/>
                </a:solidFill>
                <a:latin typeface="Arial"/>
                <a:ea typeface="Arial"/>
                <a:cs typeface="Arial"/>
                <a:sym typeface="Arial"/>
              </a:rPr>
              <a:t>section displays only those vacant positions that match the search values you entered. Click the </a:t>
            </a:r>
            <a:r>
              <a:rPr lang="en-US" sz="1100" b="1" dirty="0">
                <a:solidFill>
                  <a:srgbClr val="000000"/>
                </a:solidFill>
                <a:latin typeface="Arial"/>
                <a:ea typeface="Arial"/>
                <a:cs typeface="Arial"/>
                <a:sym typeface="Arial"/>
              </a:rPr>
              <a:t>Select </a:t>
            </a:r>
            <a:r>
              <a:rPr lang="en-US" sz="1100" dirty="0">
                <a:solidFill>
                  <a:srgbClr val="000000"/>
                </a:solidFill>
                <a:latin typeface="Arial"/>
                <a:ea typeface="Arial"/>
                <a:cs typeface="Arial"/>
                <a:sym typeface="Arial"/>
              </a:rPr>
              <a:t>button next to the position you want to update.</a:t>
            </a:r>
            <a:endParaRPr dirty="0"/>
          </a:p>
          <a:p>
            <a:pPr marL="0" marR="0" lvl="0" indent="0" algn="l" rtl="0">
              <a:lnSpc>
                <a:spcPct val="100000"/>
              </a:lnSpc>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p:txBody>
      </p:sp>
      <p:sp>
        <p:nvSpPr>
          <p:cNvPr id="1208" name="Google Shape;1208;p84: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96</a:t>
            </a:fld>
            <a:endParaRPr/>
          </a:p>
        </p:txBody>
      </p:sp>
    </p:spTree>
    <p:extLst>
      <p:ext uri="{BB962C8B-B14F-4D97-AF65-F5344CB8AC3E}">
        <p14:creationId xmlns:p14="http://schemas.microsoft.com/office/powerpoint/2010/main" val="5421598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85: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8" name="Google Shape;1218;p85: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After you search for and select the position, you will see the </a:t>
            </a:r>
            <a:r>
              <a:rPr lang="en-US" b="1"/>
              <a:t>Position Information page.</a:t>
            </a:r>
            <a:r>
              <a:rPr lang="en-US"/>
              <a:t> This page is </a:t>
            </a:r>
            <a:r>
              <a:rPr lang="en-US" sz="1100" b="0">
                <a:solidFill>
                  <a:schemeClr val="dk1"/>
                </a:solidFill>
                <a:latin typeface="Arial"/>
                <a:ea typeface="Arial"/>
                <a:cs typeface="Arial"/>
                <a:sym typeface="Arial"/>
              </a:rPr>
              <a:t>composed of five tabs, which display information related to a specific position, </a:t>
            </a:r>
            <a:r>
              <a:rPr lang="en-US" sz="1100" b="0"/>
              <a:t>such as </a:t>
            </a:r>
            <a:r>
              <a:rPr lang="en-US" sz="1100" b="0">
                <a:solidFill>
                  <a:schemeClr val="dk1"/>
                </a:solidFill>
                <a:latin typeface="Arial"/>
                <a:ea typeface="Arial"/>
                <a:cs typeface="Arial"/>
                <a:sym typeface="Arial"/>
              </a:rPr>
              <a:t>job-related information, and position attributes.</a:t>
            </a:r>
            <a:endParaRPr/>
          </a:p>
          <a:p>
            <a:pPr marL="0" lvl="0" indent="0" algn="l" rtl="0">
              <a:spcBef>
                <a:spcPts val="0"/>
              </a:spcBef>
              <a:spcAft>
                <a:spcPts val="0"/>
              </a:spcAft>
              <a:buNone/>
            </a:pPr>
            <a:endParaRPr sz="1100" b="0">
              <a:solidFill>
                <a:schemeClr val="dk1"/>
              </a:solidFill>
              <a:latin typeface="Arial"/>
              <a:ea typeface="Arial"/>
              <a:cs typeface="Arial"/>
              <a:sym typeface="Arial"/>
            </a:endParaRPr>
          </a:p>
          <a:p>
            <a:pPr marL="0" lvl="0" indent="0" algn="l" rtl="0">
              <a:spcBef>
                <a:spcPts val="0"/>
              </a:spcBef>
              <a:spcAft>
                <a:spcPts val="0"/>
              </a:spcAft>
              <a:buNone/>
            </a:pPr>
            <a:r>
              <a:rPr lang="en-US" sz="1100" b="0">
                <a:solidFill>
                  <a:schemeClr val="dk1"/>
                </a:solidFill>
                <a:latin typeface="Arial"/>
                <a:ea typeface="Arial"/>
                <a:cs typeface="Arial"/>
                <a:sym typeface="Arial"/>
              </a:rPr>
              <a:t>When making a change to a position, you must first enter </a:t>
            </a:r>
            <a:r>
              <a:rPr lang="en-US" sz="1100" b="1">
                <a:solidFill>
                  <a:schemeClr val="dk1"/>
                </a:solidFill>
                <a:latin typeface="Arial"/>
                <a:ea typeface="Arial"/>
                <a:cs typeface="Arial"/>
                <a:sym typeface="Arial"/>
              </a:rPr>
              <a:t>Reason</a:t>
            </a:r>
            <a:r>
              <a:rPr lang="en-US" sz="1100" b="0">
                <a:solidFill>
                  <a:schemeClr val="dk1"/>
                </a:solidFill>
                <a:latin typeface="Arial"/>
                <a:ea typeface="Arial"/>
                <a:cs typeface="Arial"/>
                <a:sym typeface="Arial"/>
              </a:rPr>
              <a:t> for the position change. Then proceed to make the necessary changes to the position. The Submit button is only accessible from the Supporting Documents tab.  Remember this change will require approval from your location before it is saved to UCPath.</a:t>
            </a:r>
            <a:endParaRPr sz="1100" b="0">
              <a:solidFill>
                <a:schemeClr val="dk1"/>
              </a:solidFill>
              <a:latin typeface="Arial"/>
              <a:ea typeface="Arial"/>
              <a:cs typeface="Arial"/>
              <a:sym typeface="Arial"/>
            </a:endParaRPr>
          </a:p>
        </p:txBody>
      </p:sp>
      <p:sp>
        <p:nvSpPr>
          <p:cNvPr id="1219" name="Google Shape;1219;p85: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97</a:t>
            </a:fld>
            <a:endParaRPr/>
          </a:p>
        </p:txBody>
      </p:sp>
    </p:spTree>
    <p:extLst>
      <p:ext uri="{BB962C8B-B14F-4D97-AF65-F5344CB8AC3E}">
        <p14:creationId xmlns:p14="http://schemas.microsoft.com/office/powerpoint/2010/main" val="17096581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9: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29: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dirty="0"/>
              <a:t>If you no longer plan to use a position it should be inactivated. Note that inactivating a position changes your department’s organizational structure because now the chair no longer exists.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you want the position to remain in your department but you simply don’t want to hire anyone into it for a while, the position can be set to a Frozen status. When a position is frozen your department organizational structure remains intact</a:t>
            </a:r>
            <a:r>
              <a:rPr lang="en-US" dirty="0" smtClean="0"/>
              <a:t>. The Budget</a:t>
            </a:r>
            <a:r>
              <a:rPr lang="en-US" baseline="0" dirty="0" smtClean="0"/>
              <a:t> office may also freeze a position once an employee vacate the position to prevent someone from accidently using this position for another hire.</a:t>
            </a:r>
            <a:endParaRPr dirty="0"/>
          </a:p>
        </p:txBody>
      </p:sp>
      <p:sp>
        <p:nvSpPr>
          <p:cNvPr id="552" name="Google Shape;552;p29: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p89: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0" name="Google Shape;1260;p89: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12275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p90: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7" name="Google Shape;1267;p90: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268" name="Google Shape;1268;p90: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100</a:t>
            </a:fld>
            <a:endParaRPr/>
          </a:p>
        </p:txBody>
      </p:sp>
    </p:spTree>
    <p:extLst>
      <p:ext uri="{BB962C8B-B14F-4D97-AF65-F5344CB8AC3E}">
        <p14:creationId xmlns:p14="http://schemas.microsoft.com/office/powerpoint/2010/main" val="3245524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0: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96" name="Google Shape;196;p10: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p91: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5" name="Google Shape;1275;p91: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For UPK simulation-based demonstrations, open the See It view and walk through the activity while providing details and explaining the task. The users should follow along with the See It version of the UPK.</a:t>
            </a:r>
            <a:endParaRPr/>
          </a:p>
        </p:txBody>
      </p:sp>
      <p:sp>
        <p:nvSpPr>
          <p:cNvPr id="1276" name="Google Shape;1276;p91: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101</a:t>
            </a:fld>
            <a:endParaRPr>
              <a:solidFill>
                <a:srgbClr val="000000"/>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40: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40: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705" name="Google Shape;705;p40: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102</a:t>
            </a:fld>
            <a:endParaRPr/>
          </a:p>
        </p:txBody>
      </p:sp>
    </p:spTree>
    <p:extLst>
      <p:ext uri="{BB962C8B-B14F-4D97-AF65-F5344CB8AC3E}">
        <p14:creationId xmlns:p14="http://schemas.microsoft.com/office/powerpoint/2010/main" val="40750588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95: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8" name="Google Shape;1308;p95: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The correct answer is: False</a:t>
            </a:r>
            <a:endParaRPr/>
          </a:p>
        </p:txBody>
      </p:sp>
      <p:sp>
        <p:nvSpPr>
          <p:cNvPr id="1309" name="Google Shape;1309;p95: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103</a:t>
            </a:fld>
            <a:endParaRPr>
              <a:solidFill>
                <a:srgbClr val="000000"/>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96: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6" name="Google Shape;1316;p96: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The correct answer is: Reason</a:t>
            </a:r>
            <a:endParaRPr/>
          </a:p>
        </p:txBody>
      </p:sp>
      <p:sp>
        <p:nvSpPr>
          <p:cNvPr id="1317" name="Google Shape;1317;p96: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104</a:t>
            </a:fld>
            <a:endParaRPr>
              <a:solidFill>
                <a:srgbClr val="000000"/>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p97: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5" name="Google Shape;1325;p97: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a:t>The correct answer is: False</a:t>
            </a:r>
            <a:endParaRPr/>
          </a:p>
        </p:txBody>
      </p:sp>
      <p:sp>
        <p:nvSpPr>
          <p:cNvPr id="1326" name="Google Shape;1326;p97: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105</a:t>
            </a:fld>
            <a:endParaRPr>
              <a:solidFill>
                <a:srgbClr val="000000"/>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p92: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4" name="Google Shape;1284;p92: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285" name="Google Shape;1285;p92: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solidFill>
                  <a:srgbClr val="000000"/>
                </a:solidFill>
              </a:rPr>
              <a:t>107</a:t>
            </a:fld>
            <a:endParaRPr>
              <a:solidFill>
                <a:srgbClr val="000000"/>
              </a:solidFill>
            </a:endParaRPr>
          </a:p>
        </p:txBody>
      </p:sp>
    </p:spTree>
    <p:extLst>
      <p:ext uri="{BB962C8B-B14F-4D97-AF65-F5344CB8AC3E}">
        <p14:creationId xmlns:p14="http://schemas.microsoft.com/office/powerpoint/2010/main" val="20751770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p93: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3" name="Google Shape;1293;p93: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r>
              <a:rPr lang="en-US" sz="1100">
                <a:solidFill>
                  <a:schemeClr val="dk1"/>
                </a:solidFill>
                <a:latin typeface="Arial"/>
                <a:ea typeface="Arial"/>
                <a:cs typeface="Arial"/>
                <a:sym typeface="Arial"/>
              </a:rPr>
              <a:t>Before we start the next module, let’s review the key takeaways from the Updating Vacant Positions module:</a:t>
            </a:r>
            <a:endParaRPr/>
          </a:p>
          <a:p>
            <a:pPr marL="17145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When initiating a </a:t>
            </a:r>
            <a:r>
              <a:rPr lang="en-US" sz="1100" b="1">
                <a:solidFill>
                  <a:schemeClr val="dk1"/>
                </a:solidFill>
                <a:latin typeface="Arial"/>
                <a:ea typeface="Arial"/>
                <a:cs typeface="Arial"/>
                <a:sym typeface="Arial"/>
              </a:rPr>
              <a:t>Position Control Request </a:t>
            </a:r>
            <a:r>
              <a:rPr lang="en-US" sz="1100" b="0">
                <a:solidFill>
                  <a:schemeClr val="dk1"/>
                </a:solidFill>
                <a:latin typeface="Arial"/>
                <a:ea typeface="Arial"/>
                <a:cs typeface="Arial"/>
                <a:sym typeface="Arial"/>
              </a:rPr>
              <a:t>transaction to update a vacant position, it’s important to review and select the appropriate action reason code.</a:t>
            </a:r>
            <a:endParaRPr/>
          </a:p>
          <a:p>
            <a:pPr marL="171450" lvl="0" indent="-171450" algn="l" rtl="0">
              <a:spcBef>
                <a:spcPts val="0"/>
              </a:spcBef>
              <a:spcAft>
                <a:spcPts val="0"/>
              </a:spcAft>
              <a:buClr>
                <a:schemeClr val="dk1"/>
              </a:buClr>
              <a:buSzPts val="1100"/>
              <a:buFont typeface="Arial"/>
              <a:buChar char="•"/>
            </a:pPr>
            <a:r>
              <a:rPr lang="en-US" sz="1100" b="0">
                <a:solidFill>
                  <a:schemeClr val="dk1"/>
                </a:solidFill>
                <a:latin typeface="Arial"/>
                <a:ea typeface="Arial"/>
                <a:cs typeface="Arial"/>
                <a:sym typeface="Arial"/>
              </a:rPr>
              <a:t>You can only make updates to vacant positions through the </a:t>
            </a:r>
            <a:r>
              <a:rPr lang="en-US" sz="1100" b="1">
                <a:solidFill>
                  <a:schemeClr val="dk1"/>
                </a:solidFill>
                <a:latin typeface="Arial"/>
                <a:ea typeface="Arial"/>
                <a:cs typeface="Arial"/>
                <a:sym typeface="Arial"/>
              </a:rPr>
              <a:t>Position Control Request page</a:t>
            </a:r>
            <a:r>
              <a:rPr lang="en-US" sz="1100" b="0">
                <a:solidFill>
                  <a:schemeClr val="dk1"/>
                </a:solidFill>
                <a:latin typeface="Arial"/>
                <a:ea typeface="Arial"/>
                <a:cs typeface="Arial"/>
                <a:sym typeface="Arial"/>
              </a:rPr>
              <a:t>. To make updates to a filled position, you have to initiate the transaction through PayPath. To learn more about PayPath functionalities, please refer to the </a:t>
            </a:r>
            <a:r>
              <a:rPr lang="en-US" sz="1100" b="0" i="1">
                <a:solidFill>
                  <a:schemeClr val="dk1"/>
                </a:solidFill>
                <a:latin typeface="Arial"/>
                <a:ea typeface="Arial"/>
                <a:cs typeface="Arial"/>
                <a:sym typeface="Arial"/>
              </a:rPr>
              <a:t>PayPath Transactions</a:t>
            </a:r>
            <a:r>
              <a:rPr lang="en-US" sz="1100" b="0">
                <a:solidFill>
                  <a:schemeClr val="dk1"/>
                </a:solidFill>
                <a:latin typeface="Arial"/>
                <a:ea typeface="Arial"/>
                <a:cs typeface="Arial"/>
                <a:sym typeface="Arial"/>
              </a:rPr>
              <a:t> training course.</a:t>
            </a:r>
            <a:endParaRPr sz="1100">
              <a:solidFill>
                <a:schemeClr val="dk1"/>
              </a:solidFill>
              <a:latin typeface="Arial"/>
              <a:ea typeface="Arial"/>
              <a:cs typeface="Arial"/>
              <a:sym typeface="Aria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719424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72:notes"/>
          <p:cNvSpPr txBox="1">
            <a:spLocks noGrp="1"/>
          </p:cNvSpPr>
          <p:nvPr>
            <p:ph type="body" idx="1"/>
          </p:nvPr>
        </p:nvSpPr>
        <p:spPr>
          <a:xfrm>
            <a:off x="492369" y="4461678"/>
            <a:ext cx="6084277" cy="3650456"/>
          </a:xfrm>
          <a:prstGeom prst="rect">
            <a:avLst/>
          </a:prstGeom>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053" name="Google Shape;1053;p72: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p98: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3" name="Google Shape;1333;p98: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334" name="Google Shape;1334;p98: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110</a:t>
            </a:fld>
            <a:endParaRPr/>
          </a:p>
        </p:txBody>
      </p:sp>
    </p:spTree>
    <p:extLst>
      <p:ext uri="{BB962C8B-B14F-4D97-AF65-F5344CB8AC3E}">
        <p14:creationId xmlns:p14="http://schemas.microsoft.com/office/powerpoint/2010/main" val="174560373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p99:notes"/>
          <p:cNvSpPr>
            <a:spLocks noGrp="1" noRot="1" noChangeAspect="1"/>
          </p:cNvSpPr>
          <p:nvPr>
            <p:ph type="sldImg" idx="2"/>
          </p:nvPr>
        </p:nvSpPr>
        <p:spPr>
          <a:xfrm>
            <a:off x="1406525" y="1158875"/>
            <a:ext cx="4171950" cy="3130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3" name="Google Shape;1343;p99:notes"/>
          <p:cNvSpPr txBox="1">
            <a:spLocks noGrp="1"/>
          </p:cNvSpPr>
          <p:nvPr>
            <p:ph type="body" idx="1"/>
          </p:nvPr>
        </p:nvSpPr>
        <p:spPr>
          <a:xfrm>
            <a:off x="492369" y="4461678"/>
            <a:ext cx="6084277" cy="3650456"/>
          </a:xfrm>
          <a:prstGeom prst="rect">
            <a:avLst/>
          </a:prstGeom>
          <a:noFill/>
          <a:ln>
            <a:noFill/>
          </a:ln>
        </p:spPr>
        <p:txBody>
          <a:bodyPr spcFirstLastPara="1" wrap="square" lIns="92775" tIns="46375" rIns="92775" bIns="46375" anchor="t" anchorCtr="0">
            <a:noAutofit/>
          </a:bodyPr>
          <a:lstStyle/>
          <a:p>
            <a:pPr marL="0" lvl="0" indent="0" algn="l" rtl="0">
              <a:spcBef>
                <a:spcPts val="0"/>
              </a:spcBef>
              <a:spcAft>
                <a:spcPts val="0"/>
              </a:spcAft>
              <a:buNone/>
            </a:pPr>
            <a:endParaRPr/>
          </a:p>
        </p:txBody>
      </p:sp>
      <p:sp>
        <p:nvSpPr>
          <p:cNvPr id="1344" name="Google Shape;1344;p99:notes"/>
          <p:cNvSpPr txBox="1">
            <a:spLocks noGrp="1"/>
          </p:cNvSpPr>
          <p:nvPr>
            <p:ph type="sldNum" idx="12"/>
          </p:nvPr>
        </p:nvSpPr>
        <p:spPr>
          <a:xfrm>
            <a:off x="3956558" y="8805843"/>
            <a:ext cx="3026833" cy="465160"/>
          </a:xfrm>
          <a:prstGeom prst="rect">
            <a:avLst/>
          </a:prstGeom>
          <a:noFill/>
          <a:ln>
            <a:noFill/>
          </a:ln>
        </p:spPr>
        <p:txBody>
          <a:bodyPr spcFirstLastPara="1" wrap="square" lIns="92775" tIns="46375" rIns="92775" bIns="46375" anchor="b" anchorCtr="0">
            <a:noAutofit/>
          </a:bodyPr>
          <a:lstStyle/>
          <a:p>
            <a:pPr marL="0" lvl="0" indent="0" algn="r" rtl="0">
              <a:spcBef>
                <a:spcPts val="0"/>
              </a:spcBef>
              <a:spcAft>
                <a:spcPts val="0"/>
              </a:spcAft>
              <a:buNone/>
            </a:pPr>
            <a:fld id="{00000000-1234-1234-1234-123412341234}" type="slidenum">
              <a:rPr lang="en-US"/>
              <a:t>111</a:t>
            </a:fld>
            <a:endParaRPr/>
          </a:p>
        </p:txBody>
      </p:sp>
    </p:spTree>
    <p:extLst>
      <p:ext uri="{BB962C8B-B14F-4D97-AF65-F5344CB8AC3E}">
        <p14:creationId xmlns:p14="http://schemas.microsoft.com/office/powerpoint/2010/main" val="3642406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20"/>
        <p:cNvGrpSpPr/>
        <p:nvPr/>
      </p:nvGrpSpPr>
      <p:grpSpPr>
        <a:xfrm>
          <a:off x="0" y="0"/>
          <a:ext cx="0" cy="0"/>
          <a:chOff x="0" y="0"/>
          <a:chExt cx="0" cy="0"/>
        </a:xfrm>
      </p:grpSpPr>
      <p:pic>
        <p:nvPicPr>
          <p:cNvPr id="21" name="Google Shape;21;p117"/>
          <p:cNvPicPr preferRelativeResize="0"/>
          <p:nvPr/>
        </p:nvPicPr>
        <p:blipFill rotWithShape="1">
          <a:blip r:embed="rId3">
            <a:alphaModFix/>
          </a:blip>
          <a:srcRect/>
          <a:stretch/>
        </p:blipFill>
        <p:spPr>
          <a:xfrm>
            <a:off x="17200" y="6322497"/>
            <a:ext cx="9134475" cy="546847"/>
          </a:xfrm>
          <a:prstGeom prst="rect">
            <a:avLst/>
          </a:prstGeom>
          <a:noFill/>
          <a:ln>
            <a:noFill/>
          </a:ln>
        </p:spPr>
      </p:pic>
      <p:sp>
        <p:nvSpPr>
          <p:cNvPr id="22" name="Google Shape;22;p117"/>
          <p:cNvSpPr txBox="1">
            <a:spLocks noGrp="1"/>
          </p:cNvSpPr>
          <p:nvPr>
            <p:ph type="ctrTitle"/>
          </p:nvPr>
        </p:nvSpPr>
        <p:spPr>
          <a:xfrm>
            <a:off x="926093" y="2738243"/>
            <a:ext cx="7310244" cy="13257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7"/>
          <p:cNvSpPr txBox="1">
            <a:spLocks noGrp="1"/>
          </p:cNvSpPr>
          <p:nvPr>
            <p:ph type="subTitle" idx="1"/>
          </p:nvPr>
        </p:nvSpPr>
        <p:spPr>
          <a:xfrm>
            <a:off x="926093" y="4194097"/>
            <a:ext cx="7307224" cy="1508047"/>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Clr>
                <a:schemeClr val="dk1"/>
              </a:buClr>
              <a:buSzPts val="2400"/>
              <a:buNone/>
              <a:defRPr sz="2400">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117"/>
          <p:cNvSpPr txBox="1"/>
          <p:nvPr/>
        </p:nvSpPr>
        <p:spPr>
          <a:xfrm>
            <a:off x="7817390" y="6420056"/>
            <a:ext cx="1165713"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b="1" dirty="0" smtClean="0">
                <a:solidFill>
                  <a:schemeClr val="dk1"/>
                </a:solidFill>
                <a:latin typeface="Calibri"/>
                <a:ea typeface="Calibri"/>
                <a:cs typeface="Calibri"/>
                <a:sym typeface="Calibri"/>
              </a:rPr>
              <a:t>3/1/2020</a:t>
            </a:r>
            <a:endParaRPr sz="1400" b="1" dirty="0">
              <a:solidFill>
                <a:schemeClr val="dk1"/>
              </a:solidFill>
              <a:latin typeface="Calibri"/>
              <a:ea typeface="Calibri"/>
              <a:cs typeface="Calibri"/>
              <a:sym typeface="Calibri"/>
            </a:endParaRPr>
          </a:p>
        </p:txBody>
      </p:sp>
      <p:sp>
        <p:nvSpPr>
          <p:cNvPr id="25" name="Google Shape;25;p117"/>
          <p:cNvSpPr/>
          <p:nvPr/>
        </p:nvSpPr>
        <p:spPr>
          <a:xfrm>
            <a:off x="-10096" y="0"/>
            <a:ext cx="9144000" cy="1463040"/>
          </a:xfrm>
          <a:prstGeom prst="rect">
            <a:avLst/>
          </a:prstGeom>
          <a:gradFill>
            <a:gsLst>
              <a:gs pos="0">
                <a:srgbClr val="1D579B"/>
              </a:gs>
              <a:gs pos="100000">
                <a:srgbClr val="90B0FF"/>
              </a:gs>
            </a:gsLst>
            <a:lin ang="16200000" scaled="0"/>
          </a:gradFill>
          <a:ln w="9525" cap="flat" cmpd="sng">
            <a:solidFill>
              <a:srgbClr val="3E6E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 name="Google Shape;26;p117" descr="UCI14_UCPath_W.png"/>
          <p:cNvPicPr preferRelativeResize="0"/>
          <p:nvPr/>
        </p:nvPicPr>
        <p:blipFill rotWithShape="1">
          <a:blip r:embed="rId4">
            <a:alphaModFix/>
          </a:blip>
          <a:srcRect/>
          <a:stretch/>
        </p:blipFill>
        <p:spPr>
          <a:xfrm>
            <a:off x="2015497" y="257009"/>
            <a:ext cx="5433403" cy="714404"/>
          </a:xfrm>
          <a:prstGeom prst="rect">
            <a:avLst/>
          </a:prstGeom>
          <a:noFill/>
          <a:ln>
            <a:noFill/>
          </a:ln>
        </p:spPr>
      </p:pic>
      <p:sp>
        <p:nvSpPr>
          <p:cNvPr id="27" name="Google Shape;27;p117"/>
          <p:cNvSpPr/>
          <p:nvPr/>
        </p:nvSpPr>
        <p:spPr>
          <a:xfrm>
            <a:off x="-7222" y="6319761"/>
            <a:ext cx="284257" cy="539496"/>
          </a:xfrm>
          <a:prstGeom prst="rect">
            <a:avLst/>
          </a:prstGeom>
          <a:solidFill>
            <a:srgbClr val="1D5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 name="Google Shape;28;p117"/>
          <p:cNvSpPr/>
          <p:nvPr/>
        </p:nvSpPr>
        <p:spPr>
          <a:xfrm>
            <a:off x="926093" y="6420056"/>
            <a:ext cx="2922576" cy="365125"/>
          </a:xfrm>
          <a:prstGeom prst="rect">
            <a:avLst/>
          </a:prstGeom>
          <a:solidFill>
            <a:srgbClr val="0954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 name="Google Shape;29;p117" descr="Anti Taller Software Libre: Richard Stallman habla sobre el Copyright"/>
          <p:cNvPicPr preferRelativeResize="0"/>
          <p:nvPr/>
        </p:nvPicPr>
        <p:blipFill rotWithShape="1">
          <a:blip r:embed="rId5">
            <a:alphaModFix/>
          </a:blip>
          <a:srcRect/>
          <a:stretch/>
        </p:blipFill>
        <p:spPr>
          <a:xfrm>
            <a:off x="789613" y="6462416"/>
            <a:ext cx="261262" cy="241451"/>
          </a:xfrm>
          <a:prstGeom prst="rect">
            <a:avLst/>
          </a:prstGeom>
          <a:noFill/>
          <a:ln>
            <a:noFill/>
          </a:ln>
        </p:spPr>
      </p:pic>
      <p:sp>
        <p:nvSpPr>
          <p:cNvPr id="30" name="Google Shape;30;p117"/>
          <p:cNvSpPr txBox="1"/>
          <p:nvPr/>
        </p:nvSpPr>
        <p:spPr>
          <a:xfrm>
            <a:off x="1009935" y="6392760"/>
            <a:ext cx="29628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dirty="0">
                <a:solidFill>
                  <a:schemeClr val="lt1"/>
                </a:solidFill>
                <a:latin typeface="Calibri"/>
                <a:ea typeface="Calibri"/>
                <a:cs typeface="Calibri"/>
                <a:sym typeface="Calibri"/>
              </a:rPr>
              <a:t>Copyright UCI UCPath </a:t>
            </a:r>
            <a:r>
              <a:rPr lang="en-US" sz="1800" b="0" dirty="0" smtClean="0">
                <a:solidFill>
                  <a:schemeClr val="lt1"/>
                </a:solidFill>
                <a:latin typeface="Calibri"/>
                <a:ea typeface="Calibri"/>
                <a:cs typeface="Calibri"/>
                <a:sym typeface="Calibri"/>
              </a:rPr>
              <a:t>2020</a:t>
            </a:r>
            <a:endParaRPr dirty="0"/>
          </a:p>
        </p:txBody>
      </p:sp>
    </p:spTree>
    <p:custDataLst>
      <p:tags r:id="rId1"/>
    </p:custData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5"/>
        <p:cNvGrpSpPr/>
        <p:nvPr/>
      </p:nvGrpSpPr>
      <p:grpSpPr>
        <a:xfrm>
          <a:off x="0" y="0"/>
          <a:ext cx="0" cy="0"/>
          <a:chOff x="0" y="0"/>
          <a:chExt cx="0" cy="0"/>
        </a:xfrm>
      </p:grpSpPr>
      <p:sp>
        <p:nvSpPr>
          <p:cNvPr id="66" name="Google Shape;66;p126"/>
          <p:cNvSpPr txBox="1">
            <a:spLocks noGrp="1"/>
          </p:cNvSpPr>
          <p:nvPr>
            <p:ph type="body" idx="1"/>
          </p:nvPr>
        </p:nvSpPr>
        <p:spPr>
          <a:xfrm>
            <a:off x="316992" y="1064524"/>
            <a:ext cx="8705088" cy="5189971"/>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1F497D"/>
              </a:buClr>
              <a:buSzPts val="3200"/>
              <a:buFont typeface="Arial"/>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126"/>
          <p:cNvSpPr txBox="1">
            <a:spLocks noGrp="1"/>
          </p:cNvSpPr>
          <p:nvPr>
            <p:ph type="title"/>
          </p:nvPr>
        </p:nvSpPr>
        <p:spPr>
          <a:xfrm>
            <a:off x="14748" y="76757"/>
            <a:ext cx="8125935" cy="6231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4386"/>
              </a:buClr>
              <a:buSzPts val="4000"/>
              <a:buFont typeface="Arial"/>
              <a:buNone/>
              <a:defRPr sz="4000" b="1">
                <a:solidFill>
                  <a:srgbClr val="1E438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27"/>
          <p:cNvSpPr txBox="1">
            <a:spLocks noGrp="1"/>
          </p:cNvSpPr>
          <p:nvPr>
            <p:ph type="title"/>
          </p:nvPr>
        </p:nvSpPr>
        <p:spPr>
          <a:xfrm>
            <a:off x="457200" y="1105469"/>
            <a:ext cx="3008313" cy="9558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0000"/>
              </a:buClr>
              <a:buSzPts val="2000"/>
              <a:buFont typeface="Arial Black"/>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7"/>
          <p:cNvSpPr txBox="1">
            <a:spLocks noGrp="1"/>
          </p:cNvSpPr>
          <p:nvPr>
            <p:ph type="body" idx="1"/>
          </p:nvPr>
        </p:nvSpPr>
        <p:spPr>
          <a:xfrm>
            <a:off x="3575050" y="1105469"/>
            <a:ext cx="5111750" cy="5020694"/>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Noto Sans Symbols"/>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1" name="Google Shape;71;p127"/>
          <p:cNvSpPr txBox="1">
            <a:spLocks noGrp="1"/>
          </p:cNvSpPr>
          <p:nvPr>
            <p:ph type="body" idx="2"/>
          </p:nvPr>
        </p:nvSpPr>
        <p:spPr>
          <a:xfrm>
            <a:off x="457200" y="2267520"/>
            <a:ext cx="3008313" cy="3858644"/>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0000"/>
              </a:buClr>
              <a:buSzPts val="2000"/>
              <a:buFont typeface="Arial Black"/>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8"/>
          <p:cNvSpPr>
            <a:spLocks noGrp="1"/>
          </p:cNvSpPr>
          <p:nvPr>
            <p:ph type="pic" idx="2"/>
          </p:nvPr>
        </p:nvSpPr>
        <p:spPr>
          <a:xfrm>
            <a:off x="1792288" y="1132763"/>
            <a:ext cx="5486400" cy="3594811"/>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2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29"/>
          <p:cNvSpPr txBox="1">
            <a:spLocks noGrp="1"/>
          </p:cNvSpPr>
          <p:nvPr>
            <p:ph type="title"/>
          </p:nvPr>
        </p:nvSpPr>
        <p:spPr>
          <a:xfrm>
            <a:off x="459619" y="53872"/>
            <a:ext cx="8684381"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9"/>
          <p:cNvSpPr txBox="1">
            <a:spLocks noGrp="1"/>
          </p:cNvSpPr>
          <p:nvPr>
            <p:ph type="body" idx="1"/>
          </p:nvPr>
        </p:nvSpPr>
        <p:spPr>
          <a:xfrm rot="5400000">
            <a:off x="2200883" y="-359753"/>
            <a:ext cx="4744652" cy="822718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9"/>
        <p:cNvGrpSpPr/>
        <p:nvPr/>
      </p:nvGrpSpPr>
      <p:grpSpPr>
        <a:xfrm>
          <a:off x="0" y="0"/>
          <a:ext cx="0" cy="0"/>
          <a:chOff x="0" y="0"/>
          <a:chExt cx="0" cy="0"/>
        </a:xfrm>
      </p:grpSpPr>
      <p:sp>
        <p:nvSpPr>
          <p:cNvPr id="80" name="Google Shape;80;p130"/>
          <p:cNvSpPr/>
          <p:nvPr/>
        </p:nvSpPr>
        <p:spPr>
          <a:xfrm flipH="1">
            <a:off x="462638" y="389223"/>
            <a:ext cx="8221476" cy="1470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130"/>
          <p:cNvSpPr/>
          <p:nvPr/>
        </p:nvSpPr>
        <p:spPr>
          <a:xfrm>
            <a:off x="462638" y="1922278"/>
            <a:ext cx="8221476" cy="45719"/>
          </a:xfrm>
          <a:prstGeom prst="rect">
            <a:avLst/>
          </a:prstGeom>
          <a:solidFill>
            <a:srgbClr val="1E43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130"/>
          <p:cNvSpPr/>
          <p:nvPr/>
        </p:nvSpPr>
        <p:spPr>
          <a:xfrm>
            <a:off x="0" y="0"/>
            <a:ext cx="9144000" cy="1969842"/>
          </a:xfrm>
          <a:prstGeom prst="rect">
            <a:avLst/>
          </a:prstGeom>
          <a:gradFill>
            <a:gsLst>
              <a:gs pos="0">
                <a:srgbClr val="0064A8"/>
              </a:gs>
              <a:gs pos="100000">
                <a:srgbClr val="1E438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130"/>
          <p:cNvSpPr txBox="1">
            <a:spLocks noGrp="1"/>
          </p:cNvSpPr>
          <p:nvPr>
            <p:ph type="ctrTitle"/>
          </p:nvPr>
        </p:nvSpPr>
        <p:spPr>
          <a:xfrm>
            <a:off x="462639" y="396702"/>
            <a:ext cx="8221476"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4000"/>
              <a:buFont typeface="Arial"/>
              <a:buNone/>
              <a:defRPr b="1">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30"/>
          <p:cNvSpPr txBox="1">
            <a:spLocks noGrp="1"/>
          </p:cNvSpPr>
          <p:nvPr>
            <p:ph type="subTitle" idx="1"/>
          </p:nvPr>
        </p:nvSpPr>
        <p:spPr>
          <a:xfrm>
            <a:off x="462639" y="2045143"/>
            <a:ext cx="8221476" cy="4108963"/>
          </a:xfrm>
          <a:prstGeom prst="rect">
            <a:avLst/>
          </a:prstGeom>
          <a:noFill/>
          <a:ln>
            <a:noFill/>
          </a:ln>
        </p:spPr>
        <p:txBody>
          <a:bodyPr spcFirstLastPara="1" wrap="square" lIns="91425" tIns="45700" rIns="91425" bIns="45700" anchor="t" anchorCtr="0">
            <a:normAutofit/>
          </a:bodyPr>
          <a:lstStyle>
            <a:lvl1pPr lvl="0" algn="l">
              <a:spcBef>
                <a:spcPts val="640"/>
              </a:spcBef>
              <a:spcAft>
                <a:spcPts val="0"/>
              </a:spcAft>
              <a:buClr>
                <a:schemeClr val="dk1"/>
              </a:buClr>
              <a:buSzPts val="3200"/>
              <a:buNone/>
              <a:defRPr>
                <a:solidFill>
                  <a:schemeClr val="dk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sic &quot;takeaway&quot;/quote">
  <p:cSld name="Basic &quot;takeaway&quot;/quote">
    <p:spTree>
      <p:nvGrpSpPr>
        <p:cNvPr id="1" name="Shape 85"/>
        <p:cNvGrpSpPr/>
        <p:nvPr/>
      </p:nvGrpSpPr>
      <p:grpSpPr>
        <a:xfrm>
          <a:off x="0" y="0"/>
          <a:ext cx="0" cy="0"/>
          <a:chOff x="0" y="0"/>
          <a:chExt cx="0" cy="0"/>
        </a:xfrm>
      </p:grpSpPr>
      <p:sp>
        <p:nvSpPr>
          <p:cNvPr id="86" name="Google Shape;86;p131"/>
          <p:cNvSpPr txBox="1">
            <a:spLocks noGrp="1"/>
          </p:cNvSpPr>
          <p:nvPr>
            <p:ph type="body" idx="1"/>
          </p:nvPr>
        </p:nvSpPr>
        <p:spPr>
          <a:xfrm>
            <a:off x="2782652" y="1135345"/>
            <a:ext cx="6297848" cy="4875229"/>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31"/>
          <p:cNvSpPr txBox="1">
            <a:spLocks noGrp="1"/>
          </p:cNvSpPr>
          <p:nvPr>
            <p:ph type="title"/>
          </p:nvPr>
        </p:nvSpPr>
        <p:spPr>
          <a:xfrm>
            <a:off x="0" y="63501"/>
            <a:ext cx="9144000" cy="5171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2800"/>
              <a:buFont typeface="Arial Black"/>
              <a:buNone/>
              <a:defRPr sz="28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31"/>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9" name="Google Shape;89;p131"/>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0" name="Google Shape;90;p131"/>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1" name="Google Shape;91;p131"/>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2" name="Google Shape;92;p131"/>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3" name="Google Shape;93;p131"/>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4" name="Google Shape;94;p131"/>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5" name="Google Shape;95;p131"/>
          <p:cNvSpPr txBox="1"/>
          <p:nvPr/>
        </p:nvSpPr>
        <p:spPr>
          <a:xfrm>
            <a:off x="2911570" y="6338718"/>
            <a:ext cx="5410666" cy="522287"/>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dk1"/>
              </a:buClr>
              <a:buSzPts val="1050"/>
              <a:buFont typeface="Noto Sans Symbols"/>
              <a:buNone/>
            </a:pPr>
            <a:endParaRPr sz="1050" b="0" i="0">
              <a:solidFill>
                <a:srgbClr val="FFFFFF"/>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lim Pic and Text 2">
  <p:cSld name="Slim Pic and Text 2">
    <p:spTree>
      <p:nvGrpSpPr>
        <p:cNvPr id="1" name="Shape 96"/>
        <p:cNvGrpSpPr/>
        <p:nvPr/>
      </p:nvGrpSpPr>
      <p:grpSpPr>
        <a:xfrm>
          <a:off x="0" y="0"/>
          <a:ext cx="0" cy="0"/>
          <a:chOff x="0" y="0"/>
          <a:chExt cx="0" cy="0"/>
        </a:xfrm>
      </p:grpSpPr>
      <p:sp>
        <p:nvSpPr>
          <p:cNvPr id="97" name="Google Shape;97;p132"/>
          <p:cNvSpPr txBox="1">
            <a:spLocks noGrp="1"/>
          </p:cNvSpPr>
          <p:nvPr>
            <p:ph type="title"/>
          </p:nvPr>
        </p:nvSpPr>
        <p:spPr>
          <a:xfrm>
            <a:off x="0" y="63501"/>
            <a:ext cx="9144000" cy="51710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2800"/>
              <a:buFont typeface="Arial Black"/>
              <a:buNone/>
              <a:defRPr sz="2800" b="1">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99" name="Google Shape;99;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0" name="Google Shape;100;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1" name="Google Shape;101;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2" name="Google Shape;102;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3" name="Google Shape;103;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4" name="Google Shape;104;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5" name="Google Shape;105;p132"/>
          <p:cNvSpPr/>
          <p:nvPr/>
        </p:nvSpPr>
        <p:spPr>
          <a:xfrm rot="10800000" flipH="1">
            <a:off x="0" y="570556"/>
            <a:ext cx="9144000" cy="45719"/>
          </a:xfrm>
          <a:prstGeom prst="rect">
            <a:avLst/>
          </a:prstGeom>
          <a:solidFill>
            <a:srgbClr val="DBD5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6" name="Google Shape;106;p132"/>
          <p:cNvSpPr txBox="1">
            <a:spLocks noGrp="1"/>
          </p:cNvSpPr>
          <p:nvPr>
            <p:ph type="body" idx="1"/>
          </p:nvPr>
        </p:nvSpPr>
        <p:spPr>
          <a:xfrm>
            <a:off x="1469337" y="1281034"/>
            <a:ext cx="7611163" cy="478581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lt1"/>
              </a:buClr>
              <a:buSzPts val="3200"/>
              <a:buChar char="•"/>
              <a:defRPr>
                <a:solidFill>
                  <a:schemeClr val="lt1"/>
                </a:solidFill>
              </a:defRPr>
            </a:lvl1pPr>
            <a:lvl2pPr marL="914400" lvl="1" indent="-406400" algn="l">
              <a:spcBef>
                <a:spcPts val="560"/>
              </a:spcBef>
              <a:spcAft>
                <a:spcPts val="0"/>
              </a:spcAft>
              <a:buClr>
                <a:schemeClr val="lt1"/>
              </a:buClr>
              <a:buSzPts val="2800"/>
              <a:buFont typeface="Arial"/>
              <a:buChar char="•"/>
              <a:defRPr>
                <a:solidFill>
                  <a:schemeClr val="lt1"/>
                </a:solidFill>
              </a:defRPr>
            </a:lvl2pPr>
            <a:lvl3pPr marL="1371600" lvl="2" indent="-381000" algn="l">
              <a:spcBef>
                <a:spcPts val="480"/>
              </a:spcBef>
              <a:spcAft>
                <a:spcPts val="0"/>
              </a:spcAft>
              <a:buClr>
                <a:schemeClr val="lt1"/>
              </a:buClr>
              <a:buSzPts val="2400"/>
              <a:buFont typeface="Courier New"/>
              <a:buChar char="o"/>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with Subtitle" type="twoTxTwoObj">
  <p:cSld name="TWO_OBJECTS_WITH_TEXT">
    <p:spTree>
      <p:nvGrpSpPr>
        <p:cNvPr id="1" name="Shape 31"/>
        <p:cNvGrpSpPr/>
        <p:nvPr/>
      </p:nvGrpSpPr>
      <p:grpSpPr>
        <a:xfrm>
          <a:off x="0" y="0"/>
          <a:ext cx="0" cy="0"/>
          <a:chOff x="0" y="0"/>
          <a:chExt cx="0" cy="0"/>
        </a:xfrm>
      </p:grpSpPr>
      <p:sp>
        <p:nvSpPr>
          <p:cNvPr id="32" name="Google Shape;32;p118"/>
          <p:cNvSpPr txBox="1">
            <a:spLocks noGrp="1"/>
          </p:cNvSpPr>
          <p:nvPr>
            <p:ph type="body" idx="1"/>
          </p:nvPr>
        </p:nvSpPr>
        <p:spPr>
          <a:xfrm>
            <a:off x="4590288" y="2195512"/>
            <a:ext cx="4114800" cy="39766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118"/>
          <p:cNvSpPr txBox="1">
            <a:spLocks noGrp="1"/>
          </p:cNvSpPr>
          <p:nvPr>
            <p:ph type="body" idx="2"/>
          </p:nvPr>
        </p:nvSpPr>
        <p:spPr>
          <a:xfrm>
            <a:off x="4590287" y="1371600"/>
            <a:ext cx="4114800" cy="823912"/>
          </a:xfrm>
          <a:prstGeom prst="rect">
            <a:avLst/>
          </a:prstGeom>
          <a:noFill/>
          <a:ln>
            <a:noFill/>
          </a:ln>
        </p:spPr>
        <p:txBody>
          <a:bodyPr spcFirstLastPara="1" wrap="square" lIns="91425" tIns="45700" rIns="91425" bIns="45700" anchor="ctr"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 name="Google Shape;34;p118"/>
          <p:cNvSpPr txBox="1">
            <a:spLocks noGrp="1"/>
          </p:cNvSpPr>
          <p:nvPr>
            <p:ph type="body" idx="3"/>
          </p:nvPr>
        </p:nvSpPr>
        <p:spPr>
          <a:xfrm>
            <a:off x="475488" y="2195512"/>
            <a:ext cx="4114800" cy="397668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118"/>
          <p:cNvSpPr txBox="1">
            <a:spLocks noGrp="1"/>
          </p:cNvSpPr>
          <p:nvPr>
            <p:ph type="body" idx="4"/>
          </p:nvPr>
        </p:nvSpPr>
        <p:spPr>
          <a:xfrm>
            <a:off x="475488" y="1371600"/>
            <a:ext cx="4114800" cy="823912"/>
          </a:xfrm>
          <a:prstGeom prst="rect">
            <a:avLst/>
          </a:prstGeom>
          <a:noFill/>
          <a:ln>
            <a:noFill/>
          </a:ln>
        </p:spPr>
        <p:txBody>
          <a:bodyPr spcFirstLastPara="1" wrap="square" lIns="91425" tIns="45700" rIns="91425" bIns="45700" anchor="ctr"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6" name="Google Shape;36;p118"/>
          <p:cNvSpPr txBox="1">
            <a:spLocks noGrp="1"/>
          </p:cNvSpPr>
          <p:nvPr>
            <p:ph type="title"/>
          </p:nvPr>
        </p:nvSpPr>
        <p:spPr>
          <a:xfrm>
            <a:off x="393192" y="5866"/>
            <a:ext cx="8366760" cy="9601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and Content">
  <p:cSld name="Subtitle and Content">
    <p:spTree>
      <p:nvGrpSpPr>
        <p:cNvPr id="1" name="Shape 37"/>
        <p:cNvGrpSpPr/>
        <p:nvPr/>
      </p:nvGrpSpPr>
      <p:grpSpPr>
        <a:xfrm>
          <a:off x="0" y="0"/>
          <a:ext cx="0" cy="0"/>
          <a:chOff x="0" y="0"/>
          <a:chExt cx="0" cy="0"/>
        </a:xfrm>
      </p:grpSpPr>
      <p:sp>
        <p:nvSpPr>
          <p:cNvPr id="38" name="Google Shape;38;p119"/>
          <p:cNvSpPr txBox="1">
            <a:spLocks noGrp="1"/>
          </p:cNvSpPr>
          <p:nvPr>
            <p:ph type="body" idx="1"/>
          </p:nvPr>
        </p:nvSpPr>
        <p:spPr>
          <a:xfrm>
            <a:off x="457200" y="2011680"/>
            <a:ext cx="8229600" cy="416052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119"/>
          <p:cNvSpPr txBox="1">
            <a:spLocks noGrp="1"/>
          </p:cNvSpPr>
          <p:nvPr>
            <p:ph type="body" idx="2"/>
          </p:nvPr>
        </p:nvSpPr>
        <p:spPr>
          <a:xfrm>
            <a:off x="457200" y="1371600"/>
            <a:ext cx="8229600" cy="640080"/>
          </a:xfrm>
          <a:prstGeom prst="rect">
            <a:avLst/>
          </a:prstGeom>
          <a:noFill/>
          <a:ln>
            <a:noFill/>
          </a:ln>
        </p:spPr>
        <p:txBody>
          <a:bodyPr spcFirstLastPara="1" wrap="square" lIns="91425" tIns="45700" rIns="91425" bIns="45700" anchor="ctr"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119"/>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000000"/>
                </a:solidFill>
                <a:latin typeface="Calibri"/>
                <a:ea typeface="Calibri"/>
                <a:cs typeface="Calibri"/>
                <a:sym typeface="Calibri"/>
              </a:defRPr>
            </a:lvl1pPr>
            <a:lvl2pPr marL="0" marR="0" lvl="1" indent="0" algn="r" rtl="0">
              <a:spcBef>
                <a:spcPts val="0"/>
              </a:spcBef>
              <a:buNone/>
              <a:defRPr sz="1200">
                <a:solidFill>
                  <a:srgbClr val="000000"/>
                </a:solidFill>
                <a:latin typeface="Calibri"/>
                <a:ea typeface="Calibri"/>
                <a:cs typeface="Calibri"/>
                <a:sym typeface="Calibri"/>
              </a:defRPr>
            </a:lvl2pPr>
            <a:lvl3pPr marL="0" marR="0" lvl="2" indent="0" algn="r" rtl="0">
              <a:spcBef>
                <a:spcPts val="0"/>
              </a:spcBef>
              <a:buNone/>
              <a:defRPr sz="1200">
                <a:solidFill>
                  <a:srgbClr val="000000"/>
                </a:solidFill>
                <a:latin typeface="Calibri"/>
                <a:ea typeface="Calibri"/>
                <a:cs typeface="Calibri"/>
                <a:sym typeface="Calibri"/>
              </a:defRPr>
            </a:lvl3pPr>
            <a:lvl4pPr marL="0" marR="0" lvl="3" indent="0" algn="r" rtl="0">
              <a:spcBef>
                <a:spcPts val="0"/>
              </a:spcBef>
              <a:buNone/>
              <a:defRPr sz="1200">
                <a:solidFill>
                  <a:srgbClr val="000000"/>
                </a:solidFill>
                <a:latin typeface="Calibri"/>
                <a:ea typeface="Calibri"/>
                <a:cs typeface="Calibri"/>
                <a:sym typeface="Calibri"/>
              </a:defRPr>
            </a:lvl4pPr>
            <a:lvl5pPr marL="0" marR="0" lvl="4" indent="0" algn="r" rtl="0">
              <a:spcBef>
                <a:spcPts val="0"/>
              </a:spcBef>
              <a:buNone/>
              <a:defRPr sz="1200">
                <a:solidFill>
                  <a:srgbClr val="000000"/>
                </a:solidFill>
                <a:latin typeface="Calibri"/>
                <a:ea typeface="Calibri"/>
                <a:cs typeface="Calibri"/>
                <a:sym typeface="Calibri"/>
              </a:defRPr>
            </a:lvl5pPr>
            <a:lvl6pPr marL="0" marR="0" lvl="5" indent="0" algn="r" rtl="0">
              <a:spcBef>
                <a:spcPts val="0"/>
              </a:spcBef>
              <a:buNone/>
              <a:defRPr sz="1200">
                <a:solidFill>
                  <a:srgbClr val="000000"/>
                </a:solidFill>
                <a:latin typeface="Calibri"/>
                <a:ea typeface="Calibri"/>
                <a:cs typeface="Calibri"/>
                <a:sym typeface="Calibri"/>
              </a:defRPr>
            </a:lvl6pPr>
            <a:lvl7pPr marL="0" marR="0" lvl="6" indent="0" algn="r" rtl="0">
              <a:spcBef>
                <a:spcPts val="0"/>
              </a:spcBef>
              <a:buNone/>
              <a:defRPr sz="1200">
                <a:solidFill>
                  <a:srgbClr val="000000"/>
                </a:solidFill>
                <a:latin typeface="Calibri"/>
                <a:ea typeface="Calibri"/>
                <a:cs typeface="Calibri"/>
                <a:sym typeface="Calibri"/>
              </a:defRPr>
            </a:lvl7pPr>
            <a:lvl8pPr marL="0" marR="0" lvl="7" indent="0" algn="r" rtl="0">
              <a:spcBef>
                <a:spcPts val="0"/>
              </a:spcBef>
              <a:buNone/>
              <a:defRPr sz="1200">
                <a:solidFill>
                  <a:srgbClr val="000000"/>
                </a:solidFill>
                <a:latin typeface="Calibri"/>
                <a:ea typeface="Calibri"/>
                <a:cs typeface="Calibri"/>
                <a:sym typeface="Calibri"/>
              </a:defRPr>
            </a:lvl8pPr>
            <a:lvl9pPr marL="0" marR="0" lvl="8" indent="0" algn="r" rtl="0">
              <a:spcBef>
                <a:spcPts val="0"/>
              </a:spcBef>
              <a:buNone/>
              <a:defRPr sz="1200">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42"/>
        <p:cNvGrpSpPr/>
        <p:nvPr/>
      </p:nvGrpSpPr>
      <p:grpSpPr>
        <a:xfrm>
          <a:off x="0" y="0"/>
          <a:ext cx="0" cy="0"/>
          <a:chOff x="0" y="0"/>
          <a:chExt cx="0" cy="0"/>
        </a:xfrm>
      </p:grpSpPr>
      <p:sp>
        <p:nvSpPr>
          <p:cNvPr id="43" name="Google Shape;43;p120"/>
          <p:cNvSpPr txBox="1">
            <a:spLocks noGrp="1"/>
          </p:cNvSpPr>
          <p:nvPr>
            <p:ph type="body" idx="1"/>
          </p:nvPr>
        </p:nvSpPr>
        <p:spPr>
          <a:xfrm>
            <a:off x="459619" y="1381512"/>
            <a:ext cx="8227181" cy="474465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120"/>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000000"/>
                </a:solidFill>
                <a:latin typeface="Calibri"/>
                <a:ea typeface="Calibri"/>
                <a:cs typeface="Calibri"/>
                <a:sym typeface="Calibri"/>
              </a:defRPr>
            </a:lvl1pPr>
            <a:lvl2pPr marL="0" marR="0" lvl="1" indent="0" algn="r" rtl="0">
              <a:spcBef>
                <a:spcPts val="0"/>
              </a:spcBef>
              <a:buNone/>
              <a:defRPr sz="1200">
                <a:solidFill>
                  <a:srgbClr val="000000"/>
                </a:solidFill>
                <a:latin typeface="Calibri"/>
                <a:ea typeface="Calibri"/>
                <a:cs typeface="Calibri"/>
                <a:sym typeface="Calibri"/>
              </a:defRPr>
            </a:lvl2pPr>
            <a:lvl3pPr marL="0" marR="0" lvl="2" indent="0" algn="r" rtl="0">
              <a:spcBef>
                <a:spcPts val="0"/>
              </a:spcBef>
              <a:buNone/>
              <a:defRPr sz="1200">
                <a:solidFill>
                  <a:srgbClr val="000000"/>
                </a:solidFill>
                <a:latin typeface="Calibri"/>
                <a:ea typeface="Calibri"/>
                <a:cs typeface="Calibri"/>
                <a:sym typeface="Calibri"/>
              </a:defRPr>
            </a:lvl3pPr>
            <a:lvl4pPr marL="0" marR="0" lvl="3" indent="0" algn="r" rtl="0">
              <a:spcBef>
                <a:spcPts val="0"/>
              </a:spcBef>
              <a:buNone/>
              <a:defRPr sz="1200">
                <a:solidFill>
                  <a:srgbClr val="000000"/>
                </a:solidFill>
                <a:latin typeface="Calibri"/>
                <a:ea typeface="Calibri"/>
                <a:cs typeface="Calibri"/>
                <a:sym typeface="Calibri"/>
              </a:defRPr>
            </a:lvl4pPr>
            <a:lvl5pPr marL="0" marR="0" lvl="4" indent="0" algn="r" rtl="0">
              <a:spcBef>
                <a:spcPts val="0"/>
              </a:spcBef>
              <a:buNone/>
              <a:defRPr sz="1200">
                <a:solidFill>
                  <a:srgbClr val="000000"/>
                </a:solidFill>
                <a:latin typeface="Calibri"/>
                <a:ea typeface="Calibri"/>
                <a:cs typeface="Calibri"/>
                <a:sym typeface="Calibri"/>
              </a:defRPr>
            </a:lvl5pPr>
            <a:lvl6pPr marL="0" marR="0" lvl="5" indent="0" algn="r" rtl="0">
              <a:spcBef>
                <a:spcPts val="0"/>
              </a:spcBef>
              <a:buNone/>
              <a:defRPr sz="1200">
                <a:solidFill>
                  <a:srgbClr val="000000"/>
                </a:solidFill>
                <a:latin typeface="Calibri"/>
                <a:ea typeface="Calibri"/>
                <a:cs typeface="Calibri"/>
                <a:sym typeface="Calibri"/>
              </a:defRPr>
            </a:lvl6pPr>
            <a:lvl7pPr marL="0" marR="0" lvl="6" indent="0" algn="r" rtl="0">
              <a:spcBef>
                <a:spcPts val="0"/>
              </a:spcBef>
              <a:buNone/>
              <a:defRPr sz="1200">
                <a:solidFill>
                  <a:srgbClr val="000000"/>
                </a:solidFill>
                <a:latin typeface="Calibri"/>
                <a:ea typeface="Calibri"/>
                <a:cs typeface="Calibri"/>
                <a:sym typeface="Calibri"/>
              </a:defRPr>
            </a:lvl7pPr>
            <a:lvl8pPr marL="0" marR="0" lvl="7" indent="0" algn="r" rtl="0">
              <a:spcBef>
                <a:spcPts val="0"/>
              </a:spcBef>
              <a:buNone/>
              <a:defRPr sz="1200">
                <a:solidFill>
                  <a:srgbClr val="000000"/>
                </a:solidFill>
                <a:latin typeface="Calibri"/>
                <a:ea typeface="Calibri"/>
                <a:cs typeface="Calibri"/>
                <a:sym typeface="Calibri"/>
              </a:defRPr>
            </a:lvl8pPr>
            <a:lvl9pPr marL="0" marR="0" lvl="8" indent="0" algn="r" rtl="0">
              <a:spcBef>
                <a:spcPts val="0"/>
              </a:spcBef>
              <a:buNone/>
              <a:defRPr sz="1200">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odule Cover" type="secHead">
  <p:cSld name="SECTION_HEADER">
    <p:spTree>
      <p:nvGrpSpPr>
        <p:cNvPr id="1" name="Shape 46"/>
        <p:cNvGrpSpPr/>
        <p:nvPr/>
      </p:nvGrpSpPr>
      <p:grpSpPr>
        <a:xfrm>
          <a:off x="0" y="0"/>
          <a:ext cx="0" cy="0"/>
          <a:chOff x="0" y="0"/>
          <a:chExt cx="0" cy="0"/>
        </a:xfrm>
      </p:grpSpPr>
      <p:sp>
        <p:nvSpPr>
          <p:cNvPr id="47" name="Google Shape;47;p121"/>
          <p:cNvSpPr txBox="1">
            <a:spLocks noGrp="1"/>
          </p:cNvSpPr>
          <p:nvPr>
            <p:ph type="body" idx="1"/>
          </p:nvPr>
        </p:nvSpPr>
        <p:spPr>
          <a:xfrm>
            <a:off x="393192" y="3044952"/>
            <a:ext cx="8348472" cy="457200"/>
          </a:xfrm>
          <a:prstGeom prst="rect">
            <a:avLst/>
          </a:prstGeom>
          <a:noFill/>
          <a:ln>
            <a:noFill/>
          </a:ln>
        </p:spPr>
        <p:txBody>
          <a:bodyPr spcFirstLastPara="1" wrap="square" lIns="91425" tIns="45700" rIns="91425" bIns="45700" anchor="t" anchorCtr="0">
            <a:noAutofit/>
          </a:bodyPr>
          <a:lstStyle>
            <a:lvl1pPr marL="457200" lvl="0" indent="-228600" algn="l">
              <a:spcBef>
                <a:spcPts val="560"/>
              </a:spcBef>
              <a:spcAft>
                <a:spcPts val="0"/>
              </a:spcAft>
              <a:buClr>
                <a:srgbClr val="000000"/>
              </a:buClr>
              <a:buSzPts val="2800"/>
              <a:buNone/>
              <a:defRPr sz="2800">
                <a:solidFill>
                  <a:srgbClr val="000000"/>
                </a:solidFill>
                <a:latin typeface="Arial"/>
                <a:ea typeface="Arial"/>
                <a:cs typeface="Arial"/>
                <a:sym typeface="Aria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60"/>
              </a:spcBef>
              <a:spcAft>
                <a:spcPts val="0"/>
              </a:spcAft>
              <a:buClr>
                <a:srgbClr val="888888"/>
              </a:buClr>
              <a:buSzPts val="1800"/>
              <a:buNone/>
              <a:defRPr sz="1800">
                <a:solidFill>
                  <a:srgbClr val="888888"/>
                </a:solidFill>
              </a:defRPr>
            </a:lvl3pPr>
            <a:lvl4pPr marL="1828800" lvl="3" indent="-228600" algn="l">
              <a:spcBef>
                <a:spcPts val="320"/>
              </a:spcBef>
              <a:spcAft>
                <a:spcPts val="0"/>
              </a:spcAft>
              <a:buClr>
                <a:srgbClr val="888888"/>
              </a:buClr>
              <a:buSzPts val="1600"/>
              <a:buNone/>
              <a:defRPr sz="1600">
                <a:solidFill>
                  <a:srgbClr val="888888"/>
                </a:solidFill>
              </a:defRPr>
            </a:lvl4pPr>
            <a:lvl5pPr marL="2286000" lvl="4" indent="-228600" algn="l">
              <a:spcBef>
                <a:spcPts val="320"/>
              </a:spcBef>
              <a:spcAft>
                <a:spcPts val="0"/>
              </a:spcAft>
              <a:buClr>
                <a:srgbClr val="888888"/>
              </a:buClr>
              <a:buSzPts val="1600"/>
              <a:buNone/>
              <a:defRPr sz="1600">
                <a:solidFill>
                  <a:srgbClr val="888888"/>
                </a:solidFill>
              </a:defRPr>
            </a:lvl5pPr>
            <a:lvl6pPr marL="2743200" lvl="5" indent="-228600" algn="l">
              <a:spcBef>
                <a:spcPts val="320"/>
              </a:spcBef>
              <a:spcAft>
                <a:spcPts val="0"/>
              </a:spcAft>
              <a:buClr>
                <a:srgbClr val="888888"/>
              </a:buClr>
              <a:buSzPts val="1600"/>
              <a:buNone/>
              <a:defRPr sz="1600">
                <a:solidFill>
                  <a:srgbClr val="888888"/>
                </a:solidFill>
              </a:defRPr>
            </a:lvl6pPr>
            <a:lvl7pPr marL="3200400" lvl="6" indent="-228600" algn="l">
              <a:spcBef>
                <a:spcPts val="320"/>
              </a:spcBef>
              <a:spcAft>
                <a:spcPts val="0"/>
              </a:spcAft>
              <a:buClr>
                <a:srgbClr val="888888"/>
              </a:buClr>
              <a:buSzPts val="1600"/>
              <a:buNone/>
              <a:defRPr sz="1600">
                <a:solidFill>
                  <a:srgbClr val="888888"/>
                </a:solidFill>
              </a:defRPr>
            </a:lvl7pPr>
            <a:lvl8pPr marL="3657600" lvl="7" indent="-228600" algn="l">
              <a:spcBef>
                <a:spcPts val="320"/>
              </a:spcBef>
              <a:spcAft>
                <a:spcPts val="0"/>
              </a:spcAft>
              <a:buClr>
                <a:srgbClr val="888888"/>
              </a:buClr>
              <a:buSzPts val="1600"/>
              <a:buNone/>
              <a:defRPr sz="1600">
                <a:solidFill>
                  <a:srgbClr val="888888"/>
                </a:solidFill>
              </a:defRPr>
            </a:lvl8pPr>
            <a:lvl9pPr marL="4114800" lvl="8" indent="-228600" algn="l">
              <a:spcBef>
                <a:spcPts val="320"/>
              </a:spcBef>
              <a:spcAft>
                <a:spcPts val="0"/>
              </a:spcAft>
              <a:buClr>
                <a:srgbClr val="888888"/>
              </a:buClr>
              <a:buSzPts val="1600"/>
              <a:buNone/>
              <a:defRPr sz="1600">
                <a:solidFill>
                  <a:srgbClr val="888888"/>
                </a:solidFill>
              </a:defRPr>
            </a:lvl9pPr>
          </a:lstStyle>
          <a:p>
            <a:endParaRPr/>
          </a:p>
        </p:txBody>
      </p:sp>
      <p:sp>
        <p:nvSpPr>
          <p:cNvPr id="48" name="Google Shape;48;p121"/>
          <p:cNvSpPr txBox="1">
            <a:spLocks noGrp="1"/>
          </p:cNvSpPr>
          <p:nvPr>
            <p:ph type="title"/>
          </p:nvPr>
        </p:nvSpPr>
        <p:spPr>
          <a:xfrm>
            <a:off x="393192" y="2121408"/>
            <a:ext cx="8366760" cy="74980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0000"/>
              </a:buClr>
              <a:buSzPts val="4000"/>
              <a:buFont typeface="Arial Black"/>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000000"/>
                </a:solidFill>
                <a:latin typeface="Calibri"/>
                <a:ea typeface="Calibri"/>
                <a:cs typeface="Calibri"/>
                <a:sym typeface="Calibri"/>
              </a:defRPr>
            </a:lvl1pPr>
            <a:lvl2pPr marL="0" marR="0" lvl="1" indent="0" algn="r" rtl="0">
              <a:spcBef>
                <a:spcPts val="0"/>
              </a:spcBef>
              <a:buNone/>
              <a:defRPr sz="1200">
                <a:solidFill>
                  <a:srgbClr val="000000"/>
                </a:solidFill>
                <a:latin typeface="Calibri"/>
                <a:ea typeface="Calibri"/>
                <a:cs typeface="Calibri"/>
                <a:sym typeface="Calibri"/>
              </a:defRPr>
            </a:lvl2pPr>
            <a:lvl3pPr marL="0" marR="0" lvl="2" indent="0" algn="r" rtl="0">
              <a:spcBef>
                <a:spcPts val="0"/>
              </a:spcBef>
              <a:buNone/>
              <a:defRPr sz="1200">
                <a:solidFill>
                  <a:srgbClr val="000000"/>
                </a:solidFill>
                <a:latin typeface="Calibri"/>
                <a:ea typeface="Calibri"/>
                <a:cs typeface="Calibri"/>
                <a:sym typeface="Calibri"/>
              </a:defRPr>
            </a:lvl3pPr>
            <a:lvl4pPr marL="0" marR="0" lvl="3" indent="0" algn="r" rtl="0">
              <a:spcBef>
                <a:spcPts val="0"/>
              </a:spcBef>
              <a:buNone/>
              <a:defRPr sz="1200">
                <a:solidFill>
                  <a:srgbClr val="000000"/>
                </a:solidFill>
                <a:latin typeface="Calibri"/>
                <a:ea typeface="Calibri"/>
                <a:cs typeface="Calibri"/>
                <a:sym typeface="Calibri"/>
              </a:defRPr>
            </a:lvl4pPr>
            <a:lvl5pPr marL="0" marR="0" lvl="4" indent="0" algn="r" rtl="0">
              <a:spcBef>
                <a:spcPts val="0"/>
              </a:spcBef>
              <a:buNone/>
              <a:defRPr sz="1200">
                <a:solidFill>
                  <a:srgbClr val="000000"/>
                </a:solidFill>
                <a:latin typeface="Calibri"/>
                <a:ea typeface="Calibri"/>
                <a:cs typeface="Calibri"/>
                <a:sym typeface="Calibri"/>
              </a:defRPr>
            </a:lvl5pPr>
            <a:lvl6pPr marL="0" marR="0" lvl="5" indent="0" algn="r" rtl="0">
              <a:spcBef>
                <a:spcPts val="0"/>
              </a:spcBef>
              <a:buNone/>
              <a:defRPr sz="1200">
                <a:solidFill>
                  <a:srgbClr val="000000"/>
                </a:solidFill>
                <a:latin typeface="Calibri"/>
                <a:ea typeface="Calibri"/>
                <a:cs typeface="Calibri"/>
                <a:sym typeface="Calibri"/>
              </a:defRPr>
            </a:lvl6pPr>
            <a:lvl7pPr marL="0" marR="0" lvl="6" indent="0" algn="r" rtl="0">
              <a:spcBef>
                <a:spcPts val="0"/>
              </a:spcBef>
              <a:buNone/>
              <a:defRPr sz="1200">
                <a:solidFill>
                  <a:srgbClr val="000000"/>
                </a:solidFill>
                <a:latin typeface="Calibri"/>
                <a:ea typeface="Calibri"/>
                <a:cs typeface="Calibri"/>
                <a:sym typeface="Calibri"/>
              </a:defRPr>
            </a:lvl7pPr>
            <a:lvl8pPr marL="0" marR="0" lvl="7" indent="0" algn="r" rtl="0">
              <a:spcBef>
                <a:spcPts val="0"/>
              </a:spcBef>
              <a:buNone/>
              <a:defRPr sz="1200">
                <a:solidFill>
                  <a:srgbClr val="000000"/>
                </a:solidFill>
                <a:latin typeface="Calibri"/>
                <a:ea typeface="Calibri"/>
                <a:cs typeface="Calibri"/>
                <a:sym typeface="Calibri"/>
              </a:defRPr>
            </a:lvl8pPr>
            <a:lvl9pPr marL="0" marR="0" lvl="8" indent="0" algn="r" rtl="0">
              <a:spcBef>
                <a:spcPts val="0"/>
              </a:spcBef>
              <a:buNone/>
              <a:defRPr sz="1200">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Asymmetrical" type="twoObj">
  <p:cSld name="TWO_OBJECTS">
    <p:spTree>
      <p:nvGrpSpPr>
        <p:cNvPr id="1" name="Shape 50"/>
        <p:cNvGrpSpPr/>
        <p:nvPr/>
      </p:nvGrpSpPr>
      <p:grpSpPr>
        <a:xfrm>
          <a:off x="0" y="0"/>
          <a:ext cx="0" cy="0"/>
          <a:chOff x="0" y="0"/>
          <a:chExt cx="0" cy="0"/>
        </a:xfrm>
      </p:grpSpPr>
      <p:sp>
        <p:nvSpPr>
          <p:cNvPr id="51" name="Google Shape;51;p122"/>
          <p:cNvSpPr txBox="1">
            <a:spLocks noGrp="1"/>
          </p:cNvSpPr>
          <p:nvPr>
            <p:ph type="body" idx="1"/>
          </p:nvPr>
        </p:nvSpPr>
        <p:spPr>
          <a:xfrm>
            <a:off x="2888343" y="1371600"/>
            <a:ext cx="5816745" cy="4800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122"/>
          <p:cNvSpPr txBox="1">
            <a:spLocks noGrp="1"/>
          </p:cNvSpPr>
          <p:nvPr>
            <p:ph type="body" idx="2"/>
          </p:nvPr>
        </p:nvSpPr>
        <p:spPr>
          <a:xfrm>
            <a:off x="475488" y="1371600"/>
            <a:ext cx="2267712" cy="4800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122"/>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000000"/>
                </a:solidFill>
                <a:latin typeface="Calibri"/>
                <a:ea typeface="Calibri"/>
                <a:cs typeface="Calibri"/>
                <a:sym typeface="Calibri"/>
              </a:defRPr>
            </a:lvl1pPr>
            <a:lvl2pPr marL="0" marR="0" lvl="1" indent="0" algn="r" rtl="0">
              <a:spcBef>
                <a:spcPts val="0"/>
              </a:spcBef>
              <a:buNone/>
              <a:defRPr sz="1200">
                <a:solidFill>
                  <a:srgbClr val="000000"/>
                </a:solidFill>
                <a:latin typeface="Calibri"/>
                <a:ea typeface="Calibri"/>
                <a:cs typeface="Calibri"/>
                <a:sym typeface="Calibri"/>
              </a:defRPr>
            </a:lvl2pPr>
            <a:lvl3pPr marL="0" marR="0" lvl="2" indent="0" algn="r" rtl="0">
              <a:spcBef>
                <a:spcPts val="0"/>
              </a:spcBef>
              <a:buNone/>
              <a:defRPr sz="1200">
                <a:solidFill>
                  <a:srgbClr val="000000"/>
                </a:solidFill>
                <a:latin typeface="Calibri"/>
                <a:ea typeface="Calibri"/>
                <a:cs typeface="Calibri"/>
                <a:sym typeface="Calibri"/>
              </a:defRPr>
            </a:lvl3pPr>
            <a:lvl4pPr marL="0" marR="0" lvl="3" indent="0" algn="r" rtl="0">
              <a:spcBef>
                <a:spcPts val="0"/>
              </a:spcBef>
              <a:buNone/>
              <a:defRPr sz="1200">
                <a:solidFill>
                  <a:srgbClr val="000000"/>
                </a:solidFill>
                <a:latin typeface="Calibri"/>
                <a:ea typeface="Calibri"/>
                <a:cs typeface="Calibri"/>
                <a:sym typeface="Calibri"/>
              </a:defRPr>
            </a:lvl4pPr>
            <a:lvl5pPr marL="0" marR="0" lvl="4" indent="0" algn="r" rtl="0">
              <a:spcBef>
                <a:spcPts val="0"/>
              </a:spcBef>
              <a:buNone/>
              <a:defRPr sz="1200">
                <a:solidFill>
                  <a:srgbClr val="000000"/>
                </a:solidFill>
                <a:latin typeface="Calibri"/>
                <a:ea typeface="Calibri"/>
                <a:cs typeface="Calibri"/>
                <a:sym typeface="Calibri"/>
              </a:defRPr>
            </a:lvl5pPr>
            <a:lvl6pPr marL="0" marR="0" lvl="5" indent="0" algn="r" rtl="0">
              <a:spcBef>
                <a:spcPts val="0"/>
              </a:spcBef>
              <a:buNone/>
              <a:defRPr sz="1200">
                <a:solidFill>
                  <a:srgbClr val="000000"/>
                </a:solidFill>
                <a:latin typeface="Calibri"/>
                <a:ea typeface="Calibri"/>
                <a:cs typeface="Calibri"/>
                <a:sym typeface="Calibri"/>
              </a:defRPr>
            </a:lvl6pPr>
            <a:lvl7pPr marL="0" marR="0" lvl="6" indent="0" algn="r" rtl="0">
              <a:spcBef>
                <a:spcPts val="0"/>
              </a:spcBef>
              <a:buNone/>
              <a:defRPr sz="1200">
                <a:solidFill>
                  <a:srgbClr val="000000"/>
                </a:solidFill>
                <a:latin typeface="Calibri"/>
                <a:ea typeface="Calibri"/>
                <a:cs typeface="Calibri"/>
                <a:sym typeface="Calibri"/>
              </a:defRPr>
            </a:lvl7pPr>
            <a:lvl8pPr marL="0" marR="0" lvl="7" indent="0" algn="r" rtl="0">
              <a:spcBef>
                <a:spcPts val="0"/>
              </a:spcBef>
              <a:buNone/>
              <a:defRPr sz="1200">
                <a:solidFill>
                  <a:srgbClr val="000000"/>
                </a:solidFill>
                <a:latin typeface="Calibri"/>
                <a:ea typeface="Calibri"/>
                <a:cs typeface="Calibri"/>
                <a:sym typeface="Calibri"/>
              </a:defRPr>
            </a:lvl8pPr>
            <a:lvl9pPr marL="0" marR="0" lvl="8" indent="0" algn="r" rtl="0">
              <a:spcBef>
                <a:spcPts val="0"/>
              </a:spcBef>
              <a:buNone/>
              <a:defRPr sz="1200">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ustDataLst>
      <p:tags r:id="rId1"/>
    </p:custData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5"/>
        <p:cNvGrpSpPr/>
        <p:nvPr/>
      </p:nvGrpSpPr>
      <p:grpSpPr>
        <a:xfrm>
          <a:off x="0" y="0"/>
          <a:ext cx="0" cy="0"/>
          <a:chOff x="0" y="0"/>
          <a:chExt cx="0" cy="0"/>
        </a:xfrm>
      </p:grpSpPr>
      <p:sp>
        <p:nvSpPr>
          <p:cNvPr id="56" name="Google Shape;56;p123"/>
          <p:cNvSpPr txBox="1">
            <a:spLocks noGrp="1"/>
          </p:cNvSpPr>
          <p:nvPr>
            <p:ph type="title"/>
          </p:nvPr>
        </p:nvSpPr>
        <p:spPr>
          <a:xfrm>
            <a:off x="668676" y="2422689"/>
            <a:ext cx="5786324" cy="197970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0000"/>
              </a:buClr>
              <a:buSzPts val="40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ustDataLst>
      <p:tags r:id="rId1"/>
    </p:custData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C: True or False">
  <p:cSld name="KC: True or False">
    <p:spTree>
      <p:nvGrpSpPr>
        <p:cNvPr id="1" name="Shape 57"/>
        <p:cNvGrpSpPr/>
        <p:nvPr/>
      </p:nvGrpSpPr>
      <p:grpSpPr>
        <a:xfrm>
          <a:off x="0" y="0"/>
          <a:ext cx="0" cy="0"/>
          <a:chOff x="0" y="0"/>
          <a:chExt cx="0" cy="0"/>
        </a:xfrm>
      </p:grpSpPr>
      <p:sp>
        <p:nvSpPr>
          <p:cNvPr id="58" name="Google Shape;58;p124"/>
          <p:cNvSpPr txBox="1">
            <a:spLocks noGrp="1"/>
          </p:cNvSpPr>
          <p:nvPr>
            <p:ph type="body" idx="1"/>
          </p:nvPr>
        </p:nvSpPr>
        <p:spPr>
          <a:xfrm>
            <a:off x="457200" y="4489704"/>
            <a:ext cx="8229600" cy="1920240"/>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accent1"/>
              </a:buClr>
              <a:buSzPts val="3200"/>
              <a:buNone/>
              <a:defRPr>
                <a:solidFill>
                  <a:schemeClr val="accent1"/>
                </a:solidFill>
              </a:defRPr>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124"/>
          <p:cNvSpPr txBox="1">
            <a:spLocks noGrp="1"/>
          </p:cNvSpPr>
          <p:nvPr>
            <p:ph type="body" idx="2"/>
          </p:nvPr>
        </p:nvSpPr>
        <p:spPr>
          <a:xfrm>
            <a:off x="457200" y="1371600"/>
            <a:ext cx="8229600" cy="2971800"/>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dk1"/>
              </a:buClr>
              <a:buSzPts val="3200"/>
              <a:buNone/>
              <a:defRPr/>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Clr>
                <a:schemeClr val="dk1"/>
              </a:buClr>
              <a:buSzPts val="2400"/>
              <a:buNone/>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124"/>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ustDataLst>
      <p:tags r:id="rId1"/>
    </p:custData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1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3" name="Google Shape;63;p1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4" name="Google Shape;64;p125"/>
          <p:cNvSpPr txBox="1">
            <a:spLocks noGrp="1"/>
          </p:cNvSpPr>
          <p:nvPr>
            <p:ph type="title"/>
          </p:nvPr>
        </p:nvSpPr>
        <p:spPr>
          <a:xfrm>
            <a:off x="0" y="16208"/>
            <a:ext cx="8227181" cy="85091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E4386"/>
              </a:buClr>
              <a:buSzPts val="4000"/>
              <a:buFont typeface="Arial"/>
              <a:buNone/>
              <a:defRPr sz="4000" b="1">
                <a:solidFill>
                  <a:srgbClr val="1E4386"/>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ustDataLst>
      <p:tags r:id="rId1"/>
    </p:custData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6"/>
          <p:cNvSpPr/>
          <p:nvPr/>
        </p:nvSpPr>
        <p:spPr>
          <a:xfrm>
            <a:off x="2385875" y="6377089"/>
            <a:ext cx="6758125" cy="502920"/>
          </a:xfrm>
          <a:prstGeom prst="rect">
            <a:avLst/>
          </a:prstGeom>
          <a:solidFill>
            <a:srgbClr val="1D57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16"/>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0000"/>
              </a:buClr>
              <a:buSzPts val="4000"/>
              <a:buFont typeface="Arial Black"/>
              <a:buNone/>
              <a:defRPr sz="4000" b="0" i="0" u="none" strike="noStrike" cap="none">
                <a:solidFill>
                  <a:srgbClr val="000000"/>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16"/>
          <p:cNvSpPr txBox="1">
            <a:spLocks noGrp="1"/>
          </p:cNvSpPr>
          <p:nvPr>
            <p:ph type="body" idx="1"/>
          </p:nvPr>
        </p:nvSpPr>
        <p:spPr>
          <a:xfrm>
            <a:off x="459619" y="1381512"/>
            <a:ext cx="8227181" cy="474465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16" descr="UCI14_UCPath_W.png"/>
          <p:cNvPicPr preferRelativeResize="0"/>
          <p:nvPr/>
        </p:nvPicPr>
        <p:blipFill rotWithShape="1">
          <a:blip r:embed="rId18">
            <a:alphaModFix/>
          </a:blip>
          <a:srcRect/>
          <a:stretch/>
        </p:blipFill>
        <p:spPr>
          <a:xfrm>
            <a:off x="3430043" y="6469276"/>
            <a:ext cx="2279067" cy="299660"/>
          </a:xfrm>
          <a:prstGeom prst="rect">
            <a:avLst/>
          </a:prstGeom>
          <a:noFill/>
          <a:ln>
            <a:noFill/>
          </a:ln>
        </p:spPr>
      </p:pic>
      <p:sp>
        <p:nvSpPr>
          <p:cNvPr id="14" name="Google Shape;14;p116"/>
          <p:cNvSpPr txBox="1"/>
          <p:nvPr/>
        </p:nvSpPr>
        <p:spPr>
          <a:xfrm>
            <a:off x="5709110" y="6344166"/>
            <a:ext cx="2557965"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lt1"/>
                </a:solidFill>
                <a:latin typeface="Verdana"/>
                <a:ea typeface="Verdana"/>
                <a:cs typeface="Verdana"/>
                <a:sym typeface="Verdana"/>
              </a:rPr>
              <a:t>-</a:t>
            </a:r>
            <a:r>
              <a:rPr lang="en-US" sz="2800" b="0" i="0" u="none" strike="noStrike" cap="none">
                <a:solidFill>
                  <a:schemeClr val="dk1"/>
                </a:solidFill>
                <a:latin typeface="Verdana"/>
                <a:ea typeface="Verdana"/>
                <a:cs typeface="Verdana"/>
                <a:sym typeface="Verdana"/>
              </a:rPr>
              <a:t> </a:t>
            </a:r>
            <a:r>
              <a:rPr lang="en-US" sz="3000" b="1" i="0" u="none" strike="noStrike" cap="none">
                <a:solidFill>
                  <a:schemeClr val="lt1"/>
                </a:solidFill>
                <a:latin typeface="Verdana"/>
                <a:ea typeface="Verdana"/>
                <a:cs typeface="Verdana"/>
                <a:sym typeface="Verdana"/>
              </a:rPr>
              <a:t>Training</a:t>
            </a:r>
            <a:endParaRPr/>
          </a:p>
        </p:txBody>
      </p:sp>
      <p:cxnSp>
        <p:nvCxnSpPr>
          <p:cNvPr id="15" name="Google Shape;15;p116"/>
          <p:cNvCxnSpPr/>
          <p:nvPr/>
        </p:nvCxnSpPr>
        <p:spPr>
          <a:xfrm>
            <a:off x="0" y="948654"/>
            <a:ext cx="9144000" cy="0"/>
          </a:xfrm>
          <a:prstGeom prst="straightConnector1">
            <a:avLst/>
          </a:prstGeom>
          <a:noFill/>
          <a:ln w="28575" cap="flat" cmpd="sng">
            <a:solidFill>
              <a:srgbClr val="2E75B5"/>
            </a:solidFill>
            <a:prstDash val="solid"/>
            <a:round/>
            <a:headEnd type="none" w="sm" len="sm"/>
            <a:tailEnd type="none" w="sm" len="sm"/>
          </a:ln>
          <a:effectLst>
            <a:outerShdw blurRad="40000" dist="20000" dir="5400000" rotWithShape="0">
              <a:srgbClr val="000000">
                <a:alpha val="37647"/>
              </a:srgbClr>
            </a:outerShdw>
          </a:effectLst>
        </p:spPr>
      </p:cxnSp>
      <p:sp>
        <p:nvSpPr>
          <p:cNvPr id="16" name="Google Shape;16;p116"/>
          <p:cNvSpPr txBox="1"/>
          <p:nvPr/>
        </p:nvSpPr>
        <p:spPr>
          <a:xfrm>
            <a:off x="8480254" y="6438001"/>
            <a:ext cx="549608" cy="3622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1" u="none">
                <a:solidFill>
                  <a:schemeClr val="lt1"/>
                </a:solidFill>
                <a:latin typeface="Calibri"/>
                <a:ea typeface="Calibri"/>
                <a:cs typeface="Calibri"/>
                <a:sym typeface="Calibri"/>
              </a:rPr>
              <a:t>‹#›</a:t>
            </a:fld>
            <a:endParaRPr sz="1800" b="1" u="none">
              <a:solidFill>
                <a:schemeClr val="lt1"/>
              </a:solidFill>
              <a:latin typeface="Calibri"/>
              <a:ea typeface="Calibri"/>
              <a:cs typeface="Calibri"/>
              <a:sym typeface="Calibri"/>
            </a:endParaRPr>
          </a:p>
        </p:txBody>
      </p:sp>
      <p:pic>
        <p:nvPicPr>
          <p:cNvPr id="17" name="Google Shape;17;p116"/>
          <p:cNvPicPr preferRelativeResize="0"/>
          <p:nvPr/>
        </p:nvPicPr>
        <p:blipFill rotWithShape="1">
          <a:blip r:embed="rId19">
            <a:alphaModFix/>
          </a:blip>
          <a:srcRect/>
          <a:stretch/>
        </p:blipFill>
        <p:spPr>
          <a:xfrm>
            <a:off x="0" y="735547"/>
            <a:ext cx="9144000" cy="790079"/>
          </a:xfrm>
          <a:prstGeom prst="rect">
            <a:avLst/>
          </a:prstGeom>
          <a:noFill/>
          <a:ln>
            <a:noFill/>
          </a:ln>
        </p:spPr>
      </p:pic>
      <p:sp>
        <p:nvSpPr>
          <p:cNvPr id="18" name="Google Shape;18;p116"/>
          <p:cNvSpPr/>
          <p:nvPr/>
        </p:nvSpPr>
        <p:spPr>
          <a:xfrm>
            <a:off x="-12879" y="6379161"/>
            <a:ext cx="2401237" cy="50292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 name="Google Shape;19;p116"/>
          <p:cNvPicPr preferRelativeResize="0"/>
          <p:nvPr/>
        </p:nvPicPr>
        <p:blipFill rotWithShape="1">
          <a:blip r:embed="rId20">
            <a:alphaModFix/>
          </a:blip>
          <a:srcRect/>
          <a:stretch/>
        </p:blipFill>
        <p:spPr>
          <a:xfrm>
            <a:off x="962552" y="6373472"/>
            <a:ext cx="502920" cy="5029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10.xml"/><Relationship Id="rId7" Type="http://schemas.openxmlformats.org/officeDocument/2006/relationships/diagramQuickStyle" Target="../diagrams/quickStyle2.xml"/><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3.png"/><Relationship Id="rId9" Type="http://schemas.microsoft.com/office/2007/relationships/diagramDrawing" Target="../diagrams/drawing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4.xml"/><Relationship Id="rId1" Type="http://schemas.openxmlformats.org/officeDocument/2006/relationships/tags" Target="../tags/tag110.xml"/><Relationship Id="rId4" Type="http://schemas.openxmlformats.org/officeDocument/2006/relationships/image" Target="../media/image83.pn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3.xml"/><Relationship Id="rId1" Type="http://schemas.openxmlformats.org/officeDocument/2006/relationships/tags" Target="../tags/tag111.xml"/><Relationship Id="rId5" Type="http://schemas.openxmlformats.org/officeDocument/2006/relationships/image" Target="../media/image84.png"/><Relationship Id="rId4" Type="http://schemas.openxmlformats.org/officeDocument/2006/relationships/hyperlink" Target="https://sp.ucop.edu/sites/ucpathhelp/LocationUsers/LOCplayer/data/toc.html" TargetMode="Externa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3.xml"/><Relationship Id="rId1" Type="http://schemas.openxmlformats.org/officeDocument/2006/relationships/tags" Target="../tags/tag112.xml"/><Relationship Id="rId4" Type="http://schemas.openxmlformats.org/officeDocument/2006/relationships/image" Target="../media/image60.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8.xml"/><Relationship Id="rId1" Type="http://schemas.openxmlformats.org/officeDocument/2006/relationships/tags" Target="../tags/tag113.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9.xml"/><Relationship Id="rId1" Type="http://schemas.openxmlformats.org/officeDocument/2006/relationships/tags" Target="../tags/tag114.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8.xml"/><Relationship Id="rId1" Type="http://schemas.openxmlformats.org/officeDocument/2006/relationships/tags" Target="../tags/tag115.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16.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tags" Target="../tags/tag117.xml"/><Relationship Id="rId5" Type="http://schemas.openxmlformats.org/officeDocument/2006/relationships/image" Target="../media/image85.png"/><Relationship Id="rId4" Type="http://schemas.openxmlformats.org/officeDocument/2006/relationships/image" Target="../media/image13.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4.xml"/><Relationship Id="rId1" Type="http://schemas.openxmlformats.org/officeDocument/2006/relationships/tags" Target="../tags/tag118.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5.xml"/><Relationship Id="rId1" Type="http://schemas.openxmlformats.org/officeDocument/2006/relationships/tags" Target="../tags/tag119.xml"/><Relationship Id="rId4" Type="http://schemas.openxmlformats.org/officeDocument/2006/relationships/image" Target="../media/image6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5.xml"/><Relationship Id="rId1" Type="http://schemas.openxmlformats.org/officeDocument/2006/relationships/tags" Target="../tags/tag120.xml"/><Relationship Id="rId5" Type="http://schemas.openxmlformats.org/officeDocument/2006/relationships/image" Target="../media/image6.jpg"/><Relationship Id="rId4" Type="http://schemas.openxmlformats.org/officeDocument/2006/relationships/slide" Target="slide5.xml"/></Relationships>
</file>

<file path=ppt/slides/_rels/slide1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99.xml"/><Relationship Id="rId7" Type="http://schemas.openxmlformats.org/officeDocument/2006/relationships/diagramQuickStyle" Target="../diagrams/quickStyle6.xml"/><Relationship Id="rId2" Type="http://schemas.openxmlformats.org/officeDocument/2006/relationships/slideLayout" Target="../slideLayouts/slideLayout6.xml"/><Relationship Id="rId1" Type="http://schemas.openxmlformats.org/officeDocument/2006/relationships/tags" Target="../tags/tag12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3.png"/><Relationship Id="rId9" Type="http://schemas.microsoft.com/office/2007/relationships/diagramDrawing" Target="../diagrams/drawing6.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4.xml"/><Relationship Id="rId1" Type="http://schemas.openxmlformats.org/officeDocument/2006/relationships/tags" Target="../tags/tag122.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4.xml"/><Relationship Id="rId1" Type="http://schemas.openxmlformats.org/officeDocument/2006/relationships/tags" Target="../tags/tag123.xml"/><Relationship Id="rId4" Type="http://schemas.openxmlformats.org/officeDocument/2006/relationships/image" Target="../media/image86.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4.xml"/><Relationship Id="rId1" Type="http://schemas.openxmlformats.org/officeDocument/2006/relationships/tags" Target="../tags/tag124.xml"/><Relationship Id="rId4" Type="http://schemas.openxmlformats.org/officeDocument/2006/relationships/image" Target="../media/image87.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4.xml"/><Relationship Id="rId1" Type="http://schemas.openxmlformats.org/officeDocument/2006/relationships/tags" Target="../tags/tag125.xml"/><Relationship Id="rId4" Type="http://schemas.openxmlformats.org/officeDocument/2006/relationships/image" Target="../media/image88.png"/></Relationships>
</file>

<file path=ppt/slides/_rels/slide11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4.xml"/><Relationship Id="rId1" Type="http://schemas.openxmlformats.org/officeDocument/2006/relationships/tags" Target="../tags/tag126.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tags" Target="../tags/tag127.xml"/><Relationship Id="rId5" Type="http://schemas.openxmlformats.org/officeDocument/2006/relationships/image" Target="../media/image90.png"/><Relationship Id="rId4" Type="http://schemas.openxmlformats.org/officeDocument/2006/relationships/image" Target="../media/image13.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3.xml"/><Relationship Id="rId1" Type="http://schemas.openxmlformats.org/officeDocument/2006/relationships/tags" Target="../tags/tag128.xml"/><Relationship Id="rId4" Type="http://schemas.openxmlformats.org/officeDocument/2006/relationships/image" Target="../media/image60.png"/></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8.xml"/><Relationship Id="rId1" Type="http://schemas.openxmlformats.org/officeDocument/2006/relationships/tags" Target="../tags/tag12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15.png"/></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0.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1.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2.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5.xml"/><Relationship Id="rId1" Type="http://schemas.openxmlformats.org/officeDocument/2006/relationships/tags" Target="../tags/tag133.xml"/><Relationship Id="rId5" Type="http://schemas.openxmlformats.org/officeDocument/2006/relationships/image" Target="../media/image6.jpg"/><Relationship Id="rId4" Type="http://schemas.openxmlformats.org/officeDocument/2006/relationships/slide" Target="slide5.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4.xml"/><Relationship Id="rId1" Type="http://schemas.openxmlformats.org/officeDocument/2006/relationships/tags" Target="../tags/tag134.xml"/><Relationship Id="rId4" Type="http://schemas.openxmlformats.org/officeDocument/2006/relationships/image" Target="../media/image13.pn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4.xml"/><Relationship Id="rId1" Type="http://schemas.openxmlformats.org/officeDocument/2006/relationships/tags" Target="../tags/tag135.xml"/><Relationship Id="rId4" Type="http://schemas.openxmlformats.org/officeDocument/2006/relationships/image" Target="../media/image91.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5.xml"/><Relationship Id="rId1" Type="http://schemas.openxmlformats.org/officeDocument/2006/relationships/tags" Target="../tags/tag136.xml"/><Relationship Id="rId5" Type="http://schemas.openxmlformats.org/officeDocument/2006/relationships/image" Target="../media/image6.jpg"/><Relationship Id="rId4" Type="http://schemas.openxmlformats.org/officeDocument/2006/relationships/slide" Target="slide5.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4.xml"/><Relationship Id="rId1" Type="http://schemas.openxmlformats.org/officeDocument/2006/relationships/tags" Target="../tags/tag13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4.xml"/><Relationship Id="rId1" Type="http://schemas.openxmlformats.org/officeDocument/2006/relationships/tags" Target="../tags/tag138.xml"/></Relationships>
</file>

<file path=ppt/slides/_rels/slide129.xml.rels><?xml version="1.0" encoding="UTF-8" standalone="yes"?>
<Relationships xmlns="http://schemas.openxmlformats.org/package/2006/relationships"><Relationship Id="rId8" Type="http://schemas.openxmlformats.org/officeDocument/2006/relationships/hyperlink" Target="https://sp.ucop.edu/sites/ucpathhelp/LocationUsers/LOCplayer/data/toc.html" TargetMode="External"/><Relationship Id="rId3" Type="http://schemas.openxmlformats.org/officeDocument/2006/relationships/notesSlide" Target="../notesSlides/notesSlide113.xml"/><Relationship Id="rId7" Type="http://schemas.openxmlformats.org/officeDocument/2006/relationships/hyperlink" Target="https://ucpath.uci.edu/training/index.php" TargetMode="External"/><Relationship Id="rId2" Type="http://schemas.openxmlformats.org/officeDocument/2006/relationships/slideLayout" Target="../slideLayouts/slideLayout4.xml"/><Relationship Id="rId1" Type="http://schemas.openxmlformats.org/officeDocument/2006/relationships/tags" Target="../tags/tag139.xml"/><Relationship Id="rId6" Type="http://schemas.openxmlformats.org/officeDocument/2006/relationships/hyperlink" Target="http://www.uclc.uci.edu/" TargetMode="External"/><Relationship Id="rId5" Type="http://schemas.openxmlformats.org/officeDocument/2006/relationships/hyperlink" Target="https://ap.uci.edu/" TargetMode="External"/><Relationship Id="rId4" Type="http://schemas.openxmlformats.org/officeDocument/2006/relationships/hyperlink" Target="http://www.hr.uci.edu/"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4.xml"/><Relationship Id="rId1" Type="http://schemas.openxmlformats.org/officeDocument/2006/relationships/tags" Target="../tags/tag140.xml"/><Relationship Id="rId6" Type="http://schemas.openxmlformats.org/officeDocument/2006/relationships/image" Target="../media/image92.png"/><Relationship Id="rId5" Type="http://schemas.openxmlformats.org/officeDocument/2006/relationships/hyperlink" Target="ucpath.uci.edu" TargetMode="External"/><Relationship Id="rId4" Type="http://schemas.openxmlformats.org/officeDocument/2006/relationships/hyperlink" Target="https://sp.ucop.edu/sites/ucpathhelp/LocationUsers/LOCplayer/data/toc.html"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slideLayout" Target="../slideLayouts/slideLayout7.xml"/><Relationship Id="rId1" Type="http://schemas.openxmlformats.org/officeDocument/2006/relationships/tags" Target="../tags/tag141.xml"/></Relationships>
</file>

<file path=ppt/slides/_rels/slide132.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42.xml"/><Relationship Id="rId5" Type="http://schemas.openxmlformats.org/officeDocument/2006/relationships/image" Target="../media/image94.png"/><Relationship Id="rId4"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3.xml"/><Relationship Id="rId1" Type="http://schemas.openxmlformats.org/officeDocument/2006/relationships/tags" Target="../tags/tag143.xml"/><Relationship Id="rId4" Type="http://schemas.openxmlformats.org/officeDocument/2006/relationships/image" Target="../media/image95.png"/></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3.xml"/><Relationship Id="rId1" Type="http://schemas.openxmlformats.org/officeDocument/2006/relationships/tags" Target="../tags/tag144.xml"/><Relationship Id="rId4" Type="http://schemas.openxmlformats.org/officeDocument/2006/relationships/image" Target="../media/image95.png"/></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9.xml"/><Relationship Id="rId1" Type="http://schemas.openxmlformats.org/officeDocument/2006/relationships/tags" Target="../tags/tag14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1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16.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9.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3.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38.xml"/><Relationship Id="rId5" Type="http://schemas.openxmlformats.org/officeDocument/2006/relationships/comments" Target="../comments/comment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40.xml"/><Relationship Id="rId5" Type="http://schemas.openxmlformats.org/officeDocument/2006/relationships/image" Target="../media/image30.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41.xml"/><Relationship Id="rId5" Type="http://schemas.openxmlformats.org/officeDocument/2006/relationships/image" Target="../media/image6.jpg"/><Relationship Id="rId4" Type="http://schemas.openxmlformats.org/officeDocument/2006/relationships/slide" Target="slide5.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32.xml"/><Relationship Id="rId7" Type="http://schemas.openxmlformats.org/officeDocument/2006/relationships/diagramQuickStyle" Target="../diagrams/quickStyle3.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3.png"/><Relationship Id="rId9" Type="http://schemas.microsoft.com/office/2007/relationships/diagramDrawing" Target="../diagrams/drawing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comments" Target="../comments/comment2.xml"/><Relationship Id="rId5" Type="http://schemas.openxmlformats.org/officeDocument/2006/relationships/image" Target="../media/image31.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45.xml"/><Relationship Id="rId4" Type="http://schemas.openxmlformats.org/officeDocument/2006/relationships/image" Target="../media/image32.jp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48.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4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4.xml"/><Relationship Id="rId1" Type="http://schemas.openxmlformats.org/officeDocument/2006/relationships/tags" Target="../tags/tag50.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52.xml"/><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42.png"/><Relationship Id="rId2" Type="http://schemas.openxmlformats.org/officeDocument/2006/relationships/slideLayout" Target="../slideLayouts/slideLayout4.xml"/><Relationship Id="rId1" Type="http://schemas.openxmlformats.org/officeDocument/2006/relationships/tags" Target="../tags/tag53.xml"/><Relationship Id="rId6" Type="http://schemas.openxmlformats.org/officeDocument/2006/relationships/image" Target="../media/image39.png"/><Relationship Id="rId5" Type="http://schemas.openxmlformats.org/officeDocument/2006/relationships/hyperlink" Target="http://hr.uci.edu/partnership/flsa/" TargetMode="External"/><Relationship Id="rId4" Type="http://schemas.openxmlformats.org/officeDocument/2006/relationships/hyperlink" Target="http://ap.uci.edu/compensation/flsa/"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54.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55.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56.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57.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59.xml"/><Relationship Id="rId5" Type="http://schemas.openxmlformats.org/officeDocument/2006/relationships/hyperlink" Target="https://webcache.googleusercontent.com/search?q=cache:0ohj0cslasEJ:https://www.accounting.uci.edu/_old-payroll/payrollprocessors/payroll%2520docs/erel-codes-chart.pdf+&amp;cd=2&amp;hl=en&amp;ct=clnk&amp;gl=us" TargetMode="Externa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60.xml"/><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61.xml"/><Relationship Id="rId5" Type="http://schemas.openxmlformats.org/officeDocument/2006/relationships/image" Target="../media/image50.png"/><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62.xml"/><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63.xml"/><Relationship Id="rId5" Type="http://schemas.openxmlformats.org/officeDocument/2006/relationships/image" Target="../media/image53.png"/><Relationship Id="rId4" Type="http://schemas.openxmlformats.org/officeDocument/2006/relationships/image" Target="../media/image52.jp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27.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66.xml"/><Relationship Id="rId5" Type="http://schemas.openxmlformats.org/officeDocument/2006/relationships/image" Target="../media/image11.png"/><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67.xml"/><Relationship Id="rId5" Type="http://schemas.openxmlformats.org/officeDocument/2006/relationships/image" Target="../media/image54.png"/><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68.xml"/><Relationship Id="rId5" Type="http://schemas.openxmlformats.org/officeDocument/2006/relationships/image" Target="../media/image56.png"/><Relationship Id="rId4" Type="http://schemas.openxmlformats.org/officeDocument/2006/relationships/image" Target="../media/image55.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69.xml"/><Relationship Id="rId5" Type="http://schemas.openxmlformats.org/officeDocument/2006/relationships/image" Target="../media/image15.png"/><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70.xml"/><Relationship Id="rId5" Type="http://schemas.microsoft.com/office/2007/relationships/hdphoto" Target="../media/hdphoto1.wdp"/><Relationship Id="rId4" Type="http://schemas.openxmlformats.org/officeDocument/2006/relationships/image" Target="../media/image58.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71.xml"/><Relationship Id="rId4" Type="http://schemas.openxmlformats.org/officeDocument/2006/relationships/image" Target="../media/image21.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tags" Target="../tags/tag72.xml"/><Relationship Id="rId5" Type="http://schemas.openxmlformats.org/officeDocument/2006/relationships/image" Target="../media/image59.png"/><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tags" Target="../tags/tag73.xml"/><Relationship Id="rId4" Type="http://schemas.openxmlformats.org/officeDocument/2006/relationships/image" Target="../media/image60.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8.xml"/><Relationship Id="rId1" Type="http://schemas.openxmlformats.org/officeDocument/2006/relationships/tags" Target="../tags/tag7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8.xml"/><Relationship Id="rId1" Type="http://schemas.openxmlformats.org/officeDocument/2006/relationships/tags" Target="../tags/tag7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8.xml"/><Relationship Id="rId1" Type="http://schemas.openxmlformats.org/officeDocument/2006/relationships/tags" Target="../tags/tag7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tags" Target="../tags/tag77.xml"/><Relationship Id="rId6" Type="http://schemas.openxmlformats.org/officeDocument/2006/relationships/image" Target="../media/image62.png"/><Relationship Id="rId5" Type="http://schemas.openxmlformats.org/officeDocument/2006/relationships/hyperlink" Target="https://sp.ucop.edu/sites/ucpathhelp/LocationUsers/LOCplayer/data/toc.html" TargetMode="External"/><Relationship Id="rId4" Type="http://schemas.openxmlformats.org/officeDocument/2006/relationships/image" Target="../media/image61.jp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xml"/><Relationship Id="rId1" Type="http://schemas.openxmlformats.org/officeDocument/2006/relationships/tags" Target="../tags/tag78.xml"/><Relationship Id="rId4" Type="http://schemas.openxmlformats.org/officeDocument/2006/relationships/image" Target="../media/image63.jp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5.xml"/><Relationship Id="rId1" Type="http://schemas.openxmlformats.org/officeDocument/2006/relationships/tags" Target="../tags/tag79.xml"/><Relationship Id="rId5" Type="http://schemas.openxmlformats.org/officeDocument/2006/relationships/image" Target="../media/image6.jp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7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66.xml"/><Relationship Id="rId7" Type="http://schemas.openxmlformats.org/officeDocument/2006/relationships/diagramQuickStyle" Target="../diagrams/quickStyle4.xml"/><Relationship Id="rId2" Type="http://schemas.openxmlformats.org/officeDocument/2006/relationships/slideLayout" Target="../slideLayouts/slideLayout6.xml"/><Relationship Id="rId1" Type="http://schemas.openxmlformats.org/officeDocument/2006/relationships/tags" Target="../tags/tag8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3.png"/><Relationship Id="rId9" Type="http://schemas.microsoft.com/office/2007/relationships/diagramDrawing" Target="../diagrams/drawing4.xml"/></Relationships>
</file>

<file path=ppt/slides/_rels/slide7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4.xml"/><Relationship Id="rId1" Type="http://schemas.openxmlformats.org/officeDocument/2006/relationships/tags" Target="../tags/tag81.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83.xml"/><Relationship Id="rId4" Type="http://schemas.openxmlformats.org/officeDocument/2006/relationships/image" Target="../media/image65.png"/></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tags" Target="../tags/tag86.xml"/><Relationship Id="rId4" Type="http://schemas.openxmlformats.org/officeDocument/2006/relationships/image" Target="../media/image66.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87.xml"/><Relationship Id="rId4" Type="http://schemas.openxmlformats.org/officeDocument/2006/relationships/image" Target="../media/image67.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88.xml"/><Relationship Id="rId4" Type="http://schemas.openxmlformats.org/officeDocument/2006/relationships/image" Target="../media/image68.pn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4.xml"/><Relationship Id="rId1" Type="http://schemas.openxmlformats.org/officeDocument/2006/relationships/tags" Target="../tags/tag90.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tags" Target="../tags/tag91.xml"/><Relationship Id="rId4" Type="http://schemas.openxmlformats.org/officeDocument/2006/relationships/image" Target="../media/image27.jpg"/></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4.xml"/><Relationship Id="rId1" Type="http://schemas.openxmlformats.org/officeDocument/2006/relationships/tags" Target="../tags/tag92.xml"/><Relationship Id="rId4" Type="http://schemas.openxmlformats.org/officeDocument/2006/relationships/image" Target="../media/image70.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tags" Target="../tags/tag93.xml"/><Relationship Id="rId5" Type="http://schemas.openxmlformats.org/officeDocument/2006/relationships/image" Target="../media/image71.png"/><Relationship Id="rId4" Type="http://schemas.openxmlformats.org/officeDocument/2006/relationships/image" Target="../media/image13.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xml"/><Relationship Id="rId1" Type="http://schemas.openxmlformats.org/officeDocument/2006/relationships/tags" Target="../tags/tag94.xml"/><Relationship Id="rId5" Type="http://schemas.openxmlformats.org/officeDocument/2006/relationships/image" Target="../media/image6.jpg"/><Relationship Id="rId4" Type="http://schemas.openxmlformats.org/officeDocument/2006/relationships/slide" Target="slide5.xml"/></Relationships>
</file>

<file path=ppt/slides/_rels/slide8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74.xml"/><Relationship Id="rId7" Type="http://schemas.openxmlformats.org/officeDocument/2006/relationships/diagramQuickStyle" Target="../diagrams/quickStyle5.xml"/><Relationship Id="rId2" Type="http://schemas.openxmlformats.org/officeDocument/2006/relationships/slideLayout" Target="../slideLayouts/slideLayout6.xml"/><Relationship Id="rId1" Type="http://schemas.openxmlformats.org/officeDocument/2006/relationships/tags" Target="../tags/tag95.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3.png"/><Relationship Id="rId9" Type="http://schemas.microsoft.com/office/2007/relationships/diagramDrawing" Target="../diagrams/drawing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96.xml"/><Relationship Id="rId4" Type="http://schemas.openxmlformats.org/officeDocument/2006/relationships/image" Target="../media/image59.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97.xml"/><Relationship Id="rId4" Type="http://schemas.openxmlformats.org/officeDocument/2006/relationships/image" Target="../media/image25.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98.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tags" Target="../tags/tag9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9.xml"/><Relationship Id="rId5" Type="http://schemas.openxmlformats.org/officeDocument/2006/relationships/image" Target="../media/image6.jpg"/><Relationship Id="rId4" Type="http://schemas.openxmlformats.org/officeDocument/2006/relationships/slide" Target="slide5.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4.xml"/><Relationship Id="rId1" Type="http://schemas.openxmlformats.org/officeDocument/2006/relationships/tags" Target="../tags/tag100.xml"/><Relationship Id="rId5" Type="http://schemas.openxmlformats.org/officeDocument/2006/relationships/image" Target="../media/image15.png"/><Relationship Id="rId4" Type="http://schemas.openxmlformats.org/officeDocument/2006/relationships/image" Target="../media/image31.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101.xml"/><Relationship Id="rId4" Type="http://schemas.openxmlformats.org/officeDocument/2006/relationships/image" Target="../media/image15.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xml"/><Relationship Id="rId1" Type="http://schemas.openxmlformats.org/officeDocument/2006/relationships/tags" Target="../tags/tag102.xml"/><Relationship Id="rId5" Type="http://schemas.openxmlformats.org/officeDocument/2006/relationships/image" Target="../media/image73.png"/><Relationship Id="rId4" Type="http://schemas.openxmlformats.org/officeDocument/2006/relationships/image" Target="../media/image72.pn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tags" Target="../tags/tag103.xml"/><Relationship Id="rId5" Type="http://schemas.openxmlformats.org/officeDocument/2006/relationships/image" Target="../media/image74.png"/><Relationship Id="rId4" Type="http://schemas.openxmlformats.org/officeDocument/2006/relationships/image" Target="../media/image31.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4.xml"/><Relationship Id="rId1" Type="http://schemas.openxmlformats.org/officeDocument/2006/relationships/tags" Target="../tags/tag104.xml"/><Relationship Id="rId4" Type="http://schemas.openxmlformats.org/officeDocument/2006/relationships/image" Target="../media/image75.jp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4.xml"/><Relationship Id="rId1" Type="http://schemas.openxmlformats.org/officeDocument/2006/relationships/tags" Target="../tags/tag105.xml"/><Relationship Id="rId4" Type="http://schemas.openxmlformats.org/officeDocument/2006/relationships/image" Target="../media/image76.pn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4.xml"/><Relationship Id="rId1" Type="http://schemas.openxmlformats.org/officeDocument/2006/relationships/tags" Target="../tags/tag106.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4.xml"/><Relationship Id="rId1" Type="http://schemas.openxmlformats.org/officeDocument/2006/relationships/tags" Target="../tags/tag107.xml"/><Relationship Id="rId4" Type="http://schemas.openxmlformats.org/officeDocument/2006/relationships/image" Target="../media/image80.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4.xml"/><Relationship Id="rId1" Type="http://schemas.openxmlformats.org/officeDocument/2006/relationships/tags" Target="../tags/tag108.xml"/><Relationship Id="rId6" Type="http://schemas.openxmlformats.org/officeDocument/2006/relationships/image" Target="../media/image81.png"/><Relationship Id="rId5" Type="http://schemas.openxmlformats.org/officeDocument/2006/relationships/image" Target="../media/image15.png"/><Relationship Id="rId4" Type="http://schemas.openxmlformats.org/officeDocument/2006/relationships/image" Target="../media/image31.pn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4.xml"/><Relationship Id="rId1" Type="http://schemas.openxmlformats.org/officeDocument/2006/relationships/tags" Target="../tags/tag109.xml"/><Relationship Id="rId4" Type="http://schemas.openxmlformats.org/officeDocument/2006/relationships/image" Target="../media/image8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5007" y="3214135"/>
            <a:ext cx="7310244" cy="1325757"/>
          </a:xfrm>
        </p:spPr>
        <p:txBody>
          <a:bodyPr>
            <a:normAutofit fontScale="90000"/>
          </a:bodyPr>
          <a:lstStyle/>
          <a:p>
            <a:r>
              <a:rPr lang="en-US" sz="4400" dirty="0" smtClean="0">
                <a:latin typeface="Yu Gothic Medium" panose="020B0500000000000000" pitchFamily="34" charset="-128"/>
                <a:ea typeface="Yu Gothic Medium" panose="020B0500000000000000" pitchFamily="34" charset="-128"/>
              </a:rPr>
              <a:t>Welcome to </a:t>
            </a:r>
            <a:r>
              <a:rPr lang="en-US" dirty="0" smtClean="0">
                <a:latin typeface="Yu Gothic Medium" panose="020B0500000000000000" pitchFamily="34" charset="-128"/>
                <a:ea typeface="Yu Gothic Medium" panose="020B0500000000000000" pitchFamily="34" charset="-128"/>
              </a:rPr>
              <a:t/>
            </a:r>
            <a:br>
              <a:rPr lang="en-US" dirty="0" smtClean="0">
                <a:latin typeface="Yu Gothic Medium" panose="020B0500000000000000" pitchFamily="34" charset="-128"/>
                <a:ea typeface="Yu Gothic Medium" panose="020B0500000000000000" pitchFamily="34" charset="-128"/>
              </a:rPr>
            </a:br>
            <a:r>
              <a:rPr lang="en-US" sz="6000" dirty="0" smtClean="0">
                <a:latin typeface="Yu Gothic Medium" panose="020B0500000000000000" pitchFamily="34" charset="-128"/>
                <a:ea typeface="Yu Gothic Medium" panose="020B0500000000000000" pitchFamily="34" charset="-128"/>
              </a:rPr>
              <a:t>Position Control</a:t>
            </a:r>
            <a:r>
              <a:rPr lang="en-US" sz="4900" b="0" dirty="0" smtClean="0">
                <a:latin typeface="Yu Gothic Medium" panose="020B0500000000000000" pitchFamily="34" charset="-128"/>
                <a:ea typeface="Yu Gothic Medium" panose="020B0500000000000000" pitchFamily="34" charset="-128"/>
              </a:rPr>
              <a:t/>
            </a:r>
            <a:br>
              <a:rPr lang="en-US" sz="4900" b="0" dirty="0" smtClean="0">
                <a:latin typeface="Yu Gothic Medium" panose="020B0500000000000000" pitchFamily="34" charset="-128"/>
                <a:ea typeface="Yu Gothic Medium" panose="020B0500000000000000" pitchFamily="34" charset="-128"/>
              </a:rPr>
            </a:br>
            <a:r>
              <a:rPr lang="en-US" dirty="0">
                <a:latin typeface="Yu Gothic Medium" panose="020B0500000000000000" pitchFamily="34" charset="-128"/>
                <a:ea typeface="Yu Gothic Medium" panose="020B0500000000000000" pitchFamily="34" charset="-128"/>
              </a:rPr>
              <a:t/>
            </a:r>
            <a:br>
              <a:rPr lang="en-US" dirty="0">
                <a:latin typeface="Yu Gothic Medium" panose="020B0500000000000000" pitchFamily="34" charset="-128"/>
                <a:ea typeface="Yu Gothic Medium" panose="020B0500000000000000" pitchFamily="34" charset="-128"/>
              </a:rPr>
            </a:br>
            <a:endParaRPr lang="en-US" sz="3600" b="0" dirty="0">
              <a:latin typeface="Yu Gothic Medium" panose="020B0500000000000000" pitchFamily="34" charset="-128"/>
              <a:ea typeface="Yu Gothic Medium" panose="020B0500000000000000" pitchFamily="34" charset="-128"/>
            </a:endParaRPr>
          </a:p>
        </p:txBody>
      </p:sp>
    </p:spTree>
    <p:custDataLst>
      <p:tags r:id="rId1"/>
    </p:custDataLst>
    <p:extLst>
      <p:ext uri="{BB962C8B-B14F-4D97-AF65-F5344CB8AC3E}">
        <p14:creationId xmlns:p14="http://schemas.microsoft.com/office/powerpoint/2010/main" val="2398271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43"/>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Lesson Objectives</a:t>
            </a:r>
            <a:endParaRPr/>
          </a:p>
        </p:txBody>
      </p:sp>
      <p:pic>
        <p:nvPicPr>
          <p:cNvPr id="736" name="Google Shape;736;p43"/>
          <p:cNvPicPr preferRelativeResize="0"/>
          <p:nvPr/>
        </p:nvPicPr>
        <p:blipFill rotWithShape="1">
          <a:blip r:embed="rId4">
            <a:alphaModFix/>
          </a:blip>
          <a:srcRect/>
          <a:stretch/>
        </p:blipFill>
        <p:spPr>
          <a:xfrm>
            <a:off x="7842885" y="68263"/>
            <a:ext cx="914400" cy="914400"/>
          </a:xfrm>
          <a:prstGeom prst="rect">
            <a:avLst/>
          </a:prstGeom>
          <a:noFill/>
          <a:ln>
            <a:noFill/>
          </a:ln>
          <a:effectLst>
            <a:outerShdw blurRad="292100" dist="139700" dir="2700000" algn="tl" rotWithShape="0">
              <a:srgbClr val="333333">
                <a:alpha val="64705"/>
              </a:srgbClr>
            </a:outerShdw>
          </a:effectLst>
        </p:spPr>
      </p:pic>
      <p:sp>
        <p:nvSpPr>
          <p:cNvPr id="751" name="Google Shape;751;p43"/>
          <p:cNvSpPr txBox="1"/>
          <p:nvPr/>
        </p:nvSpPr>
        <p:spPr>
          <a:xfrm>
            <a:off x="948745" y="2529658"/>
            <a:ext cx="5309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D579B"/>
                </a:solidFill>
                <a:latin typeface="Arial Black"/>
                <a:ea typeface="Arial Black"/>
                <a:cs typeface="Arial Black"/>
                <a:sym typeface="Arial Black"/>
              </a:rPr>
              <a:t>2</a:t>
            </a:r>
            <a:endParaRPr/>
          </a:p>
        </p:txBody>
      </p:sp>
      <p:graphicFrame>
        <p:nvGraphicFramePr>
          <p:cNvPr id="20" name="Diagram 19"/>
          <p:cNvGraphicFramePr/>
          <p:nvPr>
            <p:extLst>
              <p:ext uri="{D42A27DB-BD31-4B8C-83A1-F6EECF244321}">
                <p14:modId xmlns:p14="http://schemas.microsoft.com/office/powerpoint/2010/main" val="1563794717"/>
              </p:ext>
            </p:extLst>
          </p:nvPr>
        </p:nvGraphicFramePr>
        <p:xfrm>
          <a:off x="0" y="1495194"/>
          <a:ext cx="4608576"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5-Point Star 20"/>
          <p:cNvSpPr/>
          <p:nvPr/>
        </p:nvSpPr>
        <p:spPr>
          <a:xfrm>
            <a:off x="241721" y="1840215"/>
            <a:ext cx="280192"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208;p11"/>
          <p:cNvSpPr txBox="1">
            <a:spLocks noGrp="1"/>
          </p:cNvSpPr>
          <p:nvPr>
            <p:ph type="body" idx="1"/>
          </p:nvPr>
        </p:nvSpPr>
        <p:spPr>
          <a:xfrm>
            <a:off x="4754880" y="1239189"/>
            <a:ext cx="4389120" cy="480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400"/>
              <a:buNone/>
            </a:pPr>
            <a:r>
              <a:rPr lang="en-US" sz="1400" b="1" i="1" dirty="0"/>
              <a:t>  </a:t>
            </a:r>
            <a:endParaRPr dirty="0"/>
          </a:p>
          <a:p>
            <a:pPr marL="0" lvl="0" indent="0" algn="l" rtl="0">
              <a:lnSpc>
                <a:spcPct val="90000"/>
              </a:lnSpc>
              <a:spcBef>
                <a:spcPts val="480"/>
              </a:spcBef>
              <a:spcAft>
                <a:spcPts val="0"/>
              </a:spcAft>
              <a:buClr>
                <a:schemeClr val="dk1"/>
              </a:buClr>
              <a:buSzPts val="2400"/>
              <a:buNone/>
            </a:pPr>
            <a:r>
              <a:rPr lang="en-US" sz="2400" b="1" i="1" dirty="0"/>
              <a:t>In this lesson, we will:</a:t>
            </a:r>
            <a:br>
              <a:rPr lang="en-US" sz="2400" b="1" i="1" dirty="0"/>
            </a:br>
            <a:r>
              <a:rPr lang="en-US" sz="1000" b="1" i="1" dirty="0"/>
              <a:t> </a:t>
            </a:r>
            <a:endParaRPr dirty="0"/>
          </a:p>
          <a:p>
            <a:pPr marL="342900" lvl="0" indent="-342900" algn="l" rtl="0">
              <a:lnSpc>
                <a:spcPct val="90000"/>
              </a:lnSpc>
              <a:spcBef>
                <a:spcPts val="480"/>
              </a:spcBef>
              <a:spcAft>
                <a:spcPts val="0"/>
              </a:spcAft>
              <a:buClr>
                <a:schemeClr val="dk1"/>
              </a:buClr>
              <a:buSzPts val="2400"/>
              <a:buChar char="•"/>
            </a:pPr>
            <a:r>
              <a:rPr lang="en-US" sz="2400" dirty="0"/>
              <a:t>Describe the </a:t>
            </a:r>
            <a:r>
              <a:rPr lang="en-US" sz="2400" b="1" dirty="0"/>
              <a:t>Position Management </a:t>
            </a:r>
            <a:r>
              <a:rPr lang="en-US" sz="2400" dirty="0"/>
              <a:t>pages</a:t>
            </a:r>
            <a:r>
              <a:rPr lang="en-US" sz="2400" b="1" dirty="0"/>
              <a:t> </a:t>
            </a:r>
            <a:r>
              <a:rPr lang="en-US" sz="2400" dirty="0"/>
              <a:t>within UCPath.</a:t>
            </a:r>
            <a:endParaRPr dirty="0"/>
          </a:p>
          <a:p>
            <a:pPr marL="342900" lvl="0" indent="-342900" algn="l" rtl="0">
              <a:lnSpc>
                <a:spcPct val="90000"/>
              </a:lnSpc>
              <a:spcBef>
                <a:spcPts val="480"/>
              </a:spcBef>
              <a:spcAft>
                <a:spcPts val="0"/>
              </a:spcAft>
              <a:buClr>
                <a:schemeClr val="dk1"/>
              </a:buClr>
              <a:buSzPts val="2400"/>
              <a:buChar char="•"/>
            </a:pPr>
            <a:r>
              <a:rPr lang="en-US" sz="2400" dirty="0"/>
              <a:t>Explain the relationship between position data and job data.</a:t>
            </a:r>
            <a:endParaRPr dirty="0"/>
          </a:p>
          <a:p>
            <a:pPr marL="342900" lvl="0" indent="-342900" algn="l" rtl="0">
              <a:lnSpc>
                <a:spcPct val="90000"/>
              </a:lnSpc>
              <a:spcBef>
                <a:spcPts val="480"/>
              </a:spcBef>
              <a:spcAft>
                <a:spcPts val="0"/>
              </a:spcAft>
              <a:buClr>
                <a:schemeClr val="dk1"/>
              </a:buClr>
              <a:buSzPts val="2400"/>
              <a:buChar char="•"/>
            </a:pPr>
            <a:r>
              <a:rPr lang="en-US" sz="2400" dirty="0"/>
              <a:t>Understand when to add vs. update a vacant position.</a:t>
            </a:r>
            <a:endParaRPr dirty="0"/>
          </a:p>
          <a:p>
            <a:pPr marL="342900" lvl="0" indent="-342900" algn="l" rtl="0">
              <a:lnSpc>
                <a:spcPct val="90000"/>
              </a:lnSpc>
              <a:spcBef>
                <a:spcPts val="480"/>
              </a:spcBef>
              <a:spcAft>
                <a:spcPts val="0"/>
              </a:spcAft>
              <a:buClr>
                <a:schemeClr val="dk1"/>
              </a:buClr>
              <a:buSzPts val="2400"/>
              <a:buChar char="•"/>
            </a:pPr>
            <a:r>
              <a:rPr lang="en-US" sz="2400" dirty="0"/>
              <a:t>Understand the implications of positions for funding and departmental budgets.</a:t>
            </a:r>
            <a:endParaRPr dirty="0"/>
          </a:p>
          <a:p>
            <a:pPr marL="342900" lvl="0" indent="-165100" algn="l" rtl="0">
              <a:lnSpc>
                <a:spcPct val="90000"/>
              </a:lnSpc>
              <a:spcBef>
                <a:spcPts val="560"/>
              </a:spcBef>
              <a:spcAft>
                <a:spcPts val="0"/>
              </a:spcAft>
              <a:buClr>
                <a:schemeClr val="dk1"/>
              </a:buClr>
              <a:buSzPts val="2800"/>
              <a:buNone/>
            </a:pPr>
            <a:endParaRPr sz="2800" dirty="0"/>
          </a:p>
        </p:txBody>
      </p:sp>
    </p:spTree>
    <p:custDataLst>
      <p:tags r:id="rId1"/>
    </p:custDataLst>
    <p:extLst>
      <p:ext uri="{BB962C8B-B14F-4D97-AF65-F5344CB8AC3E}">
        <p14:creationId xmlns:p14="http://schemas.microsoft.com/office/powerpoint/2010/main" val="247342196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90"/>
          <p:cNvSpPr txBox="1">
            <a:spLocks noGrp="1"/>
          </p:cNvSpPr>
          <p:nvPr>
            <p:ph type="body" idx="1"/>
          </p:nvPr>
        </p:nvSpPr>
        <p:spPr>
          <a:xfrm>
            <a:off x="457199" y="1177766"/>
            <a:ext cx="8229600"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b="1"/>
              <a:t>To freeze a position:</a:t>
            </a:r>
            <a:endParaRPr/>
          </a:p>
          <a:p>
            <a:pPr marL="457200" lvl="0" indent="-457200" algn="l" rtl="0">
              <a:spcBef>
                <a:spcPts val="360"/>
              </a:spcBef>
              <a:spcAft>
                <a:spcPts val="0"/>
              </a:spcAft>
              <a:buClr>
                <a:schemeClr val="dk1"/>
              </a:buClr>
              <a:buSzPts val="1800"/>
              <a:buAutoNum type="arabicPeriod"/>
            </a:pPr>
            <a:r>
              <a:rPr lang="en-US" sz="1800"/>
              <a:t>Navigate to </a:t>
            </a:r>
            <a:r>
              <a:rPr lang="en-US" sz="1800" b="1"/>
              <a:t>Position Control Request Form </a:t>
            </a:r>
            <a:r>
              <a:rPr lang="en-US" sz="1800"/>
              <a:t>(PeopleSoft Menu &gt; UC Customizations &gt; UC Extensions &gt; Position Control Request)</a:t>
            </a:r>
            <a:endParaRPr/>
          </a:p>
          <a:p>
            <a:pPr marL="457200" lvl="0" indent="-457200" algn="l" rtl="0">
              <a:spcBef>
                <a:spcPts val="360"/>
              </a:spcBef>
              <a:spcAft>
                <a:spcPts val="0"/>
              </a:spcAft>
              <a:buClr>
                <a:schemeClr val="dk1"/>
              </a:buClr>
              <a:buSzPts val="1800"/>
              <a:buAutoNum type="arabicPeriod"/>
            </a:pPr>
            <a:r>
              <a:rPr lang="en-US" sz="1800"/>
              <a:t>Click the </a:t>
            </a:r>
            <a:r>
              <a:rPr lang="en-US" sz="1800" b="1"/>
              <a:t>Update Vacant Position </a:t>
            </a:r>
            <a:r>
              <a:rPr lang="en-US" sz="1800"/>
              <a:t>option and then click </a:t>
            </a:r>
            <a:r>
              <a:rPr lang="en-US" sz="1800" b="1"/>
              <a:t>Next</a:t>
            </a:r>
            <a:r>
              <a:rPr lang="en-US" sz="1800"/>
              <a:t> to begin the steps for initiating a position update control request. </a:t>
            </a:r>
            <a:endParaRPr/>
          </a:p>
          <a:p>
            <a:pPr marL="457200" lvl="0" indent="-457200" algn="l" rtl="0">
              <a:spcBef>
                <a:spcPts val="360"/>
              </a:spcBef>
              <a:spcAft>
                <a:spcPts val="0"/>
              </a:spcAft>
              <a:buClr>
                <a:schemeClr val="dk1"/>
              </a:buClr>
              <a:buSzPts val="1800"/>
              <a:buAutoNum type="arabicPeriod"/>
            </a:pPr>
            <a:r>
              <a:rPr lang="en-US" sz="1800"/>
              <a:t>Enter </a:t>
            </a:r>
            <a:r>
              <a:rPr lang="en-US" sz="1800" b="1"/>
              <a:t>Effective Date </a:t>
            </a:r>
            <a:r>
              <a:rPr lang="en-US" sz="1800"/>
              <a:t>and select the relevant </a:t>
            </a:r>
            <a:r>
              <a:rPr lang="en-US" sz="1800" b="1"/>
              <a:t>Reason Code</a:t>
            </a:r>
            <a:r>
              <a:rPr lang="en-US" sz="1800"/>
              <a:t>, e.g.  </a:t>
            </a:r>
            <a:endParaRPr/>
          </a:p>
          <a:p>
            <a:pPr marL="457200" lvl="0" indent="-457200" algn="l" rtl="0">
              <a:spcBef>
                <a:spcPts val="360"/>
              </a:spcBef>
              <a:spcAft>
                <a:spcPts val="0"/>
              </a:spcAft>
              <a:buClr>
                <a:schemeClr val="dk1"/>
              </a:buClr>
              <a:buSzPts val="1800"/>
              <a:buAutoNum type="arabicPeriod"/>
            </a:pPr>
            <a:r>
              <a:rPr lang="en-US" sz="1800"/>
              <a:t>Change the </a:t>
            </a:r>
            <a:r>
              <a:rPr lang="en-US" sz="1800" b="1"/>
              <a:t>Position Status </a:t>
            </a:r>
            <a:r>
              <a:rPr lang="en-US" sz="1800"/>
              <a:t>to ‘Frozen’. </a:t>
            </a:r>
            <a:endParaRPr/>
          </a:p>
          <a:p>
            <a:pPr marL="457200" lvl="0" indent="-457200" algn="l" rtl="0">
              <a:spcBef>
                <a:spcPts val="360"/>
              </a:spcBef>
              <a:spcAft>
                <a:spcPts val="0"/>
              </a:spcAft>
              <a:buClr>
                <a:schemeClr val="dk1"/>
              </a:buClr>
              <a:buSzPts val="1800"/>
              <a:buAutoNum type="arabicPeriod"/>
            </a:pPr>
            <a:r>
              <a:rPr lang="en-US" sz="1800"/>
              <a:t>Click </a:t>
            </a:r>
            <a:r>
              <a:rPr lang="en-US" sz="1800" b="1"/>
              <a:t>Save and Submit</a:t>
            </a:r>
            <a:r>
              <a:rPr lang="en-US" sz="1800"/>
              <a:t>. </a:t>
            </a:r>
            <a:endParaRPr/>
          </a:p>
          <a:p>
            <a:pPr marL="342900" lvl="0" indent="-215900" algn="l" rtl="0">
              <a:spcBef>
                <a:spcPts val="400"/>
              </a:spcBef>
              <a:spcAft>
                <a:spcPts val="0"/>
              </a:spcAft>
              <a:buClr>
                <a:schemeClr val="dk1"/>
              </a:buClr>
              <a:buSzPts val="2000"/>
              <a:buNone/>
            </a:pPr>
            <a:endParaRPr sz="2000"/>
          </a:p>
        </p:txBody>
      </p:sp>
      <p:sp>
        <p:nvSpPr>
          <p:cNvPr id="1271" name="Google Shape;1271;p90"/>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Freezing a Position </a:t>
            </a:r>
            <a:endParaRPr/>
          </a:p>
        </p:txBody>
      </p:sp>
      <p:pic>
        <p:nvPicPr>
          <p:cNvPr id="1272" name="Google Shape;1272;p90"/>
          <p:cNvPicPr preferRelativeResize="0"/>
          <p:nvPr/>
        </p:nvPicPr>
        <p:blipFill rotWithShape="1">
          <a:blip r:embed="rId4">
            <a:alphaModFix/>
          </a:blip>
          <a:srcRect/>
          <a:stretch/>
        </p:blipFill>
        <p:spPr>
          <a:xfrm>
            <a:off x="795809" y="3969006"/>
            <a:ext cx="7552381" cy="2047619"/>
          </a:xfrm>
          <a:prstGeom prst="rect">
            <a:avLst/>
          </a:prstGeom>
          <a:noFill/>
          <a:ln w="9525" cap="flat" cmpd="sng">
            <a:solidFill>
              <a:srgbClr val="7F7F7F"/>
            </a:solidFill>
            <a:prstDash val="solid"/>
            <a:round/>
            <a:headEnd type="none" w="sm" len="sm"/>
            <a:tailEnd type="none" w="sm" len="sm"/>
          </a:ln>
        </p:spPr>
      </p:pic>
    </p:spTree>
    <p:custDataLst>
      <p:tags r:id="rId1"/>
    </p:custDataLst>
    <p:extLst>
      <p:ext uri="{BB962C8B-B14F-4D97-AF65-F5344CB8AC3E}">
        <p14:creationId xmlns:p14="http://schemas.microsoft.com/office/powerpoint/2010/main" val="372487892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91"/>
          <p:cNvSpPr txBox="1">
            <a:spLocks noGrp="1"/>
          </p:cNvSpPr>
          <p:nvPr>
            <p:ph type="body" idx="1"/>
          </p:nvPr>
        </p:nvSpPr>
        <p:spPr>
          <a:xfrm>
            <a:off x="457200" y="2011680"/>
            <a:ext cx="8229600" cy="416052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US" sz="2000"/>
              <a:t>Watch as your instructor demonstrates how to update an existing position in UCPath.</a:t>
            </a:r>
            <a:endParaRPr/>
          </a:p>
          <a:p>
            <a:pPr marL="342900" lvl="0" indent="-342900" algn="l" rtl="0">
              <a:spcBef>
                <a:spcPts val="400"/>
              </a:spcBef>
              <a:spcAft>
                <a:spcPts val="0"/>
              </a:spcAft>
              <a:buClr>
                <a:schemeClr val="dk1"/>
              </a:buClr>
              <a:buSzPts val="2000"/>
              <a:buChar char="•"/>
            </a:pPr>
            <a:r>
              <a:rPr lang="en-US" sz="2000"/>
              <a:t>Follow along using the </a:t>
            </a:r>
            <a:r>
              <a:rPr lang="en-US" sz="2000" u="sng">
                <a:solidFill>
                  <a:schemeClr val="hlink"/>
                </a:solidFill>
                <a:hlinkClick r:id="rId4"/>
              </a:rPr>
              <a:t>UCPath Help  </a:t>
            </a:r>
            <a:r>
              <a:rPr lang="en-US" sz="2000"/>
              <a:t>topic.</a:t>
            </a:r>
            <a:endParaRPr/>
          </a:p>
          <a:p>
            <a:pPr marL="742950" lvl="1" indent="-285750" algn="l" rtl="0">
              <a:spcBef>
                <a:spcPts val="400"/>
              </a:spcBef>
              <a:spcAft>
                <a:spcPts val="0"/>
              </a:spcAft>
              <a:buClr>
                <a:schemeClr val="dk1"/>
              </a:buClr>
              <a:buSzPts val="2000"/>
              <a:buChar char="•"/>
            </a:pPr>
            <a:r>
              <a:rPr lang="en-US" sz="2000"/>
              <a:t>Open the UCPath Help site and refer to the </a:t>
            </a:r>
            <a:r>
              <a:rPr lang="en-US" sz="2000" i="1"/>
              <a:t>Initiate Update Vacant Position Request </a:t>
            </a:r>
            <a:r>
              <a:rPr lang="en-US" sz="2000"/>
              <a:t>topic.</a:t>
            </a:r>
            <a:endParaRPr/>
          </a:p>
          <a:p>
            <a:pPr marL="742950" lvl="1" indent="-285750" algn="l" rtl="0">
              <a:spcBef>
                <a:spcPts val="400"/>
              </a:spcBef>
              <a:spcAft>
                <a:spcPts val="0"/>
              </a:spcAft>
              <a:buClr>
                <a:schemeClr val="dk1"/>
              </a:buClr>
              <a:buSzPts val="2000"/>
              <a:buChar char="•"/>
            </a:pPr>
            <a:r>
              <a:rPr lang="en-US" sz="2000"/>
              <a:t>Launch the </a:t>
            </a:r>
            <a:r>
              <a:rPr lang="en-US" sz="2000" b="1"/>
              <a:t>See It </a:t>
            </a:r>
            <a:r>
              <a:rPr lang="en-US" sz="2000"/>
              <a:t>version of the topic.</a:t>
            </a:r>
            <a:endParaRPr/>
          </a:p>
          <a:p>
            <a:pPr marL="342900" lvl="0" indent="-342900" algn="l" rtl="0">
              <a:spcBef>
                <a:spcPts val="400"/>
              </a:spcBef>
              <a:spcAft>
                <a:spcPts val="0"/>
              </a:spcAft>
              <a:buClr>
                <a:schemeClr val="dk1"/>
              </a:buClr>
              <a:buSzPts val="2000"/>
              <a:buChar char="•"/>
            </a:pPr>
            <a:r>
              <a:rPr lang="en-US" sz="2000"/>
              <a:t>At the end of the demonstration, you will have the opportunity to practice this task.</a:t>
            </a:r>
            <a:endParaRPr/>
          </a:p>
        </p:txBody>
      </p:sp>
      <p:sp>
        <p:nvSpPr>
          <p:cNvPr id="1279" name="Google Shape;1279;p91"/>
          <p:cNvSpPr txBox="1">
            <a:spLocks noGrp="1"/>
          </p:cNvSpPr>
          <p:nvPr>
            <p:ph type="body" idx="2"/>
          </p:nvPr>
        </p:nvSpPr>
        <p:spPr>
          <a:xfrm>
            <a:off x="457200" y="1371600"/>
            <a:ext cx="8229600" cy="64008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400"/>
              <a:buNone/>
            </a:pPr>
            <a:r>
              <a:rPr lang="en-US"/>
              <a:t>Initiate Update Vacant Position Request</a:t>
            </a:r>
            <a:endParaRPr/>
          </a:p>
        </p:txBody>
      </p:sp>
      <p:sp>
        <p:nvSpPr>
          <p:cNvPr id="1280" name="Google Shape;1280;p91"/>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Instructor Demo</a:t>
            </a:r>
            <a:endParaRPr/>
          </a:p>
        </p:txBody>
      </p:sp>
      <p:pic>
        <p:nvPicPr>
          <p:cNvPr id="1281" name="Google Shape;1281;p91"/>
          <p:cNvPicPr preferRelativeResize="0"/>
          <p:nvPr/>
        </p:nvPicPr>
        <p:blipFill rotWithShape="1">
          <a:blip r:embed="rId5">
            <a:alphaModFix/>
          </a:blip>
          <a:srcRect/>
          <a:stretch/>
        </p:blipFill>
        <p:spPr>
          <a:xfrm>
            <a:off x="7799832" y="283464"/>
            <a:ext cx="914400" cy="914400"/>
          </a:xfrm>
          <a:prstGeom prst="rect">
            <a:avLst/>
          </a:prstGeom>
          <a:noFill/>
          <a:ln>
            <a:noFill/>
          </a:ln>
          <a:effectLst>
            <a:outerShdw blurRad="292100" dist="139700" dir="2700000" algn="tl" rotWithShape="0">
              <a:srgbClr val="333333">
                <a:alpha val="64705"/>
              </a:srgbClr>
            </a:outerShdw>
          </a:effectLst>
        </p:spPr>
      </p:pic>
    </p:spTree>
    <p:custDataLst>
      <p:tags r:id="rId1"/>
    </p:custData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40"/>
          <p:cNvSpPr txBox="1">
            <a:spLocks noGrp="1"/>
          </p:cNvSpPr>
          <p:nvPr>
            <p:ph type="body" idx="1"/>
          </p:nvPr>
        </p:nvSpPr>
        <p:spPr>
          <a:xfrm>
            <a:off x="457200" y="2011680"/>
            <a:ext cx="8229600" cy="416052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800"/>
              <a:t>You now have the opportunity to assess your knowledge of the information presented in this module.</a:t>
            </a:r>
            <a:endParaRPr/>
          </a:p>
          <a:p>
            <a:pPr marL="342900" lvl="0" indent="-342900" algn="l" rtl="0">
              <a:spcBef>
                <a:spcPts val="560"/>
              </a:spcBef>
              <a:spcAft>
                <a:spcPts val="0"/>
              </a:spcAft>
              <a:buClr>
                <a:schemeClr val="dk1"/>
              </a:buClr>
              <a:buSzPts val="2800"/>
              <a:buChar char="•"/>
            </a:pPr>
            <a:r>
              <a:rPr lang="en-US" sz="2800"/>
              <a:t>The questions and answers presented in this review help you to determine whether you remember and understand the important points.</a:t>
            </a:r>
            <a:endParaRPr/>
          </a:p>
        </p:txBody>
      </p:sp>
      <p:sp>
        <p:nvSpPr>
          <p:cNvPr id="708" name="Google Shape;708;p40"/>
          <p:cNvSpPr txBox="1">
            <a:spLocks noGrp="1"/>
          </p:cNvSpPr>
          <p:nvPr>
            <p:ph type="body" idx="2"/>
          </p:nvPr>
        </p:nvSpPr>
        <p:spPr>
          <a:xfrm>
            <a:off x="457200" y="1371600"/>
            <a:ext cx="8229600" cy="64008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600"/>
              <a:buNone/>
            </a:pPr>
            <a:r>
              <a:rPr lang="en-US" sz="3600"/>
              <a:t>Assessment</a:t>
            </a:r>
            <a:endParaRPr/>
          </a:p>
        </p:txBody>
      </p:sp>
      <p:sp>
        <p:nvSpPr>
          <p:cNvPr id="709" name="Google Shape;709;p40"/>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Knowledge Check</a:t>
            </a:r>
            <a:endParaRPr/>
          </a:p>
        </p:txBody>
      </p:sp>
      <p:pic>
        <p:nvPicPr>
          <p:cNvPr id="710" name="Google Shape;710;p40"/>
          <p:cNvPicPr preferRelativeResize="0"/>
          <p:nvPr/>
        </p:nvPicPr>
        <p:blipFill rotWithShape="1">
          <a:blip r:embed="rId4">
            <a:alphaModFix/>
          </a:blip>
          <a:srcRect/>
          <a:stretch/>
        </p:blipFill>
        <p:spPr>
          <a:xfrm>
            <a:off x="6115050" y="4238780"/>
            <a:ext cx="2117570" cy="2117570"/>
          </a:xfrm>
          <a:prstGeom prst="rect">
            <a:avLst/>
          </a:prstGeom>
          <a:noFill/>
          <a:ln>
            <a:noFill/>
          </a:ln>
        </p:spPr>
      </p:pic>
    </p:spTree>
    <p:custDataLst>
      <p:tags r:id="rId1"/>
    </p:custDataLst>
    <p:extLst>
      <p:ext uri="{BB962C8B-B14F-4D97-AF65-F5344CB8AC3E}">
        <p14:creationId xmlns:p14="http://schemas.microsoft.com/office/powerpoint/2010/main" val="7368474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95"/>
          <p:cNvSpPr txBox="1">
            <a:spLocks noGrp="1"/>
          </p:cNvSpPr>
          <p:nvPr>
            <p:ph type="body" idx="1"/>
          </p:nvPr>
        </p:nvSpPr>
        <p:spPr>
          <a:xfrm>
            <a:off x="457200" y="4343400"/>
            <a:ext cx="8229600" cy="20665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E75B5"/>
              </a:buClr>
              <a:buSzPts val="2800"/>
              <a:buNone/>
            </a:pPr>
            <a:r>
              <a:rPr lang="en-US" sz="2800" b="1">
                <a:solidFill>
                  <a:srgbClr val="2E75B5"/>
                </a:solidFill>
              </a:rPr>
              <a:t>False: </a:t>
            </a:r>
            <a:r>
              <a:rPr lang="en-US" sz="2800">
                <a:solidFill>
                  <a:srgbClr val="2E75B5"/>
                </a:solidFill>
              </a:rPr>
              <a:t>You can initiate requests </a:t>
            </a:r>
            <a:r>
              <a:rPr lang="en-US" sz="2800" u="sng">
                <a:solidFill>
                  <a:srgbClr val="2E75B5"/>
                </a:solidFill>
              </a:rPr>
              <a:t>only</a:t>
            </a:r>
            <a:r>
              <a:rPr lang="en-US" sz="2800" i="1">
                <a:solidFill>
                  <a:srgbClr val="2E75B5"/>
                </a:solidFill>
              </a:rPr>
              <a:t> </a:t>
            </a:r>
            <a:r>
              <a:rPr lang="en-US" sz="2800">
                <a:solidFill>
                  <a:srgbClr val="2E75B5"/>
                </a:solidFill>
              </a:rPr>
              <a:t>for vacant positions.</a:t>
            </a:r>
            <a:endParaRPr/>
          </a:p>
        </p:txBody>
      </p:sp>
      <p:sp>
        <p:nvSpPr>
          <p:cNvPr id="1312" name="Google Shape;1312;p95"/>
          <p:cNvSpPr txBox="1">
            <a:spLocks noGrp="1"/>
          </p:cNvSpPr>
          <p:nvPr>
            <p:ph type="body" idx="2"/>
          </p:nvPr>
        </p:nvSpPr>
        <p:spPr>
          <a:xfrm>
            <a:off x="457200" y="1371600"/>
            <a:ext cx="8229600" cy="2971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sz="2800"/>
              <a:t>You can request updates to any position – vacant or filled –by initiating a </a:t>
            </a:r>
            <a:r>
              <a:rPr lang="en-US" sz="2800" b="1"/>
              <a:t>Position Control Request </a:t>
            </a:r>
            <a:r>
              <a:rPr lang="en-US" sz="2800"/>
              <a:t>transaction.</a:t>
            </a:r>
            <a:endParaRPr/>
          </a:p>
        </p:txBody>
      </p:sp>
      <p:sp>
        <p:nvSpPr>
          <p:cNvPr id="1313" name="Google Shape;1313;p95"/>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True or False</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Google Shape;1319;p96"/>
          <p:cNvSpPr/>
          <p:nvPr/>
        </p:nvSpPr>
        <p:spPr>
          <a:xfrm>
            <a:off x="1084326" y="4451628"/>
            <a:ext cx="2464786" cy="530352"/>
          </a:xfrm>
          <a:prstGeom prst="roundRect">
            <a:avLst>
              <a:gd name="adj" fmla="val 16667"/>
            </a:avLst>
          </a:prstGeom>
          <a:gradFill>
            <a:gsLst>
              <a:gs pos="0">
                <a:srgbClr val="FFAF82"/>
              </a:gs>
              <a:gs pos="35000">
                <a:srgbClr val="FFC5A7"/>
              </a:gs>
              <a:gs pos="100000">
                <a:srgbClr val="FFE8DA"/>
              </a:gs>
            </a:gsLst>
            <a:lin ang="16200000" scaled="0"/>
          </a:gradFill>
          <a:ln w="9525" cap="flat" cmpd="sng">
            <a:solidFill>
              <a:srgbClr val="EB792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7C7E7F"/>
              </a:solidFill>
              <a:latin typeface="Calibri"/>
              <a:ea typeface="Calibri"/>
              <a:cs typeface="Calibri"/>
              <a:sym typeface="Calibri"/>
            </a:endParaRPr>
          </a:p>
        </p:txBody>
      </p:sp>
      <p:sp>
        <p:nvSpPr>
          <p:cNvPr id="1320" name="Google Shape;1320;p96"/>
          <p:cNvSpPr txBox="1">
            <a:spLocks noGrp="1"/>
          </p:cNvSpPr>
          <p:nvPr>
            <p:ph type="body" idx="1"/>
          </p:nvPr>
        </p:nvSpPr>
        <p:spPr>
          <a:xfrm>
            <a:off x="475487" y="1371600"/>
            <a:ext cx="7978048"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sz="2800" dirty="0"/>
              <a:t>When you initiate a </a:t>
            </a:r>
            <a:r>
              <a:rPr lang="en-US" sz="2800" b="1" dirty="0"/>
              <a:t>Position Control Request </a:t>
            </a:r>
            <a:r>
              <a:rPr lang="en-US" sz="2800" dirty="0"/>
              <a:t>transaction to update a vacant position, </a:t>
            </a:r>
            <a:r>
              <a:rPr lang="en-US" sz="2800" dirty="0" smtClean="0"/>
              <a:t>besides the effective date, the____________ code is also required.</a:t>
            </a:r>
            <a:endParaRPr dirty="0"/>
          </a:p>
        </p:txBody>
      </p:sp>
      <p:sp>
        <p:nvSpPr>
          <p:cNvPr id="1321" name="Google Shape;1321;p96"/>
          <p:cNvSpPr txBox="1">
            <a:spLocks noGrp="1"/>
          </p:cNvSpPr>
          <p:nvPr>
            <p:ph type="title"/>
          </p:nvPr>
        </p:nvSpPr>
        <p:spPr>
          <a:xfrm>
            <a:off x="0" y="16208"/>
            <a:ext cx="8227181" cy="85091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E4386"/>
              </a:buClr>
              <a:buSzPts val="4000"/>
              <a:buFont typeface="Arial"/>
              <a:buNone/>
            </a:pPr>
            <a:r>
              <a:rPr lang="en-US"/>
              <a:t>Multiple Choice</a:t>
            </a:r>
            <a:endParaRPr/>
          </a:p>
        </p:txBody>
      </p:sp>
      <p:sp>
        <p:nvSpPr>
          <p:cNvPr id="1322" name="Google Shape;1322;p96"/>
          <p:cNvSpPr txBox="1">
            <a:spLocks noGrp="1"/>
          </p:cNvSpPr>
          <p:nvPr>
            <p:ph type="body" idx="2"/>
          </p:nvPr>
        </p:nvSpPr>
        <p:spPr>
          <a:xfrm>
            <a:off x="1084326" y="3436421"/>
            <a:ext cx="4114800" cy="4800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a:t>Action</a:t>
            </a:r>
            <a:endParaRPr/>
          </a:p>
          <a:p>
            <a:pPr marL="342900" lvl="0" indent="-342900" algn="l" rtl="0">
              <a:spcBef>
                <a:spcPts val="560"/>
              </a:spcBef>
              <a:spcAft>
                <a:spcPts val="0"/>
              </a:spcAft>
              <a:buClr>
                <a:schemeClr val="dk1"/>
              </a:buClr>
              <a:buSzPts val="2800"/>
              <a:buChar char="•"/>
            </a:pPr>
            <a:r>
              <a:rPr lang="en-US"/>
              <a:t>Business Unit</a:t>
            </a:r>
            <a:endParaRPr/>
          </a:p>
          <a:p>
            <a:pPr marL="342900" lvl="0" indent="-342900" algn="l" rtl="0">
              <a:spcBef>
                <a:spcPts val="560"/>
              </a:spcBef>
              <a:spcAft>
                <a:spcPts val="0"/>
              </a:spcAft>
              <a:buClr>
                <a:schemeClr val="dk1"/>
              </a:buClr>
              <a:buSzPts val="2800"/>
              <a:buChar char="•"/>
            </a:pPr>
            <a:r>
              <a:rPr lang="en-US"/>
              <a:t>Reason</a:t>
            </a:r>
            <a:endParaRPr/>
          </a:p>
          <a:p>
            <a:pPr marL="342900" lvl="0" indent="-342900" algn="l" rtl="0">
              <a:spcBef>
                <a:spcPts val="560"/>
              </a:spcBef>
              <a:spcAft>
                <a:spcPts val="0"/>
              </a:spcAft>
              <a:buClr>
                <a:schemeClr val="dk1"/>
              </a:buClr>
              <a:buSzPts val="2800"/>
              <a:buChar char="•"/>
            </a:pPr>
            <a:r>
              <a:rPr lang="en-US"/>
              <a:t>None of the above</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9"/>
                                        </p:tgtEl>
                                        <p:attrNameLst>
                                          <p:attrName>style.visibility</p:attrName>
                                        </p:attrNameLst>
                                      </p:cBhvr>
                                      <p:to>
                                        <p:strVal val="visible"/>
                                      </p:to>
                                    </p:set>
                                    <p:anim calcmode="lin" valueType="num">
                                      <p:cBhvr additive="base">
                                        <p:cTn id="7" dur="500"/>
                                        <p:tgtEl>
                                          <p:spTgt spid="13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97"/>
          <p:cNvSpPr txBox="1">
            <a:spLocks noGrp="1"/>
          </p:cNvSpPr>
          <p:nvPr>
            <p:ph type="body" idx="1"/>
          </p:nvPr>
        </p:nvSpPr>
        <p:spPr>
          <a:xfrm>
            <a:off x="457200" y="4343400"/>
            <a:ext cx="8229600" cy="20665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E75B5"/>
              </a:buClr>
              <a:buSzPts val="2800"/>
              <a:buNone/>
            </a:pPr>
            <a:r>
              <a:rPr lang="en-US" sz="2800" b="1" dirty="0">
                <a:solidFill>
                  <a:srgbClr val="2E75B5"/>
                </a:solidFill>
              </a:rPr>
              <a:t>False</a:t>
            </a:r>
            <a:r>
              <a:rPr lang="en-US" sz="2800" dirty="0">
                <a:solidFill>
                  <a:srgbClr val="2E75B5"/>
                </a:solidFill>
              </a:rPr>
              <a:t>: All requests submitted using a Position Control Request transaction, whether for a new position or an update to a vacant position, route through AWE workflow.</a:t>
            </a:r>
            <a:endParaRPr dirty="0"/>
          </a:p>
        </p:txBody>
      </p:sp>
      <p:sp>
        <p:nvSpPr>
          <p:cNvPr id="1329" name="Google Shape;1329;p97"/>
          <p:cNvSpPr txBox="1">
            <a:spLocks noGrp="1"/>
          </p:cNvSpPr>
          <p:nvPr>
            <p:ph type="body" idx="2"/>
          </p:nvPr>
        </p:nvSpPr>
        <p:spPr>
          <a:xfrm>
            <a:off x="457200" y="1371600"/>
            <a:ext cx="8593494" cy="2971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sz="2800"/>
              <a:t>Position updates you enter on a </a:t>
            </a:r>
            <a:r>
              <a:rPr lang="en-US" sz="2800" b="1"/>
              <a:t>Position Control Request </a:t>
            </a:r>
            <a:r>
              <a:rPr lang="en-US" sz="2800"/>
              <a:t>transaction are </a:t>
            </a:r>
            <a:r>
              <a:rPr lang="en-US" sz="2800" u="sng"/>
              <a:t>not</a:t>
            </a:r>
            <a:r>
              <a:rPr lang="en-US" sz="2800"/>
              <a:t> routed through AWE workflow; the updates are written directly to the database.</a:t>
            </a:r>
            <a:endParaRPr/>
          </a:p>
        </p:txBody>
      </p:sp>
      <p:sp>
        <p:nvSpPr>
          <p:cNvPr id="1330" name="Google Shape;1330;p97"/>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True or False</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noFill/>
          <a:ln>
            <a:noFill/>
          </a:ln>
        </p:spPr>
        <p:txBody>
          <a:bodyPr spcFirstLastPara="1" wrap="square" lIns="91425" tIns="45700" rIns="91425" bIns="45700" anchor="t" anchorCtr="0">
            <a:noAutofit/>
          </a:bodyPr>
          <a:lstStyle/>
          <a:p>
            <a:pPr marL="0" indent="0">
              <a:spcBef>
                <a:spcPts val="0"/>
              </a:spcBef>
              <a:buClr>
                <a:srgbClr val="2E75B5"/>
              </a:buClr>
              <a:buSzPts val="2800"/>
            </a:pPr>
            <a:r>
              <a:rPr lang="en-US" sz="2800" b="1" dirty="0">
                <a:solidFill>
                  <a:srgbClr val="2E75B5"/>
                </a:solidFill>
              </a:rPr>
              <a:t>False: Position effective dates cannot be </a:t>
            </a:r>
            <a:r>
              <a:rPr lang="en-US" sz="2800" b="1" dirty="0" smtClean="0">
                <a:solidFill>
                  <a:srgbClr val="2E75B5"/>
                </a:solidFill>
              </a:rPr>
              <a:t>re-used. Including other dates changes were entered</a:t>
            </a:r>
            <a:endParaRPr lang="en-US" sz="2800" b="1" dirty="0">
              <a:solidFill>
                <a:srgbClr val="2E75B5"/>
              </a:solidFill>
            </a:endParaRPr>
          </a:p>
        </p:txBody>
      </p:sp>
      <p:sp>
        <p:nvSpPr>
          <p:cNvPr id="3" name="Text Placeholder 2"/>
          <p:cNvSpPr>
            <a:spLocks noGrp="1"/>
          </p:cNvSpPr>
          <p:nvPr>
            <p:ph type="body" idx="2"/>
          </p:nvPr>
        </p:nvSpPr>
        <p:spPr>
          <a:xfrm>
            <a:off x="457200" y="1323474"/>
            <a:ext cx="8229600" cy="2971800"/>
          </a:xfrm>
        </p:spPr>
        <p:txBody>
          <a:bodyPr/>
          <a:lstStyle/>
          <a:p>
            <a:r>
              <a:rPr lang="en-US" dirty="0" smtClean="0"/>
              <a:t>Position changes can entered using the same effective date it was created.</a:t>
            </a:r>
          </a:p>
          <a:p>
            <a:endParaRPr lang="en-US" dirty="0"/>
          </a:p>
        </p:txBody>
      </p:sp>
      <p:sp>
        <p:nvSpPr>
          <p:cNvPr id="4" name="Title 3"/>
          <p:cNvSpPr>
            <a:spLocks noGrp="1"/>
          </p:cNvSpPr>
          <p:nvPr>
            <p:ph type="title"/>
          </p:nvPr>
        </p:nvSpPr>
        <p:spPr/>
        <p:txBody>
          <a:bodyPr/>
          <a:lstStyle/>
          <a:p>
            <a:r>
              <a:rPr lang="en-US" dirty="0" smtClean="0"/>
              <a:t>True or False</a:t>
            </a:r>
            <a:endParaRPr lang="en-US" dirty="0"/>
          </a:p>
        </p:txBody>
      </p:sp>
    </p:spTree>
    <p:custDataLst>
      <p:tags r:id="rId1"/>
    </p:custDataLst>
    <p:extLst>
      <p:ext uri="{BB962C8B-B14F-4D97-AF65-F5344CB8AC3E}">
        <p14:creationId xmlns:p14="http://schemas.microsoft.com/office/powerpoint/2010/main" val="353126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92"/>
          <p:cNvSpPr txBox="1">
            <a:spLocks noGrp="1"/>
          </p:cNvSpPr>
          <p:nvPr>
            <p:ph type="body" idx="1"/>
          </p:nvPr>
        </p:nvSpPr>
        <p:spPr>
          <a:xfrm>
            <a:off x="1243213" y="1371600"/>
            <a:ext cx="7461875"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sz="2800" b="1" dirty="0"/>
              <a:t>Having completed this lesson, you should now be able to:</a:t>
            </a:r>
            <a:endParaRPr dirty="0"/>
          </a:p>
          <a:p>
            <a:pPr marL="0" indent="0">
              <a:spcBef>
                <a:spcPts val="560"/>
              </a:spcBef>
              <a:buSzPts val="2800"/>
              <a:buNone/>
            </a:pPr>
            <a:endParaRPr lang="en-US" sz="2800" dirty="0" smtClean="0"/>
          </a:p>
          <a:p>
            <a:pPr marL="342900">
              <a:spcBef>
                <a:spcPts val="560"/>
              </a:spcBef>
              <a:buSzPts val="2800"/>
            </a:pPr>
            <a:r>
              <a:rPr lang="en-US" sz="2800" dirty="0" smtClean="0"/>
              <a:t>Understand </a:t>
            </a:r>
            <a:r>
              <a:rPr lang="en-US" sz="2800" dirty="0"/>
              <a:t>how to manage vacant Staff, Academic, &amp; Academic Senate faculty positions</a:t>
            </a:r>
            <a:r>
              <a:rPr lang="en-US" sz="2800" dirty="0" smtClean="0"/>
              <a:t>.</a:t>
            </a:r>
          </a:p>
          <a:p>
            <a:pPr marL="342900" lvl="0" indent="-342900" algn="l" rtl="0">
              <a:spcBef>
                <a:spcPts val="560"/>
              </a:spcBef>
              <a:spcAft>
                <a:spcPts val="0"/>
              </a:spcAft>
              <a:buClr>
                <a:schemeClr val="dk1"/>
              </a:buClr>
              <a:buSzPts val="2800"/>
              <a:buChar char="•"/>
            </a:pPr>
            <a:r>
              <a:rPr lang="en-US" sz="2800" dirty="0" smtClean="0"/>
              <a:t>List </a:t>
            </a:r>
            <a:r>
              <a:rPr lang="en-US" sz="2800" dirty="0"/>
              <a:t>the key system steps to update </a:t>
            </a:r>
            <a:r>
              <a:rPr lang="en-US" sz="2800" dirty="0" smtClean="0"/>
              <a:t>vacant positions.</a:t>
            </a:r>
            <a:endParaRPr dirty="0"/>
          </a:p>
          <a:p>
            <a:pPr marL="342900" lvl="0" indent="-342900" algn="l" rtl="0">
              <a:spcBef>
                <a:spcPts val="1200"/>
              </a:spcBef>
              <a:spcAft>
                <a:spcPts val="0"/>
              </a:spcAft>
              <a:buClr>
                <a:schemeClr val="dk1"/>
              </a:buClr>
              <a:buSzPts val="2800"/>
              <a:buChar char="•"/>
            </a:pPr>
            <a:r>
              <a:rPr lang="en-US" sz="2800" dirty="0"/>
              <a:t>Initiate a position control request for updates to a vacant position</a:t>
            </a:r>
            <a:r>
              <a:rPr lang="en-US" sz="2800" dirty="0" smtClean="0"/>
              <a:t>.</a:t>
            </a:r>
          </a:p>
        </p:txBody>
      </p:sp>
      <p:sp>
        <p:nvSpPr>
          <p:cNvPr id="1288" name="Google Shape;1288;p92"/>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Lesson Objectives Review</a:t>
            </a:r>
            <a:endParaRPr/>
          </a:p>
        </p:txBody>
      </p:sp>
      <p:pic>
        <p:nvPicPr>
          <p:cNvPr id="1289" name="Google Shape;1289;p92"/>
          <p:cNvPicPr preferRelativeResize="0"/>
          <p:nvPr/>
        </p:nvPicPr>
        <p:blipFill rotWithShape="1">
          <a:blip r:embed="rId4">
            <a:alphaModFix/>
          </a:blip>
          <a:srcRect/>
          <a:stretch/>
        </p:blipFill>
        <p:spPr>
          <a:xfrm>
            <a:off x="7799832" y="283464"/>
            <a:ext cx="914400" cy="914400"/>
          </a:xfrm>
          <a:prstGeom prst="rect">
            <a:avLst/>
          </a:prstGeom>
          <a:noFill/>
          <a:ln>
            <a:noFill/>
          </a:ln>
          <a:effectLst>
            <a:outerShdw blurRad="292100" dist="139700" dir="2700000" algn="tl" rotWithShape="0">
              <a:srgbClr val="333333">
                <a:alpha val="64705"/>
              </a:srgbClr>
            </a:outerShdw>
          </a:effectLst>
        </p:spPr>
      </p:pic>
      <p:pic>
        <p:nvPicPr>
          <p:cNvPr id="1290" name="Google Shape;1290;p92"/>
          <p:cNvPicPr preferRelativeResize="0"/>
          <p:nvPr/>
        </p:nvPicPr>
        <p:blipFill rotWithShape="1">
          <a:blip r:embed="rId5">
            <a:alphaModFix/>
          </a:blip>
          <a:srcRect/>
          <a:stretch/>
        </p:blipFill>
        <p:spPr>
          <a:xfrm>
            <a:off x="393576" y="1371600"/>
            <a:ext cx="799794" cy="818989"/>
          </a:xfrm>
          <a:prstGeom prst="rect">
            <a:avLst/>
          </a:prstGeom>
          <a:noFill/>
          <a:ln>
            <a:noFill/>
          </a:ln>
          <a:effectLst>
            <a:outerShdw blurRad="292100" dist="139700" dir="2700000" algn="tl" rotWithShape="0">
              <a:srgbClr val="333333">
                <a:alpha val="64705"/>
              </a:srgbClr>
            </a:outerShdw>
          </a:effectLst>
        </p:spPr>
      </p:pic>
    </p:spTree>
    <p:custDataLst>
      <p:tags r:id="rId1"/>
    </p:custDataLst>
    <p:extLst>
      <p:ext uri="{BB962C8B-B14F-4D97-AF65-F5344CB8AC3E}">
        <p14:creationId xmlns:p14="http://schemas.microsoft.com/office/powerpoint/2010/main" val="130176315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93"/>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Key Takeaways</a:t>
            </a:r>
            <a:endParaRPr/>
          </a:p>
        </p:txBody>
      </p:sp>
      <p:sp>
        <p:nvSpPr>
          <p:cNvPr id="1296" name="Google Shape;1296;p93"/>
          <p:cNvSpPr txBox="1">
            <a:spLocks noGrp="1"/>
          </p:cNvSpPr>
          <p:nvPr>
            <p:ph type="body" idx="1"/>
          </p:nvPr>
        </p:nvSpPr>
        <p:spPr>
          <a:xfrm>
            <a:off x="459619" y="1187115"/>
            <a:ext cx="8331455" cy="5101389"/>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ts val="2400"/>
              <a:buChar char="•"/>
            </a:pPr>
            <a:r>
              <a:rPr lang="en-US" sz="2400" dirty="0"/>
              <a:t>When initiating a </a:t>
            </a:r>
            <a:r>
              <a:rPr lang="en-US" sz="2400" b="1" dirty="0"/>
              <a:t>Position Control Request </a:t>
            </a:r>
            <a:r>
              <a:rPr lang="en-US" sz="2400" dirty="0"/>
              <a:t>transaction to update a vacant position, it’s important to review and select the appropriate action reason code.</a:t>
            </a:r>
            <a:endParaRPr dirty="0"/>
          </a:p>
          <a:p>
            <a:pPr marL="0" lvl="0" indent="0" algn="l" rtl="0">
              <a:spcBef>
                <a:spcPts val="480"/>
              </a:spcBef>
              <a:spcAft>
                <a:spcPts val="0"/>
              </a:spcAft>
              <a:buClr>
                <a:schemeClr val="dk1"/>
              </a:buClr>
              <a:buSzPts val="2400"/>
              <a:buNone/>
            </a:pPr>
            <a:endParaRPr sz="2400" dirty="0"/>
          </a:p>
          <a:p>
            <a:pPr marL="342900" lvl="0" indent="-342900" algn="l" rtl="0">
              <a:spcBef>
                <a:spcPts val="480"/>
              </a:spcBef>
              <a:spcAft>
                <a:spcPts val="0"/>
              </a:spcAft>
              <a:buClr>
                <a:schemeClr val="dk1"/>
              </a:buClr>
              <a:buSzPts val="2400"/>
              <a:buChar char="•"/>
            </a:pPr>
            <a:r>
              <a:rPr lang="en-US" sz="2400" dirty="0"/>
              <a:t>You can only make updates to vacant positions through the </a:t>
            </a:r>
            <a:r>
              <a:rPr lang="en-US" sz="2400" b="1" dirty="0"/>
              <a:t>Position Control Request page</a:t>
            </a:r>
            <a:r>
              <a:rPr lang="en-US" sz="2400" dirty="0"/>
              <a:t>.  To make updates to a filled position, you have to initiate the transaction through </a:t>
            </a:r>
            <a:r>
              <a:rPr lang="en-US" sz="2400" dirty="0" err="1"/>
              <a:t>PayPath</a:t>
            </a:r>
            <a:r>
              <a:rPr lang="en-US" sz="2400" dirty="0"/>
              <a:t>.  To learn more about </a:t>
            </a:r>
            <a:r>
              <a:rPr lang="en-US" sz="2400" dirty="0" err="1" smtClean="0"/>
              <a:t>PayPath</a:t>
            </a:r>
            <a:r>
              <a:rPr lang="en-US" sz="2400" dirty="0" smtClean="0"/>
              <a:t>, </a:t>
            </a:r>
            <a:r>
              <a:rPr lang="en-US" sz="2400" dirty="0"/>
              <a:t>please </a:t>
            </a:r>
            <a:r>
              <a:rPr lang="en-US" sz="2400" dirty="0" smtClean="0"/>
              <a:t>refer to </a:t>
            </a:r>
            <a:r>
              <a:rPr lang="en-US" sz="2400" dirty="0"/>
              <a:t>the </a:t>
            </a:r>
            <a:r>
              <a:rPr lang="en-US" sz="2400" dirty="0" err="1"/>
              <a:t>PayPath</a:t>
            </a:r>
            <a:r>
              <a:rPr lang="en-US" sz="2400" dirty="0"/>
              <a:t> Actions training courses</a:t>
            </a:r>
            <a:r>
              <a:rPr lang="en-US" sz="2400" dirty="0" smtClean="0"/>
              <a:t>.</a:t>
            </a:r>
          </a:p>
          <a:p>
            <a:pPr marL="0" lvl="0" indent="0" algn="l" rtl="0">
              <a:spcBef>
                <a:spcPts val="480"/>
              </a:spcBef>
              <a:spcAft>
                <a:spcPts val="0"/>
              </a:spcAft>
              <a:buClr>
                <a:schemeClr val="dk1"/>
              </a:buClr>
              <a:buSzPts val="2400"/>
              <a:buNone/>
            </a:pPr>
            <a:endParaRPr lang="en-US" sz="2400" dirty="0" smtClean="0"/>
          </a:p>
          <a:p>
            <a:pPr marL="342900" lvl="0" indent="-342900" algn="l" rtl="0">
              <a:spcBef>
                <a:spcPts val="480"/>
              </a:spcBef>
              <a:spcAft>
                <a:spcPts val="0"/>
              </a:spcAft>
              <a:buClr>
                <a:schemeClr val="dk1"/>
              </a:buClr>
              <a:buSzPts val="2400"/>
              <a:buChar char="•"/>
            </a:pPr>
            <a:r>
              <a:rPr lang="en-US" sz="2400" dirty="0" smtClean="0"/>
              <a:t>For changes to Position data using a previously used effective date, please submit a Position Update form</a:t>
            </a:r>
          </a:p>
          <a:p>
            <a:pPr marL="0" lvl="0" indent="0" algn="l" rtl="0">
              <a:spcBef>
                <a:spcPts val="480"/>
              </a:spcBef>
              <a:spcAft>
                <a:spcPts val="0"/>
              </a:spcAft>
              <a:buClr>
                <a:schemeClr val="dk1"/>
              </a:buClr>
              <a:buSzPts val="2400"/>
              <a:buNone/>
            </a:pPr>
            <a:endParaRPr lang="en-US" sz="2400" dirty="0" smtClean="0"/>
          </a:p>
          <a:p>
            <a:pPr marL="342900" lvl="0" indent="-342900" algn="l" rtl="0">
              <a:spcBef>
                <a:spcPts val="480"/>
              </a:spcBef>
              <a:spcAft>
                <a:spcPts val="0"/>
              </a:spcAft>
              <a:buClr>
                <a:schemeClr val="dk1"/>
              </a:buClr>
              <a:buSzPts val="2400"/>
              <a:buChar char="•"/>
            </a:pPr>
            <a:r>
              <a:rPr lang="en-US" sz="2400" dirty="0" smtClean="0"/>
              <a:t>For changes to Department ID, please submit a ticket to EEC (Employee Experience Center)</a:t>
            </a: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p:txBody>
      </p:sp>
    </p:spTree>
    <p:custDataLst>
      <p:tags r:id="rId1"/>
    </p:custDataLst>
    <p:extLst>
      <p:ext uri="{BB962C8B-B14F-4D97-AF65-F5344CB8AC3E}">
        <p14:creationId xmlns:p14="http://schemas.microsoft.com/office/powerpoint/2010/main" val="295172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6">
                                            <p:txEl>
                                              <p:pRg st="0" end="0"/>
                                            </p:txEl>
                                          </p:spTgt>
                                        </p:tgtEl>
                                        <p:attrNameLst>
                                          <p:attrName>style.visibility</p:attrName>
                                        </p:attrNameLst>
                                      </p:cBhvr>
                                      <p:to>
                                        <p:strVal val="visible"/>
                                      </p:to>
                                    </p:set>
                                    <p:animEffect transition="in" filter="fade">
                                      <p:cBhvr>
                                        <p:cTn id="7" dur="500"/>
                                        <p:tgtEl>
                                          <p:spTgt spid="12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6">
                                            <p:txEl>
                                              <p:pRg st="2" end="2"/>
                                            </p:txEl>
                                          </p:spTgt>
                                        </p:tgtEl>
                                        <p:attrNameLst>
                                          <p:attrName>style.visibility</p:attrName>
                                        </p:attrNameLst>
                                      </p:cBhvr>
                                      <p:to>
                                        <p:strVal val="visible"/>
                                      </p:to>
                                    </p:set>
                                    <p:animEffect transition="in" filter="fade">
                                      <p:cBhvr>
                                        <p:cTn id="12" dur="500"/>
                                        <p:tgtEl>
                                          <p:spTgt spid="12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6">
                                            <p:txEl>
                                              <p:pRg st="4" end="4"/>
                                            </p:txEl>
                                          </p:spTgt>
                                        </p:tgtEl>
                                        <p:attrNameLst>
                                          <p:attrName>style.visibility</p:attrName>
                                        </p:attrNameLst>
                                      </p:cBhvr>
                                      <p:to>
                                        <p:strVal val="visible"/>
                                      </p:to>
                                    </p:set>
                                    <p:animEffect transition="in" filter="fade">
                                      <p:cBhvr>
                                        <p:cTn id="17" dur="500"/>
                                        <p:tgtEl>
                                          <p:spTgt spid="129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6">
                                            <p:txEl>
                                              <p:pRg st="6" end="6"/>
                                            </p:txEl>
                                          </p:spTgt>
                                        </p:tgtEl>
                                        <p:attrNameLst>
                                          <p:attrName>style.visibility</p:attrName>
                                        </p:attrNameLst>
                                      </p:cBhvr>
                                      <p:to>
                                        <p:strVal val="visible"/>
                                      </p:to>
                                    </p:set>
                                    <p:animEffect transition="in" filter="fade">
                                      <p:cBhvr>
                                        <p:cTn id="22" dur="500"/>
                                        <p:tgtEl>
                                          <p:spTgt spid="12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72"/>
          <p:cNvSpPr txBox="1">
            <a:spLocks noGrp="1"/>
          </p:cNvSpPr>
          <p:nvPr>
            <p:ph type="body" idx="1"/>
          </p:nvPr>
        </p:nvSpPr>
        <p:spPr>
          <a:xfrm>
            <a:off x="393192" y="3044952"/>
            <a:ext cx="8348472"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800"/>
              <a:buNone/>
            </a:pPr>
            <a:endParaRPr/>
          </a:p>
        </p:txBody>
      </p:sp>
      <p:sp>
        <p:nvSpPr>
          <p:cNvPr id="1056" name="Google Shape;1056;p72"/>
          <p:cNvSpPr txBox="1">
            <a:spLocks noGrp="1"/>
          </p:cNvSpPr>
          <p:nvPr>
            <p:ph type="title"/>
          </p:nvPr>
        </p:nvSpPr>
        <p:spPr>
          <a:xfrm>
            <a:off x="393192" y="2121408"/>
            <a:ext cx="8366760" cy="74980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000"/>
              <a:buFont typeface="Arial Black"/>
              <a:buNone/>
            </a:pPr>
            <a:r>
              <a:rPr lang="en-US"/>
              <a:t>BREAK TIME</a:t>
            </a:r>
            <a:endParaRPr/>
          </a:p>
        </p:txBody>
      </p:sp>
      <p:sp>
        <p:nvSpPr>
          <p:cNvPr id="1057" name="Google Shape;1057;p7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109</a:t>
            </a:fld>
            <a:endParaRPr/>
          </a:p>
        </p:txBody>
      </p:sp>
      <p:pic>
        <p:nvPicPr>
          <p:cNvPr id="1058" name="Google Shape;1058;p72" descr="photo"/>
          <p:cNvPicPr preferRelativeResize="0"/>
          <p:nvPr/>
        </p:nvPicPr>
        <p:blipFill rotWithShape="1">
          <a:blip r:embed="rId4">
            <a:alphaModFix/>
          </a:blip>
          <a:srcRect/>
          <a:stretch/>
        </p:blipFill>
        <p:spPr>
          <a:xfrm>
            <a:off x="254044" y="1039737"/>
            <a:ext cx="8680480" cy="4387028"/>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2"/>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600"/>
              <a:buFont typeface="Arial Black"/>
              <a:buNone/>
            </a:pPr>
            <a:r>
              <a:rPr lang="en-US" sz="3600"/>
              <a:t>Position as Foundational Concept</a:t>
            </a:r>
            <a:endParaRPr/>
          </a:p>
        </p:txBody>
      </p:sp>
      <p:sp>
        <p:nvSpPr>
          <p:cNvPr id="231" name="Google Shape;231;p12"/>
          <p:cNvSpPr txBox="1">
            <a:spLocks noGrp="1"/>
          </p:cNvSpPr>
          <p:nvPr>
            <p:ph type="body" idx="1"/>
          </p:nvPr>
        </p:nvSpPr>
        <p:spPr>
          <a:xfrm>
            <a:off x="507492" y="1588976"/>
            <a:ext cx="3581400" cy="408997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200"/>
              <a:buNone/>
            </a:pPr>
            <a:r>
              <a:rPr lang="en-US" sz="2200" b="1" dirty="0"/>
              <a:t>Positions</a:t>
            </a:r>
            <a:r>
              <a:rPr lang="en-US" sz="2200" dirty="0"/>
              <a:t> are the foundation of </a:t>
            </a:r>
            <a:r>
              <a:rPr lang="en-US" sz="2200" dirty="0" smtClean="0"/>
              <a:t>UCPath; they are the </a:t>
            </a:r>
            <a:r>
              <a:rPr lang="en-US" sz="2200" dirty="0"/>
              <a:t>common thread that binds job, funding, and organizational data together. </a:t>
            </a:r>
            <a:endParaRPr dirty="0"/>
          </a:p>
          <a:p>
            <a:pPr marL="0" lvl="0" indent="0" algn="l" rtl="0">
              <a:lnSpc>
                <a:spcPct val="100000"/>
              </a:lnSpc>
              <a:spcBef>
                <a:spcPts val="1200"/>
              </a:spcBef>
              <a:spcAft>
                <a:spcPts val="0"/>
              </a:spcAft>
              <a:buClr>
                <a:schemeClr val="dk1"/>
              </a:buClr>
              <a:buSzPts val="2200"/>
              <a:buNone/>
            </a:pPr>
            <a:r>
              <a:rPr lang="en-US" sz="2200" b="1" dirty="0"/>
              <a:t>Position </a:t>
            </a:r>
            <a:r>
              <a:rPr lang="en-US" sz="2200" b="1" dirty="0" smtClean="0"/>
              <a:t>Control </a:t>
            </a:r>
            <a:r>
              <a:rPr lang="en-US" sz="2200" dirty="0"/>
              <a:t>is used </a:t>
            </a:r>
            <a:r>
              <a:rPr lang="en-US" sz="2200" dirty="0" smtClean="0"/>
              <a:t>to create new or </a:t>
            </a:r>
            <a:r>
              <a:rPr lang="en-US" sz="2200" dirty="0"/>
              <a:t>manage vacant </a:t>
            </a:r>
            <a:r>
              <a:rPr lang="en-US" sz="2200" dirty="0" smtClean="0"/>
              <a:t>and positions</a:t>
            </a:r>
            <a:r>
              <a:rPr lang="en-US" sz="2200" dirty="0"/>
              <a:t>, </a:t>
            </a:r>
            <a:r>
              <a:rPr lang="en-US" sz="2200" dirty="0" smtClean="0"/>
              <a:t>track position details</a:t>
            </a:r>
            <a:r>
              <a:rPr lang="en-US" sz="2200" dirty="0"/>
              <a:t>, and facilitate the maintenance of funding and budgets. </a:t>
            </a:r>
            <a:endParaRPr dirty="0"/>
          </a:p>
        </p:txBody>
      </p:sp>
      <p:sp>
        <p:nvSpPr>
          <p:cNvPr id="232" name="Google Shape;232;p12"/>
          <p:cNvSpPr/>
          <p:nvPr/>
        </p:nvSpPr>
        <p:spPr>
          <a:xfrm>
            <a:off x="5033496" y="1329415"/>
            <a:ext cx="3222172" cy="1289244"/>
          </a:xfrm>
          <a:prstGeom prst="rect">
            <a:avLst/>
          </a:prstGeom>
          <a:solidFill>
            <a:srgbClr val="0954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alibri"/>
                <a:ea typeface="Calibri"/>
                <a:cs typeface="Calibri"/>
                <a:sym typeface="Calibri"/>
              </a:rPr>
              <a:t>Position</a:t>
            </a:r>
            <a:endParaRPr/>
          </a:p>
        </p:txBody>
      </p:sp>
      <p:sp>
        <p:nvSpPr>
          <p:cNvPr id="233" name="Google Shape;233;p12"/>
          <p:cNvSpPr/>
          <p:nvPr/>
        </p:nvSpPr>
        <p:spPr>
          <a:xfrm>
            <a:off x="6885957" y="3190212"/>
            <a:ext cx="1850065" cy="896494"/>
          </a:xfrm>
          <a:prstGeom prst="rect">
            <a:avLst/>
          </a:prstGeom>
          <a:solidFill>
            <a:srgbClr val="FFC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tx1"/>
                </a:solidFill>
                <a:latin typeface="Calibri"/>
                <a:ea typeface="Calibri"/>
                <a:cs typeface="Calibri"/>
                <a:sym typeface="Calibri"/>
              </a:rPr>
              <a:t>Job</a:t>
            </a:r>
            <a:endParaRPr>
              <a:solidFill>
                <a:schemeClr val="tx1"/>
              </a:solidFill>
            </a:endParaRPr>
          </a:p>
        </p:txBody>
      </p:sp>
      <p:sp>
        <p:nvSpPr>
          <p:cNvPr id="234" name="Google Shape;234;p12"/>
          <p:cNvSpPr/>
          <p:nvPr/>
        </p:nvSpPr>
        <p:spPr>
          <a:xfrm>
            <a:off x="4552643" y="3190212"/>
            <a:ext cx="1850065" cy="896494"/>
          </a:xfrm>
          <a:prstGeom prst="rect">
            <a:avLst/>
          </a:prstGeom>
          <a:solidFill>
            <a:srgbClr val="DDEAF6"/>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tx1"/>
                </a:solidFill>
                <a:latin typeface="Calibri"/>
                <a:ea typeface="Calibri"/>
                <a:cs typeface="Calibri"/>
                <a:sym typeface="Calibri"/>
              </a:rPr>
              <a:t>Funding</a:t>
            </a:r>
            <a:endParaRPr>
              <a:solidFill>
                <a:schemeClr val="tx1"/>
              </a:solidFill>
            </a:endParaRPr>
          </a:p>
        </p:txBody>
      </p:sp>
      <p:sp>
        <p:nvSpPr>
          <p:cNvPr id="235" name="Google Shape;235;p12"/>
          <p:cNvSpPr/>
          <p:nvPr/>
        </p:nvSpPr>
        <p:spPr>
          <a:xfrm>
            <a:off x="6885958" y="4782456"/>
            <a:ext cx="1850065" cy="896494"/>
          </a:xfrm>
          <a:prstGeom prst="rect">
            <a:avLst/>
          </a:prstGeom>
          <a:solidFill>
            <a:srgbClr val="FFC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tx1"/>
                </a:solidFill>
                <a:latin typeface="Calibri"/>
                <a:ea typeface="Calibri"/>
                <a:cs typeface="Calibri"/>
                <a:sym typeface="Calibri"/>
              </a:rPr>
              <a:t>Payroll</a:t>
            </a:r>
            <a:endParaRPr>
              <a:solidFill>
                <a:schemeClr val="tx1"/>
              </a:solidFill>
            </a:endParaRPr>
          </a:p>
        </p:txBody>
      </p:sp>
      <p:sp>
        <p:nvSpPr>
          <p:cNvPr id="236" name="Google Shape;236;p12"/>
          <p:cNvSpPr/>
          <p:nvPr/>
        </p:nvSpPr>
        <p:spPr>
          <a:xfrm>
            <a:off x="4552643" y="4782456"/>
            <a:ext cx="1850065" cy="896494"/>
          </a:xfrm>
          <a:prstGeom prst="rect">
            <a:avLst/>
          </a:prstGeom>
          <a:solidFill>
            <a:srgbClr val="DDEAF6"/>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tx1"/>
                </a:solidFill>
                <a:latin typeface="Calibri"/>
                <a:ea typeface="Calibri"/>
                <a:cs typeface="Calibri"/>
                <a:sym typeface="Calibri"/>
              </a:rPr>
              <a:t>Budget</a:t>
            </a:r>
            <a:endParaRPr>
              <a:solidFill>
                <a:schemeClr val="tx1"/>
              </a:solidFill>
            </a:endParaRPr>
          </a:p>
        </p:txBody>
      </p:sp>
      <p:cxnSp>
        <p:nvCxnSpPr>
          <p:cNvPr id="237" name="Google Shape;237;p12"/>
          <p:cNvCxnSpPr/>
          <p:nvPr/>
        </p:nvCxnSpPr>
        <p:spPr>
          <a:xfrm flipH="1">
            <a:off x="5990428" y="2618659"/>
            <a:ext cx="6329" cy="468845"/>
          </a:xfrm>
          <a:prstGeom prst="straightConnector1">
            <a:avLst/>
          </a:prstGeom>
          <a:noFill/>
          <a:ln w="76200" cap="flat" cmpd="sng">
            <a:solidFill>
              <a:srgbClr val="355276"/>
            </a:solidFill>
            <a:prstDash val="solid"/>
            <a:round/>
            <a:headEnd type="none" w="sm" len="sm"/>
            <a:tailEnd type="triangle" w="med" len="med"/>
          </a:ln>
        </p:spPr>
      </p:cxnSp>
      <p:cxnSp>
        <p:nvCxnSpPr>
          <p:cNvPr id="238" name="Google Shape;238;p12"/>
          <p:cNvCxnSpPr/>
          <p:nvPr/>
        </p:nvCxnSpPr>
        <p:spPr>
          <a:xfrm>
            <a:off x="7810989" y="4107971"/>
            <a:ext cx="0" cy="640080"/>
          </a:xfrm>
          <a:prstGeom prst="straightConnector1">
            <a:avLst/>
          </a:prstGeom>
          <a:noFill/>
          <a:ln w="76200" cap="flat" cmpd="sng">
            <a:solidFill>
              <a:srgbClr val="62A1D6"/>
            </a:solidFill>
            <a:prstDash val="solid"/>
            <a:round/>
            <a:headEnd type="triangle" w="med" len="med"/>
            <a:tailEnd type="triangle" w="med" len="med"/>
          </a:ln>
        </p:spPr>
      </p:cxnSp>
      <p:cxnSp>
        <p:nvCxnSpPr>
          <p:cNvPr id="239" name="Google Shape;239;p12"/>
          <p:cNvCxnSpPr/>
          <p:nvPr/>
        </p:nvCxnSpPr>
        <p:spPr>
          <a:xfrm>
            <a:off x="5456019" y="4107971"/>
            <a:ext cx="0" cy="640080"/>
          </a:xfrm>
          <a:prstGeom prst="straightConnector1">
            <a:avLst/>
          </a:prstGeom>
          <a:noFill/>
          <a:ln w="76200" cap="flat" cmpd="sng">
            <a:solidFill>
              <a:srgbClr val="62A1D6"/>
            </a:solidFill>
            <a:prstDash val="solid"/>
            <a:round/>
            <a:headEnd type="triangle" w="med" len="med"/>
            <a:tailEnd type="triangle" w="med" len="med"/>
          </a:ln>
        </p:spPr>
      </p:cxnSp>
      <p:cxnSp>
        <p:nvCxnSpPr>
          <p:cNvPr id="240" name="Google Shape;240;p12"/>
          <p:cNvCxnSpPr/>
          <p:nvPr/>
        </p:nvCxnSpPr>
        <p:spPr>
          <a:xfrm flipH="1">
            <a:off x="7269879" y="2618659"/>
            <a:ext cx="6329" cy="468845"/>
          </a:xfrm>
          <a:prstGeom prst="straightConnector1">
            <a:avLst/>
          </a:prstGeom>
          <a:noFill/>
          <a:ln w="76200" cap="flat" cmpd="sng">
            <a:solidFill>
              <a:srgbClr val="355276"/>
            </a:solidFill>
            <a:prstDash val="solid"/>
            <a:round/>
            <a:headEnd type="none" w="sm" len="sm"/>
            <a:tailEnd type="triangle" w="med" len="med"/>
          </a:ln>
        </p:spPr>
      </p:cxnSp>
      <p:cxnSp>
        <p:nvCxnSpPr>
          <p:cNvPr id="241" name="Google Shape;241;p12"/>
          <p:cNvCxnSpPr/>
          <p:nvPr/>
        </p:nvCxnSpPr>
        <p:spPr>
          <a:xfrm>
            <a:off x="6634714" y="3087504"/>
            <a:ext cx="0" cy="2420161"/>
          </a:xfrm>
          <a:prstGeom prst="straightConnector1">
            <a:avLst/>
          </a:prstGeom>
          <a:noFill/>
          <a:ln w="9525" cap="flat" cmpd="sng">
            <a:solidFill>
              <a:schemeClr val="dk1"/>
            </a:solidFill>
            <a:prstDash val="solid"/>
            <a:round/>
            <a:headEnd type="none" w="sm" len="sm"/>
            <a:tailEnd type="none" w="sm" len="sm"/>
          </a:ln>
        </p:spPr>
      </p:cxnSp>
    </p:spTree>
    <p:custDataLst>
      <p:tags r:id="rId1"/>
    </p:custData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Google Shape;1336;p98"/>
          <p:cNvSpPr/>
          <p:nvPr/>
        </p:nvSpPr>
        <p:spPr>
          <a:xfrm>
            <a:off x="0" y="719293"/>
            <a:ext cx="9144000" cy="70792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7" name="Google Shape;1337;p98"/>
          <p:cNvSpPr txBox="1"/>
          <p:nvPr/>
        </p:nvSpPr>
        <p:spPr>
          <a:xfrm>
            <a:off x="1623060" y="2081773"/>
            <a:ext cx="8366760" cy="74980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FFC000"/>
              </a:buClr>
              <a:buSzPts val="3600"/>
              <a:buFont typeface="Arial Black"/>
              <a:buNone/>
            </a:pPr>
            <a:r>
              <a:rPr lang="en-US" sz="3600" dirty="0">
                <a:solidFill>
                  <a:srgbClr val="FFC000"/>
                </a:solidFill>
                <a:latin typeface="Arial Black"/>
                <a:ea typeface="Arial Black"/>
                <a:cs typeface="Arial Black"/>
                <a:sym typeface="Arial Black"/>
              </a:rPr>
              <a:t>LESSON</a:t>
            </a:r>
            <a:r>
              <a:rPr lang="en-US" sz="3600" dirty="0">
                <a:solidFill>
                  <a:srgbClr val="3F3F3F"/>
                </a:solidFill>
                <a:latin typeface="Arial Black"/>
                <a:ea typeface="Arial Black"/>
                <a:cs typeface="Arial Black"/>
                <a:sym typeface="Arial Black"/>
              </a:rPr>
              <a:t> </a:t>
            </a:r>
            <a:r>
              <a:rPr lang="en-US" sz="3600" dirty="0">
                <a:solidFill>
                  <a:srgbClr val="FFC000"/>
                </a:solidFill>
                <a:latin typeface="Arial Black"/>
                <a:ea typeface="Arial Black"/>
                <a:cs typeface="Arial Black"/>
                <a:sym typeface="Arial Black"/>
              </a:rPr>
              <a:t>5</a:t>
            </a:r>
            <a:endParaRPr dirty="0"/>
          </a:p>
        </p:txBody>
      </p:sp>
      <p:sp>
        <p:nvSpPr>
          <p:cNvPr id="1338" name="Google Shape;1338;p98"/>
          <p:cNvSpPr txBox="1"/>
          <p:nvPr/>
        </p:nvSpPr>
        <p:spPr>
          <a:xfrm>
            <a:off x="1813560" y="2915864"/>
            <a:ext cx="8348472" cy="10961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D579B"/>
              </a:buClr>
              <a:buSzPts val="4400"/>
              <a:buFont typeface="Arial"/>
              <a:buNone/>
            </a:pPr>
            <a:r>
              <a:rPr lang="en-US" sz="4400" b="1">
                <a:solidFill>
                  <a:srgbClr val="1D579B"/>
                </a:solidFill>
                <a:latin typeface="Arial"/>
                <a:ea typeface="Arial"/>
                <a:cs typeface="Arial"/>
                <a:sym typeface="Arial"/>
              </a:rPr>
              <a:t>Review Position Control Transactions</a:t>
            </a:r>
            <a:endParaRPr/>
          </a:p>
        </p:txBody>
      </p:sp>
      <p:sp>
        <p:nvSpPr>
          <p:cNvPr id="1339" name="Google Shape;1339;p98"/>
          <p:cNvSpPr/>
          <p:nvPr/>
        </p:nvSpPr>
        <p:spPr>
          <a:xfrm>
            <a:off x="190500" y="2245435"/>
            <a:ext cx="1432560" cy="1416391"/>
          </a:xfrm>
          <a:prstGeom prst="curvedRightArrow">
            <a:avLst>
              <a:gd name="adj1" fmla="val 25000"/>
              <a:gd name="adj2" fmla="val 50000"/>
              <a:gd name="adj3" fmla="val 25000"/>
            </a:avLst>
          </a:prstGeom>
          <a:gradFill>
            <a:gsLst>
              <a:gs pos="0">
                <a:srgbClr val="1F3864"/>
              </a:gs>
              <a:gs pos="100000">
                <a:srgbClr val="91CCFF"/>
              </a:gs>
            </a:gsLst>
            <a:lin ang="16200000" scaled="0"/>
          </a:gradFill>
          <a:ln w="9525" cap="flat" cmpd="sng">
            <a:solidFill>
              <a:srgbClr val="5597D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340" name="Google Shape;1340;p98">
            <a:hlinkClick r:id="rId4" action="ppaction://hlinksldjump"/>
          </p:cNvPr>
          <p:cNvPicPr preferRelativeResize="0"/>
          <p:nvPr/>
        </p:nvPicPr>
        <p:blipFill rotWithShape="1">
          <a:blip r:embed="rId5">
            <a:alphaModFix/>
          </a:blip>
          <a:srcRect b="10636"/>
          <a:stretch/>
        </p:blipFill>
        <p:spPr>
          <a:xfrm>
            <a:off x="8515030" y="77986"/>
            <a:ext cx="537530" cy="518160"/>
          </a:xfrm>
          <a:prstGeom prst="rect">
            <a:avLst/>
          </a:prstGeom>
          <a:noFill/>
          <a:ln>
            <a:noFill/>
          </a:ln>
        </p:spPr>
      </p:pic>
    </p:spTree>
    <p:custDataLst>
      <p:tags r:id="rId1"/>
    </p:custDataLst>
    <p:extLst>
      <p:ext uri="{BB962C8B-B14F-4D97-AF65-F5344CB8AC3E}">
        <p14:creationId xmlns:p14="http://schemas.microsoft.com/office/powerpoint/2010/main" val="2304426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sp>
        <p:nvSpPr>
          <p:cNvPr id="1346" name="Google Shape;1346;p99"/>
          <p:cNvSpPr txBox="1">
            <a:spLocks noGrp="1"/>
          </p:cNvSpPr>
          <p:nvPr>
            <p:ph type="body" idx="1"/>
          </p:nvPr>
        </p:nvSpPr>
        <p:spPr>
          <a:xfrm>
            <a:off x="4688801" y="1126894"/>
            <a:ext cx="4249928"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sz="1400" b="1" i="1"/>
              <a:t>  </a:t>
            </a:r>
            <a:endParaRPr/>
          </a:p>
          <a:p>
            <a:pPr marL="0" lvl="0" indent="0" algn="l" rtl="0">
              <a:spcBef>
                <a:spcPts val="680"/>
              </a:spcBef>
              <a:spcAft>
                <a:spcPts val="0"/>
              </a:spcAft>
              <a:buClr>
                <a:schemeClr val="dk1"/>
              </a:buClr>
              <a:buSzPts val="2800"/>
              <a:buNone/>
            </a:pPr>
            <a:r>
              <a:rPr lang="en-US" sz="2800" b="1" i="1"/>
              <a:t>In this lesson, we will:</a:t>
            </a:r>
            <a:r>
              <a:rPr lang="en-US" sz="3400" b="1" i="1"/>
              <a:t/>
            </a:r>
            <a:br>
              <a:rPr lang="en-US" sz="3400" b="1" i="1"/>
            </a:br>
            <a:r>
              <a:rPr lang="en-US" sz="1200" b="1" i="1"/>
              <a:t> </a:t>
            </a:r>
            <a:endParaRPr sz="3400" b="1" i="1"/>
          </a:p>
          <a:p>
            <a:pPr marL="342900" lvl="0" indent="-342900" algn="l" rtl="0">
              <a:spcBef>
                <a:spcPts val="480"/>
              </a:spcBef>
              <a:spcAft>
                <a:spcPts val="0"/>
              </a:spcAft>
              <a:buClr>
                <a:schemeClr val="dk1"/>
              </a:buClr>
              <a:buSzPts val="2400"/>
              <a:buChar char="•"/>
            </a:pPr>
            <a:r>
              <a:rPr lang="en-US" sz="2400"/>
              <a:t>Access and view existing position control request transactions</a:t>
            </a:r>
            <a:endParaRPr/>
          </a:p>
          <a:p>
            <a:pPr marL="342900" lvl="0" indent="-342900" algn="l" rtl="0">
              <a:spcBef>
                <a:spcPts val="480"/>
              </a:spcBef>
              <a:spcAft>
                <a:spcPts val="0"/>
              </a:spcAft>
              <a:buClr>
                <a:schemeClr val="dk1"/>
              </a:buClr>
              <a:buSzPts val="2400"/>
              <a:buChar char="•"/>
            </a:pPr>
            <a:r>
              <a:rPr lang="en-US" sz="2400"/>
              <a:t>Understand how to search and review position control request transactions that you have submitted:</a:t>
            </a:r>
            <a:endParaRPr/>
          </a:p>
          <a:p>
            <a:pPr marL="742950" lvl="1" indent="-285750" algn="l" rtl="0">
              <a:spcBef>
                <a:spcPts val="480"/>
              </a:spcBef>
              <a:spcAft>
                <a:spcPts val="0"/>
              </a:spcAft>
              <a:buClr>
                <a:schemeClr val="dk1"/>
              </a:buClr>
              <a:buSzPts val="2400"/>
              <a:buChar char="•"/>
            </a:pPr>
            <a:r>
              <a:rPr lang="en-US" sz="2400"/>
              <a:t>Add/Update Position Request Page</a:t>
            </a:r>
            <a:endParaRPr/>
          </a:p>
          <a:p>
            <a:pPr marL="0" lvl="0" indent="0" algn="l" rtl="0">
              <a:spcBef>
                <a:spcPts val="560"/>
              </a:spcBef>
              <a:spcAft>
                <a:spcPts val="0"/>
              </a:spcAft>
              <a:buClr>
                <a:schemeClr val="dk1"/>
              </a:buClr>
              <a:buSzPts val="2800"/>
              <a:buNone/>
            </a:pPr>
            <a:endParaRPr sz="2800"/>
          </a:p>
        </p:txBody>
      </p:sp>
      <p:sp>
        <p:nvSpPr>
          <p:cNvPr id="1347" name="Google Shape;1347;p99"/>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Lesson Objectives</a:t>
            </a:r>
            <a:endParaRPr/>
          </a:p>
        </p:txBody>
      </p:sp>
      <p:pic>
        <p:nvPicPr>
          <p:cNvPr id="1348" name="Google Shape;1348;p99"/>
          <p:cNvPicPr preferRelativeResize="0"/>
          <p:nvPr/>
        </p:nvPicPr>
        <p:blipFill rotWithShape="1">
          <a:blip r:embed="rId4">
            <a:alphaModFix/>
          </a:blip>
          <a:srcRect/>
          <a:stretch/>
        </p:blipFill>
        <p:spPr>
          <a:xfrm>
            <a:off x="7842885" y="68263"/>
            <a:ext cx="914400" cy="914400"/>
          </a:xfrm>
          <a:prstGeom prst="rect">
            <a:avLst/>
          </a:prstGeom>
          <a:noFill/>
          <a:ln>
            <a:noFill/>
          </a:ln>
          <a:effectLst>
            <a:outerShdw blurRad="292100" dist="139700" dir="2700000" algn="tl" rotWithShape="0">
              <a:srgbClr val="333333">
                <a:alpha val="64705"/>
              </a:srgbClr>
            </a:outerShdw>
          </a:effectLst>
        </p:spPr>
      </p:pic>
      <p:sp>
        <p:nvSpPr>
          <p:cNvPr id="1363" name="Google Shape;1363;p99"/>
          <p:cNvSpPr txBox="1"/>
          <p:nvPr/>
        </p:nvSpPr>
        <p:spPr>
          <a:xfrm>
            <a:off x="803839" y="4179733"/>
            <a:ext cx="3904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D579B"/>
                </a:solidFill>
                <a:latin typeface="Arial Black"/>
                <a:ea typeface="Arial Black"/>
                <a:cs typeface="Arial Black"/>
                <a:sym typeface="Arial Black"/>
              </a:rPr>
              <a:t>4</a:t>
            </a:r>
            <a:endParaRPr sz="1800">
              <a:solidFill>
                <a:srgbClr val="1D579B"/>
              </a:solidFill>
              <a:latin typeface="Arial Black"/>
              <a:ea typeface="Arial Black"/>
              <a:cs typeface="Arial Black"/>
              <a:sym typeface="Arial Black"/>
            </a:endParaRPr>
          </a:p>
        </p:txBody>
      </p:sp>
      <p:graphicFrame>
        <p:nvGraphicFramePr>
          <p:cNvPr id="20" name="Diagram 19"/>
          <p:cNvGraphicFramePr/>
          <p:nvPr>
            <p:extLst/>
          </p:nvPr>
        </p:nvGraphicFramePr>
        <p:xfrm>
          <a:off x="0" y="1495194"/>
          <a:ext cx="4608576"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5-Point Star 20"/>
          <p:cNvSpPr/>
          <p:nvPr/>
        </p:nvSpPr>
        <p:spPr>
          <a:xfrm>
            <a:off x="253480" y="4894964"/>
            <a:ext cx="280192"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6756074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100"/>
          <p:cNvSpPr txBox="1">
            <a:spLocks noGrp="1"/>
          </p:cNvSpPr>
          <p:nvPr>
            <p:ph type="title"/>
          </p:nvPr>
        </p:nvSpPr>
        <p:spPr>
          <a:xfrm>
            <a:off x="38100" y="131821"/>
            <a:ext cx="9105900"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800"/>
              <a:buFont typeface="Arial Black"/>
              <a:buNone/>
            </a:pPr>
            <a:r>
              <a:rPr lang="en-US" sz="3800" dirty="0" smtClean="0"/>
              <a:t>Review </a:t>
            </a:r>
            <a:r>
              <a:rPr lang="en-US" sz="3800" dirty="0"/>
              <a:t>Position Transactions </a:t>
            </a:r>
            <a:endParaRPr dirty="0"/>
          </a:p>
        </p:txBody>
      </p:sp>
      <p:sp>
        <p:nvSpPr>
          <p:cNvPr id="1369" name="Google Shape;1369;p100"/>
          <p:cNvSpPr txBox="1">
            <a:spLocks noGrp="1"/>
          </p:cNvSpPr>
          <p:nvPr>
            <p:ph type="body" idx="1"/>
          </p:nvPr>
        </p:nvSpPr>
        <p:spPr>
          <a:xfrm>
            <a:off x="459619" y="1381512"/>
            <a:ext cx="8227181" cy="474465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dirty="0" smtClean="0"/>
              <a:t>When Position Control Request transactions are submitted, the department initiator can use the </a:t>
            </a:r>
            <a:r>
              <a:rPr lang="en-US" b="1" dirty="0" smtClean="0"/>
              <a:t>Review Transactions </a:t>
            </a:r>
            <a:r>
              <a:rPr lang="en-US" dirty="0" smtClean="0"/>
              <a:t>option </a:t>
            </a:r>
            <a:r>
              <a:rPr lang="en-US" dirty="0" smtClean="0"/>
              <a:t>on</a:t>
            </a:r>
            <a:r>
              <a:rPr lang="en-US" dirty="0" smtClean="0"/>
              <a:t> </a:t>
            </a:r>
            <a:r>
              <a:rPr lang="en-US" dirty="0" smtClean="0"/>
              <a:t>Position Control Request </a:t>
            </a:r>
            <a:r>
              <a:rPr lang="en-US" dirty="0" smtClean="0"/>
              <a:t>page.</a:t>
            </a:r>
            <a:endParaRPr dirty="0"/>
          </a:p>
          <a:p>
            <a:pPr marL="0" lvl="0" indent="0" algn="l" rtl="0">
              <a:spcBef>
                <a:spcPts val="640"/>
              </a:spcBef>
              <a:spcAft>
                <a:spcPts val="0"/>
              </a:spcAft>
              <a:buClr>
                <a:schemeClr val="dk1"/>
              </a:buClr>
              <a:buSzPts val="3200"/>
              <a:buNone/>
            </a:pPr>
            <a:endParaRPr lang="en-US" dirty="0"/>
          </a:p>
          <a:p>
            <a:pPr marL="0" indent="0">
              <a:spcBef>
                <a:spcPts val="640"/>
              </a:spcBef>
              <a:buSzPts val="3200"/>
              <a:buNone/>
            </a:pPr>
            <a:r>
              <a:rPr lang="en-US" dirty="0" smtClean="0"/>
              <a:t>Additionally, the </a:t>
            </a:r>
            <a:r>
              <a:rPr lang="en-US" b="1" dirty="0" smtClean="0"/>
              <a:t>Position Control – Approval </a:t>
            </a:r>
            <a:r>
              <a:rPr lang="en-US" dirty="0" smtClean="0"/>
              <a:t>page can be used to check by Transaction ID number.</a:t>
            </a:r>
            <a:endParaRPr dirty="0"/>
          </a:p>
        </p:txBody>
      </p:sp>
    </p:spTree>
    <p:custDataLst>
      <p:tags r:id="rId1"/>
    </p:custData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pic>
        <p:nvPicPr>
          <p:cNvPr id="1374" name="Google Shape;1374;p101"/>
          <p:cNvPicPr preferRelativeResize="0"/>
          <p:nvPr/>
        </p:nvPicPr>
        <p:blipFill rotWithShape="1">
          <a:blip r:embed="rId4">
            <a:alphaModFix/>
          </a:blip>
          <a:srcRect/>
          <a:stretch/>
        </p:blipFill>
        <p:spPr>
          <a:xfrm>
            <a:off x="713793" y="3222615"/>
            <a:ext cx="7772400" cy="2834643"/>
          </a:xfrm>
          <a:prstGeom prst="rect">
            <a:avLst/>
          </a:prstGeom>
          <a:noFill/>
          <a:ln>
            <a:noFill/>
          </a:ln>
        </p:spPr>
      </p:pic>
      <p:sp>
        <p:nvSpPr>
          <p:cNvPr id="1375" name="Google Shape;1375;p101"/>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3200"/>
              <a:buFont typeface="Arial Black"/>
              <a:buNone/>
            </a:pPr>
            <a:r>
              <a:rPr lang="en-US" sz="3200" dirty="0"/>
              <a:t>Review </a:t>
            </a:r>
            <a:r>
              <a:rPr lang="en-US" sz="3200" dirty="0" smtClean="0"/>
              <a:t>Transactions Page</a:t>
            </a:r>
            <a:endParaRPr dirty="0"/>
          </a:p>
        </p:txBody>
      </p:sp>
      <p:sp>
        <p:nvSpPr>
          <p:cNvPr id="1376" name="Google Shape;1376;p101"/>
          <p:cNvSpPr txBox="1">
            <a:spLocks noGrp="1"/>
          </p:cNvSpPr>
          <p:nvPr>
            <p:ph type="body" idx="1"/>
          </p:nvPr>
        </p:nvSpPr>
        <p:spPr>
          <a:xfrm>
            <a:off x="406287" y="1112507"/>
            <a:ext cx="8594934" cy="474465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sz="2800" dirty="0"/>
              <a:t>To view already submitted position transactions:</a:t>
            </a:r>
            <a:endParaRPr dirty="0"/>
          </a:p>
          <a:p>
            <a:pPr marL="0" lvl="0" indent="0" algn="l" rtl="0">
              <a:lnSpc>
                <a:spcPct val="100000"/>
              </a:lnSpc>
              <a:spcBef>
                <a:spcPts val="240"/>
              </a:spcBef>
              <a:spcAft>
                <a:spcPts val="0"/>
              </a:spcAft>
              <a:buClr>
                <a:schemeClr val="dk1"/>
              </a:buClr>
              <a:buSzPts val="1200"/>
              <a:buNone/>
            </a:pPr>
            <a:endParaRPr sz="1200" dirty="0"/>
          </a:p>
          <a:p>
            <a:pPr marL="342900" lvl="0" indent="-342900" algn="l" rtl="0">
              <a:spcBef>
                <a:spcPts val="440"/>
              </a:spcBef>
              <a:spcAft>
                <a:spcPts val="0"/>
              </a:spcAft>
              <a:buClr>
                <a:schemeClr val="dk1"/>
              </a:buClr>
              <a:buSzPts val="2200"/>
              <a:buChar char="•"/>
            </a:pPr>
            <a:r>
              <a:rPr lang="en-US" sz="2200" dirty="0"/>
              <a:t>Use the same page on which you begin the steps for adding a new </a:t>
            </a:r>
            <a:r>
              <a:rPr lang="en-US" sz="2200" dirty="0" smtClean="0"/>
              <a:t>position, clic</a:t>
            </a:r>
            <a:r>
              <a:rPr lang="en-US" sz="2200" dirty="0" smtClean="0"/>
              <a:t>k on the </a:t>
            </a:r>
            <a:r>
              <a:rPr lang="en-US" sz="2200" b="1" dirty="0" smtClean="0"/>
              <a:t>R</a:t>
            </a:r>
            <a:r>
              <a:rPr lang="en-US" sz="2200" b="1" dirty="0" smtClean="0"/>
              <a:t>eview </a:t>
            </a:r>
            <a:r>
              <a:rPr lang="en-US" sz="2200" b="1" dirty="0" smtClean="0"/>
              <a:t>T</a:t>
            </a:r>
            <a:r>
              <a:rPr lang="en-US" sz="2200" b="1" dirty="0" smtClean="0"/>
              <a:t>ransactions </a:t>
            </a:r>
            <a:r>
              <a:rPr lang="en-US" sz="2200" dirty="0" smtClean="0"/>
              <a:t>option, then click Next.</a:t>
            </a:r>
            <a:endParaRPr dirty="0"/>
          </a:p>
        </p:txBody>
      </p:sp>
      <p:sp>
        <p:nvSpPr>
          <p:cNvPr id="1377" name="Google Shape;1377;p101"/>
          <p:cNvSpPr/>
          <p:nvPr/>
        </p:nvSpPr>
        <p:spPr>
          <a:xfrm>
            <a:off x="3391816" y="4223918"/>
            <a:ext cx="1095362" cy="228600"/>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8" name="Google Shape;1378;p101"/>
          <p:cNvSpPr/>
          <p:nvPr/>
        </p:nvSpPr>
        <p:spPr>
          <a:xfrm rot="10800000" flipH="1">
            <a:off x="713793" y="4529128"/>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01"/>
          <p:cNvSpPr/>
          <p:nvPr/>
        </p:nvSpPr>
        <p:spPr>
          <a:xfrm flipH="1">
            <a:off x="5337477" y="3382192"/>
            <a:ext cx="2234315" cy="77738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0616" y="76331"/>
                </a:moveTo>
                <a:lnTo>
                  <a:pt x="157644" y="140059"/>
                </a:lnTo>
              </a:path>
            </a:pathLst>
          </a:custGeom>
          <a:solidFill>
            <a:srgbClr val="F7EB5F"/>
          </a:solidFill>
          <a:ln w="25400" cap="sq"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sz="1100">
                <a:solidFill>
                  <a:srgbClr val="000000"/>
                </a:solidFill>
                <a:latin typeface="Arial"/>
                <a:ea typeface="Arial"/>
                <a:cs typeface="Arial"/>
                <a:sym typeface="Arial"/>
              </a:rPr>
              <a:t>Click the </a:t>
            </a:r>
            <a:r>
              <a:rPr lang="en-US" sz="1100" b="1">
                <a:solidFill>
                  <a:srgbClr val="000000"/>
                </a:solidFill>
                <a:latin typeface="Arial"/>
                <a:ea typeface="Arial"/>
                <a:cs typeface="Arial"/>
                <a:sym typeface="Arial"/>
              </a:rPr>
              <a:t>Review Transaction </a:t>
            </a:r>
            <a:r>
              <a:rPr lang="en-US" sz="1100">
                <a:solidFill>
                  <a:srgbClr val="000000"/>
                </a:solidFill>
                <a:latin typeface="Arial"/>
                <a:ea typeface="Arial"/>
                <a:cs typeface="Arial"/>
                <a:sym typeface="Arial"/>
              </a:rPr>
              <a:t>option and click </a:t>
            </a:r>
            <a:r>
              <a:rPr lang="en-US" sz="1100" b="1">
                <a:solidFill>
                  <a:srgbClr val="000000"/>
                </a:solidFill>
                <a:latin typeface="Arial"/>
                <a:ea typeface="Arial"/>
                <a:cs typeface="Arial"/>
                <a:sym typeface="Arial"/>
              </a:rPr>
              <a:t>Next</a:t>
            </a:r>
            <a:r>
              <a:rPr lang="en-US" sz="1100">
                <a:solidFill>
                  <a:srgbClr val="000000"/>
                </a:solidFill>
                <a:latin typeface="Arial"/>
                <a:ea typeface="Arial"/>
                <a:cs typeface="Arial"/>
                <a:sym typeface="Arial"/>
              </a:rPr>
              <a:t> to begin the steps for viewing an existing position control request. </a:t>
            </a:r>
            <a:endParaRPr/>
          </a:p>
        </p:txBody>
      </p:sp>
      <p:sp>
        <p:nvSpPr>
          <p:cNvPr id="1380" name="Google Shape;1380;p101"/>
          <p:cNvSpPr/>
          <p:nvPr/>
        </p:nvSpPr>
        <p:spPr>
          <a:xfrm>
            <a:off x="805125" y="3382192"/>
            <a:ext cx="1477017" cy="188906"/>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9"/>
                                        </p:tgtEl>
                                        <p:attrNameLst>
                                          <p:attrName>style.visibility</p:attrName>
                                        </p:attrNameLst>
                                      </p:cBhvr>
                                      <p:to>
                                        <p:strVal val="visible"/>
                                      </p:to>
                                    </p:set>
                                    <p:animEffect transition="in" filter="fade">
                                      <p:cBhvr>
                                        <p:cTn id="7" dur="500"/>
                                        <p:tgtEl>
                                          <p:spTgt spid="1379"/>
                                        </p:tgtEl>
                                      </p:cBhvr>
                                    </p:animEffect>
                                  </p:childTnLst>
                                </p:cTn>
                              </p:par>
                              <p:par>
                                <p:cTn id="8" presetID="10" presetClass="entr" presetSubtype="0" fill="hold" nodeType="withEffect">
                                  <p:stCondLst>
                                    <p:cond delay="0"/>
                                  </p:stCondLst>
                                  <p:childTnLst>
                                    <p:set>
                                      <p:cBhvr>
                                        <p:cTn id="9" dur="1" fill="hold">
                                          <p:stCondLst>
                                            <p:cond delay="0"/>
                                          </p:stCondLst>
                                        </p:cTn>
                                        <p:tgtEl>
                                          <p:spTgt spid="1378"/>
                                        </p:tgtEl>
                                        <p:attrNameLst>
                                          <p:attrName>style.visibility</p:attrName>
                                        </p:attrNameLst>
                                      </p:cBhvr>
                                      <p:to>
                                        <p:strVal val="visible"/>
                                      </p:to>
                                    </p:set>
                                    <p:animEffect transition="in" filter="fade">
                                      <p:cBhvr>
                                        <p:cTn id="10" dur="500"/>
                                        <p:tgtEl>
                                          <p:spTgt spid="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102"/>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Find the Existing Position</a:t>
            </a:r>
            <a:endParaRPr/>
          </a:p>
        </p:txBody>
      </p:sp>
      <p:pic>
        <p:nvPicPr>
          <p:cNvPr id="1386" name="Google Shape;1386;p102"/>
          <p:cNvPicPr preferRelativeResize="0"/>
          <p:nvPr/>
        </p:nvPicPr>
        <p:blipFill rotWithShape="1">
          <a:blip r:embed="rId4">
            <a:alphaModFix/>
          </a:blip>
          <a:srcRect/>
          <a:stretch/>
        </p:blipFill>
        <p:spPr>
          <a:xfrm>
            <a:off x="685800" y="1415669"/>
            <a:ext cx="7543800" cy="4393640"/>
          </a:xfrm>
          <a:prstGeom prst="rect">
            <a:avLst/>
          </a:prstGeom>
          <a:noFill/>
          <a:ln>
            <a:noFill/>
          </a:ln>
        </p:spPr>
      </p:pic>
      <p:sp>
        <p:nvSpPr>
          <p:cNvPr id="1387" name="Google Shape;1387;p102" descr="5%"/>
          <p:cNvSpPr txBox="1"/>
          <p:nvPr/>
        </p:nvSpPr>
        <p:spPr>
          <a:xfrm>
            <a:off x="4754880" y="1131304"/>
            <a:ext cx="3329076" cy="705809"/>
          </a:xfrm>
          <a:prstGeom prst="rect">
            <a:avLst/>
          </a:prstGeom>
          <a:solidFill>
            <a:srgbClr val="F7CAAC"/>
          </a:solidFill>
          <a:ln w="25400" cap="flat" cmpd="sng">
            <a:solidFill>
              <a:schemeClr val="dk1"/>
            </a:solidFill>
            <a:prstDash val="solid"/>
            <a:round/>
            <a:headEnd type="none" w="sm" len="sm"/>
            <a:tailEnd type="none" w="sm" len="sm"/>
          </a:ln>
        </p:spPr>
        <p:txBody>
          <a:bodyPr spcFirstLastPara="1" wrap="square" lIns="91425" tIns="91425"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Use this page to enter known search criteria to narrow the search to only the position control transaction(s) you want to view.</a:t>
            </a:r>
            <a:endParaRPr/>
          </a:p>
        </p:txBody>
      </p:sp>
      <p:sp>
        <p:nvSpPr>
          <p:cNvPr id="1388" name="Google Shape;1388;p102"/>
          <p:cNvSpPr/>
          <p:nvPr/>
        </p:nvSpPr>
        <p:spPr>
          <a:xfrm flipH="1">
            <a:off x="5296531" y="2270050"/>
            <a:ext cx="2467847" cy="115350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19978" y="62500"/>
                </a:moveTo>
                <a:lnTo>
                  <a:pt x="159661" y="127723"/>
                </a:lnTo>
              </a:path>
            </a:pathLst>
          </a:custGeom>
          <a:solidFill>
            <a:srgbClr val="F7EB5F"/>
          </a:solidFill>
          <a:ln w="25400" cap="sq"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sz="1100" dirty="0">
                <a:solidFill>
                  <a:srgbClr val="000000"/>
                </a:solidFill>
                <a:latin typeface="Arial"/>
                <a:ea typeface="Arial"/>
                <a:cs typeface="Arial"/>
                <a:sym typeface="Arial"/>
              </a:rPr>
              <a:t>You have the option to search for requests with any status by leaving the Approval Status field </a:t>
            </a:r>
            <a:r>
              <a:rPr lang="en-US" sz="1100" dirty="0" smtClean="0">
                <a:solidFill>
                  <a:srgbClr val="000000"/>
                </a:solidFill>
                <a:latin typeface="Arial"/>
                <a:ea typeface="Arial"/>
                <a:cs typeface="Arial"/>
                <a:sym typeface="Arial"/>
              </a:rPr>
              <a:t>blank, </a:t>
            </a:r>
            <a:r>
              <a:rPr lang="en-US" sz="1100" dirty="0">
                <a:solidFill>
                  <a:srgbClr val="000000"/>
                </a:solidFill>
                <a:latin typeface="Arial"/>
                <a:ea typeface="Arial"/>
                <a:cs typeface="Arial"/>
                <a:sym typeface="Arial"/>
              </a:rPr>
              <a:t>or you can search for requests with one or more specific statuses. </a:t>
            </a:r>
            <a:endParaRPr dirty="0"/>
          </a:p>
        </p:txBody>
      </p:sp>
      <p:sp>
        <p:nvSpPr>
          <p:cNvPr id="1389" name="Google Shape;1389;p102"/>
          <p:cNvSpPr/>
          <p:nvPr/>
        </p:nvSpPr>
        <p:spPr>
          <a:xfrm flipH="1">
            <a:off x="4642732" y="4090737"/>
            <a:ext cx="1902446" cy="948341"/>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1231" y="73602"/>
                </a:moveTo>
                <a:lnTo>
                  <a:pt x="174526" y="156233"/>
                </a:lnTo>
              </a:path>
            </a:pathLst>
          </a:custGeom>
          <a:solidFill>
            <a:srgbClr val="F7EB5F"/>
          </a:solidFill>
          <a:ln w="25400" cap="sq"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sz="1100" dirty="0">
                <a:solidFill>
                  <a:srgbClr val="000000"/>
                </a:solidFill>
                <a:latin typeface="Arial"/>
                <a:ea typeface="Arial"/>
                <a:cs typeface="Arial"/>
                <a:sym typeface="Arial"/>
              </a:rPr>
              <a:t>When the </a:t>
            </a:r>
            <a:r>
              <a:rPr lang="en-US" sz="1100" b="1" dirty="0">
                <a:solidFill>
                  <a:srgbClr val="000000"/>
                </a:solidFill>
                <a:latin typeface="Arial"/>
                <a:ea typeface="Arial"/>
                <a:cs typeface="Arial"/>
                <a:sym typeface="Arial"/>
              </a:rPr>
              <a:t>Search Results </a:t>
            </a:r>
            <a:r>
              <a:rPr lang="en-US" sz="1100" dirty="0">
                <a:solidFill>
                  <a:srgbClr val="000000"/>
                </a:solidFill>
                <a:latin typeface="Arial"/>
                <a:ea typeface="Arial"/>
                <a:cs typeface="Arial"/>
                <a:sym typeface="Arial"/>
              </a:rPr>
              <a:t>display more than one transaction, click the one you want to view.</a:t>
            </a:r>
            <a:endParaRPr dirty="0"/>
          </a:p>
        </p:txBody>
      </p:sp>
      <p:sp>
        <p:nvSpPr>
          <p:cNvPr id="1390" name="Google Shape;1390;p102"/>
          <p:cNvSpPr/>
          <p:nvPr/>
        </p:nvSpPr>
        <p:spPr>
          <a:xfrm>
            <a:off x="759299" y="4500313"/>
            <a:ext cx="672107" cy="214105"/>
          </a:xfrm>
          <a:prstGeom prst="rect">
            <a:avLst/>
          </a:prstGeom>
          <a:noFill/>
          <a:ln w="19050" cap="flat" cmpd="sng">
            <a:solidFill>
              <a:srgbClr val="FF6E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8"/>
                                        </p:tgtEl>
                                        <p:attrNameLst>
                                          <p:attrName>style.visibility</p:attrName>
                                        </p:attrNameLst>
                                      </p:cBhvr>
                                      <p:to>
                                        <p:strVal val="visible"/>
                                      </p:to>
                                    </p:set>
                                    <p:animEffect transition="in" filter="fade">
                                      <p:cBhvr>
                                        <p:cTn id="7" dur="500"/>
                                        <p:tgtEl>
                                          <p:spTgt spid="13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9"/>
                                        </p:tgtEl>
                                        <p:attrNameLst>
                                          <p:attrName>style.visibility</p:attrName>
                                        </p:attrNameLst>
                                      </p:cBhvr>
                                      <p:to>
                                        <p:strVal val="visible"/>
                                      </p:to>
                                    </p:set>
                                    <p:animEffect transition="in" filter="fade">
                                      <p:cBhvr>
                                        <p:cTn id="12" dur="500"/>
                                        <p:tgtEl>
                                          <p:spTgt spid="1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103"/>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Position Control Request Page</a:t>
            </a:r>
            <a:endParaRPr/>
          </a:p>
        </p:txBody>
      </p:sp>
      <p:pic>
        <p:nvPicPr>
          <p:cNvPr id="1396" name="Google Shape;1396;p103"/>
          <p:cNvPicPr preferRelativeResize="0">
            <a:picLocks noGrp="1"/>
          </p:cNvPicPr>
          <p:nvPr>
            <p:ph type="body" idx="1"/>
          </p:nvPr>
        </p:nvPicPr>
        <p:blipFill rotWithShape="1">
          <a:blip r:embed="rId4">
            <a:alphaModFix/>
          </a:blip>
          <a:srcRect/>
          <a:stretch/>
        </p:blipFill>
        <p:spPr>
          <a:xfrm>
            <a:off x="1023851" y="1463378"/>
            <a:ext cx="7389628" cy="4293777"/>
          </a:xfrm>
          <a:prstGeom prst="rect">
            <a:avLst/>
          </a:prstGeom>
          <a:noFill/>
          <a:ln>
            <a:noFill/>
          </a:ln>
        </p:spPr>
      </p:pic>
      <p:sp>
        <p:nvSpPr>
          <p:cNvPr id="1397" name="Google Shape;1397;p103"/>
          <p:cNvSpPr/>
          <p:nvPr/>
        </p:nvSpPr>
        <p:spPr>
          <a:xfrm rot="10800000" flipH="1">
            <a:off x="1427888" y="2631109"/>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03"/>
          <p:cNvSpPr/>
          <p:nvPr/>
        </p:nvSpPr>
        <p:spPr>
          <a:xfrm rot="-9237830" flipH="1">
            <a:off x="3651263" y="2779172"/>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8"/>
                                        </p:tgtEl>
                                        <p:attrNameLst>
                                          <p:attrName>style.visibility</p:attrName>
                                        </p:attrNameLst>
                                      </p:cBhvr>
                                      <p:to>
                                        <p:strVal val="visible"/>
                                      </p:to>
                                    </p:set>
                                    <p:animEffect transition="in" filter="fade">
                                      <p:cBhvr>
                                        <p:cTn id="7" dur="500"/>
                                        <p:tgtEl>
                                          <p:spTgt spid="13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7"/>
                                        </p:tgtEl>
                                        <p:attrNameLst>
                                          <p:attrName>style.visibility</p:attrName>
                                        </p:attrNameLst>
                                      </p:cBhvr>
                                      <p:to>
                                        <p:strVal val="visible"/>
                                      </p:to>
                                    </p:set>
                                    <p:animEffect transition="in" filter="fade">
                                      <p:cBhvr>
                                        <p:cTn id="12" dur="500"/>
                                        <p:tgtEl>
                                          <p:spTgt spid="1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1189006"/>
            <a:ext cx="9144000" cy="1810868"/>
          </a:xfrm>
        </p:spPr>
        <p:txBody>
          <a:bodyPr/>
          <a:lstStyle/>
          <a:p>
            <a:pPr marL="114300" indent="0">
              <a:buNone/>
            </a:pPr>
            <a:r>
              <a:rPr lang="en-US" b="1" dirty="0" smtClean="0"/>
              <a:t>Navigation: </a:t>
            </a:r>
            <a:r>
              <a:rPr lang="en-US" i="1" dirty="0" smtClean="0"/>
              <a:t>PeopleSoft Menu &gt; UC Customizations &gt; UC Extensions &gt; Position Control - Approval</a:t>
            </a:r>
            <a:endParaRPr lang="en-US" i="1" dirty="0"/>
          </a:p>
        </p:txBody>
      </p:sp>
      <p:sp>
        <p:nvSpPr>
          <p:cNvPr id="3" name="Title 2"/>
          <p:cNvSpPr>
            <a:spLocks noGrp="1"/>
          </p:cNvSpPr>
          <p:nvPr>
            <p:ph type="title"/>
          </p:nvPr>
        </p:nvSpPr>
        <p:spPr>
          <a:xfrm>
            <a:off x="0" y="131821"/>
            <a:ext cx="9144000" cy="850911"/>
          </a:xfrm>
        </p:spPr>
        <p:txBody>
          <a:bodyPr/>
          <a:lstStyle/>
          <a:p>
            <a:r>
              <a:rPr lang="en-US" sz="3600" dirty="0" smtClean="0"/>
              <a:t>Position Control – Approval Page</a:t>
            </a:r>
            <a:endParaRPr lang="en-US" sz="3600" dirty="0"/>
          </a:p>
        </p:txBody>
      </p:sp>
      <p:pic>
        <p:nvPicPr>
          <p:cNvPr id="4" name="Picture 3"/>
          <p:cNvPicPr>
            <a:picLocks noChangeAspect="1"/>
          </p:cNvPicPr>
          <p:nvPr/>
        </p:nvPicPr>
        <p:blipFill>
          <a:blip r:embed="rId3"/>
          <a:stretch>
            <a:fillRect/>
          </a:stretch>
        </p:blipFill>
        <p:spPr>
          <a:xfrm>
            <a:off x="408507" y="3368843"/>
            <a:ext cx="4791772" cy="2748580"/>
          </a:xfrm>
          <a:prstGeom prst="rect">
            <a:avLst/>
          </a:prstGeom>
          <a:effectLst>
            <a:outerShdw blurRad="50800" dist="38100" dir="2700000" algn="tl" rotWithShape="0">
              <a:prstClr val="black">
                <a:alpha val="40000"/>
              </a:prstClr>
            </a:outerShdw>
          </a:effectLst>
        </p:spPr>
      </p:pic>
      <p:sp>
        <p:nvSpPr>
          <p:cNvPr id="5" name="Google Shape;1388;p102"/>
          <p:cNvSpPr/>
          <p:nvPr/>
        </p:nvSpPr>
        <p:spPr>
          <a:xfrm flipH="1">
            <a:off x="5328616" y="3206148"/>
            <a:ext cx="2532016" cy="1297889"/>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19978" y="62500"/>
                </a:moveTo>
                <a:lnTo>
                  <a:pt x="159661" y="127723"/>
                </a:lnTo>
              </a:path>
            </a:pathLst>
          </a:custGeom>
          <a:solidFill>
            <a:srgbClr val="F7EB5F"/>
          </a:solidFill>
          <a:ln w="25400" cap="sq"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dirty="0" smtClean="0"/>
              <a:t>Use the Transaction ID number from the approval workflow engine to view status of submitted position control requests.</a:t>
            </a:r>
            <a:endParaRPr sz="1800" dirty="0"/>
          </a:p>
        </p:txBody>
      </p:sp>
    </p:spTree>
    <p:custDataLst>
      <p:tags r:id="rId1"/>
    </p:custDataLst>
    <p:extLst>
      <p:ext uri="{BB962C8B-B14F-4D97-AF65-F5344CB8AC3E}">
        <p14:creationId xmlns:p14="http://schemas.microsoft.com/office/powerpoint/2010/main" val="111479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104"/>
          <p:cNvSpPr txBox="1">
            <a:spLocks noGrp="1"/>
          </p:cNvSpPr>
          <p:nvPr>
            <p:ph type="body" idx="1"/>
          </p:nvPr>
        </p:nvSpPr>
        <p:spPr>
          <a:xfrm>
            <a:off x="1428751" y="1371600"/>
            <a:ext cx="7276338"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b="1"/>
              <a:t>Having completed this lesson, you should now be able to:</a:t>
            </a:r>
            <a:endParaRPr/>
          </a:p>
          <a:p>
            <a:pPr marL="0" lvl="0" indent="0" algn="l" rtl="0">
              <a:spcBef>
                <a:spcPts val="640"/>
              </a:spcBef>
              <a:spcAft>
                <a:spcPts val="0"/>
              </a:spcAft>
              <a:buClr>
                <a:schemeClr val="dk1"/>
              </a:buClr>
              <a:buSzPts val="3200"/>
              <a:buNone/>
            </a:pPr>
            <a:endParaRPr b="1"/>
          </a:p>
          <a:p>
            <a:pPr marL="342900" lvl="0" indent="-342900" algn="l" rtl="0">
              <a:spcBef>
                <a:spcPts val="640"/>
              </a:spcBef>
              <a:spcAft>
                <a:spcPts val="0"/>
              </a:spcAft>
              <a:buClr>
                <a:schemeClr val="dk1"/>
              </a:buClr>
              <a:buSzPts val="3200"/>
              <a:buChar char="•"/>
            </a:pPr>
            <a:r>
              <a:rPr lang="en-US"/>
              <a:t>Access and view existing position control request transactions.</a:t>
            </a:r>
            <a:endParaRPr/>
          </a:p>
        </p:txBody>
      </p:sp>
      <p:sp>
        <p:nvSpPr>
          <p:cNvPr id="1405" name="Google Shape;1405;p104"/>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Lesson Objectives Review</a:t>
            </a:r>
            <a:endParaRPr/>
          </a:p>
        </p:txBody>
      </p:sp>
      <p:pic>
        <p:nvPicPr>
          <p:cNvPr id="1406" name="Google Shape;1406;p104"/>
          <p:cNvPicPr preferRelativeResize="0"/>
          <p:nvPr/>
        </p:nvPicPr>
        <p:blipFill rotWithShape="1">
          <a:blip r:embed="rId4">
            <a:alphaModFix/>
          </a:blip>
          <a:srcRect/>
          <a:stretch/>
        </p:blipFill>
        <p:spPr>
          <a:xfrm>
            <a:off x="7799832" y="283464"/>
            <a:ext cx="914400" cy="914400"/>
          </a:xfrm>
          <a:prstGeom prst="rect">
            <a:avLst/>
          </a:prstGeom>
          <a:noFill/>
          <a:ln>
            <a:noFill/>
          </a:ln>
          <a:effectLst>
            <a:outerShdw blurRad="292100" dist="139700" dir="2700000" algn="tl" rotWithShape="0">
              <a:srgbClr val="333333">
                <a:alpha val="64705"/>
              </a:srgbClr>
            </a:outerShdw>
          </a:effectLst>
        </p:spPr>
      </p:pic>
      <p:pic>
        <p:nvPicPr>
          <p:cNvPr id="1407" name="Google Shape;1407;p104"/>
          <p:cNvPicPr preferRelativeResize="0"/>
          <p:nvPr/>
        </p:nvPicPr>
        <p:blipFill rotWithShape="1">
          <a:blip r:embed="rId5">
            <a:alphaModFix/>
          </a:blip>
          <a:srcRect/>
          <a:stretch/>
        </p:blipFill>
        <p:spPr>
          <a:xfrm>
            <a:off x="406046" y="3060364"/>
            <a:ext cx="723689" cy="741057"/>
          </a:xfrm>
          <a:prstGeom prst="rect">
            <a:avLst/>
          </a:prstGeom>
          <a:noFill/>
          <a:ln>
            <a:noFill/>
          </a:ln>
          <a:effectLst>
            <a:outerShdw blurRad="292100" dist="139700" dir="2700000" algn="tl" rotWithShape="0">
              <a:srgbClr val="333333">
                <a:alpha val="64705"/>
              </a:srgbClr>
            </a:outerShdw>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7"/>
                                        </p:tgtEl>
                                        <p:attrNameLst>
                                          <p:attrName>style.visibility</p:attrName>
                                        </p:attrNameLst>
                                      </p:cBhvr>
                                      <p:to>
                                        <p:strVal val="visible"/>
                                      </p:to>
                                    </p:set>
                                    <p:animEffect transition="in" filter="fade">
                                      <p:cBhvr>
                                        <p:cTn id="7" dur="500"/>
                                        <p:tgtEl>
                                          <p:spTgt spid="1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105"/>
          <p:cNvSpPr txBox="1">
            <a:spLocks noGrp="1"/>
          </p:cNvSpPr>
          <p:nvPr>
            <p:ph type="body" idx="1"/>
          </p:nvPr>
        </p:nvSpPr>
        <p:spPr>
          <a:xfrm>
            <a:off x="457200" y="2011680"/>
            <a:ext cx="8229600" cy="416052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sz="2400"/>
              <a:t>You now have the opportunity to assess your knowledge of the information presented in this module.</a:t>
            </a:r>
            <a:endParaRPr/>
          </a:p>
          <a:p>
            <a:pPr marL="342900" lvl="0" indent="-342900" algn="l" rtl="0">
              <a:spcBef>
                <a:spcPts val="480"/>
              </a:spcBef>
              <a:spcAft>
                <a:spcPts val="0"/>
              </a:spcAft>
              <a:buClr>
                <a:schemeClr val="dk1"/>
              </a:buClr>
              <a:buSzPts val="2400"/>
              <a:buChar char="•"/>
            </a:pPr>
            <a:r>
              <a:rPr lang="en-US" sz="2400"/>
              <a:t>The questions and answers presented in this review help you to determine whether you remember and understand the important points.</a:t>
            </a:r>
            <a:endParaRPr/>
          </a:p>
        </p:txBody>
      </p:sp>
      <p:sp>
        <p:nvSpPr>
          <p:cNvPr id="1414" name="Google Shape;1414;p105"/>
          <p:cNvSpPr txBox="1">
            <a:spLocks noGrp="1"/>
          </p:cNvSpPr>
          <p:nvPr>
            <p:ph type="body" idx="2"/>
          </p:nvPr>
        </p:nvSpPr>
        <p:spPr>
          <a:xfrm>
            <a:off x="457200" y="1371600"/>
            <a:ext cx="8229600" cy="64008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200"/>
              <a:buNone/>
            </a:pPr>
            <a:r>
              <a:rPr lang="en-US" sz="3200"/>
              <a:t>Assessment</a:t>
            </a:r>
            <a:endParaRPr/>
          </a:p>
        </p:txBody>
      </p:sp>
      <p:sp>
        <p:nvSpPr>
          <p:cNvPr id="1415" name="Google Shape;1415;p105"/>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Knowledge Check</a:t>
            </a:r>
            <a:endParaRPr/>
          </a:p>
        </p:txBody>
      </p:sp>
      <p:pic>
        <p:nvPicPr>
          <p:cNvPr id="1416" name="Google Shape;1416;p105"/>
          <p:cNvPicPr preferRelativeResize="0"/>
          <p:nvPr/>
        </p:nvPicPr>
        <p:blipFill rotWithShape="1">
          <a:blip r:embed="rId4">
            <a:alphaModFix/>
          </a:blip>
          <a:srcRect/>
          <a:stretch/>
        </p:blipFill>
        <p:spPr>
          <a:xfrm>
            <a:off x="5924550" y="3886200"/>
            <a:ext cx="2286000" cy="2286000"/>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sp>
        <p:nvSpPr>
          <p:cNvPr id="1422" name="Google Shape;1422;p106"/>
          <p:cNvSpPr txBox="1">
            <a:spLocks noGrp="1"/>
          </p:cNvSpPr>
          <p:nvPr>
            <p:ph type="body" idx="1"/>
          </p:nvPr>
        </p:nvSpPr>
        <p:spPr>
          <a:xfrm>
            <a:off x="595262" y="4071687"/>
            <a:ext cx="8548738" cy="19202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E75B5"/>
              </a:buClr>
              <a:buSzPts val="2400"/>
              <a:buNone/>
            </a:pPr>
            <a:r>
              <a:rPr lang="en-US" sz="2400" b="1" dirty="0">
                <a:solidFill>
                  <a:srgbClr val="2E75B5"/>
                </a:solidFill>
              </a:rPr>
              <a:t>False</a:t>
            </a:r>
            <a:r>
              <a:rPr lang="en-US" sz="2400" dirty="0">
                <a:solidFill>
                  <a:srgbClr val="2E75B5"/>
                </a:solidFill>
              </a:rPr>
              <a:t>: You can view the transaction by using the </a:t>
            </a:r>
            <a:r>
              <a:rPr lang="en-US" sz="2400" b="1" dirty="0">
                <a:solidFill>
                  <a:srgbClr val="2E75B5"/>
                </a:solidFill>
              </a:rPr>
              <a:t>Review Transaction </a:t>
            </a:r>
            <a:r>
              <a:rPr lang="en-US" sz="2400" dirty="0">
                <a:solidFill>
                  <a:srgbClr val="2E75B5"/>
                </a:solidFill>
              </a:rPr>
              <a:t>function on the</a:t>
            </a:r>
            <a:r>
              <a:rPr lang="en-US" sz="2400" b="1" dirty="0">
                <a:solidFill>
                  <a:srgbClr val="2E75B5"/>
                </a:solidFill>
              </a:rPr>
              <a:t> </a:t>
            </a:r>
            <a:r>
              <a:rPr lang="en-US" sz="2400" b="1" dirty="0" smtClean="0">
                <a:solidFill>
                  <a:srgbClr val="2E75B5"/>
                </a:solidFill>
              </a:rPr>
              <a:t>Position </a:t>
            </a:r>
            <a:r>
              <a:rPr lang="en-US" sz="2400" b="1" dirty="0">
                <a:solidFill>
                  <a:srgbClr val="2E75B5"/>
                </a:solidFill>
              </a:rPr>
              <a:t>Control Request</a:t>
            </a:r>
            <a:r>
              <a:rPr lang="en-US" sz="2400" dirty="0">
                <a:solidFill>
                  <a:srgbClr val="2E75B5"/>
                </a:solidFill>
              </a:rPr>
              <a:t> page to access requests you have submitted.</a:t>
            </a:r>
            <a:endParaRPr dirty="0"/>
          </a:p>
        </p:txBody>
      </p:sp>
      <p:sp>
        <p:nvSpPr>
          <p:cNvPr id="1423" name="Google Shape;1423;p106"/>
          <p:cNvSpPr txBox="1">
            <a:spLocks noGrp="1"/>
          </p:cNvSpPr>
          <p:nvPr>
            <p:ph type="body" idx="2"/>
          </p:nvPr>
        </p:nvSpPr>
        <p:spPr>
          <a:xfrm>
            <a:off x="457200" y="1371600"/>
            <a:ext cx="8229600" cy="2971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sz="2400"/>
              <a:t>After you submit a </a:t>
            </a:r>
            <a:r>
              <a:rPr lang="en-US" sz="2400" b="1"/>
              <a:t>Position Control Request </a:t>
            </a:r>
            <a:r>
              <a:rPr lang="en-US" sz="2400"/>
              <a:t>transaction, you cannot access and review the request until final Location approval.</a:t>
            </a:r>
            <a:endParaRPr/>
          </a:p>
        </p:txBody>
      </p:sp>
      <p:sp>
        <p:nvSpPr>
          <p:cNvPr id="1424" name="Google Shape;1424;p106"/>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True or False</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3"/>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000"/>
              <a:buFont typeface="Arial Black"/>
              <a:buNone/>
            </a:pPr>
            <a:r>
              <a:rPr lang="en-US"/>
              <a:t>What is a Position in UCPath?</a:t>
            </a:r>
            <a:endParaRPr/>
          </a:p>
        </p:txBody>
      </p:sp>
      <p:sp>
        <p:nvSpPr>
          <p:cNvPr id="247" name="Google Shape;247;p13"/>
          <p:cNvSpPr txBox="1">
            <a:spLocks noGrp="1"/>
          </p:cNvSpPr>
          <p:nvPr>
            <p:ph type="body" idx="1"/>
          </p:nvPr>
        </p:nvSpPr>
        <p:spPr>
          <a:xfrm>
            <a:off x="3209731" y="1293225"/>
            <a:ext cx="5701004" cy="472920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200"/>
              <a:buChar char="•"/>
            </a:pPr>
            <a:r>
              <a:rPr lang="en-US" sz="2400" dirty="0"/>
              <a:t>In UCPath a</a:t>
            </a:r>
            <a:r>
              <a:rPr lang="en-US" sz="2400" b="1" i="1" dirty="0"/>
              <a:t> position </a:t>
            </a:r>
            <a:r>
              <a:rPr lang="en-US" sz="2400" dirty="0"/>
              <a:t>is required to hire or rehire an employee.</a:t>
            </a:r>
            <a:endParaRPr sz="3600" dirty="0"/>
          </a:p>
          <a:p>
            <a:pPr marL="342900" lvl="0" indent="-342900" algn="l" rtl="0">
              <a:lnSpc>
                <a:spcPct val="90000"/>
              </a:lnSpc>
              <a:spcBef>
                <a:spcPts val="440"/>
              </a:spcBef>
              <a:spcAft>
                <a:spcPts val="0"/>
              </a:spcAft>
              <a:buClr>
                <a:schemeClr val="dk1"/>
              </a:buClr>
              <a:buSzPts val="2200"/>
              <a:buChar char="•"/>
            </a:pPr>
            <a:r>
              <a:rPr lang="en-US" sz="2400" dirty="0"/>
              <a:t>A position is like a chair. Like chairs, positions can be </a:t>
            </a:r>
            <a:r>
              <a:rPr lang="en-US" sz="2400" b="1" dirty="0"/>
              <a:t>filled</a:t>
            </a:r>
            <a:r>
              <a:rPr lang="en-US" sz="2400" dirty="0"/>
              <a:t> or </a:t>
            </a:r>
            <a:r>
              <a:rPr lang="en-US" sz="2400" b="1" dirty="0"/>
              <a:t>vacant</a:t>
            </a:r>
            <a:r>
              <a:rPr lang="en-US" sz="2400" dirty="0"/>
              <a:t> and can have different people sitting in them at different times.</a:t>
            </a:r>
            <a:endParaRPr sz="3600" dirty="0"/>
          </a:p>
          <a:p>
            <a:pPr marL="342900" lvl="0" indent="-342900" algn="l" rtl="0">
              <a:lnSpc>
                <a:spcPct val="90000"/>
              </a:lnSpc>
              <a:spcBef>
                <a:spcPts val="440"/>
              </a:spcBef>
              <a:spcAft>
                <a:spcPts val="0"/>
              </a:spcAft>
              <a:buClr>
                <a:schemeClr val="dk1"/>
              </a:buClr>
              <a:buSzPts val="2200"/>
              <a:buChar char="•"/>
            </a:pPr>
            <a:r>
              <a:rPr lang="en-US" sz="2400" dirty="0"/>
              <a:t>UCI employees are assigned to a </a:t>
            </a:r>
            <a:r>
              <a:rPr lang="en-US" sz="2400" b="1" dirty="0"/>
              <a:t>single headcount </a:t>
            </a:r>
            <a:r>
              <a:rPr lang="en-US" sz="2400" dirty="0"/>
              <a:t>position</a:t>
            </a:r>
            <a:r>
              <a:rPr lang="en-US" sz="2400" b="1" dirty="0"/>
              <a:t> </a:t>
            </a:r>
            <a:r>
              <a:rPr lang="en-US" sz="2400" dirty="0"/>
              <a:t>(one-to-one) where a unique position number is assigned to a single employee. </a:t>
            </a:r>
            <a:endParaRPr sz="2400" dirty="0"/>
          </a:p>
          <a:p>
            <a:pPr marL="742950" lvl="1" indent="-285750" algn="l" rtl="0">
              <a:lnSpc>
                <a:spcPct val="90000"/>
              </a:lnSpc>
              <a:spcBef>
                <a:spcPts val="360"/>
              </a:spcBef>
              <a:spcAft>
                <a:spcPts val="0"/>
              </a:spcAft>
              <a:buClr>
                <a:schemeClr val="dk1"/>
              </a:buClr>
              <a:buSzPts val="1800"/>
              <a:buFont typeface="Courier New"/>
              <a:buChar char="o"/>
            </a:pPr>
            <a:r>
              <a:rPr lang="en-US" sz="2000" dirty="0"/>
              <a:t>Multi-headcount position </a:t>
            </a:r>
            <a:r>
              <a:rPr lang="en-US" sz="2000" dirty="0" smtClean="0"/>
              <a:t>are not allowed.</a:t>
            </a:r>
          </a:p>
          <a:p>
            <a:pPr marL="742950" lvl="1" indent="-285750" algn="l" rtl="0">
              <a:lnSpc>
                <a:spcPct val="90000"/>
              </a:lnSpc>
              <a:spcBef>
                <a:spcPts val="360"/>
              </a:spcBef>
              <a:spcAft>
                <a:spcPts val="0"/>
              </a:spcAft>
              <a:buClr>
                <a:schemeClr val="dk1"/>
              </a:buClr>
              <a:buSzPts val="1800"/>
              <a:buFont typeface="Courier New"/>
              <a:buChar char="o"/>
            </a:pPr>
            <a:r>
              <a:rPr lang="en-US" sz="2000" dirty="0" smtClean="0"/>
              <a:t>New positions must be created for all permanently budgeted positions.</a:t>
            </a:r>
            <a:endParaRPr sz="2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576" y="1844020"/>
            <a:ext cx="2633403" cy="329481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Effect transition="in" filter="fade">
                                      <p:cBhvr>
                                        <p:cTn id="7" dur="500"/>
                                        <p:tgtEl>
                                          <p:spTgt spid="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xEl>
                                              <p:pRg st="1" end="1"/>
                                            </p:txEl>
                                          </p:spTgt>
                                        </p:tgtEl>
                                        <p:attrNameLst>
                                          <p:attrName>style.visibility</p:attrName>
                                        </p:attrNameLst>
                                      </p:cBhvr>
                                      <p:to>
                                        <p:strVal val="visible"/>
                                      </p:to>
                                    </p:set>
                                    <p:animEffect transition="in" filter="fade">
                                      <p:cBhvr>
                                        <p:cTn id="12" dur="500"/>
                                        <p:tgtEl>
                                          <p:spTgt spid="2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7">
                                            <p:txEl>
                                              <p:pRg st="2" end="2"/>
                                            </p:txEl>
                                          </p:spTgt>
                                        </p:tgtEl>
                                        <p:attrNameLst>
                                          <p:attrName>style.visibility</p:attrName>
                                        </p:attrNameLst>
                                      </p:cBhvr>
                                      <p:to>
                                        <p:strVal val="visible"/>
                                      </p:to>
                                    </p:set>
                                    <p:animEffect transition="in" filter="fade">
                                      <p:cBhvr>
                                        <p:cTn id="17" dur="500"/>
                                        <p:tgtEl>
                                          <p:spTgt spid="2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xEl>
                                              <p:pRg st="3" end="3"/>
                                            </p:txEl>
                                          </p:spTgt>
                                        </p:tgtEl>
                                        <p:attrNameLst>
                                          <p:attrName>style.visibility</p:attrName>
                                        </p:attrNameLst>
                                      </p:cBhvr>
                                      <p:to>
                                        <p:strVal val="visible"/>
                                      </p:to>
                                    </p:set>
                                    <p:animEffect transition="in" filter="fade">
                                      <p:cBhvr>
                                        <p:cTn id="22" dur="500"/>
                                        <p:tgtEl>
                                          <p:spTgt spid="2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7">
                                            <p:txEl>
                                              <p:pRg st="4" end="4"/>
                                            </p:txEl>
                                          </p:spTgt>
                                        </p:tgtEl>
                                        <p:attrNameLst>
                                          <p:attrName>style.visibility</p:attrName>
                                        </p:attrNameLst>
                                      </p:cBhvr>
                                      <p:to>
                                        <p:strVal val="visible"/>
                                      </p:to>
                                    </p:set>
                                    <p:animEffect transition="in" filter="fade">
                                      <p:cBhvr>
                                        <p:cTn id="27" dur="500"/>
                                        <p:tgtEl>
                                          <p:spTgt spid="2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9952" y="4443509"/>
            <a:ext cx="5614737" cy="5775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idx="1"/>
          </p:nvPr>
        </p:nvSpPr>
        <p:spPr>
          <a:xfrm>
            <a:off x="393576" y="3460369"/>
            <a:ext cx="8229600" cy="2543797"/>
          </a:xfrm>
        </p:spPr>
        <p:txBody>
          <a:bodyPr>
            <a:normAutofit fontScale="92500" lnSpcReduction="10000"/>
          </a:bodyPr>
          <a:lstStyle/>
          <a:p>
            <a:pPr marL="742950" indent="-514350">
              <a:buAutoNum type="alphaUcPeriod"/>
            </a:pPr>
            <a:r>
              <a:rPr lang="en-US" dirty="0" smtClean="0">
                <a:solidFill>
                  <a:schemeClr val="accent1">
                    <a:lumMod val="50000"/>
                  </a:schemeClr>
                </a:solidFill>
              </a:rPr>
              <a:t>FTE &amp; Compensation Amount</a:t>
            </a:r>
          </a:p>
          <a:p>
            <a:pPr marL="742950" indent="-514350">
              <a:buAutoNum type="alphaUcPeriod"/>
            </a:pPr>
            <a:r>
              <a:rPr lang="en-US" dirty="0" smtClean="0">
                <a:solidFill>
                  <a:schemeClr val="accent1">
                    <a:lumMod val="50000"/>
                  </a:schemeClr>
                </a:solidFill>
              </a:rPr>
              <a:t>Salary Plan &amp; Compensation Amount</a:t>
            </a:r>
          </a:p>
          <a:p>
            <a:pPr marL="742950" indent="-514350">
              <a:buAutoNum type="alphaUcPeriod"/>
            </a:pPr>
            <a:r>
              <a:rPr lang="en-US" dirty="0" smtClean="0">
                <a:solidFill>
                  <a:schemeClr val="accent1">
                    <a:lumMod val="50000"/>
                  </a:schemeClr>
                </a:solidFill>
              </a:rPr>
              <a:t>Salary Plan &amp; Salary Grade</a:t>
            </a:r>
          </a:p>
          <a:p>
            <a:pPr marL="742950" indent="-514350">
              <a:buAutoNum type="alphaUcPeriod"/>
            </a:pPr>
            <a:r>
              <a:rPr lang="en-US" dirty="0" smtClean="0">
                <a:solidFill>
                  <a:schemeClr val="accent1">
                    <a:lumMod val="50000"/>
                  </a:schemeClr>
                </a:solidFill>
              </a:rPr>
              <a:t>Salary Plan, Salary Grade &amp; Compensation Amount</a:t>
            </a:r>
          </a:p>
        </p:txBody>
      </p:sp>
      <p:sp>
        <p:nvSpPr>
          <p:cNvPr id="3" name="Text Placeholder 2"/>
          <p:cNvSpPr>
            <a:spLocks noGrp="1"/>
          </p:cNvSpPr>
          <p:nvPr>
            <p:ph type="body" idx="2"/>
          </p:nvPr>
        </p:nvSpPr>
        <p:spPr/>
        <p:txBody>
          <a:bodyPr/>
          <a:lstStyle/>
          <a:p>
            <a:r>
              <a:rPr lang="en-US" dirty="0" smtClean="0"/>
              <a:t>Which Salary components are identified on the Position?</a:t>
            </a:r>
            <a:endParaRPr lang="en-US" dirty="0"/>
          </a:p>
        </p:txBody>
      </p:sp>
      <p:sp>
        <p:nvSpPr>
          <p:cNvPr id="4" name="Title 3"/>
          <p:cNvSpPr>
            <a:spLocks noGrp="1"/>
          </p:cNvSpPr>
          <p:nvPr>
            <p:ph type="title"/>
          </p:nvPr>
        </p:nvSpPr>
        <p:spPr/>
        <p:txBody>
          <a:bodyPr/>
          <a:lstStyle/>
          <a:p>
            <a:r>
              <a:rPr lang="en-US" dirty="0" smtClean="0"/>
              <a:t>Multiple Choice</a:t>
            </a:r>
            <a:endParaRPr lang="en-US" dirty="0"/>
          </a:p>
        </p:txBody>
      </p:sp>
    </p:spTree>
    <p:custDataLst>
      <p:tags r:id="rId1"/>
    </p:custDataLst>
    <p:extLst>
      <p:ext uri="{BB962C8B-B14F-4D97-AF65-F5344CB8AC3E}">
        <p14:creationId xmlns:p14="http://schemas.microsoft.com/office/powerpoint/2010/main" val="229648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1371600"/>
            <a:ext cx="8229600" cy="2125579"/>
          </a:xfrm>
        </p:spPr>
        <p:txBody>
          <a:bodyPr/>
          <a:lstStyle/>
          <a:p>
            <a:r>
              <a:rPr lang="en-US" smtClean="0"/>
              <a:t>When a position is filled, changes to the position can be done using _____________.</a:t>
            </a:r>
            <a:endParaRPr lang="en-US" dirty="0"/>
          </a:p>
        </p:txBody>
      </p:sp>
      <p:sp>
        <p:nvSpPr>
          <p:cNvPr id="4" name="Title 3"/>
          <p:cNvSpPr>
            <a:spLocks noGrp="1"/>
          </p:cNvSpPr>
          <p:nvPr>
            <p:ph type="title"/>
          </p:nvPr>
        </p:nvSpPr>
        <p:spPr/>
        <p:txBody>
          <a:bodyPr/>
          <a:lstStyle/>
          <a:p>
            <a:r>
              <a:rPr lang="en-US" smtClean="0"/>
              <a:t>Fill-in the Blank</a:t>
            </a:r>
            <a:endParaRPr lang="en-US" dirty="0"/>
          </a:p>
        </p:txBody>
      </p:sp>
      <p:sp>
        <p:nvSpPr>
          <p:cNvPr id="5" name="TextBox 4"/>
          <p:cNvSpPr txBox="1"/>
          <p:nvPr/>
        </p:nvSpPr>
        <p:spPr>
          <a:xfrm>
            <a:off x="5630780" y="1972724"/>
            <a:ext cx="3641558" cy="461665"/>
          </a:xfrm>
          <a:prstGeom prst="rect">
            <a:avLst/>
          </a:prstGeom>
          <a:noFill/>
        </p:spPr>
        <p:txBody>
          <a:bodyPr wrap="square" rtlCol="0">
            <a:spAutoFit/>
          </a:bodyPr>
          <a:lstStyle/>
          <a:p>
            <a:r>
              <a:rPr lang="en-US" sz="2400" b="1" dirty="0" err="1" smtClean="0">
                <a:solidFill>
                  <a:schemeClr val="accent1">
                    <a:lumMod val="50000"/>
                  </a:schemeClr>
                </a:solidFill>
              </a:rPr>
              <a:t>PayPath</a:t>
            </a:r>
            <a:r>
              <a:rPr lang="en-US" sz="2400" b="1" dirty="0" smtClean="0">
                <a:solidFill>
                  <a:schemeClr val="accent1">
                    <a:lumMod val="50000"/>
                  </a:schemeClr>
                </a:solidFill>
              </a:rPr>
              <a:t> Actions</a:t>
            </a:r>
            <a:endParaRPr lang="en-US" sz="2400" b="1" dirty="0">
              <a:solidFill>
                <a:schemeClr val="accent1">
                  <a:lumMod val="50000"/>
                </a:schemeClr>
              </a:solidFill>
            </a:endParaRPr>
          </a:p>
        </p:txBody>
      </p:sp>
    </p:spTree>
    <p:custDataLst>
      <p:tags r:id="rId1"/>
    </p:custDataLst>
    <p:extLst>
      <p:ext uri="{BB962C8B-B14F-4D97-AF65-F5344CB8AC3E}">
        <p14:creationId xmlns:p14="http://schemas.microsoft.com/office/powerpoint/2010/main" val="202060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solidFill>
                  <a:schemeClr val="accent1">
                    <a:lumMod val="50000"/>
                  </a:schemeClr>
                </a:solidFill>
              </a:rPr>
              <a:t>False: They do not. The reclassification of a position that has an active incumbent is done on that same position as a </a:t>
            </a:r>
            <a:r>
              <a:rPr lang="en-US" dirty="0" err="1" smtClean="0">
                <a:solidFill>
                  <a:schemeClr val="accent1">
                    <a:lumMod val="50000"/>
                  </a:schemeClr>
                </a:solidFill>
              </a:rPr>
              <a:t>PayPath</a:t>
            </a:r>
            <a:r>
              <a:rPr lang="en-US" dirty="0" smtClean="0">
                <a:solidFill>
                  <a:schemeClr val="accent1">
                    <a:lumMod val="50000"/>
                  </a:schemeClr>
                </a:solidFill>
              </a:rPr>
              <a:t> Action.</a:t>
            </a:r>
            <a:endParaRPr lang="en-US" dirty="0">
              <a:solidFill>
                <a:schemeClr val="accent1">
                  <a:lumMod val="50000"/>
                </a:schemeClr>
              </a:solidFill>
            </a:endParaRPr>
          </a:p>
        </p:txBody>
      </p:sp>
      <p:sp>
        <p:nvSpPr>
          <p:cNvPr id="3" name="Text Placeholder 2"/>
          <p:cNvSpPr>
            <a:spLocks noGrp="1"/>
          </p:cNvSpPr>
          <p:nvPr>
            <p:ph type="body" idx="2"/>
          </p:nvPr>
        </p:nvSpPr>
        <p:spPr/>
        <p:txBody>
          <a:bodyPr/>
          <a:lstStyle/>
          <a:p>
            <a:r>
              <a:rPr lang="en-US" dirty="0" smtClean="0"/>
              <a:t>When an </a:t>
            </a:r>
            <a:r>
              <a:rPr lang="en-US" b="1" dirty="0" smtClean="0"/>
              <a:t>active</a:t>
            </a:r>
            <a:r>
              <a:rPr lang="en-US" dirty="0" smtClean="0"/>
              <a:t> employee has their position reclassified, they need a new position / position number.</a:t>
            </a:r>
            <a:endParaRPr lang="en-US" dirty="0"/>
          </a:p>
        </p:txBody>
      </p:sp>
      <p:sp>
        <p:nvSpPr>
          <p:cNvPr id="4" name="Title 3"/>
          <p:cNvSpPr>
            <a:spLocks noGrp="1"/>
          </p:cNvSpPr>
          <p:nvPr>
            <p:ph type="title"/>
          </p:nvPr>
        </p:nvSpPr>
        <p:spPr/>
        <p:txBody>
          <a:bodyPr/>
          <a:lstStyle/>
          <a:p>
            <a:r>
              <a:rPr lang="en-US" dirty="0" smtClean="0"/>
              <a:t>True or False</a:t>
            </a:r>
            <a:endParaRPr lang="en-US" dirty="0"/>
          </a:p>
        </p:txBody>
      </p:sp>
    </p:spTree>
    <p:custDataLst>
      <p:tags r:id="rId1"/>
    </p:custDataLst>
    <p:extLst>
      <p:ext uri="{BB962C8B-B14F-4D97-AF65-F5344CB8AC3E}">
        <p14:creationId xmlns:p14="http://schemas.microsoft.com/office/powerpoint/2010/main" val="231856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107"/>
          <p:cNvSpPr txBox="1">
            <a:spLocks noGrp="1"/>
          </p:cNvSpPr>
          <p:nvPr>
            <p:ph type="title"/>
          </p:nvPr>
        </p:nvSpPr>
        <p:spPr>
          <a:xfrm>
            <a:off x="1125940" y="2307884"/>
            <a:ext cx="3923732" cy="72710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D579B"/>
              </a:buClr>
              <a:buSzPts val="4000"/>
              <a:buFont typeface="Arial"/>
              <a:buNone/>
            </a:pPr>
            <a:r>
              <a:rPr lang="en-US" b="1">
                <a:solidFill>
                  <a:srgbClr val="1D579B"/>
                </a:solidFill>
                <a:latin typeface="Arial"/>
                <a:ea typeface="Arial"/>
                <a:cs typeface="Arial"/>
                <a:sym typeface="Arial"/>
              </a:rPr>
              <a:t>Course Review</a:t>
            </a:r>
            <a:endParaRPr/>
          </a:p>
        </p:txBody>
      </p:sp>
      <p:pic>
        <p:nvPicPr>
          <p:cNvPr id="1431" name="Google Shape;1431;p107">
            <a:hlinkClick r:id="rId4" action="ppaction://hlinksldjump"/>
          </p:cNvPr>
          <p:cNvPicPr preferRelativeResize="0"/>
          <p:nvPr/>
        </p:nvPicPr>
        <p:blipFill rotWithShape="1">
          <a:blip r:embed="rId5">
            <a:alphaModFix/>
          </a:blip>
          <a:srcRect b="10636"/>
          <a:stretch/>
        </p:blipFill>
        <p:spPr>
          <a:xfrm>
            <a:off x="8515030" y="77986"/>
            <a:ext cx="537530" cy="518160"/>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109"/>
          <p:cNvSpPr txBox="1">
            <a:spLocks noGrp="1"/>
          </p:cNvSpPr>
          <p:nvPr>
            <p:ph type="body" idx="1"/>
          </p:nvPr>
        </p:nvSpPr>
        <p:spPr>
          <a:xfrm>
            <a:off x="387427" y="1249160"/>
            <a:ext cx="8227181" cy="47446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600"/>
              <a:buNone/>
            </a:pPr>
            <a:r>
              <a:rPr lang="en-US" sz="2600"/>
              <a:t>Having completed this course, you should be able to:</a:t>
            </a:r>
            <a:endParaRPr/>
          </a:p>
          <a:p>
            <a:pPr marL="342900" lvl="0" indent="-342900" algn="l" rtl="0">
              <a:spcBef>
                <a:spcPts val="1200"/>
              </a:spcBef>
              <a:spcAft>
                <a:spcPts val="0"/>
              </a:spcAft>
              <a:buClr>
                <a:schemeClr val="dk1"/>
              </a:buClr>
              <a:buSzPts val="2600"/>
              <a:buChar char="•"/>
            </a:pPr>
            <a:r>
              <a:rPr lang="en-US" sz="2600"/>
              <a:t>Identify features of the </a:t>
            </a:r>
            <a:r>
              <a:rPr lang="en-US" sz="2600" b="1"/>
              <a:t>Position Management </a:t>
            </a:r>
            <a:r>
              <a:rPr lang="en-US" sz="2600"/>
              <a:t>module.</a:t>
            </a:r>
            <a:endParaRPr/>
          </a:p>
          <a:p>
            <a:pPr marL="342900" lvl="0" indent="-342900" algn="l" rtl="0">
              <a:spcBef>
                <a:spcPts val="520"/>
              </a:spcBef>
              <a:spcAft>
                <a:spcPts val="0"/>
              </a:spcAft>
              <a:buClr>
                <a:schemeClr val="dk1"/>
              </a:buClr>
              <a:buSzPts val="2600"/>
              <a:buChar char="•"/>
            </a:pPr>
            <a:r>
              <a:rPr lang="en-US" sz="2600"/>
              <a:t>Explain the relationship between position data and job data.</a:t>
            </a:r>
            <a:endParaRPr/>
          </a:p>
          <a:p>
            <a:pPr marL="342900" lvl="0" indent="-342900" algn="l" rtl="0">
              <a:spcBef>
                <a:spcPts val="520"/>
              </a:spcBef>
              <a:spcAft>
                <a:spcPts val="0"/>
              </a:spcAft>
              <a:buClr>
                <a:schemeClr val="dk1"/>
              </a:buClr>
              <a:buSzPts val="2600"/>
              <a:buChar char="•"/>
            </a:pPr>
            <a:r>
              <a:rPr lang="en-US" sz="2600"/>
              <a:t>View position information.</a:t>
            </a:r>
            <a:endParaRPr/>
          </a:p>
          <a:p>
            <a:pPr marL="342900" lvl="0" indent="-342900" algn="l" rtl="0">
              <a:spcBef>
                <a:spcPts val="520"/>
              </a:spcBef>
              <a:spcAft>
                <a:spcPts val="0"/>
              </a:spcAft>
              <a:buClr>
                <a:schemeClr val="dk1"/>
              </a:buClr>
              <a:buSzPts val="2600"/>
              <a:buChar char="•"/>
            </a:pPr>
            <a:r>
              <a:rPr lang="en-US" sz="2600"/>
              <a:t>Initiate a position control request for a new position.</a:t>
            </a:r>
            <a:endParaRPr/>
          </a:p>
          <a:p>
            <a:pPr marL="342900" lvl="0" indent="-342900" algn="l" rtl="0">
              <a:spcBef>
                <a:spcPts val="520"/>
              </a:spcBef>
              <a:spcAft>
                <a:spcPts val="0"/>
              </a:spcAft>
              <a:buClr>
                <a:schemeClr val="dk1"/>
              </a:buClr>
              <a:buSzPts val="2600"/>
              <a:buChar char="•"/>
            </a:pPr>
            <a:r>
              <a:rPr lang="en-US" sz="2600"/>
              <a:t>Initiate a position control request for updates to a vacant position.</a:t>
            </a:r>
            <a:endParaRPr/>
          </a:p>
          <a:p>
            <a:pPr marL="342900" lvl="0" indent="-342900" algn="l" rtl="0">
              <a:spcBef>
                <a:spcPts val="520"/>
              </a:spcBef>
              <a:spcAft>
                <a:spcPts val="0"/>
              </a:spcAft>
              <a:buClr>
                <a:schemeClr val="dk1"/>
              </a:buClr>
              <a:buSzPts val="2600"/>
              <a:buChar char="•"/>
            </a:pPr>
            <a:r>
              <a:rPr lang="en-US" sz="2600"/>
              <a:t>Access and view existing position control request transactions.</a:t>
            </a:r>
            <a:endParaRPr/>
          </a:p>
        </p:txBody>
      </p:sp>
      <p:sp>
        <p:nvSpPr>
          <p:cNvPr id="1446" name="Google Shape;1446;p109"/>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Course Objectives Review</a:t>
            </a:r>
            <a:endParaRPr/>
          </a:p>
        </p:txBody>
      </p:sp>
      <p:pic>
        <p:nvPicPr>
          <p:cNvPr id="1447" name="Google Shape;1447;p109"/>
          <p:cNvPicPr preferRelativeResize="0"/>
          <p:nvPr/>
        </p:nvPicPr>
        <p:blipFill rotWithShape="1">
          <a:blip r:embed="rId4">
            <a:alphaModFix/>
          </a:blip>
          <a:srcRect/>
          <a:stretch/>
        </p:blipFill>
        <p:spPr>
          <a:xfrm>
            <a:off x="7799832" y="283464"/>
            <a:ext cx="914400" cy="914400"/>
          </a:xfrm>
          <a:prstGeom prst="rect">
            <a:avLst/>
          </a:prstGeom>
          <a:noFill/>
          <a:ln>
            <a:noFill/>
          </a:ln>
          <a:effectLst>
            <a:outerShdw blurRad="292100" dist="139700" dir="2700000" algn="tl" rotWithShape="0">
              <a:srgbClr val="333333">
                <a:alpha val="64705"/>
              </a:srgbClr>
            </a:outerShdw>
          </a:effectLst>
        </p:spPr>
      </p:pic>
    </p:spTree>
    <p:custDataLst>
      <p:tags r:id="rId1"/>
    </p:custData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108"/>
          <p:cNvSpPr txBox="1">
            <a:spLocks noGrp="1"/>
          </p:cNvSpPr>
          <p:nvPr>
            <p:ph type="body" idx="1"/>
          </p:nvPr>
        </p:nvSpPr>
        <p:spPr>
          <a:xfrm>
            <a:off x="393576" y="1197864"/>
            <a:ext cx="8227181" cy="474465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Char char="•"/>
            </a:pPr>
            <a:r>
              <a:rPr lang="en-US" sz="2200"/>
              <a:t>Position Initiators use </a:t>
            </a:r>
            <a:r>
              <a:rPr lang="en-US" sz="2200" b="1"/>
              <a:t>Position Control Requests</a:t>
            </a:r>
            <a:r>
              <a:rPr lang="en-US" sz="2200"/>
              <a:t> to add positions or update vacant positions.</a:t>
            </a:r>
            <a:endParaRPr/>
          </a:p>
          <a:p>
            <a:pPr marL="742950" lvl="1" indent="-285750" algn="l" rtl="0">
              <a:spcBef>
                <a:spcPts val="1800"/>
              </a:spcBef>
              <a:spcAft>
                <a:spcPts val="0"/>
              </a:spcAft>
              <a:buClr>
                <a:schemeClr val="dk1"/>
              </a:buClr>
              <a:buSzPts val="2000"/>
              <a:buChar char="•"/>
            </a:pPr>
            <a:r>
              <a:rPr lang="en-US" sz="2000"/>
              <a:t>PayPath Initiators update positions that have a single incumbent using the </a:t>
            </a:r>
            <a:r>
              <a:rPr lang="en-US" sz="2000" b="1"/>
              <a:t>PayPath Actions </a:t>
            </a:r>
            <a:r>
              <a:rPr lang="en-US" sz="2000"/>
              <a:t>component.</a:t>
            </a:r>
            <a:endParaRPr/>
          </a:p>
          <a:p>
            <a:pPr marL="342900" lvl="0" indent="-342900" algn="l" rtl="0">
              <a:spcBef>
                <a:spcPts val="1800"/>
              </a:spcBef>
              <a:spcAft>
                <a:spcPts val="0"/>
              </a:spcAft>
              <a:buClr>
                <a:schemeClr val="dk1"/>
              </a:buClr>
              <a:buSzPts val="2200"/>
              <a:buChar char="•"/>
            </a:pPr>
            <a:r>
              <a:rPr lang="en-US" sz="2200"/>
              <a:t>A vacant position is one that is unfilled on or after the </a:t>
            </a:r>
            <a:r>
              <a:rPr lang="en-US" sz="2200" b="1"/>
              <a:t>Effective</a:t>
            </a:r>
            <a:r>
              <a:rPr lang="en-US" sz="2200"/>
              <a:t> </a:t>
            </a:r>
            <a:r>
              <a:rPr lang="en-US" sz="2200" b="1"/>
              <a:t>Date </a:t>
            </a:r>
            <a:r>
              <a:rPr lang="en-US" sz="2200"/>
              <a:t>you enter on the </a:t>
            </a:r>
            <a:r>
              <a:rPr lang="en-US" sz="2200" b="1"/>
              <a:t>Find an Existing Value </a:t>
            </a:r>
            <a:r>
              <a:rPr lang="en-US" sz="2200"/>
              <a:t>page of the </a:t>
            </a:r>
            <a:r>
              <a:rPr lang="en-US" sz="2200" b="1"/>
              <a:t>Position Control Request</a:t>
            </a:r>
            <a:r>
              <a:rPr lang="en-US" sz="2200"/>
              <a:t>.</a:t>
            </a:r>
            <a:endParaRPr/>
          </a:p>
          <a:p>
            <a:pPr marL="342900" lvl="0" indent="-342900" algn="l" rtl="0">
              <a:spcBef>
                <a:spcPts val="1800"/>
              </a:spcBef>
              <a:spcAft>
                <a:spcPts val="0"/>
              </a:spcAft>
              <a:buClr>
                <a:schemeClr val="dk1"/>
              </a:buClr>
              <a:buSzPts val="2200"/>
              <a:buChar char="•"/>
            </a:pPr>
            <a:r>
              <a:rPr lang="en-US" sz="2200"/>
              <a:t>Because there is not an incumbent employee, there are fewer downstream effects to updating a vacant position.</a:t>
            </a:r>
            <a:endParaRPr/>
          </a:p>
          <a:p>
            <a:pPr marL="342900" lvl="0" indent="-342900" algn="l" rtl="0">
              <a:spcBef>
                <a:spcPts val="1800"/>
              </a:spcBef>
              <a:spcAft>
                <a:spcPts val="0"/>
              </a:spcAft>
              <a:buClr>
                <a:schemeClr val="dk1"/>
              </a:buClr>
              <a:buSzPts val="2200"/>
              <a:buChar char="•"/>
            </a:pPr>
            <a:r>
              <a:rPr lang="en-US" sz="2200" b="1"/>
              <a:t>Position Control Requests </a:t>
            </a:r>
            <a:r>
              <a:rPr lang="en-US" sz="2200"/>
              <a:t>utilize AWE to route transactions locally for approval before writing to UCPath.</a:t>
            </a:r>
            <a:endParaRPr/>
          </a:p>
        </p:txBody>
      </p:sp>
      <p:sp>
        <p:nvSpPr>
          <p:cNvPr id="1438" name="Google Shape;1438;p108"/>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Putting It All Together</a:t>
            </a:r>
            <a:endParaRPr/>
          </a:p>
        </p:txBody>
      </p:sp>
      <p:pic>
        <p:nvPicPr>
          <p:cNvPr id="1439" name="Google Shape;1439;p108"/>
          <p:cNvPicPr preferRelativeResize="0"/>
          <p:nvPr/>
        </p:nvPicPr>
        <p:blipFill rotWithShape="1">
          <a:blip r:embed="rId4">
            <a:alphaModFix/>
          </a:blip>
          <a:srcRect/>
          <a:stretch/>
        </p:blipFill>
        <p:spPr>
          <a:xfrm>
            <a:off x="7799832" y="283464"/>
            <a:ext cx="914400" cy="914400"/>
          </a:xfrm>
          <a:prstGeom prst="rect">
            <a:avLst/>
          </a:prstGeom>
          <a:noFill/>
          <a:ln>
            <a:noFill/>
          </a:ln>
          <a:effectLst>
            <a:outerShdw blurRad="292100" dist="139700" dir="2700000" algn="tl" rotWithShape="0">
              <a:srgbClr val="333333">
                <a:alpha val="64705"/>
              </a:srgbClr>
            </a:outerShdw>
          </a:effectLst>
        </p:spPr>
      </p:pic>
    </p:spTree>
    <p:custDataLst>
      <p:tags r:id="rId1"/>
    </p:custData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112"/>
          <p:cNvSpPr txBox="1">
            <a:spLocks noGrp="1"/>
          </p:cNvSpPr>
          <p:nvPr>
            <p:ph type="title"/>
          </p:nvPr>
        </p:nvSpPr>
        <p:spPr>
          <a:xfrm>
            <a:off x="393192" y="2121408"/>
            <a:ext cx="8366760" cy="74980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1D579B"/>
              </a:buClr>
              <a:buSzPts val="3600"/>
              <a:buFont typeface="Arial"/>
              <a:buNone/>
            </a:pPr>
            <a:r>
              <a:rPr lang="en-US" sz="3600" b="1">
                <a:solidFill>
                  <a:srgbClr val="1D579B"/>
                </a:solidFill>
                <a:latin typeface="Arial"/>
                <a:ea typeface="Arial"/>
                <a:cs typeface="Arial"/>
                <a:sym typeface="Arial"/>
              </a:rPr>
              <a:t>Course Resources</a:t>
            </a:r>
            <a:endParaRPr/>
          </a:p>
        </p:txBody>
      </p:sp>
      <p:pic>
        <p:nvPicPr>
          <p:cNvPr id="1482" name="Google Shape;1482;p112">
            <a:hlinkClick r:id="rId4" action="ppaction://hlinksldjump"/>
          </p:cNvPr>
          <p:cNvPicPr preferRelativeResize="0"/>
          <p:nvPr/>
        </p:nvPicPr>
        <p:blipFill rotWithShape="1">
          <a:blip r:embed="rId5">
            <a:alphaModFix/>
          </a:blip>
          <a:srcRect b="10636"/>
          <a:stretch/>
        </p:blipFill>
        <p:spPr>
          <a:xfrm>
            <a:off x="8515030" y="77986"/>
            <a:ext cx="537530" cy="518160"/>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110"/>
          <p:cNvSpPr txBox="1">
            <a:spLocks noGrp="1"/>
          </p:cNvSpPr>
          <p:nvPr>
            <p:ph type="title"/>
          </p:nvPr>
        </p:nvSpPr>
        <p:spPr>
          <a:xfrm>
            <a:off x="80682" y="131821"/>
            <a:ext cx="9144000"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200"/>
              <a:buFont typeface="Arial Black"/>
              <a:buNone/>
            </a:pPr>
            <a:r>
              <a:rPr lang="en-US" sz="3200" dirty="0"/>
              <a:t>Positions </a:t>
            </a:r>
            <a:r>
              <a:rPr lang="en-US" sz="3200" dirty="0" smtClean="0"/>
              <a:t>– Action / Page matrix</a:t>
            </a:r>
            <a:endParaRPr dirty="0"/>
          </a:p>
        </p:txBody>
      </p:sp>
      <p:graphicFrame>
        <p:nvGraphicFramePr>
          <p:cNvPr id="1454" name="Google Shape;1454;p110"/>
          <p:cNvGraphicFramePr/>
          <p:nvPr/>
        </p:nvGraphicFramePr>
        <p:xfrm>
          <a:off x="268008" y="1184295"/>
          <a:ext cx="8607975" cy="4812100"/>
        </p:xfrm>
        <a:graphic>
          <a:graphicData uri="http://schemas.openxmlformats.org/drawingml/2006/table">
            <a:tbl>
              <a:tblPr firstRow="1" bandRow="1">
                <a:noFill/>
                <a:tableStyleId>{0E746F9F-0E89-49C7-9AF0-A1651704D797}</a:tableStyleId>
              </a:tblPr>
              <a:tblGrid>
                <a:gridCol w="967300">
                  <a:extLst>
                    <a:ext uri="{9D8B030D-6E8A-4147-A177-3AD203B41FA5}">
                      <a16:colId xmlns:a16="http://schemas.microsoft.com/office/drawing/2014/main" val="20000"/>
                    </a:ext>
                  </a:extLst>
                </a:gridCol>
                <a:gridCol w="1836700">
                  <a:extLst>
                    <a:ext uri="{9D8B030D-6E8A-4147-A177-3AD203B41FA5}">
                      <a16:colId xmlns:a16="http://schemas.microsoft.com/office/drawing/2014/main" val="20001"/>
                    </a:ext>
                  </a:extLst>
                </a:gridCol>
                <a:gridCol w="1856525">
                  <a:extLst>
                    <a:ext uri="{9D8B030D-6E8A-4147-A177-3AD203B41FA5}">
                      <a16:colId xmlns:a16="http://schemas.microsoft.com/office/drawing/2014/main" val="20002"/>
                    </a:ext>
                  </a:extLst>
                </a:gridCol>
                <a:gridCol w="1938750">
                  <a:extLst>
                    <a:ext uri="{9D8B030D-6E8A-4147-A177-3AD203B41FA5}">
                      <a16:colId xmlns:a16="http://schemas.microsoft.com/office/drawing/2014/main" val="20003"/>
                    </a:ext>
                  </a:extLst>
                </a:gridCol>
                <a:gridCol w="2008700">
                  <a:extLst>
                    <a:ext uri="{9D8B030D-6E8A-4147-A177-3AD203B41FA5}">
                      <a16:colId xmlns:a16="http://schemas.microsoft.com/office/drawing/2014/main" val="20004"/>
                    </a:ext>
                  </a:extLst>
                </a:gridCol>
              </a:tblGrid>
              <a:tr h="1382025">
                <a:tc>
                  <a:txBody>
                    <a:bodyPr/>
                    <a:lstStyle/>
                    <a:p>
                      <a:pPr marL="0" marR="0" lvl="0" indent="0" algn="l" rtl="0">
                        <a:spcBef>
                          <a:spcPts val="0"/>
                        </a:spcBef>
                        <a:spcAft>
                          <a:spcPts val="0"/>
                        </a:spcAft>
                        <a:buNone/>
                      </a:pPr>
                      <a:endParaRPr sz="1800" b="1">
                        <a:solidFill>
                          <a:schemeClr val="dk1"/>
                        </a:solidFill>
                      </a:endParaRPr>
                    </a:p>
                    <a:p>
                      <a:pPr marL="0" marR="0" lvl="0" indent="0" algn="l" rtl="0">
                        <a:spcBef>
                          <a:spcPts val="0"/>
                        </a:spcBef>
                        <a:spcAft>
                          <a:spcPts val="0"/>
                        </a:spcAft>
                        <a:buNone/>
                      </a:pPr>
                      <a:r>
                        <a:rPr lang="en-US" sz="1800" b="1">
                          <a:solidFill>
                            <a:schemeClr val="dk1"/>
                          </a:solidFill>
                        </a:rPr>
                        <a:t>Where:</a:t>
                      </a:r>
                      <a:endParaRPr/>
                    </a:p>
                  </a:txBody>
                  <a:tcPr marL="91450" marR="91450" marT="45725" marB="45725">
                    <a:solidFill>
                      <a:srgbClr val="FFC000"/>
                    </a:solidFill>
                  </a:tcPr>
                </a:tc>
                <a:tc>
                  <a:txBody>
                    <a:bodyPr/>
                    <a:lstStyle/>
                    <a:p>
                      <a:pPr marL="0" marR="0" lvl="0" indent="0" algn="ctr" rtl="0">
                        <a:spcBef>
                          <a:spcPts val="0"/>
                        </a:spcBef>
                        <a:spcAft>
                          <a:spcPts val="0"/>
                        </a:spcAft>
                        <a:buNone/>
                      </a:pPr>
                      <a:r>
                        <a:rPr lang="en-US" sz="1800"/>
                        <a:t>Position Control Request</a:t>
                      </a:r>
                      <a:endParaRPr/>
                    </a:p>
                  </a:txBody>
                  <a:tcPr marL="91450" marR="91450" marT="45725" marB="45725"/>
                </a:tc>
                <a:tc>
                  <a:txBody>
                    <a:bodyPr/>
                    <a:lstStyle/>
                    <a:p>
                      <a:pPr marL="0" marR="0" lvl="0" indent="0" algn="ctr" rtl="0">
                        <a:spcBef>
                          <a:spcPts val="0"/>
                        </a:spcBef>
                        <a:spcAft>
                          <a:spcPts val="0"/>
                        </a:spcAft>
                        <a:buNone/>
                      </a:pPr>
                      <a:r>
                        <a:rPr lang="en-US" sz="1800"/>
                        <a:t>PayPath Actions</a:t>
                      </a:r>
                      <a:endParaRPr sz="1800"/>
                    </a:p>
                  </a:txBody>
                  <a:tcPr marL="91450" marR="91450" marT="45725" marB="45725"/>
                </a:tc>
                <a:tc>
                  <a:txBody>
                    <a:bodyPr/>
                    <a:lstStyle/>
                    <a:p>
                      <a:pPr marL="0" marR="0" lvl="0" indent="0" algn="ctr" rtl="0">
                        <a:spcBef>
                          <a:spcPts val="0"/>
                        </a:spcBef>
                        <a:spcAft>
                          <a:spcPts val="0"/>
                        </a:spcAft>
                        <a:buNone/>
                      </a:pPr>
                      <a:r>
                        <a:rPr lang="en-US" sz="1800"/>
                        <a:t>Position Management</a:t>
                      </a:r>
                      <a:endParaRPr sz="1800"/>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Calibri"/>
                        <a:buNone/>
                      </a:pPr>
                      <a:r>
                        <a:rPr lang="en-US" sz="1800"/>
                        <a:t>Position Management</a:t>
                      </a:r>
                      <a:endParaRPr sz="1800"/>
                    </a:p>
                  </a:txBody>
                  <a:tcPr marL="91450" marR="91450" marT="45725" marB="45725"/>
                </a:tc>
                <a:extLst>
                  <a:ext uri="{0D108BD9-81ED-4DB2-BD59-A6C34878D82A}">
                    <a16:rowId xmlns:a16="http://schemas.microsoft.com/office/drawing/2014/main" val="10000"/>
                  </a:ext>
                </a:extLst>
              </a:tr>
              <a:tr h="961975">
                <a:tc>
                  <a:txBody>
                    <a:bodyPr/>
                    <a:lstStyle/>
                    <a:p>
                      <a:pPr marL="0" marR="0" lvl="0" indent="0" algn="l" rtl="0">
                        <a:spcBef>
                          <a:spcPts val="0"/>
                        </a:spcBef>
                        <a:spcAft>
                          <a:spcPts val="0"/>
                        </a:spcAft>
                        <a:buClr>
                          <a:schemeClr val="dk1"/>
                        </a:buClr>
                        <a:buSzPts val="1800"/>
                        <a:buFont typeface="Arial"/>
                        <a:buNone/>
                      </a:pPr>
                      <a:endParaRPr sz="1800" b="1" u="none" strike="noStrike"/>
                    </a:p>
                    <a:p>
                      <a:pPr marL="0" marR="0" lvl="0" indent="0" algn="l" rtl="0">
                        <a:spcBef>
                          <a:spcPts val="0"/>
                        </a:spcBef>
                        <a:spcAft>
                          <a:spcPts val="0"/>
                        </a:spcAft>
                        <a:buClr>
                          <a:schemeClr val="dk1"/>
                        </a:buClr>
                        <a:buSzPts val="1800"/>
                        <a:buFont typeface="Arial"/>
                        <a:buNone/>
                      </a:pPr>
                      <a:r>
                        <a:rPr lang="en-US" sz="1800" b="1" u="none" strike="noStrike"/>
                        <a:t>Who:</a:t>
                      </a:r>
                      <a:endParaRPr/>
                    </a:p>
                  </a:txBody>
                  <a:tcPr marL="91450" marR="91450" marT="45725" marB="45725">
                    <a:solidFill>
                      <a:srgbClr val="FFC000"/>
                    </a:solidFill>
                  </a:tcPr>
                </a:tc>
                <a:tc>
                  <a:txBody>
                    <a:bodyPr/>
                    <a:lstStyle/>
                    <a:p>
                      <a:pPr marL="0" marR="0" lvl="0" indent="0" algn="l" rtl="0">
                        <a:spcBef>
                          <a:spcPts val="0"/>
                        </a:spcBef>
                        <a:spcAft>
                          <a:spcPts val="0"/>
                        </a:spcAft>
                        <a:buClr>
                          <a:schemeClr val="dk1"/>
                        </a:buClr>
                        <a:buSzPts val="1800"/>
                        <a:buFont typeface="Arial"/>
                        <a:buNone/>
                      </a:pPr>
                      <a:r>
                        <a:rPr lang="en-US" sz="1800" b="0" u="none" strike="noStrike"/>
                        <a:t>Role: </a:t>
                      </a:r>
                      <a:endParaRPr/>
                    </a:p>
                    <a:p>
                      <a:pPr marL="0" marR="0" lvl="0" indent="0" algn="l" rtl="0">
                        <a:spcBef>
                          <a:spcPts val="0"/>
                        </a:spcBef>
                        <a:spcAft>
                          <a:spcPts val="0"/>
                        </a:spcAft>
                        <a:buClr>
                          <a:schemeClr val="dk1"/>
                        </a:buClr>
                        <a:buSzPts val="1800"/>
                        <a:buFont typeface="Arial"/>
                        <a:buNone/>
                      </a:pPr>
                      <a:r>
                        <a:rPr lang="en-US" sz="1800" b="1" u="none" strike="noStrike"/>
                        <a:t>Position Control Initiator</a:t>
                      </a:r>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US" sz="1800" b="0" u="none" strike="noStrike"/>
                        <a:t>Role: </a:t>
                      </a:r>
                      <a:endParaRPr/>
                    </a:p>
                    <a:p>
                      <a:pPr marL="0" marR="0" lvl="0" indent="0" algn="l" rtl="0">
                        <a:spcBef>
                          <a:spcPts val="0"/>
                        </a:spcBef>
                        <a:spcAft>
                          <a:spcPts val="0"/>
                        </a:spcAft>
                        <a:buClr>
                          <a:schemeClr val="dk1"/>
                        </a:buClr>
                        <a:buSzPts val="1800"/>
                        <a:buFont typeface="Arial"/>
                        <a:buNone/>
                      </a:pPr>
                      <a:r>
                        <a:rPr lang="en-US" sz="1800" b="1" u="none" strike="noStrike"/>
                        <a:t>PayPath Initiator</a:t>
                      </a:r>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US" sz="1800" b="0" u="none" strike="noStrike"/>
                        <a:t>Role: </a:t>
                      </a:r>
                      <a:endParaRPr/>
                    </a:p>
                    <a:p>
                      <a:pPr marL="0" marR="0" lvl="0" indent="0" algn="l" rtl="0">
                        <a:spcBef>
                          <a:spcPts val="0"/>
                        </a:spcBef>
                        <a:spcAft>
                          <a:spcPts val="0"/>
                        </a:spcAft>
                        <a:buClr>
                          <a:schemeClr val="dk1"/>
                        </a:buClr>
                        <a:buSzPts val="1800"/>
                        <a:buFont typeface="Arial"/>
                        <a:buNone/>
                      </a:pPr>
                      <a:r>
                        <a:rPr lang="en-US" sz="1800" b="1" u="none" strike="noStrike"/>
                        <a:t>Position Administrator </a:t>
                      </a:r>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US" sz="1800" b="0" u="none" strike="noStrike"/>
                        <a:t>Role:</a:t>
                      </a:r>
                      <a:endParaRPr/>
                    </a:p>
                    <a:p>
                      <a:pPr marL="0" marR="0" lvl="0" indent="0" algn="l" rtl="0">
                        <a:spcBef>
                          <a:spcPts val="0"/>
                        </a:spcBef>
                        <a:spcAft>
                          <a:spcPts val="0"/>
                        </a:spcAft>
                        <a:buClr>
                          <a:schemeClr val="dk1"/>
                        </a:buClr>
                        <a:buSzPts val="1800"/>
                        <a:buFont typeface="Arial"/>
                        <a:buNone/>
                      </a:pPr>
                      <a:r>
                        <a:rPr lang="en-US" sz="1800" b="1" u="none" strike="noStrike"/>
                        <a:t>UCPath Center WFA Production</a:t>
                      </a:r>
                      <a:endParaRPr/>
                    </a:p>
                  </a:txBody>
                  <a:tcPr marL="91450" marR="91450" marT="45725" marB="45725"/>
                </a:tc>
                <a:extLst>
                  <a:ext uri="{0D108BD9-81ED-4DB2-BD59-A6C34878D82A}">
                    <a16:rowId xmlns:a16="http://schemas.microsoft.com/office/drawing/2014/main" val="10001"/>
                  </a:ext>
                </a:extLst>
              </a:tr>
              <a:tr h="2468100">
                <a:tc>
                  <a:txBody>
                    <a:bodyPr/>
                    <a:lstStyle/>
                    <a:p>
                      <a:pPr marL="0" marR="0" lvl="0" indent="0" algn="l" rtl="0">
                        <a:spcBef>
                          <a:spcPts val="0"/>
                        </a:spcBef>
                        <a:spcAft>
                          <a:spcPts val="0"/>
                        </a:spcAft>
                        <a:buClr>
                          <a:schemeClr val="dk1"/>
                        </a:buClr>
                        <a:buSzPts val="1800"/>
                        <a:buFont typeface="Arial"/>
                        <a:buNone/>
                      </a:pPr>
                      <a:endParaRPr sz="1800" b="1" u="none" strike="noStrike"/>
                    </a:p>
                    <a:p>
                      <a:pPr marL="0" marR="0" lvl="0" indent="0" algn="l" rtl="0">
                        <a:spcBef>
                          <a:spcPts val="0"/>
                        </a:spcBef>
                        <a:spcAft>
                          <a:spcPts val="0"/>
                        </a:spcAft>
                        <a:buClr>
                          <a:schemeClr val="dk1"/>
                        </a:buClr>
                        <a:buSzPts val="1800"/>
                        <a:buFont typeface="Arial"/>
                        <a:buNone/>
                      </a:pPr>
                      <a:endParaRPr sz="1800" b="1" u="none" strike="noStrike"/>
                    </a:p>
                    <a:p>
                      <a:pPr marL="0" marR="0" lvl="0" indent="0" algn="l" rtl="0">
                        <a:spcBef>
                          <a:spcPts val="0"/>
                        </a:spcBef>
                        <a:spcAft>
                          <a:spcPts val="0"/>
                        </a:spcAft>
                        <a:buClr>
                          <a:schemeClr val="dk1"/>
                        </a:buClr>
                        <a:buSzPts val="1800"/>
                        <a:buFont typeface="Arial"/>
                        <a:buNone/>
                      </a:pPr>
                      <a:r>
                        <a:rPr lang="en-US" sz="1800" b="1" u="none" strike="noStrike"/>
                        <a:t>What:</a:t>
                      </a:r>
                      <a:endParaRPr/>
                    </a:p>
                  </a:txBody>
                  <a:tcPr marL="91450" marR="91450" marT="45725" marB="45725">
                    <a:solidFill>
                      <a:srgbClr val="FFC000"/>
                    </a:solidFill>
                  </a:tcPr>
                </a:tc>
                <a:tc>
                  <a:txBody>
                    <a:bodyPr/>
                    <a:lstStyle/>
                    <a:p>
                      <a:pPr marL="0" marR="0" lvl="0" indent="0" algn="l" rtl="0">
                        <a:spcBef>
                          <a:spcPts val="0"/>
                        </a:spcBef>
                        <a:spcAft>
                          <a:spcPts val="0"/>
                        </a:spcAft>
                        <a:buClr>
                          <a:schemeClr val="dk1"/>
                        </a:buClr>
                        <a:buSzPts val="1800"/>
                        <a:buFont typeface="Arial"/>
                        <a:buNone/>
                      </a:pPr>
                      <a:r>
                        <a:rPr lang="en-US" sz="1800" b="0" u="none" strike="noStrike"/>
                        <a:t>Used to request a new position.</a:t>
                      </a:r>
                      <a:endParaRPr/>
                    </a:p>
                    <a:p>
                      <a:pPr marL="0" marR="0" lvl="0" indent="0" algn="l" rtl="0">
                        <a:spcBef>
                          <a:spcPts val="0"/>
                        </a:spcBef>
                        <a:spcAft>
                          <a:spcPts val="0"/>
                        </a:spcAft>
                        <a:buClr>
                          <a:schemeClr val="dk1"/>
                        </a:buClr>
                        <a:buSzPts val="1800"/>
                        <a:buFont typeface="Arial"/>
                        <a:buNone/>
                      </a:pPr>
                      <a:r>
                        <a:rPr lang="en-US" sz="1800" b="0" u="none" strike="noStrike"/>
                        <a:t>And to request an update to a </a:t>
                      </a:r>
                      <a:r>
                        <a:rPr lang="en-US" sz="1800" b="0" u="sng" strike="noStrike"/>
                        <a:t>vacant</a:t>
                      </a:r>
                      <a:r>
                        <a:rPr lang="en-US" sz="1800" b="0" u="none" strike="noStrike"/>
                        <a:t> position.</a:t>
                      </a:r>
                      <a:endParaRPr/>
                    </a:p>
                    <a:p>
                      <a:pPr marL="0" marR="0" lvl="0" indent="0" algn="l" rtl="0">
                        <a:spcBef>
                          <a:spcPts val="0"/>
                        </a:spcBef>
                        <a:spcAft>
                          <a:spcPts val="0"/>
                        </a:spcAft>
                        <a:buClr>
                          <a:schemeClr val="dk1"/>
                        </a:buClr>
                        <a:buSzPts val="1800"/>
                        <a:buFont typeface="Arial"/>
                        <a:buNone/>
                      </a:pPr>
                      <a:endParaRPr sz="1800" b="0" u="none" strike="noStrike"/>
                    </a:p>
                    <a:p>
                      <a:pPr marL="0" marR="0" lvl="0" indent="0" algn="l" rtl="0">
                        <a:spcBef>
                          <a:spcPts val="0"/>
                        </a:spcBef>
                        <a:spcAft>
                          <a:spcPts val="0"/>
                        </a:spcAft>
                        <a:buClr>
                          <a:schemeClr val="dk1"/>
                        </a:buClr>
                        <a:buSzPts val="1800"/>
                        <a:buFont typeface="Arial"/>
                        <a:buNone/>
                      </a:pPr>
                      <a:r>
                        <a:rPr lang="en-US" sz="1800" b="0" u="none" strike="noStrike"/>
                        <a:t>This method initiates AWE.</a:t>
                      </a:r>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US" sz="1800" b="0" u="none" strike="noStrike"/>
                        <a:t>Used to update position data for positions that have a single incumbent.</a:t>
                      </a:r>
                      <a:endParaRPr/>
                    </a:p>
                    <a:p>
                      <a:pPr marL="0" marR="0" lvl="0" indent="0" algn="l" rtl="0">
                        <a:spcBef>
                          <a:spcPts val="0"/>
                        </a:spcBef>
                        <a:spcAft>
                          <a:spcPts val="0"/>
                        </a:spcAft>
                        <a:buClr>
                          <a:schemeClr val="dk1"/>
                        </a:buClr>
                        <a:buSzPts val="1800"/>
                        <a:buFont typeface="Arial"/>
                        <a:buNone/>
                      </a:pPr>
                      <a:endParaRPr sz="1800" b="0" u="none" strike="noStrike"/>
                    </a:p>
                    <a:p>
                      <a:pPr marL="0" marR="0" lvl="0" indent="0" algn="l" rtl="0">
                        <a:lnSpc>
                          <a:spcPct val="100000"/>
                        </a:lnSpc>
                        <a:spcBef>
                          <a:spcPts val="0"/>
                        </a:spcBef>
                        <a:spcAft>
                          <a:spcPts val="0"/>
                        </a:spcAft>
                        <a:buClr>
                          <a:schemeClr val="dk1"/>
                        </a:buClr>
                        <a:buSzPts val="1800"/>
                        <a:buFont typeface="Arial"/>
                        <a:buNone/>
                      </a:pPr>
                      <a:r>
                        <a:rPr lang="en-US" sz="1800" b="0" u="none" strike="noStrike"/>
                        <a:t>This method initiates AWE.</a:t>
                      </a:r>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US" sz="1800" b="0" u="none" strike="noStrike"/>
                        <a:t>Used to add and update position data including multi-headcount positions.</a:t>
                      </a:r>
                      <a:endParaRPr/>
                    </a:p>
                    <a:p>
                      <a:pPr marL="0" marR="0" lvl="0" indent="0" algn="l" rtl="0">
                        <a:spcBef>
                          <a:spcPts val="0"/>
                        </a:spcBef>
                        <a:spcAft>
                          <a:spcPts val="0"/>
                        </a:spcAft>
                        <a:buClr>
                          <a:schemeClr val="dk1"/>
                        </a:buClr>
                        <a:buSzPts val="1800"/>
                        <a:buFont typeface="Arial"/>
                        <a:buNone/>
                      </a:pPr>
                      <a:endParaRPr sz="1800" b="0" u="none" strike="noStrike"/>
                    </a:p>
                    <a:p>
                      <a:pPr marL="0" marR="0" lvl="0" indent="0" algn="l" rtl="0">
                        <a:spcBef>
                          <a:spcPts val="0"/>
                        </a:spcBef>
                        <a:spcAft>
                          <a:spcPts val="0"/>
                        </a:spcAft>
                        <a:buClr>
                          <a:schemeClr val="dk1"/>
                        </a:buClr>
                        <a:buSzPts val="1800"/>
                        <a:buFont typeface="Arial"/>
                        <a:buNone/>
                      </a:pPr>
                      <a:r>
                        <a:rPr lang="en-US" sz="1800" b="0" u="none" strike="noStrike"/>
                        <a:t>This method does not initiate AWE.</a:t>
                      </a:r>
                      <a:endParaRPr/>
                    </a:p>
                  </a:txBody>
                  <a:tcPr marL="91450" marR="91450" marT="45725" marB="45725"/>
                </a:tc>
                <a:tc>
                  <a:txBody>
                    <a:bodyPr/>
                    <a:lstStyle/>
                    <a:p>
                      <a:pPr marL="0" marR="0" lvl="0" indent="0" algn="l" rtl="0">
                        <a:spcBef>
                          <a:spcPts val="0"/>
                        </a:spcBef>
                        <a:spcAft>
                          <a:spcPts val="0"/>
                        </a:spcAft>
                        <a:buClr>
                          <a:schemeClr val="dk1"/>
                        </a:buClr>
                        <a:buSzPts val="1800"/>
                        <a:buFont typeface="Arial"/>
                        <a:buNone/>
                      </a:pPr>
                      <a:r>
                        <a:rPr lang="en-US" sz="1800" b="0" u="none" strike="noStrike"/>
                        <a:t>Used to add, update and correct position data.</a:t>
                      </a:r>
                      <a:endParaRPr/>
                    </a:p>
                    <a:p>
                      <a:pPr marL="0" marR="0" lvl="0" indent="0" algn="l" rtl="0">
                        <a:spcBef>
                          <a:spcPts val="0"/>
                        </a:spcBef>
                        <a:spcAft>
                          <a:spcPts val="0"/>
                        </a:spcAft>
                        <a:buClr>
                          <a:schemeClr val="dk1"/>
                        </a:buClr>
                        <a:buSzPts val="1800"/>
                        <a:buFont typeface="Arial"/>
                        <a:buNone/>
                      </a:pPr>
                      <a:endParaRPr sz="1800" b="0" u="none" strike="noStrike"/>
                    </a:p>
                    <a:p>
                      <a:pPr marL="0" marR="0" lvl="0" indent="0" algn="l" rtl="0">
                        <a:lnSpc>
                          <a:spcPct val="100000"/>
                        </a:lnSpc>
                        <a:spcBef>
                          <a:spcPts val="0"/>
                        </a:spcBef>
                        <a:spcAft>
                          <a:spcPts val="0"/>
                        </a:spcAft>
                        <a:buClr>
                          <a:schemeClr val="dk1"/>
                        </a:buClr>
                        <a:buSzPts val="1800"/>
                        <a:buFont typeface="Arial"/>
                        <a:buNone/>
                      </a:pPr>
                      <a:endParaRPr sz="1800" b="0" u="none" strike="noStrike"/>
                    </a:p>
                    <a:p>
                      <a:pPr marL="0" marR="0" lvl="0" indent="0" algn="l" rtl="0">
                        <a:lnSpc>
                          <a:spcPct val="100000"/>
                        </a:lnSpc>
                        <a:spcBef>
                          <a:spcPts val="0"/>
                        </a:spcBef>
                        <a:spcAft>
                          <a:spcPts val="0"/>
                        </a:spcAft>
                        <a:buClr>
                          <a:schemeClr val="dk1"/>
                        </a:buClr>
                        <a:buSzPts val="1800"/>
                        <a:buFont typeface="Arial"/>
                        <a:buNone/>
                      </a:pPr>
                      <a:r>
                        <a:rPr lang="en-US" sz="1800" b="0" u="none" strike="noStrike"/>
                        <a:t>This method does not initiate AWE.</a:t>
                      </a:r>
                      <a:endParaRPr/>
                    </a:p>
                  </a:txBody>
                  <a:tcPr marL="91450" marR="91450" marT="45725" marB="45725"/>
                </a:tc>
                <a:extLst>
                  <a:ext uri="{0D108BD9-81ED-4DB2-BD59-A6C34878D82A}">
                    <a16:rowId xmlns:a16="http://schemas.microsoft.com/office/drawing/2014/main" val="10002"/>
                  </a:ext>
                </a:extLst>
              </a:tr>
            </a:tbl>
          </a:graphicData>
        </a:graphic>
      </p:graphicFrame>
      <p:cxnSp>
        <p:nvCxnSpPr>
          <p:cNvPr id="1455" name="Google Shape;1455;p110"/>
          <p:cNvCxnSpPr/>
          <p:nvPr/>
        </p:nvCxnSpPr>
        <p:spPr>
          <a:xfrm>
            <a:off x="1257300" y="1184295"/>
            <a:ext cx="0" cy="4812071"/>
          </a:xfrm>
          <a:prstGeom prst="straightConnector1">
            <a:avLst/>
          </a:prstGeom>
          <a:noFill/>
          <a:ln w="57150" cap="flat" cmpd="sng">
            <a:solidFill>
              <a:schemeClr val="dk1"/>
            </a:solidFill>
            <a:prstDash val="solid"/>
            <a:round/>
            <a:headEnd type="none" w="sm" len="sm"/>
            <a:tailEnd type="none" w="sm" len="sm"/>
          </a:ln>
        </p:spPr>
      </p:cxnSp>
      <p:sp>
        <p:nvSpPr>
          <p:cNvPr id="2" name="Up Arrow 1"/>
          <p:cNvSpPr/>
          <p:nvPr/>
        </p:nvSpPr>
        <p:spPr>
          <a:xfrm>
            <a:off x="0" y="1889866"/>
            <a:ext cx="422212" cy="34009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111"/>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The Position Lifecycle</a:t>
            </a:r>
            <a:endParaRPr/>
          </a:p>
        </p:txBody>
      </p:sp>
      <p:sp>
        <p:nvSpPr>
          <p:cNvPr id="1461" name="Google Shape;1461;p111"/>
          <p:cNvSpPr/>
          <p:nvPr/>
        </p:nvSpPr>
        <p:spPr>
          <a:xfrm rot="-964075">
            <a:off x="2912644" y="1844627"/>
            <a:ext cx="3057614" cy="3057614"/>
          </a:xfrm>
          <a:custGeom>
            <a:avLst/>
            <a:gdLst/>
            <a:ahLst/>
            <a:cxnLst/>
            <a:rect l="l" t="t" r="r" b="b"/>
            <a:pathLst>
              <a:path w="120000" h="120000" extrusionOk="0">
                <a:moveTo>
                  <a:pt x="10402" y="29991"/>
                </a:moveTo>
                <a:cubicBezTo>
                  <a:pt x="23061" y="9068"/>
                  <a:pt x="47488" y="-1660"/>
                  <a:pt x="71459" y="3174"/>
                </a:cubicBezTo>
                <a:lnTo>
                  <a:pt x="72038" y="1243"/>
                </a:lnTo>
                <a:lnTo>
                  <a:pt x="75759" y="7462"/>
                </a:lnTo>
                <a:lnTo>
                  <a:pt x="69079" y="11107"/>
                </a:lnTo>
                <a:lnTo>
                  <a:pt x="69658" y="9178"/>
                </a:lnTo>
                <a:lnTo>
                  <a:pt x="69658" y="9178"/>
                </a:lnTo>
                <a:cubicBezTo>
                  <a:pt x="48428" y="5144"/>
                  <a:pt x="26926" y="14731"/>
                  <a:pt x="15740" y="33220"/>
                </a:cubicBezTo>
                <a:close/>
              </a:path>
            </a:pathLst>
          </a:custGeom>
          <a:solidFill>
            <a:srgbClr val="548135"/>
          </a:solidFill>
          <a:ln w="25400" cap="flat" cmpd="sng">
            <a:solidFill>
              <a:srgbClr val="5481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11"/>
          <p:cNvSpPr/>
          <p:nvPr/>
        </p:nvSpPr>
        <p:spPr>
          <a:xfrm rot="218381">
            <a:off x="2676059" y="1746757"/>
            <a:ext cx="3057614" cy="3057614"/>
          </a:xfrm>
          <a:custGeom>
            <a:avLst/>
            <a:gdLst/>
            <a:ahLst/>
            <a:cxnLst/>
            <a:rect l="l" t="t" r="r" b="b"/>
            <a:pathLst>
              <a:path w="120000" h="120000" extrusionOk="0">
                <a:moveTo>
                  <a:pt x="78169" y="7198"/>
                </a:moveTo>
                <a:lnTo>
                  <a:pt x="78169" y="7198"/>
                </a:lnTo>
                <a:cubicBezTo>
                  <a:pt x="99096" y="14399"/>
                  <a:pt x="113795" y="33279"/>
                  <a:pt x="115645" y="55332"/>
                </a:cubicBezTo>
                <a:lnTo>
                  <a:pt x="119790" y="55368"/>
                </a:lnTo>
                <a:lnTo>
                  <a:pt x="112719" y="60450"/>
                </a:lnTo>
                <a:lnTo>
                  <a:pt x="105232" y="55243"/>
                </a:lnTo>
                <a:lnTo>
                  <a:pt x="109376" y="55279"/>
                </a:lnTo>
                <a:cubicBezTo>
                  <a:pt x="107525" y="35918"/>
                  <a:pt x="94530" y="19426"/>
                  <a:pt x="76139" y="13098"/>
                </a:cubicBezTo>
                <a:close/>
              </a:path>
            </a:pathLst>
          </a:custGeom>
          <a:solidFill>
            <a:srgbClr val="0064A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11"/>
          <p:cNvSpPr/>
          <p:nvPr/>
        </p:nvSpPr>
        <p:spPr>
          <a:xfrm rot="509064">
            <a:off x="2573954" y="1620085"/>
            <a:ext cx="3160405" cy="3037676"/>
          </a:xfrm>
          <a:custGeom>
            <a:avLst/>
            <a:gdLst/>
            <a:ahLst/>
            <a:cxnLst/>
            <a:rect l="l" t="t" r="r" b="b"/>
            <a:pathLst>
              <a:path w="120000" h="120000" extrusionOk="0">
                <a:moveTo>
                  <a:pt x="115207" y="69374"/>
                </a:moveTo>
                <a:lnTo>
                  <a:pt x="115207" y="69374"/>
                </a:lnTo>
                <a:cubicBezTo>
                  <a:pt x="111941" y="88499"/>
                  <a:pt x="98954" y="104563"/>
                  <a:pt x="80904" y="111804"/>
                </a:cubicBezTo>
                <a:lnTo>
                  <a:pt x="82103" y="115766"/>
                </a:lnTo>
                <a:lnTo>
                  <a:pt x="75286" y="110481"/>
                </a:lnTo>
                <a:lnTo>
                  <a:pt x="77899" y="101880"/>
                </a:lnTo>
                <a:lnTo>
                  <a:pt x="79098" y="105841"/>
                </a:lnTo>
                <a:cubicBezTo>
                  <a:pt x="94986" y="99329"/>
                  <a:pt x="106388" y="85177"/>
                  <a:pt x="109288" y="68369"/>
                </a:cubicBezTo>
                <a:close/>
              </a:path>
            </a:pathLst>
          </a:custGeom>
          <a:solidFill>
            <a:srgbClr val="5C8B6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11"/>
          <p:cNvSpPr/>
          <p:nvPr/>
        </p:nvSpPr>
        <p:spPr>
          <a:xfrm rot="1808986">
            <a:off x="2909707" y="1586052"/>
            <a:ext cx="3057614" cy="3057614"/>
          </a:xfrm>
          <a:custGeom>
            <a:avLst/>
            <a:gdLst/>
            <a:ahLst/>
            <a:cxnLst/>
            <a:rect l="l" t="t" r="r" b="b"/>
            <a:pathLst>
              <a:path w="120000" h="120000" extrusionOk="0">
                <a:moveTo>
                  <a:pt x="75656" y="113418"/>
                </a:moveTo>
                <a:cubicBezTo>
                  <a:pt x="55404" y="119353"/>
                  <a:pt x="33538" y="113326"/>
                  <a:pt x="19187" y="97854"/>
                </a:cubicBezTo>
                <a:lnTo>
                  <a:pt x="15768" y="100497"/>
                </a:lnTo>
                <a:lnTo>
                  <a:pt x="18432" y="92142"/>
                </a:lnTo>
                <a:lnTo>
                  <a:pt x="27562" y="91377"/>
                </a:lnTo>
                <a:lnTo>
                  <a:pt x="24145" y="94020"/>
                </a:lnTo>
                <a:lnTo>
                  <a:pt x="24145" y="94020"/>
                </a:lnTo>
                <a:cubicBezTo>
                  <a:pt x="36903" y="107467"/>
                  <a:pt x="56113" y="112644"/>
                  <a:pt x="73901" y="107431"/>
                </a:cubicBezTo>
                <a:close/>
              </a:path>
            </a:pathLst>
          </a:custGeom>
          <a:solidFill>
            <a:srgbClr val="DAB6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11"/>
          <p:cNvSpPr txBox="1"/>
          <p:nvPr/>
        </p:nvSpPr>
        <p:spPr>
          <a:xfrm>
            <a:off x="250614" y="1258628"/>
            <a:ext cx="50587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548135"/>
                </a:solidFill>
                <a:latin typeface="Calibri"/>
                <a:ea typeface="Calibri"/>
                <a:cs typeface="Calibri"/>
                <a:sym typeface="Calibri"/>
              </a:rPr>
              <a:t>1.</a:t>
            </a:r>
            <a:endParaRPr/>
          </a:p>
        </p:txBody>
      </p:sp>
      <p:sp>
        <p:nvSpPr>
          <p:cNvPr id="1466" name="Google Shape;1466;p111"/>
          <p:cNvSpPr txBox="1"/>
          <p:nvPr/>
        </p:nvSpPr>
        <p:spPr>
          <a:xfrm>
            <a:off x="250614" y="3802823"/>
            <a:ext cx="63350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DAB600"/>
                </a:solidFill>
                <a:latin typeface="Calibri"/>
                <a:ea typeface="Calibri"/>
                <a:cs typeface="Calibri"/>
                <a:sym typeface="Calibri"/>
              </a:rPr>
              <a:t>4.</a:t>
            </a:r>
            <a:endParaRPr/>
          </a:p>
        </p:txBody>
      </p:sp>
      <p:sp>
        <p:nvSpPr>
          <p:cNvPr id="1467" name="Google Shape;1467;p111"/>
          <p:cNvSpPr txBox="1"/>
          <p:nvPr/>
        </p:nvSpPr>
        <p:spPr>
          <a:xfrm>
            <a:off x="5388742" y="3914140"/>
            <a:ext cx="63350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5C8B68"/>
                </a:solidFill>
                <a:latin typeface="Calibri"/>
                <a:ea typeface="Calibri"/>
                <a:cs typeface="Calibri"/>
                <a:sym typeface="Calibri"/>
              </a:rPr>
              <a:t>3.</a:t>
            </a:r>
            <a:endParaRPr/>
          </a:p>
        </p:txBody>
      </p:sp>
      <p:sp>
        <p:nvSpPr>
          <p:cNvPr id="1468" name="Google Shape;1468;p111"/>
          <p:cNvSpPr txBox="1"/>
          <p:nvPr/>
        </p:nvSpPr>
        <p:spPr>
          <a:xfrm>
            <a:off x="5365253" y="1258628"/>
            <a:ext cx="63350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0064A4"/>
                </a:solidFill>
                <a:latin typeface="Calibri"/>
                <a:ea typeface="Calibri"/>
                <a:cs typeface="Calibri"/>
                <a:sym typeface="Calibri"/>
              </a:rPr>
              <a:t>2.</a:t>
            </a:r>
            <a:endParaRPr/>
          </a:p>
        </p:txBody>
      </p:sp>
      <p:sp>
        <p:nvSpPr>
          <p:cNvPr id="1469" name="Google Shape;1469;p111"/>
          <p:cNvSpPr/>
          <p:nvPr/>
        </p:nvSpPr>
        <p:spPr>
          <a:xfrm>
            <a:off x="827904" y="1627960"/>
            <a:ext cx="25625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548135"/>
                </a:solidFill>
                <a:latin typeface="Calibri"/>
                <a:ea typeface="Calibri"/>
                <a:cs typeface="Calibri"/>
                <a:sym typeface="Calibri"/>
              </a:rPr>
              <a:t>Create a Position</a:t>
            </a:r>
            <a:endParaRPr/>
          </a:p>
        </p:txBody>
      </p:sp>
      <p:sp>
        <p:nvSpPr>
          <p:cNvPr id="1470" name="Google Shape;1470;p111"/>
          <p:cNvSpPr txBox="1"/>
          <p:nvPr/>
        </p:nvSpPr>
        <p:spPr>
          <a:xfrm>
            <a:off x="5967191" y="1627960"/>
            <a:ext cx="2663158"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64A4"/>
                </a:solidFill>
                <a:latin typeface="Calibri"/>
                <a:ea typeface="Calibri"/>
                <a:cs typeface="Calibri"/>
                <a:sym typeface="Calibri"/>
              </a:rPr>
              <a:t>Associate the Position                        with Job and Personal Data </a:t>
            </a:r>
            <a:endParaRPr/>
          </a:p>
          <a:p>
            <a:pPr marL="0" marR="0" lvl="0" indent="0" algn="l" rtl="0">
              <a:spcBef>
                <a:spcPts val="0"/>
              </a:spcBef>
              <a:spcAft>
                <a:spcPts val="0"/>
              </a:spcAft>
              <a:buNone/>
            </a:pPr>
            <a:endParaRPr sz="1200">
              <a:solidFill>
                <a:srgbClr val="000000"/>
              </a:solidFill>
              <a:latin typeface="Calibri"/>
              <a:ea typeface="Calibri"/>
              <a:cs typeface="Calibri"/>
              <a:sym typeface="Calibri"/>
            </a:endParaRPr>
          </a:p>
        </p:txBody>
      </p:sp>
      <p:sp>
        <p:nvSpPr>
          <p:cNvPr id="1471" name="Google Shape;1471;p111"/>
          <p:cNvSpPr txBox="1"/>
          <p:nvPr/>
        </p:nvSpPr>
        <p:spPr>
          <a:xfrm>
            <a:off x="5967191" y="4370932"/>
            <a:ext cx="24357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5C8B68"/>
                </a:solidFill>
                <a:latin typeface="Calibri"/>
                <a:ea typeface="Calibri"/>
                <a:cs typeface="Calibri"/>
                <a:sym typeface="Calibri"/>
              </a:rPr>
              <a:t>Update the Position</a:t>
            </a:r>
            <a:endParaRPr/>
          </a:p>
        </p:txBody>
      </p:sp>
      <p:sp>
        <p:nvSpPr>
          <p:cNvPr id="1472" name="Google Shape;1472;p111"/>
          <p:cNvSpPr txBox="1"/>
          <p:nvPr/>
        </p:nvSpPr>
        <p:spPr>
          <a:xfrm>
            <a:off x="817561" y="4111554"/>
            <a:ext cx="258323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DAB600"/>
                </a:solidFill>
                <a:latin typeface="Calibri"/>
                <a:ea typeface="Calibri"/>
                <a:cs typeface="Calibri"/>
                <a:sym typeface="Calibri"/>
              </a:rPr>
              <a:t>Maintain the Position</a:t>
            </a:r>
            <a:endParaRPr/>
          </a:p>
          <a:p>
            <a:pPr marL="0" marR="0" lvl="0" indent="0" algn="l" rtl="0">
              <a:spcBef>
                <a:spcPts val="0"/>
              </a:spcBef>
              <a:spcAft>
                <a:spcPts val="0"/>
              </a:spcAft>
              <a:buNone/>
            </a:pPr>
            <a:endParaRPr sz="1200">
              <a:solidFill>
                <a:srgbClr val="DAB600"/>
              </a:solidFill>
              <a:latin typeface="Calibri"/>
              <a:ea typeface="Calibri"/>
              <a:cs typeface="Calibri"/>
              <a:sym typeface="Calibri"/>
            </a:endParaRPr>
          </a:p>
        </p:txBody>
      </p:sp>
      <p:sp>
        <p:nvSpPr>
          <p:cNvPr id="1473" name="Google Shape;1473;p111"/>
          <p:cNvSpPr/>
          <p:nvPr/>
        </p:nvSpPr>
        <p:spPr>
          <a:xfrm>
            <a:off x="827904" y="1906691"/>
            <a:ext cx="2075874"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smtClean="0">
                <a:solidFill>
                  <a:srgbClr val="385623"/>
                </a:solidFill>
                <a:latin typeface="Calibri"/>
                <a:ea typeface="Calibri"/>
                <a:cs typeface="Calibri"/>
                <a:sym typeface="Calibri"/>
              </a:rPr>
              <a:t>When hiring an employee, they </a:t>
            </a:r>
            <a:r>
              <a:rPr lang="en-US" sz="1400" dirty="0">
                <a:solidFill>
                  <a:srgbClr val="385623"/>
                </a:solidFill>
                <a:latin typeface="Calibri"/>
                <a:ea typeface="Calibri"/>
                <a:cs typeface="Calibri"/>
                <a:sym typeface="Calibri"/>
              </a:rPr>
              <a:t>are placed into an approved position.</a:t>
            </a:r>
            <a:endParaRPr dirty="0"/>
          </a:p>
        </p:txBody>
      </p:sp>
      <p:sp>
        <p:nvSpPr>
          <p:cNvPr id="1474" name="Google Shape;1474;p111"/>
          <p:cNvSpPr/>
          <p:nvPr/>
        </p:nvSpPr>
        <p:spPr>
          <a:xfrm>
            <a:off x="5941155" y="2487805"/>
            <a:ext cx="3202845"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000000"/>
                </a:solidFill>
                <a:latin typeface="Calibri"/>
                <a:ea typeface="Calibri"/>
                <a:cs typeface="Calibri"/>
                <a:sym typeface="Calibri"/>
              </a:rPr>
              <a:t>During the hire process, </a:t>
            </a:r>
            <a:r>
              <a:rPr lang="en-US" sz="1400" dirty="0" smtClean="0">
                <a:solidFill>
                  <a:srgbClr val="000000"/>
                </a:solidFill>
                <a:latin typeface="Calibri"/>
                <a:ea typeface="Calibri"/>
                <a:cs typeface="Calibri"/>
                <a:sym typeface="Calibri"/>
              </a:rPr>
              <a:t>the Initiator </a:t>
            </a:r>
            <a:r>
              <a:rPr lang="en-US" sz="1400" dirty="0">
                <a:solidFill>
                  <a:srgbClr val="000000"/>
                </a:solidFill>
                <a:latin typeface="Calibri"/>
                <a:ea typeface="Calibri"/>
                <a:cs typeface="Calibri"/>
                <a:sym typeface="Calibri"/>
              </a:rPr>
              <a:t>inputs additional </a:t>
            </a:r>
            <a:r>
              <a:rPr lang="en-US" sz="1400" dirty="0" smtClean="0">
                <a:solidFill>
                  <a:srgbClr val="000000"/>
                </a:solidFill>
                <a:latin typeface="Calibri"/>
                <a:ea typeface="Calibri"/>
                <a:cs typeface="Calibri"/>
                <a:sym typeface="Calibri"/>
              </a:rPr>
              <a:t>information on the Smart HR Template, </a:t>
            </a:r>
            <a:r>
              <a:rPr lang="en-US" sz="1400" dirty="0">
                <a:solidFill>
                  <a:srgbClr val="000000"/>
                </a:solidFill>
                <a:latin typeface="Calibri"/>
                <a:ea typeface="Calibri"/>
                <a:cs typeface="Calibri"/>
                <a:sym typeface="Calibri"/>
              </a:rPr>
              <a:t>such as compensation data (comp rate, comp rate code, etc.) as well as the new employee’s personal information that complete an employee’s job record.</a:t>
            </a:r>
            <a:endParaRPr dirty="0"/>
          </a:p>
        </p:txBody>
      </p:sp>
      <p:sp>
        <p:nvSpPr>
          <p:cNvPr id="1475" name="Google Shape;1475;p111"/>
          <p:cNvSpPr/>
          <p:nvPr/>
        </p:nvSpPr>
        <p:spPr>
          <a:xfrm>
            <a:off x="5949244" y="4711296"/>
            <a:ext cx="2749579"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When a position change is submitted, as in the case of a job reclassification, the position and job data will be updated in UCPath.</a:t>
            </a:r>
            <a:endParaRPr/>
          </a:p>
        </p:txBody>
      </p:sp>
      <p:sp>
        <p:nvSpPr>
          <p:cNvPr id="1476" name="Google Shape;1476;p111"/>
          <p:cNvSpPr/>
          <p:nvPr/>
        </p:nvSpPr>
        <p:spPr>
          <a:xfrm>
            <a:off x="827904" y="4480886"/>
            <a:ext cx="2570163"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0000"/>
                </a:solidFill>
                <a:latin typeface="Calibri"/>
                <a:ea typeface="Calibri"/>
                <a:cs typeface="Calibri"/>
                <a:sym typeface="Calibri"/>
              </a:rPr>
              <a:t>Position remains static until a change is made to the position data. </a:t>
            </a:r>
            <a:r>
              <a:rPr lang="en-US" sz="1400">
                <a:solidFill>
                  <a:schemeClr val="dk1"/>
                </a:solidFill>
                <a:latin typeface="Calibri"/>
                <a:ea typeface="Calibri"/>
                <a:cs typeface="Calibri"/>
                <a:sym typeface="Calibri"/>
              </a:rPr>
              <a:t>At UCI</a:t>
            </a:r>
            <a:r>
              <a:rPr lang="en-US" sz="1400">
                <a:solidFill>
                  <a:srgbClr val="385623"/>
                </a:solidFill>
                <a:latin typeface="Calibri"/>
                <a:ea typeface="Calibri"/>
                <a:cs typeface="Calibri"/>
                <a:sym typeface="Calibri"/>
              </a:rPr>
              <a:t>, </a:t>
            </a:r>
            <a:r>
              <a:rPr lang="en-US" sz="1400">
                <a:solidFill>
                  <a:schemeClr val="dk1"/>
                </a:solidFill>
                <a:latin typeface="Calibri"/>
                <a:ea typeface="Calibri"/>
                <a:cs typeface="Calibri"/>
                <a:sym typeface="Calibri"/>
              </a:rPr>
              <a:t>positions can be </a:t>
            </a:r>
            <a:r>
              <a:rPr lang="en-US" sz="1400" i="1">
                <a:solidFill>
                  <a:schemeClr val="dk1"/>
                </a:solidFill>
                <a:latin typeface="Calibri"/>
                <a:ea typeface="Calibri"/>
                <a:cs typeface="Calibri"/>
                <a:sym typeface="Calibri"/>
              </a:rPr>
              <a:t>inactivated</a:t>
            </a:r>
            <a:r>
              <a:rPr lang="en-US" sz="1400">
                <a:solidFill>
                  <a:schemeClr val="dk1"/>
                </a:solidFill>
                <a:latin typeface="Calibri"/>
                <a:ea typeface="Calibri"/>
                <a:cs typeface="Calibri"/>
                <a:sym typeface="Calibri"/>
              </a:rPr>
              <a:t> or </a:t>
            </a:r>
            <a:r>
              <a:rPr lang="en-US" sz="1400" i="1">
                <a:solidFill>
                  <a:schemeClr val="dk1"/>
                </a:solidFill>
                <a:latin typeface="Calibri"/>
                <a:ea typeface="Calibri"/>
                <a:cs typeface="Calibri"/>
                <a:sym typeface="Calibri"/>
              </a:rPr>
              <a:t>frozen</a:t>
            </a:r>
            <a:r>
              <a:rPr lang="en-US" sz="1400">
                <a:solidFill>
                  <a:schemeClr val="dk1"/>
                </a:solidFill>
                <a:latin typeface="Calibri"/>
                <a:ea typeface="Calibri"/>
                <a:cs typeface="Calibri"/>
                <a:sym typeface="Calibri"/>
              </a:rPr>
              <a:t> when not in use. </a:t>
            </a:r>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3"/>
                                        </p:tgtEl>
                                        <p:attrNameLst>
                                          <p:attrName>style.visibility</p:attrName>
                                        </p:attrNameLst>
                                      </p:cBhvr>
                                      <p:to>
                                        <p:strVal val="visible"/>
                                      </p:to>
                                    </p:set>
                                    <p:animEffect transition="in" filter="fade">
                                      <p:cBhvr>
                                        <p:cTn id="7" dur="500"/>
                                        <p:tgtEl>
                                          <p:spTgt spid="14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4"/>
                                        </p:tgtEl>
                                        <p:attrNameLst>
                                          <p:attrName>style.visibility</p:attrName>
                                        </p:attrNameLst>
                                      </p:cBhvr>
                                      <p:to>
                                        <p:strVal val="visible"/>
                                      </p:to>
                                    </p:set>
                                    <p:animEffect transition="in" filter="fade">
                                      <p:cBhvr>
                                        <p:cTn id="12" dur="500"/>
                                        <p:tgtEl>
                                          <p:spTgt spid="14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5"/>
                                        </p:tgtEl>
                                        <p:attrNameLst>
                                          <p:attrName>style.visibility</p:attrName>
                                        </p:attrNameLst>
                                      </p:cBhvr>
                                      <p:to>
                                        <p:strVal val="visible"/>
                                      </p:to>
                                    </p:set>
                                    <p:animEffect transition="in" filter="fade">
                                      <p:cBhvr>
                                        <p:cTn id="17" dur="500"/>
                                        <p:tgtEl>
                                          <p:spTgt spid="14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6"/>
                                        </p:tgtEl>
                                        <p:attrNameLst>
                                          <p:attrName>style.visibility</p:attrName>
                                        </p:attrNameLst>
                                      </p:cBhvr>
                                      <p:to>
                                        <p:strVal val="visible"/>
                                      </p:to>
                                    </p:set>
                                    <p:animEffect transition="in" filter="fade">
                                      <p:cBhvr>
                                        <p:cTn id="22" dur="500"/>
                                        <p:tgtEl>
                                          <p:spTgt spid="1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113"/>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000"/>
              <a:buFont typeface="Arial Black"/>
              <a:buNone/>
            </a:pPr>
            <a:r>
              <a:rPr lang="en-US"/>
              <a:t>Reference Material for Review</a:t>
            </a:r>
            <a:endParaRPr/>
          </a:p>
        </p:txBody>
      </p:sp>
      <p:sp>
        <p:nvSpPr>
          <p:cNvPr id="1488" name="Google Shape;1488;p113"/>
          <p:cNvSpPr txBox="1">
            <a:spLocks noGrp="1"/>
          </p:cNvSpPr>
          <p:nvPr>
            <p:ph type="body" idx="1"/>
          </p:nvPr>
        </p:nvSpPr>
        <p:spPr>
          <a:xfrm>
            <a:off x="676376" y="1169470"/>
            <a:ext cx="8059410" cy="51993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t>Links to helpful reference material:</a:t>
            </a:r>
            <a:endParaRPr/>
          </a:p>
          <a:p>
            <a:pPr marL="342900" lvl="0" indent="-342900" algn="l" rtl="0">
              <a:lnSpc>
                <a:spcPct val="90000"/>
              </a:lnSpc>
              <a:spcBef>
                <a:spcPts val="2400"/>
              </a:spcBef>
              <a:spcAft>
                <a:spcPts val="0"/>
              </a:spcAft>
              <a:buClr>
                <a:schemeClr val="dk1"/>
              </a:buClr>
              <a:buSzPts val="1800"/>
              <a:buFont typeface="Arial"/>
              <a:buChar char="•"/>
            </a:pPr>
            <a:r>
              <a:rPr lang="en-US" sz="1800" u="sng">
                <a:solidFill>
                  <a:schemeClr val="hlink"/>
                </a:solidFill>
                <a:hlinkClick r:id="rId4"/>
              </a:rPr>
              <a:t>http://www.hr.uci.edu/</a:t>
            </a:r>
            <a:r>
              <a:rPr lang="en-US" sz="1800"/>
              <a:t>  - UCI HR Website</a:t>
            </a:r>
            <a:endParaRPr/>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5"/>
              </a:rPr>
              <a:t>https://ap.uci.edu/</a:t>
            </a:r>
            <a:r>
              <a:rPr lang="en-US" sz="1800"/>
              <a:t> - UCI Academic Personnel Website</a:t>
            </a:r>
            <a:endParaRPr/>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6"/>
              </a:rPr>
              <a:t>http://www.uclc.uci.edu/</a:t>
            </a:r>
            <a:r>
              <a:rPr lang="en-US" sz="1800"/>
              <a:t>  - UC Learning Center Website</a:t>
            </a:r>
            <a:endParaRPr/>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7"/>
              </a:rPr>
              <a:t>https://ucpath.uci.edu/training/index.php</a:t>
            </a:r>
            <a:r>
              <a:rPr lang="en-US" sz="1800"/>
              <a:t> - UCI UCPath Training Website</a:t>
            </a:r>
            <a:endParaRPr/>
          </a:p>
          <a:p>
            <a:pPr marL="342900" lvl="0" indent="-215900" algn="l" rtl="0">
              <a:lnSpc>
                <a:spcPct val="90000"/>
              </a:lnSpc>
              <a:spcBef>
                <a:spcPts val="400"/>
              </a:spcBef>
              <a:spcAft>
                <a:spcPts val="0"/>
              </a:spcAft>
              <a:buClr>
                <a:schemeClr val="dk1"/>
              </a:buClr>
              <a:buSzPts val="2000"/>
              <a:buFont typeface="Arial"/>
              <a:buNone/>
            </a:pPr>
            <a:endParaRPr sz="2000"/>
          </a:p>
          <a:p>
            <a:pPr marL="0" lvl="0" indent="0" algn="l" rtl="0">
              <a:lnSpc>
                <a:spcPct val="90000"/>
              </a:lnSpc>
              <a:spcBef>
                <a:spcPts val="640"/>
              </a:spcBef>
              <a:spcAft>
                <a:spcPts val="0"/>
              </a:spcAft>
              <a:buClr>
                <a:schemeClr val="dk1"/>
              </a:buClr>
              <a:buSzPts val="3200"/>
              <a:buNone/>
            </a:pPr>
            <a:r>
              <a:rPr lang="en-US"/>
              <a:t>List of Other Relevant UPKs:</a:t>
            </a:r>
            <a:endParaRPr/>
          </a:p>
          <a:p>
            <a:pPr marL="342900" lvl="0" indent="-342900" algn="l" rtl="0">
              <a:lnSpc>
                <a:spcPct val="90000"/>
              </a:lnSpc>
              <a:spcBef>
                <a:spcPts val="1560"/>
              </a:spcBef>
              <a:spcAft>
                <a:spcPts val="0"/>
              </a:spcAft>
              <a:buClr>
                <a:schemeClr val="dk1"/>
              </a:buClr>
              <a:buSzPts val="1800"/>
              <a:buFont typeface="Arial"/>
              <a:buChar char="•"/>
            </a:pPr>
            <a:r>
              <a:rPr lang="en-US" sz="1800" u="sng">
                <a:solidFill>
                  <a:schemeClr val="hlink"/>
                </a:solidFill>
                <a:hlinkClick r:id="rId8"/>
              </a:rPr>
              <a:t>Initiate New Position Control Request</a:t>
            </a:r>
            <a:endParaRPr sz="1800"/>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8"/>
              </a:rPr>
              <a:t>Initiate Update Vacant Position Request</a:t>
            </a:r>
            <a:endParaRPr sz="1800"/>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8"/>
              </a:rPr>
              <a:t>View Position Information</a:t>
            </a:r>
            <a:endParaRPr sz="1800"/>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8"/>
              </a:rPr>
              <a:t>Enter Direct Retro Funding Update</a:t>
            </a:r>
            <a:endParaRPr sz="1800"/>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8"/>
              </a:rPr>
              <a:t>Enter Direct Retro Funding Update – MCOP</a:t>
            </a:r>
            <a:endParaRPr sz="1800"/>
          </a:p>
          <a:p>
            <a:pPr marL="342900" lvl="0" indent="-342900" algn="l" rtl="0">
              <a:lnSpc>
                <a:spcPct val="90000"/>
              </a:lnSpc>
              <a:spcBef>
                <a:spcPts val="360"/>
              </a:spcBef>
              <a:spcAft>
                <a:spcPts val="0"/>
              </a:spcAft>
              <a:buClr>
                <a:schemeClr val="dk1"/>
              </a:buClr>
              <a:buSzPts val="1800"/>
              <a:buFont typeface="Arial"/>
              <a:buChar char="•"/>
            </a:pPr>
            <a:r>
              <a:rPr lang="en-US" sz="1800" u="sng">
                <a:solidFill>
                  <a:schemeClr val="hlink"/>
                </a:solidFill>
                <a:hlinkClick r:id="rId8"/>
              </a:rPr>
              <a:t>Review Direct Retro Distribution</a:t>
            </a:r>
            <a:endParaRPr sz="180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4"/>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600"/>
              <a:buFont typeface="Arial Black"/>
              <a:buNone/>
            </a:pPr>
            <a:r>
              <a:rPr lang="en-US" sz="3600"/>
              <a:t>Position Management Overview </a:t>
            </a:r>
            <a:endParaRPr/>
          </a:p>
        </p:txBody>
      </p:sp>
      <p:grpSp>
        <p:nvGrpSpPr>
          <p:cNvPr id="258" name="Google Shape;258;p14"/>
          <p:cNvGrpSpPr/>
          <p:nvPr/>
        </p:nvGrpSpPr>
        <p:grpSpPr>
          <a:xfrm>
            <a:off x="1323493" y="2732882"/>
            <a:ext cx="5983063" cy="1824558"/>
            <a:chOff x="1474200" y="1692757"/>
            <a:chExt cx="5983063" cy="1824558"/>
          </a:xfrm>
        </p:grpSpPr>
        <p:sp>
          <p:nvSpPr>
            <p:cNvPr id="260" name="Google Shape;260;p14"/>
            <p:cNvSpPr/>
            <p:nvPr/>
          </p:nvSpPr>
          <p:spPr>
            <a:xfrm>
              <a:off x="2929466" y="1999568"/>
              <a:ext cx="627233" cy="633532"/>
            </a:xfrm>
            <a:prstGeom prst="plus">
              <a:avLst>
                <a:gd name="adj" fmla="val 38223"/>
              </a:avLst>
            </a:prstGeom>
            <a:solidFill>
              <a:srgbClr val="09548E"/>
            </a:solidFill>
            <a:ln w="9525" cap="flat" cmpd="sng">
              <a:solidFill>
                <a:srgbClr val="4472C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9548E"/>
                </a:solidFill>
                <a:latin typeface="Calibri"/>
                <a:ea typeface="Calibri"/>
                <a:cs typeface="Calibri"/>
                <a:sym typeface="Calibri"/>
              </a:endParaRPr>
            </a:p>
          </p:txBody>
        </p:sp>
        <p:sp>
          <p:nvSpPr>
            <p:cNvPr id="262" name="Google Shape;262;p14"/>
            <p:cNvSpPr/>
            <p:nvPr/>
          </p:nvSpPr>
          <p:spPr>
            <a:xfrm>
              <a:off x="5156300" y="2074484"/>
              <a:ext cx="627233" cy="151956"/>
            </a:xfrm>
            <a:prstGeom prst="rect">
              <a:avLst/>
            </a:prstGeom>
            <a:solidFill>
              <a:srgbClr val="09548E"/>
            </a:solidFill>
            <a:ln w="9525" cap="flat" cmpd="sng">
              <a:solidFill>
                <a:srgbClr val="4472C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3" name="Google Shape;263;p14"/>
            <p:cNvSpPr/>
            <p:nvPr/>
          </p:nvSpPr>
          <p:spPr>
            <a:xfrm>
              <a:off x="5156300" y="2389400"/>
              <a:ext cx="627233" cy="151956"/>
            </a:xfrm>
            <a:prstGeom prst="rect">
              <a:avLst/>
            </a:prstGeom>
            <a:solidFill>
              <a:srgbClr val="09548E"/>
            </a:solidFill>
            <a:ln w="9525" cap="flat" cmpd="sng">
              <a:solidFill>
                <a:srgbClr val="0064A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264" name="Google Shape;264;p14"/>
            <p:cNvGrpSpPr/>
            <p:nvPr/>
          </p:nvGrpSpPr>
          <p:grpSpPr>
            <a:xfrm>
              <a:off x="4090978" y="1744081"/>
              <a:ext cx="599330" cy="992178"/>
              <a:chOff x="4575307" y="4112280"/>
              <a:chExt cx="599330" cy="992178"/>
            </a:xfrm>
          </p:grpSpPr>
          <p:sp>
            <p:nvSpPr>
              <p:cNvPr id="265" name="Google Shape;265;p14"/>
              <p:cNvSpPr/>
              <p:nvPr/>
            </p:nvSpPr>
            <p:spPr>
              <a:xfrm>
                <a:off x="4754557" y="4309113"/>
                <a:ext cx="242011" cy="436193"/>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6" name="Google Shape;266;p14"/>
              <p:cNvSpPr/>
              <p:nvPr/>
            </p:nvSpPr>
            <p:spPr>
              <a:xfrm rot="7650925">
                <a:off x="4539618" y="4426716"/>
                <a:ext cx="336498" cy="75899"/>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7" name="Google Shape;267;p14"/>
              <p:cNvSpPr/>
              <p:nvPr/>
            </p:nvSpPr>
            <p:spPr>
              <a:xfrm rot="5400000">
                <a:off x="4609043" y="4858568"/>
                <a:ext cx="391405" cy="100376"/>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8" name="Google Shape;268;p14"/>
              <p:cNvSpPr/>
              <p:nvPr/>
            </p:nvSpPr>
            <p:spPr>
              <a:xfrm rot="5400000">
                <a:off x="4750678" y="4858568"/>
                <a:ext cx="391405" cy="100376"/>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9" name="Google Shape;269;p14"/>
              <p:cNvSpPr/>
              <p:nvPr/>
            </p:nvSpPr>
            <p:spPr>
              <a:xfrm>
                <a:off x="4782305" y="4112280"/>
                <a:ext cx="176381" cy="176503"/>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0" name="Google Shape;270;p14"/>
              <p:cNvSpPr/>
              <p:nvPr/>
            </p:nvSpPr>
            <p:spPr>
              <a:xfrm rot="-7447259">
                <a:off x="4880593" y="4439382"/>
                <a:ext cx="336498" cy="75899"/>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grpSp>
          <p:nvGrpSpPr>
            <p:cNvPr id="271" name="Google Shape;271;p14"/>
            <p:cNvGrpSpPr/>
            <p:nvPr/>
          </p:nvGrpSpPr>
          <p:grpSpPr>
            <a:xfrm>
              <a:off x="6719666" y="1692757"/>
              <a:ext cx="417302" cy="943371"/>
              <a:chOff x="6719666" y="1729991"/>
              <a:chExt cx="417302" cy="943371"/>
            </a:xfrm>
          </p:grpSpPr>
          <p:sp>
            <p:nvSpPr>
              <p:cNvPr id="272" name="Google Shape;272;p14"/>
              <p:cNvSpPr/>
              <p:nvPr/>
            </p:nvSpPr>
            <p:spPr>
              <a:xfrm>
                <a:off x="6720296" y="1908121"/>
                <a:ext cx="191403" cy="410829"/>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3" name="Google Shape;273;p14"/>
              <p:cNvSpPr/>
              <p:nvPr/>
            </p:nvSpPr>
            <p:spPr>
              <a:xfrm rot="5400000">
                <a:off x="6905585" y="2441980"/>
                <a:ext cx="368646" cy="94118"/>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4" name="Google Shape;274;p14"/>
              <p:cNvSpPr/>
              <p:nvPr/>
            </p:nvSpPr>
            <p:spPr>
              <a:xfrm>
                <a:off x="6719666" y="1729991"/>
                <a:ext cx="165385" cy="16624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5" name="Google Shape;275;p14"/>
              <p:cNvSpPr/>
              <p:nvPr/>
            </p:nvSpPr>
            <p:spPr>
              <a:xfrm rot="-7447259">
                <a:off x="6792413" y="2023132"/>
                <a:ext cx="316931" cy="71166"/>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6" name="Google Shape;276;p14"/>
              <p:cNvSpPr/>
              <p:nvPr/>
            </p:nvSpPr>
            <p:spPr>
              <a:xfrm rot="10800000">
                <a:off x="6753705" y="2234121"/>
                <a:ext cx="383261" cy="90529"/>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77" name="Google Shape;277;p14"/>
            <p:cNvSpPr txBox="1"/>
            <p:nvPr/>
          </p:nvSpPr>
          <p:spPr>
            <a:xfrm>
              <a:off x="1474200" y="3147983"/>
              <a:ext cx="9584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Position</a:t>
              </a:r>
              <a:endParaRPr/>
            </a:p>
          </p:txBody>
        </p:sp>
        <p:sp>
          <p:nvSpPr>
            <p:cNvPr id="278" name="Google Shape;278;p14"/>
            <p:cNvSpPr txBox="1"/>
            <p:nvPr/>
          </p:nvSpPr>
          <p:spPr>
            <a:xfrm>
              <a:off x="4037832" y="3140962"/>
              <a:ext cx="88985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dirty="0">
                  <a:solidFill>
                    <a:srgbClr val="000000"/>
                  </a:solidFill>
                  <a:latin typeface="Calibri"/>
                  <a:ea typeface="Calibri"/>
                  <a:cs typeface="Calibri"/>
                  <a:sym typeface="Calibri"/>
                </a:rPr>
                <a:t>Person </a:t>
              </a:r>
              <a:endParaRPr dirty="0"/>
            </a:p>
          </p:txBody>
        </p:sp>
        <p:sp>
          <p:nvSpPr>
            <p:cNvPr id="279" name="Google Shape;279;p14"/>
            <p:cNvSpPr txBox="1"/>
            <p:nvPr/>
          </p:nvSpPr>
          <p:spPr>
            <a:xfrm>
              <a:off x="6948790" y="3147983"/>
              <a:ext cx="5084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1" i="0" u="none" strike="noStrike" cap="none" dirty="0">
                  <a:solidFill>
                    <a:srgbClr val="000000"/>
                  </a:solidFill>
                  <a:latin typeface="Calibri"/>
                  <a:ea typeface="Calibri"/>
                  <a:cs typeface="Calibri"/>
                  <a:sym typeface="Calibri"/>
                </a:rPr>
                <a:t>Job</a:t>
              </a:r>
              <a:endParaRPr dirty="0"/>
            </a:p>
          </p:txBody>
        </p:sp>
      </p:grpSp>
      <p:sp>
        <p:nvSpPr>
          <p:cNvPr id="284" name="Google Shape;284;p14"/>
          <p:cNvSpPr txBox="1"/>
          <p:nvPr/>
        </p:nvSpPr>
        <p:spPr>
          <a:xfrm>
            <a:off x="563511" y="1338031"/>
            <a:ext cx="7922415"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Position Management coordinates 3 components Position, Person and Job. </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When an employee is hired into a position, a job is created. </a:t>
            </a:r>
            <a:endParaRPr/>
          </a:p>
        </p:txBody>
      </p:sp>
      <p:grpSp>
        <p:nvGrpSpPr>
          <p:cNvPr id="285" name="Google Shape;285;p14"/>
          <p:cNvGrpSpPr/>
          <p:nvPr/>
        </p:nvGrpSpPr>
        <p:grpSpPr>
          <a:xfrm>
            <a:off x="774290" y="4676797"/>
            <a:ext cx="7302616" cy="1043965"/>
            <a:chOff x="973307" y="5580537"/>
            <a:chExt cx="7168422" cy="1043965"/>
          </a:xfrm>
        </p:grpSpPr>
        <p:sp>
          <p:nvSpPr>
            <p:cNvPr id="286" name="Google Shape;286;p14"/>
            <p:cNvSpPr txBox="1"/>
            <p:nvPr/>
          </p:nvSpPr>
          <p:spPr>
            <a:xfrm>
              <a:off x="973307" y="5636075"/>
              <a:ext cx="201901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dirty="0">
                  <a:solidFill>
                    <a:schemeClr val="dk1"/>
                  </a:solidFill>
                  <a:latin typeface="Calibri"/>
                  <a:ea typeface="Calibri"/>
                  <a:cs typeface="Calibri"/>
                  <a:sym typeface="Calibri"/>
                </a:rPr>
                <a:t>Administrative Assistant</a:t>
              </a:r>
              <a:endParaRPr dirty="0"/>
            </a:p>
          </p:txBody>
        </p:sp>
        <p:sp>
          <p:nvSpPr>
            <p:cNvPr id="287" name="Google Shape;287;p14"/>
            <p:cNvSpPr txBox="1"/>
            <p:nvPr/>
          </p:nvSpPr>
          <p:spPr>
            <a:xfrm>
              <a:off x="3644319" y="5636075"/>
              <a:ext cx="1602089"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dirty="0">
                  <a:solidFill>
                    <a:schemeClr val="dk1"/>
                  </a:solidFill>
                  <a:latin typeface="Calibri"/>
                  <a:ea typeface="Calibri"/>
                  <a:cs typeface="Calibri"/>
                  <a:sym typeface="Calibri"/>
                </a:rPr>
                <a:t>Employee - </a:t>
              </a:r>
              <a:r>
                <a:rPr lang="en-US" sz="1400" i="1" dirty="0" smtClean="0">
                  <a:solidFill>
                    <a:schemeClr val="dk1"/>
                  </a:solidFill>
                  <a:latin typeface="Calibri"/>
                  <a:ea typeface="Calibri"/>
                  <a:cs typeface="Calibri"/>
                  <a:sym typeface="Calibri"/>
                </a:rPr>
                <a:t>Emilia </a:t>
              </a:r>
              <a:r>
                <a:rPr lang="en-US" sz="1400" i="1" dirty="0">
                  <a:solidFill>
                    <a:schemeClr val="dk1"/>
                  </a:solidFill>
                  <a:latin typeface="Calibri"/>
                  <a:ea typeface="Calibri"/>
                  <a:cs typeface="Calibri"/>
                  <a:sym typeface="Calibri"/>
                </a:rPr>
                <a:t>Jones </a:t>
              </a:r>
              <a:endParaRPr dirty="0"/>
            </a:p>
          </p:txBody>
        </p:sp>
        <p:sp>
          <p:nvSpPr>
            <p:cNvPr id="288" name="Google Shape;288;p14"/>
            <p:cNvSpPr txBox="1"/>
            <p:nvPr/>
          </p:nvSpPr>
          <p:spPr>
            <a:xfrm>
              <a:off x="6334926" y="5621222"/>
              <a:ext cx="1602089"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i="1" dirty="0" smtClean="0">
                  <a:solidFill>
                    <a:schemeClr val="dk1"/>
                  </a:solidFill>
                  <a:latin typeface="Calibri"/>
                  <a:ea typeface="Calibri"/>
                  <a:cs typeface="Calibri"/>
                  <a:sym typeface="Calibri"/>
                </a:rPr>
                <a:t>Emilia Jones </a:t>
              </a:r>
              <a:r>
                <a:rPr lang="en-US" sz="1400" i="1" dirty="0">
                  <a:solidFill>
                    <a:schemeClr val="dk1"/>
                  </a:solidFill>
                  <a:latin typeface="Calibri"/>
                  <a:ea typeface="Calibri"/>
                  <a:cs typeface="Calibri"/>
                  <a:sym typeface="Calibri"/>
                </a:rPr>
                <a:t>- Administrative Assistant</a:t>
              </a:r>
              <a:endParaRPr dirty="0"/>
            </a:p>
          </p:txBody>
        </p:sp>
        <p:cxnSp>
          <p:nvCxnSpPr>
            <p:cNvPr id="289" name="Google Shape;289;p14"/>
            <p:cNvCxnSpPr/>
            <p:nvPr/>
          </p:nvCxnSpPr>
          <p:spPr>
            <a:xfrm rot="10800000" flipH="1">
              <a:off x="1089484" y="6624501"/>
              <a:ext cx="7052245" cy="1"/>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290" name="Google Shape;290;p14"/>
            <p:cNvCxnSpPr/>
            <p:nvPr/>
          </p:nvCxnSpPr>
          <p:spPr>
            <a:xfrm rot="10800000" flipH="1">
              <a:off x="1089484" y="5580537"/>
              <a:ext cx="7052245" cy="1"/>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gr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679" y="2518433"/>
            <a:ext cx="1225594" cy="1533418"/>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616" y="2389701"/>
            <a:ext cx="2181290" cy="173043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1689" y="2295493"/>
            <a:ext cx="562313" cy="1811896"/>
          </a:xfrm>
          <a:prstGeom prst="rect">
            <a:avLst/>
          </a:prstGeom>
        </p:spPr>
      </p:pic>
    </p:spTree>
    <p:custDataLst>
      <p:tags r:id="rId1"/>
    </p:custData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114"/>
          <p:cNvSpPr txBox="1">
            <a:spLocks noGrp="1"/>
          </p:cNvSpPr>
          <p:nvPr>
            <p:ph type="body" idx="1"/>
          </p:nvPr>
        </p:nvSpPr>
        <p:spPr>
          <a:xfrm>
            <a:off x="0" y="1134375"/>
            <a:ext cx="8951495" cy="474465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dirty="0"/>
              <a:t>The </a:t>
            </a:r>
            <a:r>
              <a:rPr lang="en-US" sz="2800" b="1" u="sng" dirty="0">
                <a:solidFill>
                  <a:schemeClr val="hlink"/>
                </a:solidFill>
                <a:hlinkClick r:id="rId4"/>
              </a:rPr>
              <a:t>UCPath Help</a:t>
            </a:r>
            <a:r>
              <a:rPr lang="en-US" sz="2800" b="1" dirty="0"/>
              <a:t> </a:t>
            </a:r>
            <a:r>
              <a:rPr lang="en-US" sz="2800" dirty="0"/>
              <a:t>site is your first level of support. Search for conceptual content, job aids or step-by-step instructions for UCPath tasks.</a:t>
            </a:r>
            <a:endParaRPr dirty="0"/>
          </a:p>
          <a:p>
            <a:pPr marL="742950" lvl="1" indent="-285750" algn="l" rtl="0">
              <a:spcBef>
                <a:spcPts val="1200"/>
              </a:spcBef>
              <a:spcAft>
                <a:spcPts val="0"/>
              </a:spcAft>
              <a:buClr>
                <a:schemeClr val="dk1"/>
              </a:buClr>
              <a:buSzPts val="2400"/>
              <a:buChar char="•"/>
            </a:pPr>
            <a:r>
              <a:rPr lang="en-US" sz="2400" dirty="0"/>
              <a:t>From the UCPath portal homepage, expand the </a:t>
            </a:r>
            <a:r>
              <a:rPr lang="en-US" sz="2400" b="1" dirty="0"/>
              <a:t>Help / FAQ</a:t>
            </a:r>
            <a:r>
              <a:rPr lang="en-US" sz="2400" dirty="0"/>
              <a:t> section on the left side of the page and then click the </a:t>
            </a:r>
            <a:r>
              <a:rPr lang="en-US" sz="2400" b="1" dirty="0" smtClean="0"/>
              <a:t>“Location Users” </a:t>
            </a:r>
            <a:r>
              <a:rPr lang="en-US" sz="2400" dirty="0"/>
              <a:t>link to open the site. </a:t>
            </a:r>
            <a:r>
              <a:rPr lang="en-US" sz="2400" dirty="0" smtClean="0"/>
              <a:t>*</a:t>
            </a:r>
            <a:r>
              <a:rPr lang="en-US" sz="2000" i="1" dirty="0" smtClean="0"/>
              <a:t>An </a:t>
            </a:r>
            <a:r>
              <a:rPr lang="en-US" sz="2000" i="1" dirty="0"/>
              <a:t>Adobe PDF version is available for users with screen readers</a:t>
            </a:r>
            <a:r>
              <a:rPr lang="en-US" sz="2000" i="1" dirty="0" smtClean="0"/>
              <a:t>.</a:t>
            </a:r>
          </a:p>
          <a:p>
            <a:pPr marL="457200" lvl="1" indent="0" algn="l" rtl="0">
              <a:spcBef>
                <a:spcPts val="1200"/>
              </a:spcBef>
              <a:spcAft>
                <a:spcPts val="0"/>
              </a:spcAft>
              <a:buClr>
                <a:schemeClr val="dk1"/>
              </a:buClr>
              <a:buSzPts val="2400"/>
              <a:buNone/>
            </a:pPr>
            <a:endParaRPr lang="en-US" sz="2000" i="1" dirty="0" smtClean="0"/>
          </a:p>
          <a:p>
            <a:pPr marL="285750" indent="-285750">
              <a:spcBef>
                <a:spcPts val="1200"/>
              </a:spcBef>
              <a:buSzPts val="2400"/>
            </a:pPr>
            <a:r>
              <a:rPr lang="en-US" sz="2400" dirty="0" smtClean="0"/>
              <a:t>If you’re experiencing issues, or have questions about transactions, please contact the </a:t>
            </a:r>
            <a:r>
              <a:rPr lang="en-US" sz="2400" b="1" dirty="0" smtClean="0"/>
              <a:t>Employee Experience Center </a:t>
            </a:r>
            <a:r>
              <a:rPr lang="en-US" sz="2400" dirty="0" smtClean="0"/>
              <a:t>at (949) 825- 0500, or submit a ticket by visiting </a:t>
            </a:r>
            <a:r>
              <a:rPr lang="en-US" sz="2400" b="1" dirty="0" smtClean="0">
                <a:hlinkClick r:id="rId5" action="ppaction://hlinkfile"/>
              </a:rPr>
              <a:t>UCPath.UCI.Edu </a:t>
            </a:r>
            <a:endParaRPr sz="2400" b="1" dirty="0"/>
          </a:p>
        </p:txBody>
      </p:sp>
      <p:sp>
        <p:nvSpPr>
          <p:cNvPr id="1495" name="Google Shape;1495;p114"/>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Where to Get Help</a:t>
            </a:r>
            <a:endParaRPr/>
          </a:p>
        </p:txBody>
      </p:sp>
      <p:pic>
        <p:nvPicPr>
          <p:cNvPr id="1496" name="Google Shape;1496;p114"/>
          <p:cNvPicPr preferRelativeResize="0"/>
          <p:nvPr/>
        </p:nvPicPr>
        <p:blipFill rotWithShape="1">
          <a:blip r:embed="rId6">
            <a:alphaModFix/>
          </a:blip>
          <a:srcRect/>
          <a:stretch/>
        </p:blipFill>
        <p:spPr>
          <a:xfrm>
            <a:off x="7799832" y="283464"/>
            <a:ext cx="914400" cy="914400"/>
          </a:xfrm>
          <a:prstGeom prst="rect">
            <a:avLst/>
          </a:prstGeom>
          <a:noFill/>
          <a:ln>
            <a:noFill/>
          </a:ln>
        </p:spPr>
      </p:pic>
    </p:spTree>
    <p:custDataLst>
      <p:tags r:id="rId1"/>
    </p:custDataLst>
    <p:extLst>
      <p:ext uri="{BB962C8B-B14F-4D97-AF65-F5344CB8AC3E}">
        <p14:creationId xmlns:p14="http://schemas.microsoft.com/office/powerpoint/2010/main" val="26046529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970" y="2376238"/>
            <a:ext cx="7191956" cy="1979704"/>
          </a:xfrm>
        </p:spPr>
        <p:txBody>
          <a:bodyPr>
            <a:normAutofit/>
          </a:bodyPr>
          <a:lstStyle/>
          <a:p>
            <a:r>
              <a:rPr lang="en-US" sz="4800" u="sng" dirty="0" smtClean="0"/>
              <a:t>Position Control Lab</a:t>
            </a:r>
            <a:endParaRPr lang="en-US" sz="4800" u="sng" dirty="0"/>
          </a:p>
        </p:txBody>
      </p:sp>
      <p:pic>
        <p:nvPicPr>
          <p:cNvPr id="3" name="Picture 2" descr="ACT Trai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55942"/>
            <a:ext cx="3048000" cy="1905000"/>
          </a:xfrm>
          <a:prstGeom prst="rect">
            <a:avLst/>
          </a:prstGeom>
        </p:spPr>
      </p:pic>
    </p:spTree>
    <p:custDataLst>
      <p:tags r:id="rId1"/>
    </p:custDataLst>
    <p:extLst>
      <p:ext uri="{BB962C8B-B14F-4D97-AF65-F5344CB8AC3E}">
        <p14:creationId xmlns:p14="http://schemas.microsoft.com/office/powerpoint/2010/main" val="204891772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pPr algn="l"/>
            <a:r>
              <a:rPr lang="en-US" dirty="0" smtClean="0"/>
              <a:t>VPN Login</a:t>
            </a:r>
            <a:endParaRPr lang="en-US" dirty="0"/>
          </a:p>
        </p:txBody>
      </p:sp>
      <p:pic>
        <p:nvPicPr>
          <p:cNvPr id="5" name="VPN login">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5"/>
          <a:stretch>
            <a:fillRect/>
          </a:stretch>
        </p:blipFill>
        <p:spPr>
          <a:xfrm>
            <a:off x="868438" y="2144110"/>
            <a:ext cx="7416268" cy="4170363"/>
          </a:xfrm>
          <a:prstGeom prst="rect">
            <a:avLst/>
          </a:prstGeom>
        </p:spPr>
      </p:pic>
      <p:sp>
        <p:nvSpPr>
          <p:cNvPr id="6" name="TextBox 5"/>
          <p:cNvSpPr txBox="1"/>
          <p:nvPr/>
        </p:nvSpPr>
        <p:spPr>
          <a:xfrm>
            <a:off x="299546" y="1359633"/>
            <a:ext cx="4162096" cy="400110"/>
          </a:xfrm>
          <a:prstGeom prst="rect">
            <a:avLst/>
          </a:prstGeom>
          <a:noFill/>
        </p:spPr>
        <p:txBody>
          <a:bodyPr wrap="square" rtlCol="0">
            <a:spAutoFit/>
          </a:bodyPr>
          <a:lstStyle/>
          <a:p>
            <a:r>
              <a:rPr lang="en-US" sz="2000" b="1" dirty="0" smtClean="0">
                <a:solidFill>
                  <a:srgbClr val="0070C0"/>
                </a:solidFill>
              </a:rPr>
              <a:t>VPN Address</a:t>
            </a:r>
            <a:r>
              <a:rPr lang="en-US" sz="2000" dirty="0" smtClean="0">
                <a:solidFill>
                  <a:srgbClr val="0070C0"/>
                </a:solidFill>
              </a:rPr>
              <a:t>: </a:t>
            </a:r>
            <a:r>
              <a:rPr lang="en-US" sz="2000" b="1" dirty="0" smtClean="0"/>
              <a:t>sdsc-vpn.edu</a:t>
            </a:r>
            <a:endParaRPr lang="en-US" sz="2000" b="1" dirty="0"/>
          </a:p>
        </p:txBody>
      </p:sp>
      <p:sp>
        <p:nvSpPr>
          <p:cNvPr id="10" name="TextBox 9"/>
          <p:cNvSpPr txBox="1"/>
          <p:nvPr/>
        </p:nvSpPr>
        <p:spPr>
          <a:xfrm>
            <a:off x="4970714" y="1044650"/>
            <a:ext cx="4173286" cy="1138773"/>
          </a:xfrm>
          <a:prstGeom prst="rect">
            <a:avLst/>
          </a:prstGeom>
          <a:noFill/>
        </p:spPr>
        <p:txBody>
          <a:bodyPr wrap="square" rtlCol="0">
            <a:spAutoFit/>
          </a:bodyPr>
          <a:lstStyle/>
          <a:p>
            <a:r>
              <a:rPr lang="en-US" sz="2000" b="1" dirty="0" smtClean="0">
                <a:solidFill>
                  <a:srgbClr val="0070C0"/>
                </a:solidFill>
              </a:rPr>
              <a:t>Username: </a:t>
            </a:r>
            <a:r>
              <a:rPr lang="en-US" sz="2400" dirty="0" smtClean="0">
                <a:solidFill>
                  <a:srgbClr val="FF0000"/>
                </a:solidFill>
              </a:rPr>
              <a:t>uci_ucpathvpn_01</a:t>
            </a:r>
          </a:p>
          <a:p>
            <a:endParaRPr lang="en-US" sz="2000" dirty="0" smtClean="0">
              <a:solidFill>
                <a:srgbClr val="FF0000"/>
              </a:solidFill>
            </a:endParaRPr>
          </a:p>
          <a:p>
            <a:r>
              <a:rPr lang="en-US" sz="2000" b="1" dirty="0" smtClean="0">
                <a:solidFill>
                  <a:srgbClr val="0070C0"/>
                </a:solidFill>
              </a:rPr>
              <a:t>VPN Password</a:t>
            </a:r>
            <a:r>
              <a:rPr lang="en-US" sz="2000" b="1" dirty="0" smtClean="0"/>
              <a:t>: </a:t>
            </a:r>
            <a:r>
              <a:rPr lang="en-US" sz="2400" b="1" dirty="0" err="1">
                <a:solidFill>
                  <a:srgbClr val="FF0000"/>
                </a:solidFill>
              </a:rPr>
              <a:t>Force!Force</a:t>
            </a:r>
            <a:endParaRPr lang="en-US" sz="2400" dirty="0">
              <a:solidFill>
                <a:srgbClr val="FF0000"/>
              </a:solidFill>
            </a:endParaRPr>
          </a:p>
        </p:txBody>
      </p:sp>
      <p:sp>
        <p:nvSpPr>
          <p:cNvPr id="7" name="Right Arrow 6"/>
          <p:cNvSpPr/>
          <p:nvPr/>
        </p:nvSpPr>
        <p:spPr>
          <a:xfrm>
            <a:off x="4132856" y="1354991"/>
            <a:ext cx="630620" cy="39497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103567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61"/>
          <p:cNvSpPr txBox="1">
            <a:spLocks noGrp="1"/>
          </p:cNvSpPr>
          <p:nvPr>
            <p:ph type="body" idx="1"/>
          </p:nvPr>
        </p:nvSpPr>
        <p:spPr>
          <a:xfrm>
            <a:off x="975090" y="2179965"/>
            <a:ext cx="6283465" cy="251341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70C0"/>
              </a:buClr>
              <a:buSzPts val="2400"/>
              <a:buChar char="•"/>
            </a:pPr>
            <a:r>
              <a:rPr lang="en-US" sz="2400" dirty="0">
                <a:solidFill>
                  <a:srgbClr val="0070C0"/>
                </a:solidFill>
              </a:rPr>
              <a:t>This is your opportunity to practice this task on your own.</a:t>
            </a:r>
            <a:endParaRPr dirty="0"/>
          </a:p>
          <a:p>
            <a:pPr marL="342900" lvl="0" indent="-342900" algn="l" rtl="0">
              <a:spcBef>
                <a:spcPts val="480"/>
              </a:spcBef>
              <a:spcAft>
                <a:spcPts val="0"/>
              </a:spcAft>
              <a:buClr>
                <a:srgbClr val="0070C0"/>
              </a:buClr>
              <a:buSzPts val="2400"/>
              <a:buChar char="•"/>
            </a:pPr>
            <a:r>
              <a:rPr lang="en-US" sz="2400" dirty="0">
                <a:solidFill>
                  <a:srgbClr val="0070C0"/>
                </a:solidFill>
              </a:rPr>
              <a:t>Complete the </a:t>
            </a:r>
            <a:r>
              <a:rPr lang="en-US" sz="2400" b="1" dirty="0">
                <a:solidFill>
                  <a:srgbClr val="0070C0"/>
                </a:solidFill>
              </a:rPr>
              <a:t>Initiate New Position Control Request </a:t>
            </a:r>
            <a:r>
              <a:rPr lang="en-US" sz="2400" dirty="0" smtClean="0">
                <a:solidFill>
                  <a:srgbClr val="0070C0"/>
                </a:solidFill>
              </a:rPr>
              <a:t>on your </a:t>
            </a:r>
            <a:r>
              <a:rPr lang="en-US" sz="2400" dirty="0" err="1" smtClean="0">
                <a:solidFill>
                  <a:srgbClr val="0070C0"/>
                </a:solidFill>
              </a:rPr>
              <a:t>latop</a:t>
            </a:r>
            <a:r>
              <a:rPr lang="en-US" sz="2400" dirty="0" smtClean="0">
                <a:solidFill>
                  <a:srgbClr val="0070C0"/>
                </a:solidFill>
              </a:rPr>
              <a:t>.</a:t>
            </a:r>
            <a:endParaRPr dirty="0"/>
          </a:p>
          <a:p>
            <a:pPr marL="342900" lvl="0" indent="-342900" algn="l" rtl="0">
              <a:spcBef>
                <a:spcPts val="480"/>
              </a:spcBef>
              <a:spcAft>
                <a:spcPts val="0"/>
              </a:spcAft>
              <a:buClr>
                <a:srgbClr val="0070C0"/>
              </a:buClr>
              <a:buSzPts val="2400"/>
              <a:buChar char="•"/>
            </a:pPr>
            <a:r>
              <a:rPr lang="en-US" sz="2400" dirty="0">
                <a:solidFill>
                  <a:srgbClr val="0070C0"/>
                </a:solidFill>
              </a:rPr>
              <a:t>Ask your instructor for assistance, if needed.</a:t>
            </a:r>
            <a:endParaRPr dirty="0"/>
          </a:p>
        </p:txBody>
      </p:sp>
      <p:sp>
        <p:nvSpPr>
          <p:cNvPr id="959" name="Google Shape;959;p61"/>
          <p:cNvSpPr txBox="1">
            <a:spLocks noGrp="1"/>
          </p:cNvSpPr>
          <p:nvPr>
            <p:ph type="body" idx="2"/>
          </p:nvPr>
        </p:nvSpPr>
        <p:spPr>
          <a:xfrm>
            <a:off x="457200" y="1371600"/>
            <a:ext cx="8229600" cy="86868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None/>
            </a:pPr>
            <a:r>
              <a:rPr lang="en-US" sz="2800"/>
              <a:t>Initiate New Position Control Request</a:t>
            </a:r>
            <a:endParaRPr/>
          </a:p>
        </p:txBody>
      </p:sp>
      <p:sp>
        <p:nvSpPr>
          <p:cNvPr id="960" name="Google Shape;960;p61"/>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dirty="0"/>
              <a:t>Exercise 1</a:t>
            </a:r>
            <a:endParaRPr dirty="0"/>
          </a:p>
        </p:txBody>
      </p:sp>
      <p:pic>
        <p:nvPicPr>
          <p:cNvPr id="961" name="Google Shape;961;p61"/>
          <p:cNvPicPr preferRelativeResize="0"/>
          <p:nvPr/>
        </p:nvPicPr>
        <p:blipFill rotWithShape="1">
          <a:blip r:embed="rId4">
            <a:alphaModFix/>
          </a:blip>
          <a:srcRect/>
          <a:stretch/>
        </p:blipFill>
        <p:spPr>
          <a:xfrm>
            <a:off x="6072121" y="3909033"/>
            <a:ext cx="2372868" cy="2372868"/>
          </a:xfrm>
          <a:prstGeom prst="rect">
            <a:avLst/>
          </a:prstGeom>
          <a:noFill/>
          <a:ln>
            <a:noFill/>
          </a:ln>
          <a:effectLst>
            <a:outerShdw blurRad="292100" dist="139700" dir="2700000" algn="tl" rotWithShape="0">
              <a:srgbClr val="333333">
                <a:alpha val="64705"/>
              </a:srgbClr>
            </a:outerShdw>
          </a:effectLst>
        </p:spPr>
      </p:pic>
      <p:sp>
        <p:nvSpPr>
          <p:cNvPr id="962" name="Google Shape;962;p61"/>
          <p:cNvSpPr/>
          <p:nvPr/>
        </p:nvSpPr>
        <p:spPr>
          <a:xfrm>
            <a:off x="1925053" y="4824423"/>
            <a:ext cx="390697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User name:  </a:t>
            </a:r>
            <a:r>
              <a:rPr lang="en-US" sz="1800" dirty="0">
                <a:solidFill>
                  <a:schemeClr val="dk1"/>
                </a:solidFill>
                <a:latin typeface="Calibri"/>
                <a:ea typeface="Calibri"/>
                <a:cs typeface="Calibri"/>
                <a:sym typeface="Calibri"/>
              </a:rPr>
              <a:t>IRCMP_WFAInitiator_0##</a:t>
            </a:r>
            <a:endParaRPr sz="1800" dirty="0"/>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Password: </a:t>
            </a:r>
            <a:r>
              <a:rPr lang="en-US" sz="1800" dirty="0">
                <a:solidFill>
                  <a:schemeClr val="dk1"/>
                </a:solidFill>
                <a:latin typeface="Calibri"/>
                <a:ea typeface="Calibri"/>
                <a:cs typeface="Calibri"/>
                <a:sym typeface="Calibri"/>
              </a:rPr>
              <a:t>ucpath2019</a:t>
            </a:r>
            <a:endParaRPr sz="1800" dirty="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57556994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61"/>
          <p:cNvSpPr txBox="1">
            <a:spLocks noGrp="1"/>
          </p:cNvSpPr>
          <p:nvPr>
            <p:ph type="body" idx="1"/>
          </p:nvPr>
        </p:nvSpPr>
        <p:spPr>
          <a:xfrm>
            <a:off x="975090" y="2179965"/>
            <a:ext cx="6283465" cy="251341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070C0"/>
              </a:buClr>
              <a:buSzPts val="2400"/>
              <a:buChar char="•"/>
            </a:pPr>
            <a:r>
              <a:rPr lang="en-US" sz="2400" dirty="0">
                <a:solidFill>
                  <a:srgbClr val="0070C0"/>
                </a:solidFill>
              </a:rPr>
              <a:t>This is your opportunity to practice this task on your own.</a:t>
            </a:r>
            <a:endParaRPr dirty="0"/>
          </a:p>
          <a:p>
            <a:pPr marL="342900" lvl="0" indent="-342900" algn="l" rtl="0">
              <a:spcBef>
                <a:spcPts val="480"/>
              </a:spcBef>
              <a:spcAft>
                <a:spcPts val="0"/>
              </a:spcAft>
              <a:buClr>
                <a:srgbClr val="0070C0"/>
              </a:buClr>
              <a:buSzPts val="2400"/>
              <a:buChar char="•"/>
            </a:pPr>
            <a:r>
              <a:rPr lang="en-US" sz="2400" dirty="0">
                <a:solidFill>
                  <a:srgbClr val="0070C0"/>
                </a:solidFill>
              </a:rPr>
              <a:t>Complete </a:t>
            </a:r>
            <a:r>
              <a:rPr lang="en-US" sz="2400" dirty="0" smtClean="0">
                <a:solidFill>
                  <a:srgbClr val="0070C0"/>
                </a:solidFill>
              </a:rPr>
              <a:t>a vacant position update on your computer.</a:t>
            </a:r>
          </a:p>
          <a:p>
            <a:pPr marL="342900" lvl="0" indent="-342900" algn="l" rtl="0">
              <a:spcBef>
                <a:spcPts val="480"/>
              </a:spcBef>
              <a:spcAft>
                <a:spcPts val="0"/>
              </a:spcAft>
              <a:buClr>
                <a:srgbClr val="0070C0"/>
              </a:buClr>
              <a:buSzPts val="2400"/>
              <a:buChar char="•"/>
            </a:pPr>
            <a:r>
              <a:rPr lang="en-US" sz="2400" dirty="0" smtClean="0">
                <a:solidFill>
                  <a:srgbClr val="0070C0"/>
                </a:solidFill>
              </a:rPr>
              <a:t>Data will be provided for you to use.</a:t>
            </a:r>
            <a:endParaRPr dirty="0"/>
          </a:p>
          <a:p>
            <a:pPr marL="342900" lvl="0" indent="-342900" algn="l" rtl="0">
              <a:spcBef>
                <a:spcPts val="480"/>
              </a:spcBef>
              <a:spcAft>
                <a:spcPts val="0"/>
              </a:spcAft>
              <a:buClr>
                <a:srgbClr val="0070C0"/>
              </a:buClr>
              <a:buSzPts val="2400"/>
              <a:buChar char="•"/>
            </a:pPr>
            <a:r>
              <a:rPr lang="en-US" sz="2400" dirty="0">
                <a:solidFill>
                  <a:srgbClr val="0070C0"/>
                </a:solidFill>
              </a:rPr>
              <a:t>Ask your instructor for assistance, if needed.</a:t>
            </a:r>
            <a:endParaRPr dirty="0"/>
          </a:p>
        </p:txBody>
      </p:sp>
      <p:sp>
        <p:nvSpPr>
          <p:cNvPr id="959" name="Google Shape;959;p61"/>
          <p:cNvSpPr txBox="1">
            <a:spLocks noGrp="1"/>
          </p:cNvSpPr>
          <p:nvPr>
            <p:ph type="body" idx="2"/>
          </p:nvPr>
        </p:nvSpPr>
        <p:spPr>
          <a:xfrm>
            <a:off x="276079" y="1311285"/>
            <a:ext cx="8686800" cy="86868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None/>
            </a:pPr>
            <a:r>
              <a:rPr lang="en-US" sz="2800" dirty="0" smtClean="0">
                <a:solidFill>
                  <a:srgbClr val="002060"/>
                </a:solidFill>
              </a:rPr>
              <a:t>Update a </a:t>
            </a:r>
            <a:r>
              <a:rPr lang="en-US" sz="2800" dirty="0">
                <a:solidFill>
                  <a:srgbClr val="002060"/>
                </a:solidFill>
              </a:rPr>
              <a:t>V</a:t>
            </a:r>
            <a:r>
              <a:rPr lang="en-US" sz="2800" dirty="0" smtClean="0">
                <a:solidFill>
                  <a:srgbClr val="002060"/>
                </a:solidFill>
              </a:rPr>
              <a:t>acant Position: </a:t>
            </a:r>
            <a:r>
              <a:rPr lang="en-US" sz="2800" dirty="0" smtClean="0"/>
              <a:t>Change FTE or Reports – To field</a:t>
            </a:r>
            <a:endParaRPr dirty="0"/>
          </a:p>
        </p:txBody>
      </p:sp>
      <p:sp>
        <p:nvSpPr>
          <p:cNvPr id="960" name="Google Shape;960;p61"/>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dirty="0"/>
              <a:t>Exercise 2</a:t>
            </a:r>
            <a:endParaRPr dirty="0"/>
          </a:p>
        </p:txBody>
      </p:sp>
      <p:pic>
        <p:nvPicPr>
          <p:cNvPr id="961" name="Google Shape;961;p61"/>
          <p:cNvPicPr preferRelativeResize="0"/>
          <p:nvPr/>
        </p:nvPicPr>
        <p:blipFill rotWithShape="1">
          <a:blip r:embed="rId4">
            <a:alphaModFix/>
          </a:blip>
          <a:srcRect/>
          <a:stretch/>
        </p:blipFill>
        <p:spPr>
          <a:xfrm>
            <a:off x="6590011" y="4161209"/>
            <a:ext cx="2372868" cy="2372868"/>
          </a:xfrm>
          <a:prstGeom prst="rect">
            <a:avLst/>
          </a:prstGeom>
          <a:noFill/>
          <a:ln>
            <a:noFill/>
          </a:ln>
          <a:effectLst>
            <a:outerShdw blurRad="292100" dist="139700" dir="2700000" algn="tl" rotWithShape="0">
              <a:srgbClr val="333333">
                <a:alpha val="64705"/>
              </a:srgbClr>
            </a:outerShdw>
          </a:effectLst>
        </p:spPr>
      </p:pic>
      <p:sp>
        <p:nvSpPr>
          <p:cNvPr id="7" name="Google Shape;962;p61"/>
          <p:cNvSpPr/>
          <p:nvPr/>
        </p:nvSpPr>
        <p:spPr>
          <a:xfrm>
            <a:off x="1989221" y="5024498"/>
            <a:ext cx="390697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User name:  </a:t>
            </a:r>
            <a:r>
              <a:rPr lang="en-US" sz="1800" dirty="0">
                <a:solidFill>
                  <a:schemeClr val="dk1"/>
                </a:solidFill>
                <a:latin typeface="Calibri"/>
                <a:ea typeface="Calibri"/>
                <a:cs typeface="Calibri"/>
                <a:sym typeface="Calibri"/>
              </a:rPr>
              <a:t>IRCMP_WFAInitiator_0##</a:t>
            </a:r>
            <a:endParaRPr sz="1800" dirty="0"/>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Password: </a:t>
            </a:r>
            <a:r>
              <a:rPr lang="en-US" sz="1800" dirty="0">
                <a:solidFill>
                  <a:schemeClr val="dk1"/>
                </a:solidFill>
                <a:latin typeface="Calibri"/>
                <a:ea typeface="Calibri"/>
                <a:cs typeface="Calibri"/>
                <a:sym typeface="Calibri"/>
              </a:rPr>
              <a:t>ucpath2019</a:t>
            </a:r>
            <a:endParaRPr sz="1800" dirty="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47697963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500"/>
        <p:cNvGrpSpPr/>
        <p:nvPr/>
      </p:nvGrpSpPr>
      <p:grpSpPr>
        <a:xfrm>
          <a:off x="0" y="0"/>
          <a:ext cx="0" cy="0"/>
          <a:chOff x="0" y="0"/>
          <a:chExt cx="0" cy="0"/>
        </a:xfrm>
      </p:grpSpPr>
      <p:sp>
        <p:nvSpPr>
          <p:cNvPr id="1501" name="Google Shape;1501;p115"/>
          <p:cNvSpPr txBox="1">
            <a:spLocks noGrp="1"/>
          </p:cNvSpPr>
          <p:nvPr>
            <p:ph type="title"/>
          </p:nvPr>
        </p:nvSpPr>
        <p:spPr>
          <a:xfrm>
            <a:off x="322286" y="2893349"/>
            <a:ext cx="8366760" cy="96012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D579B"/>
              </a:buClr>
              <a:buSzPts val="4800"/>
              <a:buFont typeface="Arial"/>
              <a:buNone/>
            </a:pPr>
            <a:r>
              <a:rPr lang="en-US" sz="4800">
                <a:solidFill>
                  <a:srgbClr val="1D579B"/>
                </a:solidFill>
              </a:rPr>
              <a:t>Thank You!</a:t>
            </a:r>
            <a:endParaRPr/>
          </a:p>
        </p:txBody>
      </p:sp>
      <p:sp>
        <p:nvSpPr>
          <p:cNvPr id="1502" name="Google Shape;1502;p115"/>
          <p:cNvSpPr txBox="1"/>
          <p:nvPr/>
        </p:nvSpPr>
        <p:spPr>
          <a:xfrm>
            <a:off x="459619" y="40224"/>
            <a:ext cx="8227181" cy="850911"/>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4000"/>
              <a:buFont typeface="Arial Black"/>
              <a:buNone/>
            </a:pPr>
            <a:r>
              <a:rPr lang="en-US" sz="4000" b="1">
                <a:solidFill>
                  <a:schemeClr val="dk1"/>
                </a:solidFill>
                <a:latin typeface="Arial Black"/>
                <a:ea typeface="Arial Black"/>
                <a:cs typeface="Arial Black"/>
                <a:sym typeface="Arial Black"/>
              </a:rPr>
              <a:t>Training End</a:t>
            </a:r>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5"/>
          <p:cNvSpPr txBox="1">
            <a:spLocks noGrp="1"/>
          </p:cNvSpPr>
          <p:nvPr>
            <p:ph type="body" idx="1"/>
          </p:nvPr>
        </p:nvSpPr>
        <p:spPr>
          <a:xfrm>
            <a:off x="431345" y="1548025"/>
            <a:ext cx="3722473" cy="37531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sz="2400" b="1" u="sng" dirty="0" smtClean="0"/>
              <a:t>IMPORTANT NOTES:</a:t>
            </a:r>
          </a:p>
          <a:p>
            <a:pPr marL="0" lvl="0" indent="0" algn="l" rtl="0">
              <a:spcBef>
                <a:spcPts val="0"/>
              </a:spcBef>
              <a:spcAft>
                <a:spcPts val="0"/>
              </a:spcAft>
              <a:buClr>
                <a:schemeClr val="dk1"/>
              </a:buClr>
              <a:buSzPts val="2400"/>
              <a:buNone/>
            </a:pPr>
            <a:endParaRPr lang="en-US" sz="2400" dirty="0" smtClean="0"/>
          </a:p>
          <a:p>
            <a:pPr marL="342900" lvl="0" indent="-342900" algn="l" rtl="0">
              <a:spcBef>
                <a:spcPts val="0"/>
              </a:spcBef>
              <a:spcAft>
                <a:spcPts val="0"/>
              </a:spcAft>
              <a:buClr>
                <a:schemeClr val="dk1"/>
              </a:buClr>
              <a:buSzPts val="2400"/>
              <a:buChar char="•"/>
            </a:pPr>
            <a:r>
              <a:rPr lang="en-US" sz="2400" dirty="0" smtClean="0"/>
              <a:t>Position </a:t>
            </a:r>
            <a:r>
              <a:rPr lang="en-US" sz="2400" dirty="0"/>
              <a:t>is independent of an employee. </a:t>
            </a:r>
            <a:endParaRPr dirty="0"/>
          </a:p>
          <a:p>
            <a:pPr marL="342900" lvl="0" indent="-342900" algn="l" rtl="0">
              <a:spcBef>
                <a:spcPts val="1680"/>
              </a:spcBef>
              <a:spcAft>
                <a:spcPts val="0"/>
              </a:spcAft>
              <a:buClr>
                <a:schemeClr val="dk1"/>
              </a:buClr>
              <a:buSzPts val="2400"/>
              <a:buChar char="•"/>
            </a:pPr>
            <a:r>
              <a:rPr lang="en-US" sz="2400" dirty="0" smtClean="0"/>
              <a:t>Position attributes will stay the same, even </a:t>
            </a:r>
            <a:r>
              <a:rPr lang="en-US" sz="2400" dirty="0"/>
              <a:t>as </a:t>
            </a:r>
            <a:r>
              <a:rPr lang="en-US" sz="2400" dirty="0" smtClean="0"/>
              <a:t>incumbents (employees) </a:t>
            </a:r>
            <a:r>
              <a:rPr lang="en-US" sz="2400" dirty="0"/>
              <a:t>come and go.</a:t>
            </a:r>
            <a:endParaRPr dirty="0"/>
          </a:p>
          <a:p>
            <a:pPr marL="0" lvl="0" indent="0" algn="l" rtl="0">
              <a:spcBef>
                <a:spcPts val="1680"/>
              </a:spcBef>
              <a:spcAft>
                <a:spcPts val="0"/>
              </a:spcAft>
              <a:buClr>
                <a:schemeClr val="dk1"/>
              </a:buClr>
              <a:buSzPts val="2400"/>
              <a:buNone/>
            </a:pPr>
            <a:endParaRPr sz="2400" dirty="0"/>
          </a:p>
        </p:txBody>
      </p:sp>
      <p:sp>
        <p:nvSpPr>
          <p:cNvPr id="297" name="Google Shape;297;p15"/>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Position Attributes </a:t>
            </a:r>
            <a:endParaRPr/>
          </a:p>
        </p:txBody>
      </p:sp>
      <p:sp>
        <p:nvSpPr>
          <p:cNvPr id="298" name="Google Shape;298;p15"/>
          <p:cNvSpPr/>
          <p:nvPr/>
        </p:nvSpPr>
        <p:spPr>
          <a:xfrm>
            <a:off x="4701095" y="1548025"/>
            <a:ext cx="3984016" cy="4700597"/>
          </a:xfrm>
          <a:prstGeom prst="round1Rect">
            <a:avLst>
              <a:gd name="adj" fmla="val 16667"/>
            </a:avLst>
          </a:prstGeom>
          <a:solidFill>
            <a:srgbClr val="09548E"/>
          </a:solidFill>
          <a:ln>
            <a:solidFill>
              <a:schemeClr val="accent4"/>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15"/>
          <p:cNvSpPr txBox="1"/>
          <p:nvPr/>
        </p:nvSpPr>
        <p:spPr>
          <a:xfrm>
            <a:off x="5124338" y="1506772"/>
            <a:ext cx="3601553" cy="3579014"/>
          </a:xfrm>
          <a:prstGeom prst="rect">
            <a:avLst/>
          </a:prstGeom>
          <a:noFill/>
          <a:ln>
            <a:noFill/>
          </a:ln>
          <a:effectLst>
            <a:outerShdw blurRad="50800" dist="50800" dir="5400000" sx="102000" sy="102000" algn="ctr" rotWithShape="0">
              <a:srgbClr val="000000">
                <a:alpha val="43137"/>
              </a:srgbClr>
            </a:outerShdw>
          </a:effectLst>
        </p:spPr>
        <p:txBody>
          <a:bodyPr spcFirstLastPara="1" wrap="square" lIns="91425" tIns="45700" rIns="91425" bIns="45700" anchor="t" anchorCtr="0">
            <a:noAutofit/>
          </a:bodyPr>
          <a:lstStyle/>
          <a:p>
            <a:pPr marL="457200" marR="0" lvl="0" indent="-457200" algn="l" rtl="0">
              <a:spcBef>
                <a:spcPts val="0"/>
              </a:spcBef>
              <a:spcAft>
                <a:spcPts val="0"/>
              </a:spcAft>
              <a:buClr>
                <a:srgbClr val="FFFF00"/>
              </a:buClr>
              <a:buFont typeface="Wingdings" panose="05000000000000000000" pitchFamily="2" charset="2"/>
              <a:buChar char="Ø"/>
            </a:pPr>
            <a:endParaRPr sz="2800" dirty="0">
              <a:solidFill>
                <a:schemeClr val="lt1"/>
              </a:solidFill>
              <a:latin typeface="Calibri"/>
              <a:ea typeface="Calibri"/>
              <a:cs typeface="Calibri"/>
              <a:sym typeface="Calibri"/>
            </a:endParaRPr>
          </a:p>
          <a:p>
            <a:pPr marL="342900" marR="0" lvl="0" indent="-342900" algn="l" rtl="0">
              <a:spcBef>
                <a:spcPts val="0"/>
              </a:spcBef>
              <a:spcAft>
                <a:spcPts val="0"/>
              </a:spcAft>
              <a:buClr>
                <a:srgbClr val="FFFF00"/>
              </a:buClr>
              <a:buSzPts val="1700"/>
              <a:buFont typeface="Wingdings" panose="05000000000000000000" pitchFamily="2" charset="2"/>
              <a:buChar char="Ø"/>
            </a:pPr>
            <a:r>
              <a:rPr lang="en-US" sz="2400" b="1" dirty="0">
                <a:solidFill>
                  <a:schemeClr val="lt1"/>
                </a:solidFill>
                <a:latin typeface="Calibri"/>
                <a:ea typeface="Calibri"/>
                <a:cs typeface="Calibri"/>
                <a:sym typeface="Calibri"/>
              </a:rPr>
              <a:t>Position Number</a:t>
            </a:r>
            <a:endParaRPr sz="2000" b="1" dirty="0"/>
          </a:p>
          <a:p>
            <a:pPr marL="342900" marR="0" lvl="0" indent="-342900" algn="l" rtl="0">
              <a:spcBef>
                <a:spcPts val="0"/>
              </a:spcBef>
              <a:spcAft>
                <a:spcPts val="0"/>
              </a:spcAft>
              <a:buClr>
                <a:srgbClr val="FFFF00"/>
              </a:buClr>
              <a:buSzPts val="1700"/>
              <a:buFont typeface="Wingdings" panose="05000000000000000000" pitchFamily="2" charset="2"/>
              <a:buChar char="Ø"/>
            </a:pPr>
            <a:r>
              <a:rPr lang="en-US" sz="2400" b="1" dirty="0">
                <a:solidFill>
                  <a:schemeClr val="lt1"/>
                </a:solidFill>
                <a:latin typeface="Calibri"/>
                <a:ea typeface="Calibri"/>
                <a:cs typeface="Calibri"/>
                <a:sym typeface="Calibri"/>
              </a:rPr>
              <a:t>Job Code</a:t>
            </a:r>
            <a:endParaRPr sz="2000" b="1" dirty="0"/>
          </a:p>
          <a:p>
            <a:pPr marL="342900" marR="0" lvl="0" indent="-342900" algn="l" rtl="0">
              <a:spcBef>
                <a:spcPts val="0"/>
              </a:spcBef>
              <a:spcAft>
                <a:spcPts val="0"/>
              </a:spcAft>
              <a:buClr>
                <a:srgbClr val="FFFF00"/>
              </a:buClr>
              <a:buSzPts val="1700"/>
              <a:buFont typeface="Wingdings" panose="05000000000000000000" pitchFamily="2" charset="2"/>
              <a:buChar char="Ø"/>
            </a:pPr>
            <a:r>
              <a:rPr lang="en-US" sz="2400" b="1" dirty="0">
                <a:solidFill>
                  <a:schemeClr val="lt1"/>
                </a:solidFill>
                <a:latin typeface="Calibri"/>
                <a:ea typeface="Calibri"/>
                <a:cs typeface="Calibri"/>
                <a:sym typeface="Calibri"/>
              </a:rPr>
              <a:t>Union Code</a:t>
            </a:r>
            <a:endParaRPr sz="2000" b="1" dirty="0"/>
          </a:p>
          <a:p>
            <a:pPr marL="342900" marR="0" lvl="0" indent="-342900" algn="l" rtl="0">
              <a:spcBef>
                <a:spcPts val="0"/>
              </a:spcBef>
              <a:spcAft>
                <a:spcPts val="0"/>
              </a:spcAft>
              <a:buClr>
                <a:srgbClr val="FFFF00"/>
              </a:buClr>
              <a:buSzPts val="1700"/>
              <a:buFont typeface="Wingdings" panose="05000000000000000000" pitchFamily="2" charset="2"/>
              <a:buChar char="Ø"/>
            </a:pPr>
            <a:r>
              <a:rPr lang="en-US" sz="2400" b="1" dirty="0">
                <a:solidFill>
                  <a:schemeClr val="lt1"/>
                </a:solidFill>
                <a:latin typeface="Calibri"/>
                <a:ea typeface="Calibri"/>
                <a:cs typeface="Calibri"/>
                <a:sym typeface="Calibri"/>
              </a:rPr>
              <a:t>FLSA Status</a:t>
            </a:r>
            <a:endParaRPr sz="2000" b="1" dirty="0"/>
          </a:p>
          <a:p>
            <a:pPr marL="342900" marR="0" lvl="0" indent="-342900" algn="l" rtl="0">
              <a:spcBef>
                <a:spcPts val="0"/>
              </a:spcBef>
              <a:spcAft>
                <a:spcPts val="0"/>
              </a:spcAft>
              <a:buClr>
                <a:srgbClr val="FFFF00"/>
              </a:buClr>
              <a:buSzPts val="1700"/>
              <a:buFont typeface="Wingdings" panose="05000000000000000000" pitchFamily="2" charset="2"/>
              <a:buChar char="Ø"/>
            </a:pPr>
            <a:r>
              <a:rPr lang="en-US" sz="2400" b="1" dirty="0">
                <a:solidFill>
                  <a:schemeClr val="lt1"/>
                </a:solidFill>
                <a:latin typeface="Calibri"/>
                <a:ea typeface="Calibri"/>
                <a:cs typeface="Calibri"/>
                <a:sym typeface="Calibri"/>
              </a:rPr>
              <a:t>FTE (Position)</a:t>
            </a:r>
            <a:endParaRPr sz="2000" b="1" dirty="0"/>
          </a:p>
          <a:p>
            <a:pPr marL="342900" marR="0" lvl="0" indent="-342900" algn="l" rtl="0">
              <a:spcBef>
                <a:spcPts val="0"/>
              </a:spcBef>
              <a:spcAft>
                <a:spcPts val="0"/>
              </a:spcAft>
              <a:buClr>
                <a:srgbClr val="FFFF00"/>
              </a:buClr>
              <a:buSzPts val="1700"/>
              <a:buFont typeface="Wingdings" panose="05000000000000000000" pitchFamily="2" charset="2"/>
              <a:buChar char="Ø"/>
            </a:pPr>
            <a:r>
              <a:rPr lang="en-US" sz="2400" b="1" dirty="0">
                <a:solidFill>
                  <a:schemeClr val="lt1"/>
                </a:solidFill>
                <a:latin typeface="Calibri"/>
                <a:ea typeface="Calibri"/>
                <a:cs typeface="Calibri"/>
                <a:sym typeface="Calibri"/>
              </a:rPr>
              <a:t>Standard Hours for the Position</a:t>
            </a:r>
            <a:endParaRPr sz="2000" b="1" dirty="0"/>
          </a:p>
          <a:p>
            <a:pPr marL="342900" marR="0" lvl="0" indent="-342900" algn="l" rtl="0">
              <a:spcBef>
                <a:spcPts val="0"/>
              </a:spcBef>
              <a:spcAft>
                <a:spcPts val="0"/>
              </a:spcAft>
              <a:buClr>
                <a:srgbClr val="FFFF00"/>
              </a:buClr>
              <a:buSzPts val="1700"/>
              <a:buFont typeface="Wingdings" panose="05000000000000000000" pitchFamily="2" charset="2"/>
              <a:buChar char="Ø"/>
            </a:pPr>
            <a:r>
              <a:rPr lang="en-US" sz="2400" b="1" dirty="0">
                <a:solidFill>
                  <a:schemeClr val="lt1"/>
                </a:solidFill>
                <a:latin typeface="Calibri"/>
                <a:ea typeface="Calibri"/>
                <a:cs typeface="Calibri"/>
                <a:sym typeface="Calibri"/>
              </a:rPr>
              <a:t>Department</a:t>
            </a:r>
            <a:endParaRPr sz="2000" b="1" dirty="0"/>
          </a:p>
          <a:p>
            <a:pPr marL="342900" marR="0" lvl="0" indent="-342900" algn="l" rtl="0">
              <a:spcBef>
                <a:spcPts val="0"/>
              </a:spcBef>
              <a:spcAft>
                <a:spcPts val="0"/>
              </a:spcAft>
              <a:buClr>
                <a:srgbClr val="FFFF00"/>
              </a:buClr>
              <a:buSzPts val="1700"/>
              <a:buFont typeface="Wingdings" panose="05000000000000000000" pitchFamily="2" charset="2"/>
              <a:buChar char="Ø"/>
            </a:pPr>
            <a:r>
              <a:rPr lang="en-US" sz="2400" b="1" dirty="0">
                <a:solidFill>
                  <a:schemeClr val="lt1"/>
                </a:solidFill>
                <a:latin typeface="Calibri"/>
                <a:ea typeface="Calibri"/>
                <a:cs typeface="Calibri"/>
                <a:sym typeface="Calibri"/>
              </a:rPr>
              <a:t>Location</a:t>
            </a:r>
            <a:endParaRPr sz="2000" b="1" dirty="0"/>
          </a:p>
          <a:p>
            <a:pPr marL="342900" marR="0" lvl="0" indent="-342900" algn="l" rtl="0">
              <a:spcBef>
                <a:spcPts val="0"/>
              </a:spcBef>
              <a:spcAft>
                <a:spcPts val="0"/>
              </a:spcAft>
              <a:buClr>
                <a:srgbClr val="FFFF00"/>
              </a:buClr>
              <a:buSzPts val="1700"/>
              <a:buFont typeface="Wingdings" panose="05000000000000000000" pitchFamily="2" charset="2"/>
              <a:buChar char="Ø"/>
            </a:pPr>
            <a:r>
              <a:rPr lang="en-US" sz="2400" b="1" dirty="0">
                <a:solidFill>
                  <a:schemeClr val="lt1"/>
                </a:solidFill>
                <a:latin typeface="Calibri"/>
                <a:ea typeface="Calibri"/>
                <a:cs typeface="Calibri"/>
                <a:sym typeface="Calibri"/>
              </a:rPr>
              <a:t>Reports to </a:t>
            </a:r>
            <a:endParaRPr sz="2000" b="1" dirty="0"/>
          </a:p>
          <a:p>
            <a:pPr marL="342900" marR="0" lvl="0" indent="-342900" algn="l" rtl="0">
              <a:spcBef>
                <a:spcPts val="0"/>
              </a:spcBef>
              <a:spcAft>
                <a:spcPts val="0"/>
              </a:spcAft>
              <a:buClr>
                <a:srgbClr val="FFFF00"/>
              </a:buClr>
              <a:buSzPts val="1700"/>
              <a:buFont typeface="Wingdings" panose="05000000000000000000" pitchFamily="2" charset="2"/>
              <a:buChar char="Ø"/>
            </a:pPr>
            <a:r>
              <a:rPr lang="en-US" sz="2400" b="1" dirty="0">
                <a:solidFill>
                  <a:schemeClr val="lt1"/>
                </a:solidFill>
                <a:latin typeface="Calibri"/>
                <a:ea typeface="Calibri"/>
                <a:cs typeface="Calibri"/>
                <a:sym typeface="Calibri"/>
              </a:rPr>
              <a:t>Salary Plan/Grade</a:t>
            </a:r>
            <a:endParaRPr sz="2000" b="1" dirty="0"/>
          </a:p>
        </p:txBody>
      </p:sp>
      <p:sp>
        <p:nvSpPr>
          <p:cNvPr id="301" name="Google Shape;301;p15"/>
          <p:cNvSpPr/>
          <p:nvPr/>
        </p:nvSpPr>
        <p:spPr>
          <a:xfrm>
            <a:off x="4091692" y="1180330"/>
            <a:ext cx="1073426" cy="1097280"/>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362" y="1506772"/>
            <a:ext cx="412427" cy="67243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1774" y="1303096"/>
            <a:ext cx="695388" cy="870043"/>
          </a:xfrm>
          <a:prstGeom prst="rect">
            <a:avLst/>
          </a:prstGeom>
        </p:spPr>
      </p:pic>
    </p:spTree>
    <p:custDataLst>
      <p:tags r:id="rId1"/>
    </p:custDataLst>
    <p:extLst>
      <p:ext uri="{BB962C8B-B14F-4D97-AF65-F5344CB8AC3E}">
        <p14:creationId xmlns:p14="http://schemas.microsoft.com/office/powerpoint/2010/main" val="4100019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6"/>
          <p:cNvSpPr txBox="1">
            <a:spLocks noGrp="1"/>
          </p:cNvSpPr>
          <p:nvPr>
            <p:ph type="body" idx="1"/>
          </p:nvPr>
        </p:nvSpPr>
        <p:spPr>
          <a:xfrm>
            <a:off x="142213" y="1199611"/>
            <a:ext cx="4052095" cy="433358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200"/>
              <a:buNone/>
            </a:pPr>
            <a:r>
              <a:rPr lang="en-US" sz="1900" b="1" dirty="0" smtClean="0"/>
              <a:t>     </a:t>
            </a:r>
            <a:r>
              <a:rPr lang="en-US" sz="2000" b="1" u="sng" dirty="0" smtClean="0"/>
              <a:t>IMPORTANT NOTES:</a:t>
            </a:r>
          </a:p>
          <a:p>
            <a:pPr marL="342900" lvl="0" indent="-342900" algn="l" rtl="0">
              <a:spcBef>
                <a:spcPts val="0"/>
              </a:spcBef>
              <a:spcAft>
                <a:spcPts val="0"/>
              </a:spcAft>
              <a:buClr>
                <a:schemeClr val="dk1"/>
              </a:buClr>
              <a:buSzPts val="2200"/>
              <a:buChar char="•"/>
            </a:pPr>
            <a:endParaRPr lang="en-US" sz="1900" dirty="0"/>
          </a:p>
          <a:p>
            <a:pPr marL="342900" lvl="0" indent="-342900" algn="l" rtl="0">
              <a:spcBef>
                <a:spcPts val="0"/>
              </a:spcBef>
              <a:spcAft>
                <a:spcPts val="0"/>
              </a:spcAft>
              <a:buClr>
                <a:schemeClr val="dk1"/>
              </a:buClr>
              <a:buSzPts val="2200"/>
              <a:buChar char="•"/>
            </a:pPr>
            <a:r>
              <a:rPr lang="en-US" sz="1900" dirty="0" smtClean="0"/>
              <a:t>When </a:t>
            </a:r>
            <a:r>
              <a:rPr lang="en-US" sz="1900" dirty="0"/>
              <a:t>the employee is </a:t>
            </a:r>
            <a:r>
              <a:rPr lang="en-US" sz="1900" dirty="0" smtClean="0"/>
              <a:t>hired, </a:t>
            </a:r>
            <a:r>
              <a:rPr lang="en-US" sz="1900" dirty="0" smtClean="0"/>
              <a:t>they inherit the </a:t>
            </a:r>
            <a:r>
              <a:rPr lang="en-US" sz="1900" dirty="0"/>
              <a:t>attributes of the Position</a:t>
            </a:r>
            <a:r>
              <a:rPr lang="en-US" sz="1900" dirty="0" smtClean="0"/>
              <a:t>. This process creates </a:t>
            </a:r>
            <a:r>
              <a:rPr lang="en-US" sz="1900" b="1" dirty="0" smtClean="0"/>
              <a:t>Job Data. </a:t>
            </a:r>
          </a:p>
          <a:p>
            <a:pPr marL="0" lvl="0" indent="-342900" rtl="0">
              <a:spcBef>
                <a:spcPts val="0"/>
              </a:spcBef>
              <a:spcAft>
                <a:spcPts val="0"/>
              </a:spcAft>
              <a:buClr>
                <a:schemeClr val="dk1"/>
              </a:buClr>
              <a:buSzPts val="2200"/>
              <a:buChar char="•"/>
            </a:pPr>
            <a:endParaRPr lang="en-US" sz="1200" dirty="0" smtClean="0"/>
          </a:p>
          <a:p>
            <a:pPr marL="285750" indent="-285750">
              <a:spcBef>
                <a:spcPts val="0"/>
              </a:spcBef>
              <a:buSzPts val="2200"/>
            </a:pPr>
            <a:r>
              <a:rPr lang="en-US" sz="1900" dirty="0" smtClean="0"/>
              <a:t>Additional </a:t>
            </a:r>
            <a:r>
              <a:rPr lang="en-US" sz="1900" dirty="0"/>
              <a:t>information, </a:t>
            </a:r>
            <a:r>
              <a:rPr lang="en-US" sz="1900" dirty="0" smtClean="0"/>
              <a:t>unique to </a:t>
            </a:r>
            <a:r>
              <a:rPr lang="en-US" sz="1900" dirty="0"/>
              <a:t>the </a:t>
            </a:r>
            <a:r>
              <a:rPr lang="en-US" sz="1900" dirty="0" smtClean="0"/>
              <a:t>person</a:t>
            </a:r>
            <a:r>
              <a:rPr lang="en-US" sz="1900" dirty="0"/>
              <a:t>, is added to complete an </a:t>
            </a:r>
            <a:r>
              <a:rPr lang="en-US" sz="1900" dirty="0" smtClean="0"/>
              <a:t>employee’s </a:t>
            </a:r>
            <a:r>
              <a:rPr lang="en-US" sz="1900" dirty="0"/>
              <a:t>Job Record during the </a:t>
            </a:r>
            <a:r>
              <a:rPr lang="en-US" sz="1900" dirty="0" smtClean="0"/>
              <a:t>hire.</a:t>
            </a:r>
          </a:p>
          <a:p>
            <a:pPr marL="914400" lvl="2">
              <a:spcBef>
                <a:spcPts val="0"/>
              </a:spcBef>
              <a:buSzPts val="2200"/>
              <a:buFont typeface="Courier New" panose="02070309020205020404" pitchFamily="49" charset="0"/>
              <a:buChar char="o"/>
            </a:pPr>
            <a:r>
              <a:rPr lang="en-US" sz="1900" i="1" dirty="0" smtClean="0"/>
              <a:t>i.e., Compensation, Employee class</a:t>
            </a:r>
          </a:p>
          <a:p>
            <a:pPr marL="914400" lvl="2">
              <a:spcBef>
                <a:spcPts val="0"/>
              </a:spcBef>
              <a:buSzPts val="2200"/>
            </a:pPr>
            <a:endParaRPr lang="en-US" sz="900" dirty="0" smtClean="0"/>
          </a:p>
          <a:p>
            <a:pPr marL="457200" lvl="1">
              <a:spcBef>
                <a:spcPts val="0"/>
              </a:spcBef>
              <a:buSzPts val="2200"/>
            </a:pPr>
            <a:r>
              <a:rPr lang="en-US" sz="1900" dirty="0" smtClean="0"/>
              <a:t>Some </a:t>
            </a:r>
            <a:r>
              <a:rPr lang="en-US" sz="1900" dirty="0"/>
              <a:t>job attributes are unique to Staff or Academics only</a:t>
            </a:r>
            <a:r>
              <a:rPr lang="en-US" sz="1900" dirty="0" smtClean="0"/>
              <a:t>. </a:t>
            </a:r>
            <a:endParaRPr lang="en-US" sz="1900" dirty="0" smtClean="0"/>
          </a:p>
          <a:p>
            <a:pPr marL="914400" lvl="2">
              <a:spcBef>
                <a:spcPts val="0"/>
              </a:spcBef>
              <a:buSzPts val="2200"/>
              <a:buFont typeface="Courier New" panose="02070309020205020404" pitchFamily="49" charset="0"/>
              <a:buChar char="o"/>
            </a:pPr>
            <a:r>
              <a:rPr lang="en-US" sz="1900" i="1" dirty="0" smtClean="0"/>
              <a:t>i.e</a:t>
            </a:r>
            <a:r>
              <a:rPr lang="en-US" sz="1900" i="1" dirty="0" smtClean="0"/>
              <a:t>., Probation vs. Post-Doc Anniversary </a:t>
            </a:r>
            <a:r>
              <a:rPr lang="en-US" sz="1900" i="1" dirty="0" smtClean="0"/>
              <a:t>date </a:t>
            </a:r>
            <a:endParaRPr sz="1900" i="1" dirty="0"/>
          </a:p>
        </p:txBody>
      </p:sp>
      <p:sp>
        <p:nvSpPr>
          <p:cNvPr id="309" name="Google Shape;309;p16"/>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Job Attributes </a:t>
            </a:r>
            <a:endParaRPr/>
          </a:p>
        </p:txBody>
      </p:sp>
      <p:sp>
        <p:nvSpPr>
          <p:cNvPr id="310" name="Google Shape;310;p16"/>
          <p:cNvSpPr/>
          <p:nvPr/>
        </p:nvSpPr>
        <p:spPr>
          <a:xfrm>
            <a:off x="4555745" y="1479244"/>
            <a:ext cx="4425044" cy="4709390"/>
          </a:xfrm>
          <a:prstGeom prst="round1Rect">
            <a:avLst>
              <a:gd name="adj" fmla="val 16667"/>
            </a:avLst>
          </a:prstGeom>
          <a:solidFill>
            <a:srgbClr val="09548E"/>
          </a:solidFill>
          <a:ln>
            <a:solidFill>
              <a:schemeClr val="accent4"/>
            </a:solidFill>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311" name="Google Shape;311;p16"/>
          <p:cNvSpPr txBox="1"/>
          <p:nvPr/>
        </p:nvSpPr>
        <p:spPr>
          <a:xfrm>
            <a:off x="5029162" y="1690832"/>
            <a:ext cx="4114838" cy="4516132"/>
          </a:xfrm>
          <a:prstGeom prst="rect">
            <a:avLst/>
          </a:prstGeom>
          <a:noFill/>
          <a:ln>
            <a:noFill/>
          </a:ln>
        </p:spPr>
        <p:txBody>
          <a:bodyPr spcFirstLastPara="1" wrap="square" lIns="91425" tIns="45700" rIns="91425" bIns="45700" anchor="t" anchorCtr="0">
            <a:normAutofit lnSpcReduction="10000"/>
          </a:bodyPr>
          <a:lstStyle/>
          <a:p>
            <a:pPr marL="285750" marR="0" lvl="0" indent="-285750" algn="l" rtl="0">
              <a:lnSpc>
                <a:spcPct val="90000"/>
              </a:lnSpc>
              <a:spcBef>
                <a:spcPts val="0"/>
              </a:spcBef>
              <a:spcAft>
                <a:spcPts val="0"/>
              </a:spcAft>
              <a:buClr>
                <a:srgbClr val="FFFF00"/>
              </a:buClr>
              <a:buSzPts val="1572"/>
              <a:buFont typeface="Wingdings" panose="05000000000000000000" pitchFamily="2" charset="2"/>
              <a:buChar char="Ø"/>
            </a:pPr>
            <a:r>
              <a:rPr lang="en-US" sz="1800" b="1" dirty="0" smtClean="0">
                <a:solidFill>
                  <a:schemeClr val="lt1"/>
                </a:solidFill>
                <a:latin typeface="Calibri"/>
                <a:ea typeface="Calibri"/>
                <a:cs typeface="Calibri"/>
                <a:sym typeface="Calibri"/>
              </a:rPr>
              <a:t>Employee </a:t>
            </a:r>
            <a:r>
              <a:rPr lang="en-US" sz="1800" b="1" dirty="0">
                <a:solidFill>
                  <a:schemeClr val="lt1"/>
                </a:solidFill>
                <a:latin typeface="Calibri"/>
                <a:ea typeface="Calibri"/>
                <a:cs typeface="Calibri"/>
                <a:sym typeface="Calibri"/>
              </a:rPr>
              <a:t>Class </a:t>
            </a:r>
            <a:endParaRPr sz="1800" b="1" dirty="0"/>
          </a:p>
          <a:p>
            <a:pPr marL="285750" marR="0" lvl="0" indent="-285750" algn="l" rtl="0">
              <a:lnSpc>
                <a:spcPct val="90000"/>
              </a:lnSpc>
              <a:spcBef>
                <a:spcPts val="600"/>
              </a:spcBef>
              <a:spcAft>
                <a:spcPts val="0"/>
              </a:spcAft>
              <a:buClr>
                <a:srgbClr val="FFFF00"/>
              </a:buClr>
              <a:buSzPts val="1572"/>
              <a:buFont typeface="Wingdings" panose="05000000000000000000" pitchFamily="2" charset="2"/>
              <a:buChar char="Ø"/>
            </a:pPr>
            <a:r>
              <a:rPr lang="en-US" sz="1800" b="1" dirty="0">
                <a:solidFill>
                  <a:schemeClr val="lt1"/>
                </a:solidFill>
                <a:latin typeface="Calibri"/>
                <a:ea typeface="Calibri"/>
                <a:cs typeface="Calibri"/>
                <a:sym typeface="Calibri"/>
              </a:rPr>
              <a:t>Academic duration of appointment </a:t>
            </a:r>
            <a:endParaRPr sz="1800" b="1" dirty="0"/>
          </a:p>
          <a:p>
            <a:pPr marL="285750" marR="0" lvl="0" indent="-285750" algn="l" rtl="0">
              <a:lnSpc>
                <a:spcPct val="90000"/>
              </a:lnSpc>
              <a:spcBef>
                <a:spcPts val="600"/>
              </a:spcBef>
              <a:spcAft>
                <a:spcPts val="0"/>
              </a:spcAft>
              <a:buClr>
                <a:srgbClr val="FFFF00"/>
              </a:buClr>
              <a:buSzPts val="1572"/>
              <a:buFont typeface="Wingdings" panose="05000000000000000000" pitchFamily="2" charset="2"/>
              <a:buChar char="Ø"/>
            </a:pPr>
            <a:r>
              <a:rPr lang="en-US" sz="1800" b="1" dirty="0">
                <a:solidFill>
                  <a:schemeClr val="lt1"/>
                </a:solidFill>
                <a:latin typeface="Calibri"/>
                <a:ea typeface="Calibri"/>
                <a:cs typeface="Calibri"/>
                <a:sym typeface="Calibri"/>
              </a:rPr>
              <a:t>Post Docs Anniversary Date </a:t>
            </a:r>
            <a:endParaRPr sz="1800" b="1" dirty="0"/>
          </a:p>
          <a:p>
            <a:pPr marL="285750" marR="0" lvl="0" indent="-285750" algn="l" rtl="0">
              <a:lnSpc>
                <a:spcPct val="90000"/>
              </a:lnSpc>
              <a:spcBef>
                <a:spcPts val="600"/>
              </a:spcBef>
              <a:spcAft>
                <a:spcPts val="0"/>
              </a:spcAft>
              <a:buClr>
                <a:srgbClr val="FFFF00"/>
              </a:buClr>
              <a:buSzPts val="1572"/>
              <a:buFont typeface="Wingdings" panose="05000000000000000000" pitchFamily="2" charset="2"/>
              <a:buChar char="Ø"/>
            </a:pPr>
            <a:r>
              <a:rPr lang="en-US" sz="1800" b="1" dirty="0">
                <a:solidFill>
                  <a:schemeClr val="lt1"/>
                </a:solidFill>
                <a:latin typeface="Calibri"/>
                <a:ea typeface="Calibri"/>
                <a:cs typeface="Calibri"/>
                <a:sym typeface="Calibri"/>
              </a:rPr>
              <a:t>Step</a:t>
            </a:r>
            <a:endParaRPr sz="1800" b="1" dirty="0"/>
          </a:p>
          <a:p>
            <a:pPr marL="285750" marR="0" lvl="0" indent="-285750" algn="l" rtl="0">
              <a:lnSpc>
                <a:spcPct val="90000"/>
              </a:lnSpc>
              <a:spcBef>
                <a:spcPts val="600"/>
              </a:spcBef>
              <a:spcAft>
                <a:spcPts val="0"/>
              </a:spcAft>
              <a:buClr>
                <a:srgbClr val="FFFF00"/>
              </a:buClr>
              <a:buSzPts val="1572"/>
              <a:buFont typeface="Wingdings" panose="05000000000000000000" pitchFamily="2" charset="2"/>
              <a:buChar char="Ø"/>
            </a:pPr>
            <a:r>
              <a:rPr lang="en-US" sz="1800" b="1" dirty="0">
                <a:solidFill>
                  <a:schemeClr val="lt1"/>
                </a:solidFill>
                <a:latin typeface="Calibri"/>
                <a:ea typeface="Calibri"/>
                <a:cs typeface="Calibri"/>
                <a:sym typeface="Calibri"/>
              </a:rPr>
              <a:t>Pay Components (if applicable)</a:t>
            </a:r>
            <a:endParaRPr sz="1800" b="1" dirty="0"/>
          </a:p>
          <a:p>
            <a:pPr marL="285750" marR="0" lvl="0" indent="-285750" algn="l" rtl="0">
              <a:lnSpc>
                <a:spcPct val="90000"/>
              </a:lnSpc>
              <a:spcBef>
                <a:spcPts val="600"/>
              </a:spcBef>
              <a:spcAft>
                <a:spcPts val="0"/>
              </a:spcAft>
              <a:buClr>
                <a:srgbClr val="FFFF00"/>
              </a:buClr>
              <a:buSzPts val="1572"/>
              <a:buFont typeface="Wingdings" panose="05000000000000000000" pitchFamily="2" charset="2"/>
              <a:buChar char="Ø"/>
            </a:pPr>
            <a:r>
              <a:rPr lang="en-US" sz="1800" b="1" dirty="0">
                <a:solidFill>
                  <a:schemeClr val="lt1"/>
                </a:solidFill>
                <a:latin typeface="Calibri"/>
                <a:ea typeface="Calibri"/>
                <a:cs typeface="Calibri"/>
                <a:sym typeface="Calibri"/>
              </a:rPr>
              <a:t>Compensation Frequency</a:t>
            </a:r>
            <a:endParaRPr sz="1800" b="1" dirty="0"/>
          </a:p>
          <a:p>
            <a:pPr marL="285750" marR="0" lvl="0" indent="-285750" algn="l" rtl="0">
              <a:lnSpc>
                <a:spcPct val="90000"/>
              </a:lnSpc>
              <a:spcBef>
                <a:spcPts val="600"/>
              </a:spcBef>
              <a:spcAft>
                <a:spcPts val="0"/>
              </a:spcAft>
              <a:buClr>
                <a:srgbClr val="FFFF00"/>
              </a:buClr>
              <a:buSzPts val="1572"/>
              <a:buFont typeface="Wingdings" panose="05000000000000000000" pitchFamily="2" charset="2"/>
              <a:buChar char="Ø"/>
            </a:pPr>
            <a:r>
              <a:rPr lang="en-US" sz="1800" b="1" dirty="0">
                <a:solidFill>
                  <a:schemeClr val="lt1"/>
                </a:solidFill>
                <a:latin typeface="Calibri"/>
                <a:ea typeface="Calibri"/>
                <a:cs typeface="Calibri"/>
                <a:sym typeface="Calibri"/>
              </a:rPr>
              <a:t>Expected Job End Date </a:t>
            </a:r>
            <a:endParaRPr sz="1800" b="1" dirty="0"/>
          </a:p>
          <a:p>
            <a:pPr marL="285750" marR="0" lvl="0" indent="-285750" algn="l" rtl="0">
              <a:lnSpc>
                <a:spcPct val="90000"/>
              </a:lnSpc>
              <a:spcBef>
                <a:spcPts val="600"/>
              </a:spcBef>
              <a:spcAft>
                <a:spcPts val="0"/>
              </a:spcAft>
              <a:buClr>
                <a:srgbClr val="FFFF00"/>
              </a:buClr>
              <a:buSzPts val="1572"/>
              <a:buFont typeface="Wingdings" panose="05000000000000000000" pitchFamily="2" charset="2"/>
              <a:buChar char="Ø"/>
            </a:pPr>
            <a:r>
              <a:rPr lang="en-US" sz="1800" b="1" dirty="0">
                <a:solidFill>
                  <a:schemeClr val="lt1"/>
                </a:solidFill>
                <a:latin typeface="Calibri"/>
                <a:ea typeface="Calibri"/>
                <a:cs typeface="Calibri"/>
                <a:sym typeface="Calibri"/>
              </a:rPr>
              <a:t>End Job Automatically box </a:t>
            </a:r>
            <a:endParaRPr sz="1800" b="1" dirty="0"/>
          </a:p>
          <a:p>
            <a:pPr marL="285750" marR="0" lvl="0" indent="-285750" algn="l" rtl="0">
              <a:lnSpc>
                <a:spcPct val="90000"/>
              </a:lnSpc>
              <a:spcBef>
                <a:spcPts val="600"/>
              </a:spcBef>
              <a:spcAft>
                <a:spcPts val="0"/>
              </a:spcAft>
              <a:buClr>
                <a:srgbClr val="FFFF00"/>
              </a:buClr>
              <a:buSzPts val="1572"/>
              <a:buFont typeface="Wingdings" panose="05000000000000000000" pitchFamily="2" charset="2"/>
              <a:buChar char="Ø"/>
            </a:pPr>
            <a:r>
              <a:rPr lang="en-US" sz="1800" b="1" dirty="0">
                <a:solidFill>
                  <a:schemeClr val="lt1"/>
                </a:solidFill>
                <a:latin typeface="Calibri"/>
                <a:ea typeface="Calibri"/>
                <a:cs typeface="Calibri"/>
                <a:sym typeface="Calibri"/>
              </a:rPr>
              <a:t>Probation Code (Staff only)</a:t>
            </a:r>
            <a:endParaRPr sz="1800" b="1" dirty="0"/>
          </a:p>
          <a:p>
            <a:pPr marL="285750" marR="0" lvl="0" indent="-285750" algn="l" rtl="0">
              <a:lnSpc>
                <a:spcPct val="90000"/>
              </a:lnSpc>
              <a:spcBef>
                <a:spcPts val="600"/>
              </a:spcBef>
              <a:spcAft>
                <a:spcPts val="0"/>
              </a:spcAft>
              <a:buClr>
                <a:srgbClr val="FFFF00"/>
              </a:buClr>
              <a:buSzPts val="1572"/>
              <a:buFont typeface="Wingdings" panose="05000000000000000000" pitchFamily="2" charset="2"/>
              <a:buChar char="Ø"/>
            </a:pPr>
            <a:r>
              <a:rPr lang="en-US" sz="1800" b="1" dirty="0">
                <a:solidFill>
                  <a:schemeClr val="lt1"/>
                </a:solidFill>
                <a:latin typeface="Calibri"/>
                <a:ea typeface="Calibri"/>
                <a:cs typeface="Calibri"/>
                <a:sym typeface="Calibri"/>
              </a:rPr>
              <a:t>Probation End Date (Staff only)</a:t>
            </a:r>
            <a:endParaRPr sz="1800" b="1" dirty="0"/>
          </a:p>
          <a:p>
            <a:pPr marL="285750" marR="0" lvl="0" indent="-285750" algn="l" rtl="0">
              <a:lnSpc>
                <a:spcPct val="90000"/>
              </a:lnSpc>
              <a:spcBef>
                <a:spcPts val="600"/>
              </a:spcBef>
              <a:spcAft>
                <a:spcPts val="0"/>
              </a:spcAft>
              <a:buClr>
                <a:srgbClr val="FFFF00"/>
              </a:buClr>
              <a:buSzPts val="1572"/>
              <a:buFont typeface="Wingdings" panose="05000000000000000000" pitchFamily="2" charset="2"/>
              <a:buChar char="Ø"/>
            </a:pPr>
            <a:r>
              <a:rPr lang="en-US" sz="1800" b="1" dirty="0">
                <a:solidFill>
                  <a:schemeClr val="lt1"/>
                </a:solidFill>
                <a:latin typeface="Calibri"/>
                <a:ea typeface="Calibri"/>
                <a:cs typeface="Calibri"/>
                <a:sym typeface="Calibri"/>
              </a:rPr>
              <a:t>Trial Employment End Date (Staff only)</a:t>
            </a:r>
            <a:endParaRPr sz="1800" b="1" dirty="0"/>
          </a:p>
          <a:p>
            <a:pPr marL="285750" marR="0" lvl="0" indent="-285750" algn="l" rtl="0">
              <a:lnSpc>
                <a:spcPct val="90000"/>
              </a:lnSpc>
              <a:spcBef>
                <a:spcPts val="600"/>
              </a:spcBef>
              <a:spcAft>
                <a:spcPts val="0"/>
              </a:spcAft>
              <a:buClr>
                <a:srgbClr val="FFFF00"/>
              </a:buClr>
              <a:buSzPts val="1572"/>
              <a:buFont typeface="Wingdings" panose="05000000000000000000" pitchFamily="2" charset="2"/>
              <a:buChar char="Ø"/>
            </a:pPr>
            <a:r>
              <a:rPr lang="en-US" sz="1800" b="1" dirty="0">
                <a:solidFill>
                  <a:schemeClr val="lt1"/>
                </a:solidFill>
                <a:latin typeface="Calibri"/>
                <a:ea typeface="Calibri"/>
                <a:cs typeface="Calibri"/>
                <a:sym typeface="Calibri"/>
              </a:rPr>
              <a:t>PY Career Duration</a:t>
            </a:r>
            <a:endParaRPr sz="1800" b="1" dirty="0"/>
          </a:p>
          <a:p>
            <a:pPr marL="285750" marR="0" lvl="0" indent="-285750" algn="l" rtl="0">
              <a:lnSpc>
                <a:spcPct val="90000"/>
              </a:lnSpc>
              <a:spcBef>
                <a:spcPts val="600"/>
              </a:spcBef>
              <a:spcAft>
                <a:spcPts val="0"/>
              </a:spcAft>
              <a:buClr>
                <a:srgbClr val="FFFF00"/>
              </a:buClr>
              <a:buSzPts val="1572"/>
              <a:buFont typeface="Wingdings" panose="05000000000000000000" pitchFamily="2" charset="2"/>
              <a:buChar char="Ø"/>
            </a:pPr>
            <a:r>
              <a:rPr lang="en-US" sz="1800" b="1" dirty="0">
                <a:solidFill>
                  <a:schemeClr val="lt1"/>
                </a:solidFill>
                <a:latin typeface="Calibri"/>
                <a:ea typeface="Calibri"/>
                <a:cs typeface="Calibri"/>
                <a:sym typeface="Calibri"/>
              </a:rPr>
              <a:t>Eligibility for Review (e.g., merit increase) </a:t>
            </a:r>
            <a:endParaRPr sz="1800" b="1" dirty="0"/>
          </a:p>
        </p:txBody>
      </p:sp>
      <p:sp>
        <p:nvSpPr>
          <p:cNvPr id="313" name="Google Shape;313;p16"/>
          <p:cNvSpPr/>
          <p:nvPr/>
        </p:nvSpPr>
        <p:spPr>
          <a:xfrm>
            <a:off x="4052095" y="1086840"/>
            <a:ext cx="1007300" cy="1029685"/>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69" y="1176457"/>
            <a:ext cx="304414" cy="49632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4526" y="1161308"/>
            <a:ext cx="954889" cy="757520"/>
          </a:xfrm>
          <a:prstGeom prst="rect">
            <a:avLst/>
          </a:prstGeom>
        </p:spPr>
      </p:pic>
    </p:spTree>
    <p:custDataLst>
      <p:tags r:id="rId1"/>
    </p:custDataLst>
    <p:extLst>
      <p:ext uri="{BB962C8B-B14F-4D97-AF65-F5344CB8AC3E}">
        <p14:creationId xmlns:p14="http://schemas.microsoft.com/office/powerpoint/2010/main" val="3930752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7"/>
          <p:cNvSpPr txBox="1">
            <a:spLocks noGrp="1"/>
          </p:cNvSpPr>
          <p:nvPr>
            <p:ph type="body" idx="1"/>
          </p:nvPr>
        </p:nvSpPr>
        <p:spPr>
          <a:xfrm>
            <a:off x="393576" y="2720445"/>
            <a:ext cx="8411776" cy="285650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800"/>
              <a:buChar char="•"/>
            </a:pPr>
            <a:r>
              <a:rPr lang="en-US" sz="1900" dirty="0" smtClean="0"/>
              <a:t>All employees</a:t>
            </a:r>
            <a:r>
              <a:rPr lang="en-US" sz="1900" dirty="0"/>
              <a:t>, including student employees, </a:t>
            </a:r>
            <a:r>
              <a:rPr lang="en-US" sz="1900" dirty="0" smtClean="0"/>
              <a:t>are assigned </a:t>
            </a:r>
            <a:r>
              <a:rPr lang="en-US" sz="1900" dirty="0"/>
              <a:t>a </a:t>
            </a:r>
            <a:r>
              <a:rPr lang="en-US" sz="1900" dirty="0" smtClean="0"/>
              <a:t>position number &amp; employee ID</a:t>
            </a:r>
            <a:r>
              <a:rPr lang="en-US" sz="1900" dirty="0" smtClean="0"/>
              <a:t>.</a:t>
            </a:r>
          </a:p>
          <a:p>
            <a:pPr marL="800100" lvl="1">
              <a:spcBef>
                <a:spcPts val="0"/>
              </a:spcBef>
            </a:pPr>
            <a:r>
              <a:rPr lang="en-US" sz="1500" dirty="0" smtClean="0"/>
              <a:t>Exception: Some Contingent Workers</a:t>
            </a:r>
            <a:endParaRPr lang="en-US" sz="1500" dirty="0" smtClean="0"/>
          </a:p>
          <a:p>
            <a:pPr marL="342900">
              <a:spcBef>
                <a:spcPts val="0"/>
              </a:spcBef>
            </a:pPr>
            <a:r>
              <a:rPr lang="en-US" sz="1900" dirty="0"/>
              <a:t>Each position has a unique number (eight numeric characters auto generated by UCPath; there is no smart coding in the number). </a:t>
            </a:r>
          </a:p>
          <a:p>
            <a:pPr marL="342900" lvl="0" indent="-342900" algn="l" rtl="0">
              <a:spcBef>
                <a:spcPts val="360"/>
              </a:spcBef>
              <a:spcAft>
                <a:spcPts val="0"/>
              </a:spcAft>
              <a:buClr>
                <a:schemeClr val="dk1"/>
              </a:buClr>
              <a:buSzPts val="1800"/>
              <a:buChar char="•"/>
            </a:pPr>
            <a:r>
              <a:rPr lang="en-US" sz="1900" dirty="0" smtClean="0"/>
              <a:t>When </a:t>
            </a:r>
            <a:r>
              <a:rPr lang="en-US" sz="1900" dirty="0"/>
              <a:t>an employee is hired or transferred they are assigned a </a:t>
            </a:r>
            <a:r>
              <a:rPr lang="en-US" sz="1900" dirty="0" smtClean="0"/>
              <a:t>position</a:t>
            </a:r>
            <a:r>
              <a:rPr lang="en-US" sz="1900" dirty="0"/>
              <a:t> </a:t>
            </a:r>
            <a:r>
              <a:rPr lang="en-US" sz="1900" dirty="0" smtClean="0"/>
              <a:t>number.</a:t>
            </a:r>
            <a:endParaRPr sz="1900" dirty="0"/>
          </a:p>
          <a:p>
            <a:pPr marL="342900" lvl="0" indent="-342900" algn="l" rtl="0">
              <a:spcBef>
                <a:spcPts val="360"/>
              </a:spcBef>
              <a:spcAft>
                <a:spcPts val="0"/>
              </a:spcAft>
              <a:buClr>
                <a:schemeClr val="dk1"/>
              </a:buClr>
              <a:buSzPts val="1800"/>
              <a:buChar char="•"/>
            </a:pPr>
            <a:r>
              <a:rPr lang="en-US" sz="1900" dirty="0" smtClean="0"/>
              <a:t>Employees </a:t>
            </a:r>
            <a:r>
              <a:rPr lang="en-US" sz="1900" dirty="0"/>
              <a:t>can be assigned to more than one position when they have more than one job.</a:t>
            </a:r>
            <a:endParaRPr sz="1900" dirty="0"/>
          </a:p>
          <a:p>
            <a:pPr marL="342900" lvl="0" indent="-342900" algn="l" rtl="0">
              <a:spcBef>
                <a:spcPts val="360"/>
              </a:spcBef>
              <a:spcAft>
                <a:spcPts val="0"/>
              </a:spcAft>
              <a:buClr>
                <a:schemeClr val="dk1"/>
              </a:buClr>
              <a:buSzPts val="1800"/>
              <a:buChar char="•"/>
            </a:pPr>
            <a:r>
              <a:rPr lang="en-US" sz="1900" dirty="0"/>
              <a:t>When an update is made to an employee’s position data, the changes will be cascaded to the employee’s job </a:t>
            </a:r>
            <a:r>
              <a:rPr lang="en-US" sz="1900" dirty="0" smtClean="0"/>
              <a:t>data</a:t>
            </a:r>
            <a:r>
              <a:rPr lang="en-US" sz="1900" dirty="0"/>
              <a:t> </a:t>
            </a:r>
            <a:r>
              <a:rPr lang="en-US" sz="1900" dirty="0" smtClean="0"/>
              <a:t>if applicable. (i.e., FTE changes)</a:t>
            </a:r>
            <a:endParaRPr sz="1900" dirty="0"/>
          </a:p>
          <a:p>
            <a:pPr marL="342900" lvl="0" indent="-342900" algn="l" rtl="0">
              <a:spcBef>
                <a:spcPts val="360"/>
              </a:spcBef>
              <a:spcAft>
                <a:spcPts val="0"/>
              </a:spcAft>
              <a:buClr>
                <a:schemeClr val="dk1"/>
              </a:buClr>
              <a:buSzPts val="1800"/>
              <a:buChar char="•"/>
            </a:pPr>
            <a:r>
              <a:rPr lang="en-US" sz="1900" dirty="0"/>
              <a:t>Created positions can be re-used </a:t>
            </a:r>
            <a:r>
              <a:rPr lang="en-US" sz="1900" dirty="0" smtClean="0"/>
              <a:t>(i.e., </a:t>
            </a:r>
            <a:r>
              <a:rPr lang="en-US" sz="1900" dirty="0"/>
              <a:t>for seasonal workers) .</a:t>
            </a:r>
            <a:endParaRPr sz="1900" dirty="0"/>
          </a:p>
          <a:p>
            <a:pPr marL="0" lvl="0" indent="0" algn="l" rtl="0">
              <a:spcBef>
                <a:spcPts val="320"/>
              </a:spcBef>
              <a:spcAft>
                <a:spcPts val="0"/>
              </a:spcAft>
              <a:buClr>
                <a:schemeClr val="dk1"/>
              </a:buClr>
              <a:buSzPts val="1600"/>
              <a:buNone/>
            </a:pPr>
            <a:endParaRPr sz="1900" dirty="0"/>
          </a:p>
          <a:p>
            <a:pPr marL="342900" lvl="0" indent="-254000" algn="l" rtl="0">
              <a:spcBef>
                <a:spcPts val="280"/>
              </a:spcBef>
              <a:spcAft>
                <a:spcPts val="0"/>
              </a:spcAft>
              <a:buClr>
                <a:schemeClr val="dk1"/>
              </a:buClr>
              <a:buSzPts val="1400"/>
              <a:buNone/>
            </a:pPr>
            <a:endParaRPr sz="1900" dirty="0"/>
          </a:p>
        </p:txBody>
      </p:sp>
      <p:sp>
        <p:nvSpPr>
          <p:cNvPr id="327" name="Google Shape;327;p17"/>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How Positions are used </a:t>
            </a:r>
            <a:endParaRPr/>
          </a:p>
        </p:txBody>
      </p:sp>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1618" y="1256940"/>
            <a:ext cx="1117846" cy="1398609"/>
          </a:xfrm>
          <a:prstGeom prst="rect">
            <a:avLst/>
          </a:prstGeom>
        </p:spPr>
      </p:pic>
      <p:sp>
        <p:nvSpPr>
          <p:cNvPr id="2" name="Lightning Bolt 1"/>
          <p:cNvSpPr/>
          <p:nvPr/>
        </p:nvSpPr>
        <p:spPr>
          <a:xfrm rot="20669278">
            <a:off x="4596775" y="2056498"/>
            <a:ext cx="1079292" cy="629587"/>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ightning Bolt 54"/>
          <p:cNvSpPr/>
          <p:nvPr/>
        </p:nvSpPr>
        <p:spPr>
          <a:xfrm rot="9428405">
            <a:off x="2420388" y="1202429"/>
            <a:ext cx="1079292" cy="629587"/>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16099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8"/>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Why Use Positions?</a:t>
            </a:r>
            <a:endParaRPr/>
          </a:p>
        </p:txBody>
      </p:sp>
      <p:sp>
        <p:nvSpPr>
          <p:cNvPr id="360" name="Google Shape;360;p18"/>
          <p:cNvSpPr txBox="1">
            <a:spLocks noGrp="1"/>
          </p:cNvSpPr>
          <p:nvPr>
            <p:ph type="body" idx="1"/>
          </p:nvPr>
        </p:nvSpPr>
        <p:spPr>
          <a:xfrm>
            <a:off x="163773" y="1229587"/>
            <a:ext cx="8816454" cy="517157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900"/>
              <a:buNone/>
            </a:pPr>
            <a:r>
              <a:rPr lang="en-US" sz="2400" dirty="0"/>
              <a:t>The use of positions in UCPath will streamline data entry, reduce errors, and improve reporting. Here are a few ways positions produce these benefits:</a:t>
            </a:r>
            <a:endParaRPr sz="4000" dirty="0"/>
          </a:p>
          <a:p>
            <a:pPr marL="342900">
              <a:spcBef>
                <a:spcPts val="1800"/>
              </a:spcBef>
              <a:buSzPts val="1900"/>
            </a:pPr>
            <a:r>
              <a:rPr lang="en-US" sz="1900" dirty="0"/>
              <a:t>Position information remains </a:t>
            </a:r>
            <a:r>
              <a:rPr lang="en-US" sz="1900" dirty="0" smtClean="0"/>
              <a:t>the same unless </a:t>
            </a:r>
            <a:r>
              <a:rPr lang="en-US" sz="1900" dirty="0"/>
              <a:t>changed or </a:t>
            </a:r>
            <a:r>
              <a:rPr lang="en-US" sz="1900" dirty="0" smtClean="0"/>
              <a:t>updated, </a:t>
            </a:r>
            <a:r>
              <a:rPr lang="en-US" sz="1900" dirty="0"/>
              <a:t>regardless of employee terminations or </a:t>
            </a:r>
            <a:r>
              <a:rPr lang="en-US" sz="1900" dirty="0" smtClean="0"/>
              <a:t>transfers.</a:t>
            </a:r>
            <a:endParaRPr dirty="0"/>
          </a:p>
          <a:p>
            <a:pPr marL="342900">
              <a:spcBef>
                <a:spcPts val="1200"/>
              </a:spcBef>
              <a:buSzPts val="1900"/>
            </a:pPr>
            <a:r>
              <a:rPr lang="en-US" sz="1900" b="1" dirty="0"/>
              <a:t>Information related to positions and employees is separate</a:t>
            </a:r>
            <a:r>
              <a:rPr lang="en-US" sz="1900" dirty="0"/>
              <a:t>, so there is no need to re-enter position data when the </a:t>
            </a:r>
            <a:r>
              <a:rPr lang="en-US" sz="1900" dirty="0" smtClean="0"/>
              <a:t>incumbent (employee) changes</a:t>
            </a:r>
            <a:r>
              <a:rPr lang="en-US" sz="1900" dirty="0" smtClean="0"/>
              <a:t>.</a:t>
            </a:r>
          </a:p>
          <a:p>
            <a:pPr marL="342900">
              <a:spcBef>
                <a:spcPts val="1200"/>
              </a:spcBef>
              <a:buSzPts val="1900"/>
            </a:pPr>
            <a:r>
              <a:rPr lang="en-US" sz="1900" b="1" dirty="0" smtClean="0"/>
              <a:t>All Positions can be updated  &amp; re-used. No multi-head count positions.</a:t>
            </a:r>
          </a:p>
          <a:p>
            <a:pPr marL="342900">
              <a:spcBef>
                <a:spcPts val="1200"/>
              </a:spcBef>
              <a:buSzPts val="1900"/>
            </a:pPr>
            <a:r>
              <a:rPr lang="en-US" sz="1900" dirty="0" smtClean="0"/>
              <a:t>Approved Position </a:t>
            </a:r>
            <a:r>
              <a:rPr lang="en-US" sz="1900" dirty="0"/>
              <a:t>information is defaulted into other UCPath pages that have the same fields to avoid duplicate data entry </a:t>
            </a:r>
            <a:r>
              <a:rPr lang="en-US" sz="1900" i="1" dirty="0" smtClean="0"/>
              <a:t>(i.e., Job </a:t>
            </a:r>
            <a:r>
              <a:rPr lang="en-US" sz="1900" i="1" dirty="0"/>
              <a:t>Data </a:t>
            </a:r>
            <a:r>
              <a:rPr lang="en-US" sz="1900" i="1" dirty="0" smtClean="0"/>
              <a:t>page, Person Org Summary)</a:t>
            </a:r>
            <a:endParaRPr i="1" dirty="0"/>
          </a:p>
          <a:p>
            <a:pPr marL="342900">
              <a:spcBef>
                <a:spcPts val="1200"/>
              </a:spcBef>
              <a:buSzPts val="1900"/>
            </a:pPr>
            <a:r>
              <a:rPr lang="en-US" sz="1900" dirty="0"/>
              <a:t>Positions </a:t>
            </a:r>
            <a:r>
              <a:rPr lang="en-US" sz="1900" dirty="0" smtClean="0"/>
              <a:t>links </a:t>
            </a:r>
            <a:r>
              <a:rPr lang="en-US" sz="1900" dirty="0"/>
              <a:t>key data elements </a:t>
            </a:r>
            <a:r>
              <a:rPr lang="en-US" sz="1900" dirty="0" smtClean="0"/>
              <a:t>and helps facilitate </a:t>
            </a:r>
            <a:r>
              <a:rPr lang="en-US" sz="1900" dirty="0"/>
              <a:t>the hiring </a:t>
            </a:r>
            <a:r>
              <a:rPr lang="en-US" sz="1900" dirty="0" smtClean="0"/>
              <a:t>process by defining </a:t>
            </a:r>
            <a:r>
              <a:rPr lang="en-US" sz="1900" dirty="0"/>
              <a:t>the hierarchy and organizational structure of a department, and tie employees to </a:t>
            </a:r>
            <a:r>
              <a:rPr lang="en-US" sz="1900" dirty="0" smtClean="0"/>
              <a:t>KFS account and funds that determine </a:t>
            </a:r>
            <a:r>
              <a:rPr lang="en-US" sz="1900" dirty="0"/>
              <a:t>how </a:t>
            </a:r>
            <a:r>
              <a:rPr lang="en-US" sz="1900" dirty="0" smtClean="0"/>
              <a:t>&amp; where labor </a:t>
            </a:r>
            <a:r>
              <a:rPr lang="en-US" sz="1900" dirty="0"/>
              <a:t>costs are distributed.</a:t>
            </a:r>
            <a:endParaRPr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9"/>
          <p:cNvSpPr txBox="1">
            <a:spLocks noGrp="1"/>
          </p:cNvSpPr>
          <p:nvPr>
            <p:ph type="body" idx="1"/>
          </p:nvPr>
        </p:nvSpPr>
        <p:spPr>
          <a:xfrm>
            <a:off x="460857" y="3127980"/>
            <a:ext cx="8357827" cy="321683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100"/>
              <a:buChar char="•"/>
            </a:pPr>
            <a:r>
              <a:rPr lang="en-US" sz="2100" b="1" dirty="0"/>
              <a:t>Position</a:t>
            </a:r>
            <a:r>
              <a:rPr lang="en-US" sz="2100" dirty="0"/>
              <a:t> </a:t>
            </a:r>
            <a:r>
              <a:rPr lang="en-US" sz="2100" dirty="0" smtClean="0"/>
              <a:t>represents the chair(s) in the org chart above. </a:t>
            </a:r>
            <a:r>
              <a:rPr lang="en-US" sz="2100" dirty="0"/>
              <a:t>It establishes departmental structure and organizational hierarchy, including </a:t>
            </a:r>
            <a:r>
              <a:rPr lang="en-US" sz="2100" i="1" dirty="0"/>
              <a:t>‘Reports To’ </a:t>
            </a:r>
            <a:r>
              <a:rPr lang="en-US" sz="2100" i="1" dirty="0" smtClean="0"/>
              <a:t>, </a:t>
            </a:r>
            <a:r>
              <a:rPr lang="en-US" sz="2100" dirty="0" smtClean="0"/>
              <a:t>which determines what the supervising position is.</a:t>
            </a:r>
            <a:endParaRPr dirty="0"/>
          </a:p>
          <a:p>
            <a:pPr marL="342900" lvl="0" indent="-342900" algn="l" rtl="0">
              <a:spcBef>
                <a:spcPts val="420"/>
              </a:spcBef>
              <a:spcAft>
                <a:spcPts val="0"/>
              </a:spcAft>
              <a:buClr>
                <a:schemeClr val="dk1"/>
              </a:buClr>
              <a:buSzPts val="2100"/>
              <a:buChar char="•"/>
            </a:pPr>
            <a:r>
              <a:rPr lang="en-US" sz="2100" dirty="0"/>
              <a:t>Each organization will consist of occupied and unoccupied positions which, like chairs, can have different people in them or can remain empty.</a:t>
            </a:r>
            <a:endParaRPr dirty="0"/>
          </a:p>
          <a:p>
            <a:pPr marL="342900" lvl="0" indent="-342900" algn="l" rtl="0">
              <a:spcBef>
                <a:spcPts val="420"/>
              </a:spcBef>
              <a:spcAft>
                <a:spcPts val="0"/>
              </a:spcAft>
              <a:buClr>
                <a:schemeClr val="dk1"/>
              </a:buClr>
              <a:buSzPts val="2100"/>
              <a:buChar char="•"/>
            </a:pPr>
            <a:r>
              <a:rPr lang="en-US" sz="2100" dirty="0"/>
              <a:t>You may </a:t>
            </a:r>
            <a:r>
              <a:rPr lang="en-US" sz="2100" dirty="0" smtClean="0"/>
              <a:t>update or change position information, </a:t>
            </a:r>
            <a:r>
              <a:rPr lang="en-US" sz="2100" dirty="0"/>
              <a:t>even </a:t>
            </a:r>
            <a:r>
              <a:rPr lang="en-US" sz="2100" dirty="0" smtClean="0"/>
              <a:t>they are filled or vacant. </a:t>
            </a:r>
          </a:p>
          <a:p>
            <a:pPr marL="800100" lvl="1">
              <a:spcBef>
                <a:spcPts val="420"/>
              </a:spcBef>
              <a:buSzPts val="2100"/>
            </a:pPr>
            <a:r>
              <a:rPr lang="en-US" sz="1700" dirty="0" smtClean="0"/>
              <a:t>Filled positions allow less data to be changed.</a:t>
            </a:r>
            <a:endParaRPr sz="1700" dirty="0"/>
          </a:p>
        </p:txBody>
      </p:sp>
      <p:sp>
        <p:nvSpPr>
          <p:cNvPr id="367" name="Google Shape;367;p19"/>
          <p:cNvSpPr txBox="1">
            <a:spLocks noGrp="1"/>
          </p:cNvSpPr>
          <p:nvPr>
            <p:ph type="title"/>
          </p:nvPr>
        </p:nvSpPr>
        <p:spPr>
          <a:xfrm>
            <a:off x="201478" y="131821"/>
            <a:ext cx="8942522"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000"/>
              <a:buFont typeface="Arial Black"/>
              <a:buNone/>
            </a:pPr>
            <a:r>
              <a:rPr lang="en-US" sz="3000"/>
              <a:t>How Position Control Management works</a:t>
            </a:r>
            <a:endParaRPr/>
          </a:p>
        </p:txBody>
      </p:sp>
      <p:grpSp>
        <p:nvGrpSpPr>
          <p:cNvPr id="368" name="Google Shape;368;p19"/>
          <p:cNvGrpSpPr/>
          <p:nvPr/>
        </p:nvGrpSpPr>
        <p:grpSpPr>
          <a:xfrm>
            <a:off x="460857" y="1102362"/>
            <a:ext cx="8221122" cy="1839609"/>
            <a:chOff x="2409" y="775372"/>
            <a:chExt cx="8221122" cy="1839609"/>
          </a:xfrm>
        </p:grpSpPr>
        <p:sp>
          <p:nvSpPr>
            <p:cNvPr id="369" name="Google Shape;369;p19"/>
            <p:cNvSpPr/>
            <p:nvPr/>
          </p:nvSpPr>
          <p:spPr>
            <a:xfrm>
              <a:off x="3539404" y="1542039"/>
              <a:ext cx="3154616" cy="240897"/>
            </a:xfrm>
            <a:custGeom>
              <a:avLst/>
              <a:gdLst/>
              <a:ahLst/>
              <a:cxnLst/>
              <a:rect l="l" t="t" r="r" b="b"/>
              <a:pathLst>
                <a:path w="120000" h="120000" extrusionOk="0">
                  <a:moveTo>
                    <a:pt x="0" y="0"/>
                  </a:moveTo>
                  <a:lnTo>
                    <a:pt x="0" y="60476"/>
                  </a:lnTo>
                  <a:lnTo>
                    <a:pt x="120000" y="60476"/>
                  </a:lnTo>
                  <a:lnTo>
                    <a:pt x="120000" y="120000"/>
                  </a:lnTo>
                </a:path>
              </a:pathLst>
            </a:custGeom>
            <a:noFill/>
            <a:ln w="25400" cap="flat" cmpd="sng">
              <a:solidFill>
                <a:srgbClr val="487AA8"/>
              </a:solidFill>
              <a:prstDash val="solid"/>
              <a:round/>
              <a:headEnd type="none" w="sm" len="sm"/>
              <a:tailEnd type="none" w="sm" len="sm"/>
            </a:ln>
          </p:spPr>
        </p:sp>
        <p:sp>
          <p:nvSpPr>
            <p:cNvPr id="370" name="Google Shape;370;p19"/>
            <p:cNvSpPr/>
            <p:nvPr/>
          </p:nvSpPr>
          <p:spPr>
            <a:xfrm>
              <a:off x="3539404" y="1542039"/>
              <a:ext cx="1051538" cy="240897"/>
            </a:xfrm>
            <a:custGeom>
              <a:avLst/>
              <a:gdLst/>
              <a:ahLst/>
              <a:cxnLst/>
              <a:rect l="l" t="t" r="r" b="b"/>
              <a:pathLst>
                <a:path w="120000" h="120000" extrusionOk="0">
                  <a:moveTo>
                    <a:pt x="0" y="0"/>
                  </a:moveTo>
                  <a:lnTo>
                    <a:pt x="0" y="60476"/>
                  </a:lnTo>
                  <a:lnTo>
                    <a:pt x="120000" y="60476"/>
                  </a:lnTo>
                  <a:lnTo>
                    <a:pt x="120000" y="120000"/>
                  </a:lnTo>
                </a:path>
              </a:pathLst>
            </a:custGeom>
            <a:noFill/>
            <a:ln w="25400" cap="flat" cmpd="sng">
              <a:solidFill>
                <a:srgbClr val="487AA8"/>
              </a:solidFill>
              <a:prstDash val="solid"/>
              <a:round/>
              <a:headEnd type="none" w="sm" len="sm"/>
              <a:tailEnd type="none" w="sm" len="sm"/>
            </a:ln>
          </p:spPr>
        </p:sp>
        <p:sp>
          <p:nvSpPr>
            <p:cNvPr id="371" name="Google Shape;371;p19"/>
            <p:cNvSpPr/>
            <p:nvPr/>
          </p:nvSpPr>
          <p:spPr>
            <a:xfrm>
              <a:off x="2487865" y="1542039"/>
              <a:ext cx="1051538" cy="240897"/>
            </a:xfrm>
            <a:custGeom>
              <a:avLst/>
              <a:gdLst/>
              <a:ahLst/>
              <a:cxnLst/>
              <a:rect l="l" t="t" r="r" b="b"/>
              <a:pathLst>
                <a:path w="120000" h="120000" extrusionOk="0">
                  <a:moveTo>
                    <a:pt x="120000" y="0"/>
                  </a:moveTo>
                  <a:lnTo>
                    <a:pt x="120000" y="60476"/>
                  </a:lnTo>
                  <a:lnTo>
                    <a:pt x="0" y="60476"/>
                  </a:lnTo>
                  <a:lnTo>
                    <a:pt x="0" y="120000"/>
                  </a:lnTo>
                </a:path>
              </a:pathLst>
            </a:custGeom>
            <a:noFill/>
            <a:ln w="25400" cap="flat" cmpd="sng">
              <a:solidFill>
                <a:srgbClr val="487AA8"/>
              </a:solidFill>
              <a:prstDash val="solid"/>
              <a:round/>
              <a:headEnd type="none" w="sm" len="sm"/>
              <a:tailEnd type="none" w="sm" len="sm"/>
            </a:ln>
          </p:spPr>
        </p:sp>
        <p:sp>
          <p:nvSpPr>
            <p:cNvPr id="372" name="Google Shape;372;p19"/>
            <p:cNvSpPr/>
            <p:nvPr/>
          </p:nvSpPr>
          <p:spPr>
            <a:xfrm>
              <a:off x="384787" y="1542039"/>
              <a:ext cx="3154616" cy="240897"/>
            </a:xfrm>
            <a:custGeom>
              <a:avLst/>
              <a:gdLst/>
              <a:ahLst/>
              <a:cxnLst/>
              <a:rect l="l" t="t" r="r" b="b"/>
              <a:pathLst>
                <a:path w="120000" h="120000" extrusionOk="0">
                  <a:moveTo>
                    <a:pt x="120000" y="0"/>
                  </a:moveTo>
                  <a:lnTo>
                    <a:pt x="120000" y="60476"/>
                  </a:lnTo>
                  <a:lnTo>
                    <a:pt x="0" y="60476"/>
                  </a:lnTo>
                  <a:lnTo>
                    <a:pt x="0" y="120000"/>
                  </a:lnTo>
                </a:path>
              </a:pathLst>
            </a:custGeom>
            <a:noFill/>
            <a:ln w="25400" cap="flat" cmpd="sng">
              <a:solidFill>
                <a:srgbClr val="487AA8"/>
              </a:solidFill>
              <a:prstDash val="solid"/>
              <a:round/>
              <a:headEnd type="none" w="sm" len="sm"/>
              <a:tailEnd type="none" w="sm" len="sm"/>
            </a:ln>
          </p:spPr>
        </p:sp>
        <p:sp>
          <p:nvSpPr>
            <p:cNvPr id="373" name="Google Shape;373;p19"/>
            <p:cNvSpPr/>
            <p:nvPr/>
          </p:nvSpPr>
          <p:spPr>
            <a:xfrm>
              <a:off x="3157026" y="777284"/>
              <a:ext cx="764755" cy="764755"/>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3921782" y="775372"/>
              <a:ext cx="1147133" cy="7647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txBox="1"/>
            <p:nvPr/>
          </p:nvSpPr>
          <p:spPr>
            <a:xfrm>
              <a:off x="3921782" y="775372"/>
              <a:ext cx="1147133" cy="764755"/>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None/>
              </a:pPr>
              <a:r>
                <a:rPr lang="en-US" sz="1400" dirty="0">
                  <a:solidFill>
                    <a:schemeClr val="dk1"/>
                  </a:solidFill>
                  <a:latin typeface="Calibri"/>
                  <a:ea typeface="Calibri"/>
                  <a:cs typeface="Calibri"/>
                  <a:sym typeface="Calibri"/>
                </a:rPr>
                <a:t>Director of Personnel – </a:t>
              </a:r>
              <a:r>
                <a:rPr lang="en-US" sz="1400" b="1" dirty="0">
                  <a:solidFill>
                    <a:schemeClr val="dk1"/>
                  </a:solidFill>
                  <a:latin typeface="Calibri"/>
                  <a:ea typeface="Calibri"/>
                  <a:cs typeface="Calibri"/>
                  <a:sym typeface="Calibri"/>
                </a:rPr>
                <a:t>Anne </a:t>
              </a:r>
              <a:r>
                <a:rPr lang="en-US" sz="1400" dirty="0">
                  <a:solidFill>
                    <a:schemeClr val="dk1"/>
                  </a:solidFill>
                  <a:latin typeface="Calibri"/>
                  <a:ea typeface="Calibri"/>
                  <a:cs typeface="Calibri"/>
                  <a:sym typeface="Calibri"/>
                </a:rPr>
                <a:t> </a:t>
              </a:r>
              <a:endParaRPr dirty="0"/>
            </a:p>
          </p:txBody>
        </p:sp>
        <p:sp>
          <p:nvSpPr>
            <p:cNvPr id="376" name="Google Shape;376;p19"/>
            <p:cNvSpPr/>
            <p:nvPr/>
          </p:nvSpPr>
          <p:spPr>
            <a:xfrm>
              <a:off x="2409" y="1782937"/>
              <a:ext cx="764755" cy="764755"/>
            </a:xfrm>
            <a:prstGeom prst="ellipse">
              <a:avLst/>
            </a:prstGeom>
            <a:blipFill rotWithShape="1">
              <a:blip r:embed="rId4">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767165" y="1781026"/>
              <a:ext cx="1147133" cy="7647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txBox="1"/>
            <p:nvPr/>
          </p:nvSpPr>
          <p:spPr>
            <a:xfrm>
              <a:off x="767165" y="1781026"/>
              <a:ext cx="1147133" cy="764755"/>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None/>
              </a:pPr>
              <a:r>
                <a:rPr lang="en-US" sz="1400" dirty="0">
                  <a:solidFill>
                    <a:schemeClr val="dk1"/>
                  </a:solidFill>
                  <a:latin typeface="Calibri"/>
                  <a:ea typeface="Calibri"/>
                  <a:cs typeface="Calibri"/>
                  <a:sym typeface="Calibri"/>
                </a:rPr>
                <a:t>Senior Analyst – </a:t>
              </a:r>
              <a:r>
                <a:rPr lang="en-US" sz="1400" b="1" dirty="0">
                  <a:solidFill>
                    <a:schemeClr val="dk1"/>
                  </a:solidFill>
                  <a:latin typeface="Calibri"/>
                  <a:ea typeface="Calibri"/>
                  <a:cs typeface="Calibri"/>
                  <a:sym typeface="Calibri"/>
                </a:rPr>
                <a:t>John</a:t>
              </a:r>
              <a:endParaRPr b="1" dirty="0"/>
            </a:p>
          </p:txBody>
        </p:sp>
        <p:sp>
          <p:nvSpPr>
            <p:cNvPr id="379" name="Google Shape;379;p19"/>
            <p:cNvSpPr/>
            <p:nvPr/>
          </p:nvSpPr>
          <p:spPr>
            <a:xfrm>
              <a:off x="2105487" y="1782937"/>
              <a:ext cx="764755" cy="764755"/>
            </a:xfrm>
            <a:prstGeom prst="ellipse">
              <a:avLst/>
            </a:prstGeom>
            <a:blipFill rotWithShape="1">
              <a:blip r:embed="rId5">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2870243" y="1781026"/>
              <a:ext cx="1147133" cy="7647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txBox="1"/>
            <p:nvPr/>
          </p:nvSpPr>
          <p:spPr>
            <a:xfrm>
              <a:off x="2870243" y="1850226"/>
              <a:ext cx="1147133" cy="764755"/>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None/>
              </a:pPr>
              <a:r>
                <a:rPr lang="en-US" sz="1400" dirty="0">
                  <a:solidFill>
                    <a:schemeClr val="dk1"/>
                  </a:solidFill>
                  <a:latin typeface="Calibri"/>
                  <a:ea typeface="Calibri"/>
                  <a:cs typeface="Calibri"/>
                  <a:sym typeface="Calibri"/>
                </a:rPr>
                <a:t>Admin Assistant -</a:t>
              </a:r>
              <a:r>
                <a:rPr lang="en-US" sz="1400" b="1" dirty="0">
                  <a:solidFill>
                    <a:schemeClr val="accent1"/>
                  </a:solidFill>
                  <a:latin typeface="Calibri"/>
                  <a:ea typeface="Calibri"/>
                  <a:cs typeface="Calibri"/>
                  <a:sym typeface="Calibri"/>
                </a:rPr>
                <a:t>vacancy </a:t>
              </a:r>
              <a:endParaRPr b="1" dirty="0">
                <a:solidFill>
                  <a:schemeClr val="accent1"/>
                </a:solidFill>
              </a:endParaRPr>
            </a:p>
          </p:txBody>
        </p:sp>
        <p:sp>
          <p:nvSpPr>
            <p:cNvPr id="382" name="Google Shape;382;p19"/>
            <p:cNvSpPr/>
            <p:nvPr/>
          </p:nvSpPr>
          <p:spPr>
            <a:xfrm>
              <a:off x="4208565" y="1782937"/>
              <a:ext cx="764755" cy="764755"/>
            </a:xfrm>
            <a:prstGeom prst="ellipse">
              <a:avLst/>
            </a:prstGeom>
            <a:blipFill rotWithShape="1">
              <a:blip r:embed="rId5">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9"/>
            <p:cNvSpPr/>
            <p:nvPr/>
          </p:nvSpPr>
          <p:spPr>
            <a:xfrm>
              <a:off x="4973320" y="1781026"/>
              <a:ext cx="1147133" cy="7647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9"/>
            <p:cNvSpPr txBox="1"/>
            <p:nvPr/>
          </p:nvSpPr>
          <p:spPr>
            <a:xfrm>
              <a:off x="4973320" y="1781026"/>
              <a:ext cx="1147133" cy="764755"/>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None/>
              </a:pPr>
              <a:r>
                <a:rPr lang="en-US" sz="1400" dirty="0">
                  <a:solidFill>
                    <a:schemeClr val="dk1"/>
                  </a:solidFill>
                  <a:latin typeface="Calibri"/>
                  <a:ea typeface="Calibri"/>
                  <a:cs typeface="Calibri"/>
                  <a:sym typeface="Calibri"/>
                </a:rPr>
                <a:t>Finance Analyst – </a:t>
              </a:r>
              <a:r>
                <a:rPr lang="en-US" sz="1400" b="1" dirty="0">
                  <a:solidFill>
                    <a:schemeClr val="accent1"/>
                  </a:solidFill>
                  <a:latin typeface="Calibri"/>
                  <a:ea typeface="Calibri"/>
                  <a:cs typeface="Calibri"/>
                  <a:sym typeface="Calibri"/>
                </a:rPr>
                <a:t>vacancy</a:t>
              </a:r>
              <a:r>
                <a:rPr lang="en-US" sz="1400" dirty="0">
                  <a:solidFill>
                    <a:schemeClr val="accent1"/>
                  </a:solidFill>
                  <a:latin typeface="Calibri"/>
                  <a:ea typeface="Calibri"/>
                  <a:cs typeface="Calibri"/>
                  <a:sym typeface="Calibri"/>
                </a:rPr>
                <a:t> </a:t>
              </a:r>
              <a:endParaRPr dirty="0">
                <a:solidFill>
                  <a:schemeClr val="accent1"/>
                </a:solidFill>
              </a:endParaRPr>
            </a:p>
          </p:txBody>
        </p:sp>
        <p:sp>
          <p:nvSpPr>
            <p:cNvPr id="385" name="Google Shape;385;p19"/>
            <p:cNvSpPr/>
            <p:nvPr/>
          </p:nvSpPr>
          <p:spPr>
            <a:xfrm>
              <a:off x="6311643" y="1782937"/>
              <a:ext cx="764755" cy="764755"/>
            </a:xfrm>
            <a:prstGeom prst="ellipse">
              <a:avLst/>
            </a:prstGeom>
            <a:blipFill rotWithShape="1">
              <a:blip r:embed="rId4">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7076398" y="1781026"/>
              <a:ext cx="1147133" cy="7647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txBox="1"/>
            <p:nvPr/>
          </p:nvSpPr>
          <p:spPr>
            <a:xfrm>
              <a:off x="7076398" y="1781026"/>
              <a:ext cx="1147133" cy="764755"/>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None/>
              </a:pPr>
              <a:r>
                <a:rPr lang="en-US" sz="1400" dirty="0">
                  <a:solidFill>
                    <a:schemeClr val="dk1"/>
                  </a:solidFill>
                  <a:latin typeface="Calibri"/>
                  <a:ea typeface="Calibri"/>
                  <a:cs typeface="Calibri"/>
                  <a:sym typeface="Calibri"/>
                </a:rPr>
                <a:t>Payroll Analyst – </a:t>
              </a:r>
              <a:r>
                <a:rPr lang="en-US" sz="1400" b="1" dirty="0">
                  <a:solidFill>
                    <a:schemeClr val="dk1"/>
                  </a:solidFill>
                  <a:latin typeface="Calibri"/>
                  <a:ea typeface="Calibri"/>
                  <a:cs typeface="Calibri"/>
                  <a:sym typeface="Calibri"/>
                </a:rPr>
                <a:t>Lucy</a:t>
              </a:r>
              <a:r>
                <a:rPr lang="en-US" sz="1400" dirty="0">
                  <a:solidFill>
                    <a:schemeClr val="dk1"/>
                  </a:solidFill>
                  <a:latin typeface="Calibri"/>
                  <a:ea typeface="Calibri"/>
                  <a:cs typeface="Calibri"/>
                  <a:sym typeface="Calibri"/>
                </a:rPr>
                <a:t> </a:t>
              </a:r>
              <a:endParaRPr dirty="0"/>
            </a:p>
          </p:txBody>
        </p:sp>
      </p:grpSp>
      <p:sp>
        <p:nvSpPr>
          <p:cNvPr id="388" name="Google Shape;388;p19"/>
          <p:cNvSpPr/>
          <p:nvPr/>
        </p:nvSpPr>
        <p:spPr>
          <a:xfrm>
            <a:off x="3569283" y="1067651"/>
            <a:ext cx="859279" cy="864452"/>
          </a:xfrm>
          <a:prstGeom prst="ellipse">
            <a:avLst/>
          </a:prstGeom>
          <a:blipFill rotWithShape="1">
            <a:blip r:embed="rId6">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0"/>
          <p:cNvSpPr txBox="1">
            <a:spLocks noGrp="1"/>
          </p:cNvSpPr>
          <p:nvPr>
            <p:ph type="body" idx="1"/>
          </p:nvPr>
        </p:nvSpPr>
        <p:spPr>
          <a:xfrm>
            <a:off x="287883" y="1259627"/>
            <a:ext cx="8630645" cy="307730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n-US" sz="2000" dirty="0"/>
              <a:t>Supervisors who are assigned as ‘Reports To’ will have </a:t>
            </a:r>
            <a:r>
              <a:rPr lang="en-US" sz="2000" i="1" dirty="0"/>
              <a:t>view only access</a:t>
            </a:r>
            <a:r>
              <a:rPr lang="en-US" sz="2000" dirty="0"/>
              <a:t> in Manager Self Service to their employees </a:t>
            </a:r>
            <a:r>
              <a:rPr lang="en-US" sz="2000" dirty="0" smtClean="0"/>
              <a:t>position &amp; job </a:t>
            </a:r>
            <a:r>
              <a:rPr lang="en-US" sz="2000" dirty="0"/>
              <a:t>information summary pages </a:t>
            </a:r>
            <a:r>
              <a:rPr lang="en-US" sz="2000" dirty="0" smtClean="0"/>
              <a:t> - (</a:t>
            </a:r>
            <a:r>
              <a:rPr lang="en-US" sz="2000" dirty="0"/>
              <a:t>e.g., salary, appointment details).</a:t>
            </a:r>
            <a:endParaRPr dirty="0"/>
          </a:p>
          <a:p>
            <a:pPr marL="342900" lvl="0" indent="-342900" algn="l" rtl="0">
              <a:spcBef>
                <a:spcPts val="1600"/>
              </a:spcBef>
              <a:spcAft>
                <a:spcPts val="0"/>
              </a:spcAft>
              <a:buClr>
                <a:schemeClr val="dk1"/>
              </a:buClr>
              <a:buSzPts val="2000"/>
              <a:buChar char="•"/>
            </a:pPr>
            <a:r>
              <a:rPr lang="en-US" sz="2000" b="1" dirty="0"/>
              <a:t>‘Reports To’ </a:t>
            </a:r>
            <a:r>
              <a:rPr lang="en-US" sz="2000" dirty="0"/>
              <a:t>functionality can also be used to </a:t>
            </a:r>
            <a:r>
              <a:rPr lang="en-US" sz="2000" dirty="0" smtClean="0"/>
              <a:t>further establish the hierarchy within </a:t>
            </a:r>
            <a:r>
              <a:rPr lang="en-US" sz="2000" dirty="0" smtClean="0"/>
              <a:t>the</a:t>
            </a:r>
            <a:r>
              <a:rPr lang="en-US" sz="2000" dirty="0" smtClean="0"/>
              <a:t> </a:t>
            </a:r>
            <a:r>
              <a:rPr lang="en-US" sz="2000" dirty="0" smtClean="0"/>
              <a:t>department or school. </a:t>
            </a:r>
            <a:endParaRPr dirty="0"/>
          </a:p>
          <a:p>
            <a:pPr marL="342900" lvl="0" indent="-342900" algn="l" rtl="0">
              <a:spcBef>
                <a:spcPts val="1600"/>
              </a:spcBef>
              <a:spcAft>
                <a:spcPts val="0"/>
              </a:spcAft>
              <a:buClr>
                <a:schemeClr val="dk1"/>
              </a:buClr>
              <a:buSzPts val="2000"/>
              <a:buChar char="•"/>
            </a:pPr>
            <a:r>
              <a:rPr lang="en-US" sz="2000" dirty="0"/>
              <a:t>In the example </a:t>
            </a:r>
            <a:r>
              <a:rPr lang="en-US" sz="2000" dirty="0" smtClean="0"/>
              <a:t>below, </a:t>
            </a:r>
            <a:r>
              <a:rPr lang="en-US" sz="2000" dirty="0"/>
              <a:t>4 positions report directly to the position of ‘</a:t>
            </a:r>
            <a:r>
              <a:rPr lang="en-US" sz="2000" i="1" dirty="0"/>
              <a:t>Director of Personnel’</a:t>
            </a:r>
            <a:endParaRPr i="1" dirty="0"/>
          </a:p>
        </p:txBody>
      </p:sp>
      <p:sp>
        <p:nvSpPr>
          <p:cNvPr id="395" name="Google Shape;395;p20"/>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600"/>
              <a:buFont typeface="Arial Black"/>
              <a:buNone/>
            </a:pPr>
            <a:r>
              <a:rPr lang="en-US" sz="3600" dirty="0"/>
              <a:t>Position Attributes – ‘Reports To’ </a:t>
            </a:r>
            <a:endParaRPr dirty="0"/>
          </a:p>
        </p:txBody>
      </p:sp>
      <p:grpSp>
        <p:nvGrpSpPr>
          <p:cNvPr id="396" name="Google Shape;396;p20"/>
          <p:cNvGrpSpPr/>
          <p:nvPr/>
        </p:nvGrpSpPr>
        <p:grpSpPr>
          <a:xfrm>
            <a:off x="650501" y="3994885"/>
            <a:ext cx="8202377" cy="2056761"/>
            <a:chOff x="26384" y="771306"/>
            <a:chExt cx="8202377" cy="2056761"/>
          </a:xfrm>
        </p:grpSpPr>
        <p:sp>
          <p:nvSpPr>
            <p:cNvPr id="397" name="Google Shape;397;p20"/>
            <p:cNvSpPr/>
            <p:nvPr/>
          </p:nvSpPr>
          <p:spPr>
            <a:xfrm>
              <a:off x="3545438" y="1539280"/>
              <a:ext cx="3151200" cy="522728"/>
            </a:xfrm>
            <a:custGeom>
              <a:avLst/>
              <a:gdLst/>
              <a:ahLst/>
              <a:cxnLst/>
              <a:rect l="l" t="t" r="r" b="b"/>
              <a:pathLst>
                <a:path w="120000" h="120000" extrusionOk="0">
                  <a:moveTo>
                    <a:pt x="0" y="0"/>
                  </a:moveTo>
                  <a:lnTo>
                    <a:pt x="0" y="92522"/>
                  </a:lnTo>
                  <a:lnTo>
                    <a:pt x="120000" y="92522"/>
                  </a:lnTo>
                  <a:lnTo>
                    <a:pt x="120000" y="120000"/>
                  </a:lnTo>
                </a:path>
              </a:pathLst>
            </a:custGeom>
            <a:noFill/>
            <a:ln w="25400" cap="flat" cmpd="sng">
              <a:solidFill>
                <a:srgbClr val="487AA8"/>
              </a:solidFill>
              <a:prstDash val="solid"/>
              <a:round/>
              <a:headEnd type="none" w="sm" len="sm"/>
              <a:tailEnd type="none" w="sm" len="sm"/>
            </a:ln>
          </p:spPr>
        </p:sp>
        <p:sp>
          <p:nvSpPr>
            <p:cNvPr id="398" name="Google Shape;398;p20"/>
            <p:cNvSpPr/>
            <p:nvPr/>
          </p:nvSpPr>
          <p:spPr>
            <a:xfrm>
              <a:off x="3545438" y="1539280"/>
              <a:ext cx="1044537" cy="522728"/>
            </a:xfrm>
            <a:custGeom>
              <a:avLst/>
              <a:gdLst/>
              <a:ahLst/>
              <a:cxnLst/>
              <a:rect l="l" t="t" r="r" b="b"/>
              <a:pathLst>
                <a:path w="120000" h="120000" extrusionOk="0">
                  <a:moveTo>
                    <a:pt x="0" y="0"/>
                  </a:moveTo>
                  <a:lnTo>
                    <a:pt x="0" y="92522"/>
                  </a:lnTo>
                  <a:lnTo>
                    <a:pt x="120000" y="92522"/>
                  </a:lnTo>
                  <a:lnTo>
                    <a:pt x="120000" y="120000"/>
                  </a:lnTo>
                </a:path>
              </a:pathLst>
            </a:custGeom>
            <a:noFill/>
            <a:ln w="25400" cap="flat" cmpd="sng">
              <a:solidFill>
                <a:srgbClr val="487AA8"/>
              </a:solidFill>
              <a:prstDash val="solid"/>
              <a:round/>
              <a:headEnd type="none" w="sm" len="sm"/>
              <a:tailEnd type="none" w="sm" len="sm"/>
            </a:ln>
          </p:spPr>
        </p:sp>
        <p:sp>
          <p:nvSpPr>
            <p:cNvPr id="399" name="Google Shape;399;p20"/>
            <p:cNvSpPr/>
            <p:nvPr/>
          </p:nvSpPr>
          <p:spPr>
            <a:xfrm>
              <a:off x="2483312" y="1539280"/>
              <a:ext cx="1062125" cy="522728"/>
            </a:xfrm>
            <a:custGeom>
              <a:avLst/>
              <a:gdLst/>
              <a:ahLst/>
              <a:cxnLst/>
              <a:rect l="l" t="t" r="r" b="b"/>
              <a:pathLst>
                <a:path w="120000" h="120000" extrusionOk="0">
                  <a:moveTo>
                    <a:pt x="120000" y="0"/>
                  </a:moveTo>
                  <a:lnTo>
                    <a:pt x="120000" y="92522"/>
                  </a:lnTo>
                  <a:lnTo>
                    <a:pt x="0" y="92522"/>
                  </a:lnTo>
                  <a:lnTo>
                    <a:pt x="0" y="120000"/>
                  </a:lnTo>
                </a:path>
              </a:pathLst>
            </a:custGeom>
            <a:noFill/>
            <a:ln w="25400" cap="flat" cmpd="sng">
              <a:solidFill>
                <a:srgbClr val="487AA8"/>
              </a:solidFill>
              <a:prstDash val="solid"/>
              <a:round/>
              <a:headEnd type="none" w="sm" len="sm"/>
              <a:tailEnd type="none" w="sm" len="sm"/>
            </a:ln>
          </p:spPr>
        </p:sp>
        <p:sp>
          <p:nvSpPr>
            <p:cNvPr id="400" name="Google Shape;400;p20"/>
            <p:cNvSpPr/>
            <p:nvPr/>
          </p:nvSpPr>
          <p:spPr>
            <a:xfrm>
              <a:off x="409413" y="1539280"/>
              <a:ext cx="3136024" cy="522728"/>
            </a:xfrm>
            <a:custGeom>
              <a:avLst/>
              <a:gdLst/>
              <a:ahLst/>
              <a:cxnLst/>
              <a:rect l="l" t="t" r="r" b="b"/>
              <a:pathLst>
                <a:path w="120000" h="120000" extrusionOk="0">
                  <a:moveTo>
                    <a:pt x="120000" y="0"/>
                  </a:moveTo>
                  <a:lnTo>
                    <a:pt x="120000" y="92522"/>
                  </a:lnTo>
                  <a:lnTo>
                    <a:pt x="0" y="92522"/>
                  </a:lnTo>
                  <a:lnTo>
                    <a:pt x="0" y="120000"/>
                  </a:lnTo>
                </a:path>
              </a:pathLst>
            </a:custGeom>
            <a:noFill/>
            <a:ln w="25400" cap="flat" cmpd="sng">
              <a:solidFill>
                <a:srgbClr val="487AA8"/>
              </a:solidFill>
              <a:prstDash val="solid"/>
              <a:round/>
              <a:headEnd type="none" w="sm" len="sm"/>
              <a:tailEnd type="none" w="sm" len="sm"/>
            </a:ln>
          </p:spPr>
        </p:sp>
        <p:sp>
          <p:nvSpPr>
            <p:cNvPr id="401" name="Google Shape;401;p20"/>
            <p:cNvSpPr/>
            <p:nvPr/>
          </p:nvSpPr>
          <p:spPr>
            <a:xfrm>
              <a:off x="3162408" y="773221"/>
              <a:ext cx="766059" cy="766059"/>
            </a:xfrm>
            <a:prstGeom prst="ellipse">
              <a:avLst/>
            </a:prstGeom>
            <a:solidFill>
              <a:srgbClr val="599BD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3928468" y="771306"/>
              <a:ext cx="1149089" cy="7660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txBox="1"/>
            <p:nvPr/>
          </p:nvSpPr>
          <p:spPr>
            <a:xfrm>
              <a:off x="3928468" y="771306"/>
              <a:ext cx="1149089" cy="766059"/>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None/>
              </a:pPr>
              <a:r>
                <a:rPr lang="en-US" sz="1400" dirty="0">
                  <a:solidFill>
                    <a:schemeClr val="dk1"/>
                  </a:solidFill>
                  <a:latin typeface="Calibri"/>
                  <a:ea typeface="Calibri"/>
                  <a:cs typeface="Calibri"/>
                  <a:sym typeface="Calibri"/>
                </a:rPr>
                <a:t>Director of Personnel – </a:t>
              </a:r>
              <a:r>
                <a:rPr lang="en-US" sz="1400" b="1" dirty="0">
                  <a:solidFill>
                    <a:schemeClr val="dk1"/>
                  </a:solidFill>
                  <a:latin typeface="Calibri"/>
                  <a:ea typeface="Calibri"/>
                  <a:cs typeface="Calibri"/>
                  <a:sym typeface="Calibri"/>
                </a:rPr>
                <a:t>Anne  </a:t>
              </a:r>
              <a:endParaRPr b="1" dirty="0"/>
            </a:p>
          </p:txBody>
        </p:sp>
        <p:sp>
          <p:nvSpPr>
            <p:cNvPr id="404" name="Google Shape;404;p20"/>
            <p:cNvSpPr/>
            <p:nvPr/>
          </p:nvSpPr>
          <p:spPr>
            <a:xfrm>
              <a:off x="26384" y="2062008"/>
              <a:ext cx="766059" cy="766059"/>
            </a:xfrm>
            <a:prstGeom prst="ellipse">
              <a:avLst/>
            </a:prstGeom>
            <a:blipFill rotWithShape="1">
              <a:blip r:embed="rId4">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759682" y="2060093"/>
              <a:ext cx="1149089" cy="7660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txBox="1"/>
            <p:nvPr/>
          </p:nvSpPr>
          <p:spPr>
            <a:xfrm>
              <a:off x="759682" y="2060093"/>
              <a:ext cx="1149089" cy="766059"/>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None/>
              </a:pPr>
              <a:r>
                <a:rPr lang="en-US" sz="1400" dirty="0">
                  <a:solidFill>
                    <a:schemeClr val="dk1"/>
                  </a:solidFill>
                  <a:latin typeface="Calibri"/>
                  <a:ea typeface="Calibri"/>
                  <a:cs typeface="Calibri"/>
                  <a:sym typeface="Calibri"/>
                </a:rPr>
                <a:t>Senior Analyst – </a:t>
              </a:r>
              <a:r>
                <a:rPr lang="en-US" sz="1400" b="1" dirty="0">
                  <a:solidFill>
                    <a:schemeClr val="dk1"/>
                  </a:solidFill>
                  <a:latin typeface="Calibri"/>
                  <a:ea typeface="Calibri"/>
                  <a:cs typeface="Calibri"/>
                  <a:sym typeface="Calibri"/>
                </a:rPr>
                <a:t>John</a:t>
              </a:r>
              <a:endParaRPr b="1" dirty="0"/>
            </a:p>
          </p:txBody>
        </p:sp>
        <p:sp>
          <p:nvSpPr>
            <p:cNvPr id="407" name="Google Shape;407;p20"/>
            <p:cNvSpPr/>
            <p:nvPr/>
          </p:nvSpPr>
          <p:spPr>
            <a:xfrm>
              <a:off x="2100282" y="2062008"/>
              <a:ext cx="766059" cy="766059"/>
            </a:xfrm>
            <a:prstGeom prst="ellipse">
              <a:avLst/>
            </a:prstGeom>
            <a:blipFill rotWithShape="1">
              <a:blip r:embed="rId5">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2866346" y="2060093"/>
              <a:ext cx="1149089" cy="7660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txBox="1"/>
            <p:nvPr/>
          </p:nvSpPr>
          <p:spPr>
            <a:xfrm>
              <a:off x="2866346" y="2060093"/>
              <a:ext cx="1149089" cy="766059"/>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None/>
              </a:pPr>
              <a:r>
                <a:rPr lang="en-US" sz="1400" dirty="0">
                  <a:solidFill>
                    <a:schemeClr val="dk1"/>
                  </a:solidFill>
                  <a:latin typeface="Calibri"/>
                  <a:ea typeface="Calibri"/>
                  <a:cs typeface="Calibri"/>
                  <a:sym typeface="Calibri"/>
                </a:rPr>
                <a:t>Admin Assistant -</a:t>
              </a:r>
              <a:r>
                <a:rPr lang="en-US" sz="1400" b="1" dirty="0">
                  <a:solidFill>
                    <a:schemeClr val="accent1"/>
                  </a:solidFill>
                  <a:latin typeface="Calibri"/>
                  <a:ea typeface="Calibri"/>
                  <a:cs typeface="Calibri"/>
                  <a:sym typeface="Calibri"/>
                </a:rPr>
                <a:t>vacancy</a:t>
              </a:r>
              <a:r>
                <a:rPr lang="en-US" sz="1400" dirty="0">
                  <a:solidFill>
                    <a:schemeClr val="dk1"/>
                  </a:solidFill>
                  <a:latin typeface="Calibri"/>
                  <a:ea typeface="Calibri"/>
                  <a:cs typeface="Calibri"/>
                  <a:sym typeface="Calibri"/>
                </a:rPr>
                <a:t> </a:t>
              </a:r>
              <a:endParaRPr dirty="0"/>
            </a:p>
          </p:txBody>
        </p:sp>
        <p:sp>
          <p:nvSpPr>
            <p:cNvPr id="410" name="Google Shape;410;p20"/>
            <p:cNvSpPr/>
            <p:nvPr/>
          </p:nvSpPr>
          <p:spPr>
            <a:xfrm>
              <a:off x="4206946" y="2062008"/>
              <a:ext cx="766059" cy="766059"/>
            </a:xfrm>
            <a:prstGeom prst="ellipse">
              <a:avLst/>
            </a:prstGeom>
            <a:blipFill rotWithShape="1">
              <a:blip r:embed="rId5">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4973009" y="2060093"/>
              <a:ext cx="1149089" cy="7660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txBox="1"/>
            <p:nvPr/>
          </p:nvSpPr>
          <p:spPr>
            <a:xfrm>
              <a:off x="4973009" y="2060093"/>
              <a:ext cx="1149089" cy="766059"/>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None/>
              </a:pPr>
              <a:r>
                <a:rPr lang="en-US" sz="1400" dirty="0">
                  <a:solidFill>
                    <a:schemeClr val="dk1"/>
                  </a:solidFill>
                  <a:latin typeface="Calibri"/>
                  <a:ea typeface="Calibri"/>
                  <a:cs typeface="Calibri"/>
                  <a:sym typeface="Calibri"/>
                </a:rPr>
                <a:t>Finance Analyst – </a:t>
              </a:r>
              <a:r>
                <a:rPr lang="en-US" sz="1400" b="1" dirty="0">
                  <a:solidFill>
                    <a:schemeClr val="accent1"/>
                  </a:solidFill>
                  <a:latin typeface="Calibri"/>
                  <a:ea typeface="Calibri"/>
                  <a:cs typeface="Calibri"/>
                  <a:sym typeface="Calibri"/>
                </a:rPr>
                <a:t>vacancy </a:t>
              </a:r>
              <a:endParaRPr dirty="0">
                <a:solidFill>
                  <a:schemeClr val="accent1"/>
                </a:solidFill>
              </a:endParaRPr>
            </a:p>
          </p:txBody>
        </p:sp>
        <p:sp>
          <p:nvSpPr>
            <p:cNvPr id="413" name="Google Shape;413;p20"/>
            <p:cNvSpPr/>
            <p:nvPr/>
          </p:nvSpPr>
          <p:spPr>
            <a:xfrm>
              <a:off x="6313609" y="2062008"/>
              <a:ext cx="766059" cy="766059"/>
            </a:xfrm>
            <a:prstGeom prst="ellipse">
              <a:avLst/>
            </a:prstGeom>
            <a:blipFill rotWithShape="1">
              <a:blip r:embed="rId4">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7079672" y="2060093"/>
              <a:ext cx="1149089" cy="7660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txBox="1"/>
            <p:nvPr/>
          </p:nvSpPr>
          <p:spPr>
            <a:xfrm>
              <a:off x="7079672" y="2060093"/>
              <a:ext cx="1149089" cy="766059"/>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None/>
              </a:pPr>
              <a:r>
                <a:rPr lang="en-US" sz="1400" dirty="0">
                  <a:solidFill>
                    <a:schemeClr val="dk1"/>
                  </a:solidFill>
                  <a:latin typeface="Calibri"/>
                  <a:ea typeface="Calibri"/>
                  <a:cs typeface="Calibri"/>
                  <a:sym typeface="Calibri"/>
                </a:rPr>
                <a:t>Payroll Analyst – </a:t>
              </a:r>
              <a:r>
                <a:rPr lang="en-US" sz="1400" b="1" dirty="0">
                  <a:solidFill>
                    <a:schemeClr val="dk1"/>
                  </a:solidFill>
                  <a:latin typeface="Calibri"/>
                  <a:ea typeface="Calibri"/>
                  <a:cs typeface="Calibri"/>
                  <a:sym typeface="Calibri"/>
                </a:rPr>
                <a:t>Lucy</a:t>
              </a:r>
              <a:r>
                <a:rPr lang="en-US" sz="1400" dirty="0">
                  <a:solidFill>
                    <a:schemeClr val="dk1"/>
                  </a:solidFill>
                  <a:latin typeface="Calibri"/>
                  <a:ea typeface="Calibri"/>
                  <a:cs typeface="Calibri"/>
                  <a:sym typeface="Calibri"/>
                </a:rPr>
                <a:t> </a:t>
              </a:r>
              <a:endParaRPr dirty="0"/>
            </a:p>
          </p:txBody>
        </p:sp>
      </p:grpSp>
      <p:sp>
        <p:nvSpPr>
          <p:cNvPr id="416" name="Google Shape;416;p20"/>
          <p:cNvSpPr/>
          <p:nvPr/>
        </p:nvSpPr>
        <p:spPr>
          <a:xfrm>
            <a:off x="3768540" y="3972975"/>
            <a:ext cx="838200" cy="819149"/>
          </a:xfrm>
          <a:prstGeom prst="ellipse">
            <a:avLst/>
          </a:prstGeom>
          <a:blipFill rotWithShape="1">
            <a:blip r:embed="rId4">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6746215" y="4230806"/>
            <a:ext cx="2106663" cy="79341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Anne’s position number is listed in the “Reports To” field</a:t>
            </a:r>
            <a:endParaRPr lang="en-US" dirty="0">
              <a:solidFill>
                <a:schemeClr val="tx1"/>
              </a:solidFill>
            </a:endParaRPr>
          </a:p>
        </p:txBody>
      </p:sp>
      <p:cxnSp>
        <p:nvCxnSpPr>
          <p:cNvPr id="4" name="Straight Arrow Connector 3"/>
          <p:cNvCxnSpPr>
            <a:stCxn id="403" idx="3"/>
            <a:endCxn id="2" idx="1"/>
          </p:cNvCxnSpPr>
          <p:nvPr/>
        </p:nvCxnSpPr>
        <p:spPr>
          <a:xfrm>
            <a:off x="5701674" y="4377915"/>
            <a:ext cx="1044541" cy="249600"/>
          </a:xfrm>
          <a:prstGeom prst="straightConnector1">
            <a:avLst/>
          </a:prstGeom>
          <a:ln w="38100">
            <a:solidFill>
              <a:schemeClr val="tx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9" name="Google Shape;119;p2"/>
          <p:cNvSpPr txBox="1">
            <a:spLocks noGrp="1"/>
          </p:cNvSpPr>
          <p:nvPr>
            <p:ph type="body" idx="3"/>
          </p:nvPr>
        </p:nvSpPr>
        <p:spPr>
          <a:xfrm>
            <a:off x="475488" y="2195512"/>
            <a:ext cx="4114800" cy="397668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Font typeface="Arial"/>
              <a:buChar char="•"/>
            </a:pPr>
            <a:r>
              <a:rPr lang="en-US" sz="2800" b="1" dirty="0" smtClean="0"/>
              <a:t>Name: </a:t>
            </a:r>
            <a:r>
              <a:rPr lang="en-US" sz="2800" dirty="0" smtClean="0"/>
              <a:t>Angel Rivera</a:t>
            </a:r>
            <a:endParaRPr dirty="0"/>
          </a:p>
          <a:p>
            <a:pPr marL="342900" lvl="0" indent="-342900" algn="l" rtl="0">
              <a:spcBef>
                <a:spcPts val="560"/>
              </a:spcBef>
              <a:spcAft>
                <a:spcPts val="0"/>
              </a:spcAft>
              <a:buClr>
                <a:schemeClr val="dk1"/>
              </a:buClr>
              <a:buSzPts val="2800"/>
              <a:buFont typeface="Arial"/>
              <a:buChar char="•"/>
            </a:pPr>
            <a:r>
              <a:rPr lang="en-US" sz="2800" b="1" dirty="0"/>
              <a:t>UCI </a:t>
            </a:r>
            <a:r>
              <a:rPr lang="en-US" sz="2800" b="1" dirty="0" smtClean="0"/>
              <a:t>Role</a:t>
            </a:r>
            <a:r>
              <a:rPr lang="en-US" sz="2800" dirty="0" smtClean="0"/>
              <a:t>: Training Lead</a:t>
            </a:r>
            <a:endParaRPr dirty="0"/>
          </a:p>
          <a:p>
            <a:pPr marL="342900" lvl="0" indent="-342900" algn="l" rtl="0">
              <a:spcBef>
                <a:spcPts val="560"/>
              </a:spcBef>
              <a:spcAft>
                <a:spcPts val="0"/>
              </a:spcAft>
              <a:buClr>
                <a:schemeClr val="dk1"/>
              </a:buClr>
              <a:buSzPts val="2800"/>
              <a:buFont typeface="Arial"/>
              <a:buChar char="•"/>
            </a:pPr>
            <a:r>
              <a:rPr lang="en-US" sz="2800" dirty="0" smtClean="0"/>
              <a:t>2 Years in UCPath</a:t>
            </a:r>
          </a:p>
          <a:p>
            <a:pPr marL="342900" lvl="0" indent="-342900" algn="l" rtl="0">
              <a:spcBef>
                <a:spcPts val="560"/>
              </a:spcBef>
              <a:spcAft>
                <a:spcPts val="0"/>
              </a:spcAft>
              <a:buClr>
                <a:schemeClr val="dk1"/>
              </a:buClr>
              <a:buSzPts val="2800"/>
              <a:buFont typeface="Arial"/>
              <a:buChar char="•"/>
            </a:pPr>
            <a:r>
              <a:rPr lang="en-US" sz="2800" dirty="0" smtClean="0"/>
              <a:t>10 Years of PeopleSoft related experience.</a:t>
            </a:r>
            <a:endParaRPr dirty="0"/>
          </a:p>
        </p:txBody>
      </p:sp>
      <p:sp>
        <p:nvSpPr>
          <p:cNvPr id="120" name="Google Shape;120;p2"/>
          <p:cNvSpPr txBox="1">
            <a:spLocks noGrp="1"/>
          </p:cNvSpPr>
          <p:nvPr>
            <p:ph type="body" idx="4"/>
          </p:nvPr>
        </p:nvSpPr>
        <p:spPr>
          <a:xfrm>
            <a:off x="475488" y="1371600"/>
            <a:ext cx="4114800" cy="82391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200"/>
              <a:buNone/>
            </a:pPr>
            <a:r>
              <a:rPr lang="en-US" sz="3200"/>
              <a:t>Instructor </a:t>
            </a:r>
            <a:endParaRPr/>
          </a:p>
        </p:txBody>
      </p:sp>
      <p:sp>
        <p:nvSpPr>
          <p:cNvPr id="121" name="Google Shape;121;p2"/>
          <p:cNvSpPr txBox="1">
            <a:spLocks noGrp="1"/>
          </p:cNvSpPr>
          <p:nvPr>
            <p:ph type="title"/>
          </p:nvPr>
        </p:nvSpPr>
        <p:spPr>
          <a:xfrm>
            <a:off x="393192" y="5866"/>
            <a:ext cx="8366760" cy="9601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Introductions </a:t>
            </a:r>
            <a:endParaRPr/>
          </a:p>
        </p:txBody>
      </p:sp>
      <p:pic>
        <p:nvPicPr>
          <p:cNvPr id="122" name="Google Shape;122;p2">
            <a:hlinkClick r:id="rId4" action="ppaction://hlinksldjump"/>
          </p:cNvPr>
          <p:cNvPicPr preferRelativeResize="0"/>
          <p:nvPr/>
        </p:nvPicPr>
        <p:blipFill rotWithShape="1">
          <a:blip r:embed="rId5">
            <a:alphaModFix/>
          </a:blip>
          <a:srcRect b="10636"/>
          <a:stretch/>
        </p:blipFill>
        <p:spPr>
          <a:xfrm>
            <a:off x="8515030" y="77986"/>
            <a:ext cx="537530" cy="518160"/>
          </a:xfrm>
          <a:prstGeom prst="rect">
            <a:avLst/>
          </a:prstGeom>
          <a:noFill/>
          <a:ln>
            <a:no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4719" y="1371600"/>
            <a:ext cx="4099076" cy="4256874"/>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0"/>
          <p:cNvSpPr txBox="1">
            <a:spLocks noGrp="1"/>
          </p:cNvSpPr>
          <p:nvPr>
            <p:ph type="body" idx="1"/>
          </p:nvPr>
        </p:nvSpPr>
        <p:spPr>
          <a:xfrm>
            <a:off x="287883" y="1259627"/>
            <a:ext cx="8630645" cy="3077309"/>
          </a:xfrm>
          <a:prstGeom prst="rect">
            <a:avLst/>
          </a:prstGeom>
          <a:noFill/>
          <a:ln>
            <a:noFill/>
          </a:ln>
        </p:spPr>
        <p:txBody>
          <a:bodyPr spcFirstLastPara="1" wrap="square" lIns="91425" tIns="45700" rIns="91425" bIns="45700" anchor="t" anchorCtr="0">
            <a:normAutofit/>
          </a:bodyPr>
          <a:lstStyle/>
          <a:p>
            <a:pPr marL="342900">
              <a:spcBef>
                <a:spcPts val="0"/>
              </a:spcBef>
              <a:buSzPts val="2000"/>
            </a:pPr>
            <a:r>
              <a:rPr lang="en-US" sz="2000" dirty="0"/>
              <a:t>The </a:t>
            </a:r>
            <a:r>
              <a:rPr lang="en-US" sz="2000" b="1" dirty="0"/>
              <a:t>“Reports To” </a:t>
            </a:r>
            <a:r>
              <a:rPr lang="en-US" sz="2000" dirty="0"/>
              <a:t>field in Position data </a:t>
            </a:r>
            <a:r>
              <a:rPr lang="en-US" sz="2000" dirty="0" smtClean="0"/>
              <a:t>should be filled with </a:t>
            </a:r>
            <a:r>
              <a:rPr lang="en-US" sz="2000" dirty="0"/>
              <a:t>the Supervisor or Manager’s </a:t>
            </a:r>
            <a:r>
              <a:rPr lang="en-US" sz="2000" b="1" u="sng" dirty="0"/>
              <a:t>position number</a:t>
            </a:r>
            <a:r>
              <a:rPr lang="en-US" sz="2000" dirty="0" smtClean="0"/>
              <a:t>.</a:t>
            </a:r>
          </a:p>
          <a:p>
            <a:pPr marL="342900">
              <a:spcBef>
                <a:spcPts val="0"/>
              </a:spcBef>
              <a:buSzPts val="2000"/>
            </a:pPr>
            <a:endParaRPr lang="en-US" sz="2000" dirty="0" smtClean="0"/>
          </a:p>
          <a:p>
            <a:pPr marL="342900" lvl="0" indent="-342900" algn="l" rtl="0">
              <a:spcBef>
                <a:spcPts val="0"/>
              </a:spcBef>
              <a:spcAft>
                <a:spcPts val="0"/>
              </a:spcAft>
              <a:buClr>
                <a:schemeClr val="dk1"/>
              </a:buClr>
              <a:buSzPts val="2000"/>
              <a:buChar char="•"/>
            </a:pPr>
            <a:r>
              <a:rPr lang="en-US" sz="2000" dirty="0" smtClean="0"/>
              <a:t>Supervisors </a:t>
            </a:r>
            <a:r>
              <a:rPr lang="en-US" sz="2000" dirty="0"/>
              <a:t>who are assigned as ‘Reports To’ will have </a:t>
            </a:r>
            <a:r>
              <a:rPr lang="en-US" sz="2000" i="1" dirty="0"/>
              <a:t>view only access</a:t>
            </a:r>
            <a:r>
              <a:rPr lang="en-US" sz="2000" dirty="0"/>
              <a:t> in Manager Self Service to their employees job information summary pages </a:t>
            </a:r>
            <a:br>
              <a:rPr lang="en-US" sz="2000" dirty="0"/>
            </a:br>
            <a:r>
              <a:rPr lang="en-US" sz="2000" dirty="0"/>
              <a:t>(e.g., salary</a:t>
            </a:r>
            <a:r>
              <a:rPr lang="en-US" sz="2000" dirty="0" smtClean="0"/>
              <a:t>, leave balances, other </a:t>
            </a:r>
            <a:r>
              <a:rPr lang="en-US" sz="2000" dirty="0"/>
              <a:t>appointment details</a:t>
            </a:r>
            <a:r>
              <a:rPr lang="en-US" sz="2000" dirty="0" smtClean="0"/>
              <a:t>).</a:t>
            </a:r>
            <a:endParaRPr dirty="0"/>
          </a:p>
        </p:txBody>
      </p:sp>
      <p:sp>
        <p:nvSpPr>
          <p:cNvPr id="395" name="Google Shape;395;p20"/>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600"/>
              <a:buFont typeface="Arial Black"/>
              <a:buNone/>
            </a:pPr>
            <a:r>
              <a:rPr lang="en-US" sz="3600" dirty="0" smtClean="0"/>
              <a:t>“Reports To” Field – </a:t>
            </a:r>
            <a:r>
              <a:rPr lang="en-US" sz="2400" dirty="0" smtClean="0"/>
              <a:t>Position Attribute</a:t>
            </a:r>
            <a:endParaRPr sz="2800" dirty="0"/>
          </a:p>
        </p:txBody>
      </p:sp>
      <p:pic>
        <p:nvPicPr>
          <p:cNvPr id="2" name="Picture 1"/>
          <p:cNvPicPr>
            <a:picLocks noChangeAspect="1"/>
          </p:cNvPicPr>
          <p:nvPr/>
        </p:nvPicPr>
        <p:blipFill>
          <a:blip r:embed="rId4"/>
          <a:stretch>
            <a:fillRect/>
          </a:stretch>
        </p:blipFill>
        <p:spPr>
          <a:xfrm>
            <a:off x="2008416" y="3604437"/>
            <a:ext cx="4005187" cy="1841892"/>
          </a:xfrm>
          <a:prstGeom prst="rect">
            <a:avLst/>
          </a:prstGeom>
          <a:ln>
            <a:solidFill>
              <a:schemeClr val="tx1"/>
            </a:solidFill>
          </a:ln>
        </p:spPr>
      </p:pic>
      <p:sp>
        <p:nvSpPr>
          <p:cNvPr id="3" name="Rectangle 2"/>
          <p:cNvSpPr/>
          <p:nvPr/>
        </p:nvSpPr>
        <p:spPr>
          <a:xfrm>
            <a:off x="3221665" y="4763386"/>
            <a:ext cx="1818168" cy="3296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2498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49"/>
          <p:cNvSpPr txBox="1">
            <a:spLocks noGrp="1"/>
          </p:cNvSpPr>
          <p:nvPr>
            <p:ph type="title"/>
          </p:nvPr>
        </p:nvSpPr>
        <p:spPr>
          <a:xfrm>
            <a:off x="279778" y="-23177"/>
            <a:ext cx="9082454" cy="96012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3200"/>
              <a:buFont typeface="Arial Black"/>
              <a:buNone/>
            </a:pPr>
            <a:r>
              <a:rPr lang="en-US" sz="3200"/>
              <a:t>Position Control Request - Reports To</a:t>
            </a:r>
            <a:endParaRPr/>
          </a:p>
        </p:txBody>
      </p:sp>
      <p:sp>
        <p:nvSpPr>
          <p:cNvPr id="824" name="Google Shape;824;p49"/>
          <p:cNvSpPr txBox="1">
            <a:spLocks noGrp="1"/>
          </p:cNvSpPr>
          <p:nvPr>
            <p:ph type="body" idx="1"/>
          </p:nvPr>
        </p:nvSpPr>
        <p:spPr>
          <a:xfrm>
            <a:off x="232061" y="1119105"/>
            <a:ext cx="8853854" cy="5029200"/>
          </a:xfrm>
          <a:prstGeom prst="rect">
            <a:avLst/>
          </a:prstGeom>
          <a:noFill/>
          <a:ln>
            <a:noFill/>
          </a:ln>
        </p:spPr>
        <p:txBody>
          <a:bodyPr spcFirstLastPara="1" wrap="square" lIns="91425" tIns="45700" rIns="91425" bIns="45700" anchor="t" anchorCtr="0">
            <a:normAutofit/>
          </a:bodyPr>
          <a:lstStyle/>
          <a:p>
            <a:pPr marL="0" lvl="0" indent="0">
              <a:buNone/>
            </a:pPr>
            <a:r>
              <a:rPr lang="en-US" sz="2000" dirty="0" smtClean="0"/>
              <a:t>To find </a:t>
            </a:r>
            <a:r>
              <a:rPr lang="en-US" sz="2000" dirty="0"/>
              <a:t>the position number for the person you wish to assign as a </a:t>
            </a:r>
            <a:r>
              <a:rPr lang="en-US" sz="2000" dirty="0" smtClean="0"/>
              <a:t>supervisor or manager, use </a:t>
            </a:r>
            <a:r>
              <a:rPr lang="en-US" sz="2000" dirty="0"/>
              <a:t>the </a:t>
            </a:r>
            <a:r>
              <a:rPr lang="en-US" sz="2000" b="1" dirty="0" smtClean="0"/>
              <a:t>Person </a:t>
            </a:r>
            <a:r>
              <a:rPr lang="en-US" sz="2000" b="1" dirty="0"/>
              <a:t>Organizational Summary </a:t>
            </a:r>
            <a:r>
              <a:rPr lang="en-US" sz="2000" dirty="0" smtClean="0"/>
              <a:t>page in UCPath.</a:t>
            </a:r>
          </a:p>
          <a:p>
            <a:pPr marL="0" lvl="0" indent="0">
              <a:buNone/>
            </a:pPr>
            <a:endParaRPr lang="en-US" sz="1050" dirty="0" smtClean="0"/>
          </a:p>
          <a:p>
            <a:pPr marL="0" lvl="0" indent="0">
              <a:buNone/>
            </a:pPr>
            <a:r>
              <a:rPr lang="en-US" sz="2000" dirty="0" smtClean="0"/>
              <a:t>You may also use the </a:t>
            </a:r>
            <a:r>
              <a:rPr lang="en-US" sz="2000" b="1" dirty="0" smtClean="0"/>
              <a:t>Employee Roster Report in </a:t>
            </a:r>
            <a:r>
              <a:rPr lang="en-US" sz="2000" b="1" dirty="0" err="1" smtClean="0"/>
              <a:t>Cognos</a:t>
            </a:r>
            <a:r>
              <a:rPr lang="en-US" sz="2000" b="1" dirty="0" smtClean="0"/>
              <a:t>.</a:t>
            </a:r>
          </a:p>
          <a:p>
            <a:pPr marL="0" lvl="0" indent="0" algn="l" rtl="0">
              <a:spcBef>
                <a:spcPts val="360"/>
              </a:spcBef>
              <a:spcAft>
                <a:spcPts val="0"/>
              </a:spcAft>
              <a:buClr>
                <a:schemeClr val="dk1"/>
              </a:buClr>
              <a:buSzPts val="1800"/>
              <a:buNone/>
            </a:pPr>
            <a:r>
              <a:rPr lang="en-US" sz="1800" dirty="0" smtClean="0"/>
              <a:t> </a:t>
            </a:r>
          </a:p>
          <a:p>
            <a:pPr marL="0" lvl="0" indent="0" algn="l" rtl="0">
              <a:spcBef>
                <a:spcPts val="360"/>
              </a:spcBef>
              <a:spcAft>
                <a:spcPts val="0"/>
              </a:spcAft>
              <a:buClr>
                <a:schemeClr val="dk1"/>
              </a:buClr>
              <a:buSzPts val="1800"/>
              <a:buNone/>
            </a:pPr>
            <a:r>
              <a:rPr lang="en-US" sz="1800" dirty="0" smtClean="0"/>
              <a:t>(</a:t>
            </a:r>
            <a:r>
              <a:rPr lang="en-US" sz="1800" b="1" i="1" dirty="0"/>
              <a:t>Navigation: </a:t>
            </a:r>
            <a:r>
              <a:rPr lang="en-US" sz="1800" i="1" dirty="0"/>
              <a:t>Main Menu &gt; Workforce Administration &gt; Person Information &gt; </a:t>
            </a:r>
            <a:r>
              <a:rPr lang="en-US" sz="1800" b="1" i="1" dirty="0"/>
              <a:t>Person Organizational Summary)</a:t>
            </a:r>
            <a:endParaRPr i="1" dirty="0"/>
          </a:p>
          <a:p>
            <a:pPr marL="0" lvl="0" indent="0" algn="l" rtl="0">
              <a:spcBef>
                <a:spcPts val="360"/>
              </a:spcBef>
              <a:spcAft>
                <a:spcPts val="0"/>
              </a:spcAft>
              <a:buClr>
                <a:schemeClr val="dk1"/>
              </a:buClr>
              <a:buSzPts val="1800"/>
              <a:buNone/>
            </a:pPr>
            <a:endParaRPr sz="1800" dirty="0"/>
          </a:p>
        </p:txBody>
      </p:sp>
      <p:cxnSp>
        <p:nvCxnSpPr>
          <p:cNvPr id="827" name="Google Shape;827;p49"/>
          <p:cNvCxnSpPr/>
          <p:nvPr/>
        </p:nvCxnSpPr>
        <p:spPr>
          <a:xfrm flipH="1">
            <a:off x="3223939" y="4027116"/>
            <a:ext cx="496813" cy="270564"/>
          </a:xfrm>
          <a:prstGeom prst="straightConnector1">
            <a:avLst/>
          </a:prstGeom>
          <a:noFill/>
          <a:ln w="19050" cap="flat" cmpd="sng">
            <a:solidFill>
              <a:srgbClr val="09548D"/>
            </a:solidFill>
            <a:prstDash val="solid"/>
            <a:round/>
            <a:headEnd type="none" w="sm" len="sm"/>
            <a:tailEnd type="triangle" w="med" len="med"/>
          </a:ln>
        </p:spPr>
      </p:cxnSp>
      <p:sp>
        <p:nvSpPr>
          <p:cNvPr id="828" name="Google Shape;828;p49"/>
          <p:cNvSpPr/>
          <p:nvPr/>
        </p:nvSpPr>
        <p:spPr>
          <a:xfrm>
            <a:off x="5973771" y="4407315"/>
            <a:ext cx="1266784" cy="153297"/>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9" name="Google Shape;829;p49"/>
          <p:cNvSpPr/>
          <p:nvPr/>
        </p:nvSpPr>
        <p:spPr>
          <a:xfrm rot="10800000" flipH="1">
            <a:off x="1296589" y="4198302"/>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30" name="Google Shape;830;p49"/>
          <p:cNvPicPr preferRelativeResize="0"/>
          <p:nvPr/>
        </p:nvPicPr>
        <p:blipFill rotWithShape="1">
          <a:blip r:embed="rId4">
            <a:alphaModFix/>
          </a:blip>
          <a:srcRect/>
          <a:stretch/>
        </p:blipFill>
        <p:spPr>
          <a:xfrm>
            <a:off x="279684" y="3328702"/>
            <a:ext cx="8537511" cy="2819603"/>
          </a:xfrm>
          <a:prstGeom prst="rect">
            <a:avLst/>
          </a:prstGeom>
          <a:noFill/>
          <a:ln w="9525" cap="flat" cmpd="sng">
            <a:solidFill>
              <a:srgbClr val="595959"/>
            </a:solidFill>
            <a:prstDash val="solid"/>
            <a:round/>
            <a:headEnd type="none" w="sm" len="sm"/>
            <a:tailEnd type="none" w="sm" len="sm"/>
          </a:ln>
        </p:spPr>
      </p:pic>
    </p:spTree>
    <p:custDataLst>
      <p:tags r:id="rId1"/>
    </p:custDataLst>
    <p:extLst>
      <p:ext uri="{BB962C8B-B14F-4D97-AF65-F5344CB8AC3E}">
        <p14:creationId xmlns:p14="http://schemas.microsoft.com/office/powerpoint/2010/main" val="52744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08704" y="1112652"/>
            <a:ext cx="8705088" cy="5191895"/>
          </a:xfrm>
        </p:spPr>
        <p:txBody>
          <a:bodyPr>
            <a:normAutofit/>
          </a:bodyPr>
          <a:lstStyle/>
          <a:p>
            <a:pPr marL="0" indent="0">
              <a:buClrTx/>
              <a:buNone/>
            </a:pPr>
            <a:r>
              <a:rPr lang="en-US" sz="2800" dirty="0"/>
              <a:t>The Budget </a:t>
            </a:r>
            <a:r>
              <a:rPr lang="en-US" sz="2800" dirty="0" smtClean="0"/>
              <a:t>Distribution page </a:t>
            </a:r>
            <a:r>
              <a:rPr lang="en-US" sz="2800" u="sng" dirty="0" smtClean="0"/>
              <a:t>must</a:t>
            </a:r>
            <a:r>
              <a:rPr lang="en-US" sz="2800" dirty="0" smtClean="0"/>
              <a:t> be updated when</a:t>
            </a:r>
            <a:r>
              <a:rPr lang="en-US" sz="2800" dirty="0"/>
              <a:t>:</a:t>
            </a:r>
          </a:p>
          <a:p>
            <a:pPr>
              <a:spcBef>
                <a:spcPts val="1800"/>
              </a:spcBef>
              <a:buFont typeface="Calibri" panose="020F0502020204030204" pitchFamily="34" charset="0"/>
              <a:buChar char="₋"/>
            </a:pPr>
            <a:r>
              <a:rPr lang="en-US" sz="2400" dirty="0" smtClean="0"/>
              <a:t>New positions are created for </a:t>
            </a:r>
            <a:r>
              <a:rPr lang="en-US" sz="2400" dirty="0"/>
              <a:t>p</a:t>
            </a:r>
            <a:r>
              <a:rPr lang="en-US" sz="2400" dirty="0" smtClean="0"/>
              <a:t>ermanently budgeted positions either by the departments or the Budget office.</a:t>
            </a:r>
          </a:p>
          <a:p>
            <a:pPr>
              <a:spcBef>
                <a:spcPts val="1200"/>
              </a:spcBef>
              <a:buFont typeface="Calibri" panose="020F0502020204030204" pitchFamily="34" charset="0"/>
              <a:buChar char="₋"/>
            </a:pPr>
            <a:r>
              <a:rPr lang="en-US" sz="2400" dirty="0" smtClean="0"/>
              <a:t>Any type of pay change occurs for </a:t>
            </a:r>
            <a:r>
              <a:rPr lang="en-US" sz="2400" dirty="0"/>
              <a:t>permanently budgeted </a:t>
            </a:r>
            <a:r>
              <a:rPr lang="en-US" sz="2400" dirty="0" smtClean="0"/>
              <a:t>positions. This includes: </a:t>
            </a:r>
          </a:p>
          <a:p>
            <a:pPr lvl="2">
              <a:spcBef>
                <a:spcPts val="600"/>
              </a:spcBef>
              <a:buFont typeface="Calibri" panose="020F0502020204030204" pitchFamily="34" charset="0"/>
              <a:buChar char="₋"/>
            </a:pPr>
            <a:r>
              <a:rPr lang="en-US" sz="2000" dirty="0" smtClean="0"/>
              <a:t>Promotions and/or Reclassifications</a:t>
            </a:r>
          </a:p>
          <a:p>
            <a:pPr lvl="2">
              <a:spcBef>
                <a:spcPts val="600"/>
              </a:spcBef>
              <a:buFont typeface="Calibri" panose="020F0502020204030204" pitchFamily="34" charset="0"/>
              <a:buChar char="₋"/>
            </a:pPr>
            <a:r>
              <a:rPr lang="en-US" sz="2000" dirty="0" smtClean="0"/>
              <a:t>Step increases </a:t>
            </a:r>
          </a:p>
          <a:p>
            <a:pPr lvl="2">
              <a:spcBef>
                <a:spcPts val="600"/>
              </a:spcBef>
              <a:buFont typeface="Calibri" panose="020F0502020204030204" pitchFamily="34" charset="0"/>
              <a:buChar char="₋"/>
            </a:pPr>
            <a:r>
              <a:rPr lang="en-US" sz="2000" dirty="0" smtClean="0"/>
              <a:t>Merit increases</a:t>
            </a:r>
          </a:p>
          <a:p>
            <a:pPr lvl="2">
              <a:spcBef>
                <a:spcPts val="600"/>
              </a:spcBef>
              <a:buFont typeface="Calibri" panose="020F0502020204030204" pitchFamily="34" charset="0"/>
              <a:buChar char="₋"/>
            </a:pPr>
            <a:r>
              <a:rPr lang="en-US" sz="2000" dirty="0" smtClean="0"/>
              <a:t>Equity increases</a:t>
            </a:r>
          </a:p>
          <a:p>
            <a:pPr>
              <a:buFont typeface="Calibri" panose="020F0502020204030204" pitchFamily="34" charset="0"/>
              <a:buChar char="₋"/>
            </a:pPr>
            <a:r>
              <a:rPr lang="en-US" sz="2400" dirty="0" smtClean="0"/>
              <a:t>Permanently budgeted positions are vacated:</a:t>
            </a:r>
          </a:p>
          <a:p>
            <a:pPr lvl="2">
              <a:buFont typeface="Calibri" panose="020F0502020204030204" pitchFamily="34" charset="0"/>
              <a:buChar char="₋"/>
            </a:pPr>
            <a:r>
              <a:rPr lang="en-US" sz="2000" dirty="0" smtClean="0"/>
              <a:t>Terminations (Including transfers out)</a:t>
            </a:r>
          </a:p>
          <a:p>
            <a:pPr lvl="2">
              <a:buFont typeface="Calibri" panose="020F0502020204030204" pitchFamily="34" charset="0"/>
              <a:buChar char="₋"/>
            </a:pPr>
            <a:r>
              <a:rPr lang="en-US" sz="2000" dirty="0" smtClean="0"/>
              <a:t>Retirements</a:t>
            </a:r>
            <a:endParaRPr lang="en-US" sz="2000" dirty="0"/>
          </a:p>
        </p:txBody>
      </p:sp>
      <p:sp>
        <p:nvSpPr>
          <p:cNvPr id="7" name="Title 4">
            <a:extLst>
              <a:ext uri="{FF2B5EF4-FFF2-40B4-BE49-F238E27FC236}">
                <a16:creationId xmlns:a16="http://schemas.microsoft.com/office/drawing/2014/main" id="{1C78C742-ADD7-4A80-BB38-98DC91D76BE9}"/>
              </a:ext>
            </a:extLst>
          </p:cNvPr>
          <p:cNvSpPr>
            <a:spLocks noGrp="1"/>
          </p:cNvSpPr>
          <p:nvPr>
            <p:ph type="title"/>
          </p:nvPr>
        </p:nvSpPr>
        <p:spPr>
          <a:xfrm>
            <a:off x="66142" y="168574"/>
            <a:ext cx="8990211" cy="623163"/>
          </a:xfrm>
        </p:spPr>
        <p:txBody>
          <a:bodyPr>
            <a:noAutofit/>
          </a:bodyPr>
          <a:lstStyle/>
          <a:p>
            <a:r>
              <a:rPr lang="en-US" sz="3200" dirty="0" smtClean="0">
                <a:solidFill>
                  <a:schemeClr val="tx1">
                    <a:lumMod val="50000"/>
                  </a:schemeClr>
                </a:solidFill>
                <a:latin typeface="Arial Black" panose="020B0A04020102020204" pitchFamily="34" charset="0"/>
              </a:rPr>
              <a:t>Permanently Budgeted Positions</a:t>
            </a:r>
            <a:endParaRPr lang="en-US" sz="3200" dirty="0">
              <a:solidFill>
                <a:schemeClr val="tx1">
                  <a:lumMod val="50000"/>
                </a:schemeClr>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1024593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5"/>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Position Management Actions </a:t>
            </a:r>
            <a:endParaRPr/>
          </a:p>
        </p:txBody>
      </p:sp>
      <p:grpSp>
        <p:nvGrpSpPr>
          <p:cNvPr id="464" name="Google Shape;464;p25"/>
          <p:cNvGrpSpPr/>
          <p:nvPr/>
        </p:nvGrpSpPr>
        <p:grpSpPr>
          <a:xfrm>
            <a:off x="390525" y="2511242"/>
            <a:ext cx="1790215" cy="1737360"/>
            <a:chOff x="6574007" y="3097236"/>
            <a:chExt cx="1425037" cy="1382964"/>
          </a:xfrm>
        </p:grpSpPr>
        <p:grpSp>
          <p:nvGrpSpPr>
            <p:cNvPr id="465" name="Google Shape;465;p25"/>
            <p:cNvGrpSpPr/>
            <p:nvPr/>
          </p:nvGrpSpPr>
          <p:grpSpPr>
            <a:xfrm>
              <a:off x="6894047" y="3349591"/>
              <a:ext cx="1104997" cy="1130609"/>
              <a:chOff x="1262402" y="1568429"/>
              <a:chExt cx="1252330" cy="1280160"/>
            </a:xfrm>
          </p:grpSpPr>
          <p:sp>
            <p:nvSpPr>
              <p:cNvPr id="466" name="Google Shape;466;p25"/>
              <p:cNvSpPr/>
              <p:nvPr/>
            </p:nvSpPr>
            <p:spPr>
              <a:xfrm>
                <a:off x="1262402" y="1568429"/>
                <a:ext cx="1252330" cy="1280160"/>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67" name="Google Shape;467;p25"/>
              <p:cNvPicPr preferRelativeResize="0"/>
              <p:nvPr/>
            </p:nvPicPr>
            <p:blipFill rotWithShape="1">
              <a:blip r:embed="rId4">
                <a:alphaModFix/>
              </a:blip>
              <a:srcRect/>
              <a:stretch/>
            </p:blipFill>
            <p:spPr>
              <a:xfrm>
                <a:off x="1700492" y="1819480"/>
                <a:ext cx="462681" cy="822960"/>
              </a:xfrm>
              <a:prstGeom prst="rect">
                <a:avLst/>
              </a:prstGeom>
              <a:noFill/>
              <a:ln>
                <a:noFill/>
              </a:ln>
            </p:spPr>
          </p:pic>
        </p:grpSp>
        <p:grpSp>
          <p:nvGrpSpPr>
            <p:cNvPr id="468" name="Google Shape;468;p25"/>
            <p:cNvGrpSpPr/>
            <p:nvPr/>
          </p:nvGrpSpPr>
          <p:grpSpPr>
            <a:xfrm>
              <a:off x="6574007" y="3097236"/>
              <a:ext cx="640080" cy="640080"/>
              <a:chOff x="758562" y="4020338"/>
              <a:chExt cx="914400" cy="914400"/>
            </a:xfrm>
          </p:grpSpPr>
          <p:sp>
            <p:nvSpPr>
              <p:cNvPr id="469" name="Google Shape;469;p25"/>
              <p:cNvSpPr/>
              <p:nvPr/>
            </p:nvSpPr>
            <p:spPr>
              <a:xfrm>
                <a:off x="758562" y="4020338"/>
                <a:ext cx="914400" cy="914400"/>
              </a:xfrm>
              <a:prstGeom prst="ellipse">
                <a:avLst/>
              </a:prstGeom>
              <a:solidFill>
                <a:srgbClr val="09548E"/>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25"/>
              <p:cNvSpPr/>
              <p:nvPr/>
            </p:nvSpPr>
            <p:spPr>
              <a:xfrm>
                <a:off x="900746" y="4160772"/>
                <a:ext cx="627233" cy="633532"/>
              </a:xfrm>
              <a:prstGeom prst="plus">
                <a:avLst>
                  <a:gd name="adj" fmla="val 38223"/>
                </a:avLst>
              </a:prstGeom>
              <a:solidFill>
                <a:srgbClr val="00B050"/>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471" name="Google Shape;471;p25"/>
          <p:cNvGrpSpPr/>
          <p:nvPr/>
        </p:nvGrpSpPr>
        <p:grpSpPr>
          <a:xfrm>
            <a:off x="2457758" y="2511242"/>
            <a:ext cx="1797424" cy="1920240"/>
            <a:chOff x="836906" y="1495558"/>
            <a:chExt cx="1399532" cy="1495162"/>
          </a:xfrm>
        </p:grpSpPr>
        <p:pic>
          <p:nvPicPr>
            <p:cNvPr id="472" name="Google Shape;472;p25"/>
            <p:cNvPicPr preferRelativeResize="0"/>
            <p:nvPr/>
          </p:nvPicPr>
          <p:blipFill rotWithShape="1">
            <a:blip r:embed="rId5">
              <a:alphaModFix/>
            </a:blip>
            <a:srcRect/>
            <a:stretch/>
          </p:blipFill>
          <p:spPr>
            <a:xfrm>
              <a:off x="1041518" y="1771414"/>
              <a:ext cx="1194920" cy="1219306"/>
            </a:xfrm>
            <a:prstGeom prst="rect">
              <a:avLst/>
            </a:prstGeom>
            <a:noFill/>
            <a:ln>
              <a:noFill/>
            </a:ln>
          </p:spPr>
        </p:pic>
        <p:grpSp>
          <p:nvGrpSpPr>
            <p:cNvPr id="473" name="Google Shape;473;p25"/>
            <p:cNvGrpSpPr/>
            <p:nvPr/>
          </p:nvGrpSpPr>
          <p:grpSpPr>
            <a:xfrm>
              <a:off x="836906" y="1495558"/>
              <a:ext cx="645459" cy="646062"/>
              <a:chOff x="4974634" y="2199221"/>
              <a:chExt cx="914400" cy="914400"/>
            </a:xfrm>
          </p:grpSpPr>
          <p:grpSp>
            <p:nvGrpSpPr>
              <p:cNvPr id="474" name="Google Shape;474;p25"/>
              <p:cNvGrpSpPr/>
              <p:nvPr/>
            </p:nvGrpSpPr>
            <p:grpSpPr>
              <a:xfrm>
                <a:off x="4974634" y="2199221"/>
                <a:ext cx="914400" cy="914400"/>
                <a:chOff x="6484451" y="2787529"/>
                <a:chExt cx="886968" cy="882096"/>
              </a:xfrm>
            </p:grpSpPr>
            <p:sp>
              <p:nvSpPr>
                <p:cNvPr id="475" name="Google Shape;475;p25"/>
                <p:cNvSpPr/>
                <p:nvPr/>
              </p:nvSpPr>
              <p:spPr>
                <a:xfrm>
                  <a:off x="6484451" y="2787529"/>
                  <a:ext cx="886968" cy="882096"/>
                </a:xfrm>
                <a:prstGeom prst="ellipse">
                  <a:avLst/>
                </a:prstGeom>
                <a:solidFill>
                  <a:srgbClr val="09548E"/>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25"/>
                <p:cNvSpPr/>
                <p:nvPr/>
              </p:nvSpPr>
              <p:spPr>
                <a:xfrm>
                  <a:off x="6946225" y="2926391"/>
                  <a:ext cx="302850" cy="485700"/>
                </a:xfrm>
                <a:prstGeom prst="curvedLeftArrow">
                  <a:avLst>
                    <a:gd name="adj1" fmla="val 25000"/>
                    <a:gd name="adj2" fmla="val 50000"/>
                    <a:gd name="adj3" fmla="val 25000"/>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77" name="Google Shape;477;p25"/>
              <p:cNvSpPr/>
              <p:nvPr/>
            </p:nvSpPr>
            <p:spPr>
              <a:xfrm rot="10800000">
                <a:off x="5119618" y="2463260"/>
                <a:ext cx="312216" cy="503487"/>
              </a:xfrm>
              <a:prstGeom prst="curvedLeftArrow">
                <a:avLst>
                  <a:gd name="adj1" fmla="val 25000"/>
                  <a:gd name="adj2" fmla="val 50000"/>
                  <a:gd name="adj3" fmla="val 25000"/>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78" name="Google Shape;478;p25"/>
          <p:cNvGrpSpPr/>
          <p:nvPr/>
        </p:nvGrpSpPr>
        <p:grpSpPr>
          <a:xfrm>
            <a:off x="4573905" y="2568844"/>
            <a:ext cx="1808454" cy="1737360"/>
            <a:chOff x="491126" y="1910302"/>
            <a:chExt cx="1427726" cy="1371600"/>
          </a:xfrm>
        </p:grpSpPr>
        <p:grpSp>
          <p:nvGrpSpPr>
            <p:cNvPr id="479" name="Google Shape;479;p25"/>
            <p:cNvGrpSpPr/>
            <p:nvPr/>
          </p:nvGrpSpPr>
          <p:grpSpPr>
            <a:xfrm>
              <a:off x="813855" y="2151293"/>
              <a:ext cx="1104997" cy="1130609"/>
              <a:chOff x="1262402" y="1568429"/>
              <a:chExt cx="1252330" cy="1280160"/>
            </a:xfrm>
          </p:grpSpPr>
          <p:sp>
            <p:nvSpPr>
              <p:cNvPr id="480" name="Google Shape;480;p25"/>
              <p:cNvSpPr/>
              <p:nvPr/>
            </p:nvSpPr>
            <p:spPr>
              <a:xfrm>
                <a:off x="1262402" y="1568429"/>
                <a:ext cx="1252330" cy="1280160"/>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81" name="Google Shape;481;p25"/>
              <p:cNvPicPr preferRelativeResize="0"/>
              <p:nvPr/>
            </p:nvPicPr>
            <p:blipFill rotWithShape="1">
              <a:blip r:embed="rId4">
                <a:alphaModFix/>
              </a:blip>
              <a:srcRect/>
              <a:stretch/>
            </p:blipFill>
            <p:spPr>
              <a:xfrm>
                <a:off x="1700492" y="1819480"/>
                <a:ext cx="462681" cy="822960"/>
              </a:xfrm>
              <a:prstGeom prst="rect">
                <a:avLst/>
              </a:prstGeom>
              <a:noFill/>
              <a:ln>
                <a:noFill/>
              </a:ln>
            </p:spPr>
          </p:pic>
        </p:grpSp>
        <p:grpSp>
          <p:nvGrpSpPr>
            <p:cNvPr id="482" name="Google Shape;482;p25"/>
            <p:cNvGrpSpPr/>
            <p:nvPr/>
          </p:nvGrpSpPr>
          <p:grpSpPr>
            <a:xfrm>
              <a:off x="491126" y="1910302"/>
              <a:ext cx="645459" cy="646062"/>
              <a:chOff x="4974634" y="2199221"/>
              <a:chExt cx="914400" cy="914400"/>
            </a:xfrm>
          </p:grpSpPr>
          <p:grpSp>
            <p:nvGrpSpPr>
              <p:cNvPr id="483" name="Google Shape;483;p25"/>
              <p:cNvGrpSpPr/>
              <p:nvPr/>
            </p:nvGrpSpPr>
            <p:grpSpPr>
              <a:xfrm>
                <a:off x="4974634" y="2199221"/>
                <a:ext cx="914400" cy="914400"/>
                <a:chOff x="6484451" y="2787529"/>
                <a:chExt cx="886968" cy="882096"/>
              </a:xfrm>
            </p:grpSpPr>
            <p:sp>
              <p:nvSpPr>
                <p:cNvPr id="484" name="Google Shape;484;p25"/>
                <p:cNvSpPr/>
                <p:nvPr/>
              </p:nvSpPr>
              <p:spPr>
                <a:xfrm>
                  <a:off x="6484451" y="2787529"/>
                  <a:ext cx="886968" cy="882096"/>
                </a:xfrm>
                <a:prstGeom prst="ellipse">
                  <a:avLst/>
                </a:prstGeom>
                <a:solidFill>
                  <a:srgbClr val="09548E"/>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5" name="Google Shape;485;p25"/>
                <p:cNvSpPr/>
                <p:nvPr/>
              </p:nvSpPr>
              <p:spPr>
                <a:xfrm>
                  <a:off x="6946225" y="2926391"/>
                  <a:ext cx="302850" cy="485700"/>
                </a:xfrm>
                <a:prstGeom prst="curvedLeftArrow">
                  <a:avLst>
                    <a:gd name="adj1" fmla="val 25000"/>
                    <a:gd name="adj2" fmla="val 50000"/>
                    <a:gd name="adj3" fmla="val 25000"/>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486" name="Google Shape;486;p25"/>
              <p:cNvSpPr/>
              <p:nvPr/>
            </p:nvSpPr>
            <p:spPr>
              <a:xfrm rot="10800000">
                <a:off x="5119618" y="2463260"/>
                <a:ext cx="312216" cy="503487"/>
              </a:xfrm>
              <a:prstGeom prst="curvedLeftArrow">
                <a:avLst>
                  <a:gd name="adj1" fmla="val 25000"/>
                  <a:gd name="adj2" fmla="val 50000"/>
                  <a:gd name="adj3" fmla="val 25000"/>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87" name="Google Shape;487;p25"/>
          <p:cNvGrpSpPr/>
          <p:nvPr/>
        </p:nvGrpSpPr>
        <p:grpSpPr>
          <a:xfrm>
            <a:off x="6667350" y="2631643"/>
            <a:ext cx="1837405" cy="1737360"/>
            <a:chOff x="3035543" y="3462149"/>
            <a:chExt cx="1425037" cy="1339794"/>
          </a:xfrm>
        </p:grpSpPr>
        <p:grpSp>
          <p:nvGrpSpPr>
            <p:cNvPr id="488" name="Google Shape;488;p25"/>
            <p:cNvGrpSpPr/>
            <p:nvPr/>
          </p:nvGrpSpPr>
          <p:grpSpPr>
            <a:xfrm>
              <a:off x="3355583" y="3671334"/>
              <a:ext cx="1104997" cy="1130609"/>
              <a:chOff x="1262402" y="1568429"/>
              <a:chExt cx="1252330" cy="1280160"/>
            </a:xfrm>
          </p:grpSpPr>
          <p:sp>
            <p:nvSpPr>
              <p:cNvPr id="489" name="Google Shape;489;p25"/>
              <p:cNvSpPr/>
              <p:nvPr/>
            </p:nvSpPr>
            <p:spPr>
              <a:xfrm>
                <a:off x="1262402" y="1568429"/>
                <a:ext cx="1252330" cy="1280160"/>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90" name="Google Shape;490;p25"/>
              <p:cNvPicPr preferRelativeResize="0"/>
              <p:nvPr/>
            </p:nvPicPr>
            <p:blipFill rotWithShape="1">
              <a:blip r:embed="rId4">
                <a:alphaModFix/>
              </a:blip>
              <a:srcRect/>
              <a:stretch/>
            </p:blipFill>
            <p:spPr>
              <a:xfrm>
                <a:off x="1700492" y="1819480"/>
                <a:ext cx="462681" cy="822960"/>
              </a:xfrm>
              <a:prstGeom prst="rect">
                <a:avLst/>
              </a:prstGeom>
              <a:noFill/>
              <a:ln>
                <a:noFill/>
              </a:ln>
            </p:spPr>
          </p:pic>
        </p:grpSp>
        <p:grpSp>
          <p:nvGrpSpPr>
            <p:cNvPr id="491" name="Google Shape;491;p25"/>
            <p:cNvGrpSpPr/>
            <p:nvPr/>
          </p:nvGrpSpPr>
          <p:grpSpPr>
            <a:xfrm>
              <a:off x="3035543" y="3462149"/>
              <a:ext cx="641807" cy="640080"/>
              <a:chOff x="758562" y="4020338"/>
              <a:chExt cx="916868" cy="914400"/>
            </a:xfrm>
          </p:grpSpPr>
          <p:sp>
            <p:nvSpPr>
              <p:cNvPr id="492" name="Google Shape;492;p25"/>
              <p:cNvSpPr/>
              <p:nvPr/>
            </p:nvSpPr>
            <p:spPr>
              <a:xfrm>
                <a:off x="758562" y="4020338"/>
                <a:ext cx="914400" cy="914400"/>
              </a:xfrm>
              <a:prstGeom prst="ellipse">
                <a:avLst/>
              </a:prstGeom>
              <a:solidFill>
                <a:srgbClr val="09548E"/>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sp>
            <p:nvSpPr>
              <p:cNvPr id="493" name="Google Shape;493;p25"/>
              <p:cNvSpPr/>
              <p:nvPr/>
            </p:nvSpPr>
            <p:spPr>
              <a:xfrm rot="2540550">
                <a:off x="916648" y="4160772"/>
                <a:ext cx="627233" cy="633532"/>
              </a:xfrm>
              <a:prstGeom prst="plus">
                <a:avLst>
                  <a:gd name="adj" fmla="val 38223"/>
                </a:avLst>
              </a:prstGeom>
              <a:solidFill>
                <a:srgbClr val="FF0000"/>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494" name="Google Shape;494;p25"/>
          <p:cNvSpPr txBox="1"/>
          <p:nvPr/>
        </p:nvSpPr>
        <p:spPr>
          <a:xfrm>
            <a:off x="595917" y="4781550"/>
            <a:ext cx="178148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Creating New Positions </a:t>
            </a:r>
            <a:endParaRPr/>
          </a:p>
        </p:txBody>
      </p:sp>
      <p:sp>
        <p:nvSpPr>
          <p:cNvPr id="495" name="Google Shape;495;p25"/>
          <p:cNvSpPr txBox="1"/>
          <p:nvPr/>
        </p:nvSpPr>
        <p:spPr>
          <a:xfrm>
            <a:off x="2597120" y="4781549"/>
            <a:ext cx="178148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Updating Filled Positions </a:t>
            </a:r>
            <a:endParaRPr/>
          </a:p>
        </p:txBody>
      </p:sp>
      <p:sp>
        <p:nvSpPr>
          <p:cNvPr id="496" name="Google Shape;496;p25"/>
          <p:cNvSpPr txBox="1"/>
          <p:nvPr/>
        </p:nvSpPr>
        <p:spPr>
          <a:xfrm>
            <a:off x="4791785" y="4781548"/>
            <a:ext cx="178148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Updating Vacant Positions </a:t>
            </a:r>
            <a:endParaRPr/>
          </a:p>
        </p:txBody>
      </p:sp>
      <p:sp>
        <p:nvSpPr>
          <p:cNvPr id="497" name="Google Shape;497;p25"/>
          <p:cNvSpPr txBox="1"/>
          <p:nvPr/>
        </p:nvSpPr>
        <p:spPr>
          <a:xfrm>
            <a:off x="6792988" y="4793331"/>
            <a:ext cx="178148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Inactivating or Freezing Positions </a:t>
            </a:r>
            <a:endParaRPr/>
          </a:p>
        </p:txBody>
      </p:sp>
      <p:sp>
        <p:nvSpPr>
          <p:cNvPr id="498" name="Google Shape;498;p25"/>
          <p:cNvSpPr txBox="1"/>
          <p:nvPr/>
        </p:nvSpPr>
        <p:spPr>
          <a:xfrm>
            <a:off x="515559" y="1206394"/>
            <a:ext cx="828138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Position </a:t>
            </a:r>
            <a:r>
              <a:rPr lang="en-US" sz="2400" dirty="0" smtClean="0">
                <a:solidFill>
                  <a:schemeClr val="dk1"/>
                </a:solidFill>
                <a:latin typeface="Calibri"/>
                <a:ea typeface="Calibri"/>
                <a:cs typeface="Calibri"/>
                <a:sym typeface="Calibri"/>
              </a:rPr>
              <a:t>life </a:t>
            </a:r>
            <a:r>
              <a:rPr lang="en-US" sz="2400" dirty="0">
                <a:solidFill>
                  <a:schemeClr val="dk1"/>
                </a:solidFill>
                <a:latin typeface="Calibri"/>
                <a:ea typeface="Calibri"/>
                <a:cs typeface="Calibri"/>
                <a:sym typeface="Calibri"/>
              </a:rPr>
              <a:t>cycle involves creation and maintenance of positions. Below are the key actions used to manage positions. </a:t>
            </a:r>
            <a:endParaRPr dirty="0"/>
          </a:p>
        </p:txBody>
      </p:sp>
    </p:spTree>
    <p:custDataLst>
      <p:tags r:id="rId1"/>
    </p:custDataLst>
    <p:extLst>
      <p:ext uri="{BB962C8B-B14F-4D97-AF65-F5344CB8AC3E}">
        <p14:creationId xmlns:p14="http://schemas.microsoft.com/office/powerpoint/2010/main" val="4065170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5" name="Google Shape;977;p63"/>
          <p:cNvSpPr/>
          <p:nvPr/>
        </p:nvSpPr>
        <p:spPr>
          <a:xfrm>
            <a:off x="2021840" y="3232368"/>
            <a:ext cx="6512560" cy="73003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1"/>
          <p:cNvSpPr txBox="1"/>
          <p:nvPr/>
        </p:nvSpPr>
        <p:spPr>
          <a:xfrm>
            <a:off x="1026160" y="3295903"/>
            <a:ext cx="8592807" cy="60295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D579B"/>
              </a:buClr>
              <a:buSzPts val="3600"/>
              <a:buFont typeface="Arial"/>
              <a:buNone/>
            </a:pPr>
            <a:r>
              <a:rPr lang="en-US" sz="3200" b="1" dirty="0" smtClean="0">
                <a:solidFill>
                  <a:srgbClr val="1D579B"/>
                </a:solidFill>
              </a:rPr>
              <a:t>Position &amp;</a:t>
            </a:r>
            <a:r>
              <a:rPr lang="en-US" sz="3200" b="1" dirty="0" smtClean="0">
                <a:solidFill>
                  <a:srgbClr val="1D579B"/>
                </a:solidFill>
                <a:sym typeface="Arial"/>
              </a:rPr>
              <a:t> </a:t>
            </a:r>
            <a:r>
              <a:rPr lang="en-US" sz="3200" b="1" dirty="0" err="1" smtClean="0">
                <a:solidFill>
                  <a:srgbClr val="1D579B"/>
                </a:solidFill>
                <a:sym typeface="Arial"/>
              </a:rPr>
              <a:t>SmartHR</a:t>
            </a:r>
            <a:r>
              <a:rPr lang="en-US" sz="3200" b="1" dirty="0" smtClean="0">
                <a:solidFill>
                  <a:srgbClr val="1D579B"/>
                </a:solidFill>
                <a:sym typeface="Arial"/>
              </a:rPr>
              <a:t> Templates</a:t>
            </a:r>
            <a:endParaRPr sz="2400" b="1" dirty="0">
              <a:solidFill>
                <a:srgbClr val="1D579B"/>
              </a:solidFill>
              <a:latin typeface="Arial"/>
              <a:ea typeface="Arial"/>
              <a:cs typeface="Arial"/>
              <a:sym typeface="Arial"/>
            </a:endParaRPr>
          </a:p>
        </p:txBody>
      </p:sp>
      <p:pic>
        <p:nvPicPr>
          <p:cNvPr id="2" name="Picture 1" descr="A Principal's Reflections: Rise of the Edupreneu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203" y="4190165"/>
            <a:ext cx="2529840" cy="1897380"/>
          </a:xfrm>
          <a:prstGeom prst="rect">
            <a:avLst/>
          </a:prstGeom>
        </p:spPr>
      </p:pic>
      <p:sp>
        <p:nvSpPr>
          <p:cNvPr id="3" name="TextBox 2"/>
          <p:cNvSpPr txBox="1"/>
          <p:nvPr/>
        </p:nvSpPr>
        <p:spPr>
          <a:xfrm>
            <a:off x="652075" y="2579740"/>
            <a:ext cx="6439605" cy="954107"/>
          </a:xfrm>
          <a:prstGeom prst="rect">
            <a:avLst/>
          </a:prstGeom>
          <a:noFill/>
        </p:spPr>
        <p:txBody>
          <a:bodyPr wrap="square" rtlCol="0">
            <a:spAutoFit/>
          </a:bodyPr>
          <a:lstStyle/>
          <a:p>
            <a:r>
              <a:rPr lang="en-US" sz="3200" b="1" dirty="0" smtClean="0">
                <a:solidFill>
                  <a:srgbClr val="1D579B"/>
                </a:solidFill>
              </a:rPr>
              <a:t>Position </a:t>
            </a:r>
            <a:r>
              <a:rPr lang="en-US" sz="3200" b="1" dirty="0">
                <a:solidFill>
                  <a:srgbClr val="1D579B"/>
                </a:solidFill>
              </a:rPr>
              <a:t>Management </a:t>
            </a:r>
            <a:r>
              <a:rPr lang="en-US" sz="3200" b="1" dirty="0" smtClean="0">
                <a:solidFill>
                  <a:srgbClr val="1D579B"/>
                </a:solidFill>
              </a:rPr>
              <a:t>Overview</a:t>
            </a:r>
            <a:r>
              <a:rPr lang="en-US" b="1" dirty="0">
                <a:solidFill>
                  <a:srgbClr val="1D579B"/>
                </a:solidFill>
              </a:rPr>
              <a:t>:</a:t>
            </a:r>
          </a:p>
          <a:p>
            <a:endParaRPr lang="en-US" sz="2400" dirty="0"/>
          </a:p>
        </p:txBody>
      </p:sp>
    </p:spTree>
    <p:custDataLst>
      <p:tags r:id="rId1"/>
    </p:custDataLst>
    <p:extLst>
      <p:ext uri="{BB962C8B-B14F-4D97-AF65-F5344CB8AC3E}">
        <p14:creationId xmlns:p14="http://schemas.microsoft.com/office/powerpoint/2010/main" val="1684402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2"/>
          <p:cNvSpPr txBox="1">
            <a:spLocks noGrp="1"/>
          </p:cNvSpPr>
          <p:nvPr>
            <p:ph type="body" idx="1"/>
          </p:nvPr>
        </p:nvSpPr>
        <p:spPr>
          <a:xfrm>
            <a:off x="322412" y="1262505"/>
            <a:ext cx="8229600" cy="434467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240"/>
              <a:buChar char="•"/>
            </a:pPr>
            <a:r>
              <a:rPr lang="en-US" sz="2240" dirty="0"/>
              <a:t>Custom </a:t>
            </a:r>
            <a:r>
              <a:rPr lang="en-US" sz="2240" dirty="0" smtClean="0"/>
              <a:t>set of data pages </a:t>
            </a:r>
            <a:r>
              <a:rPr lang="en-US" sz="2240" dirty="0"/>
              <a:t>that will link </a:t>
            </a:r>
            <a:r>
              <a:rPr lang="en-US" sz="2240" dirty="0" smtClean="0"/>
              <a:t>Employees (staff</a:t>
            </a:r>
            <a:r>
              <a:rPr lang="en-US" sz="2240" dirty="0"/>
              <a:t>, academic) to vacant positions to create a job.</a:t>
            </a:r>
            <a:endParaRPr dirty="0"/>
          </a:p>
          <a:p>
            <a:pPr marL="342900" lvl="0" indent="-200660" algn="l" rtl="0">
              <a:lnSpc>
                <a:spcPct val="80000"/>
              </a:lnSpc>
              <a:spcBef>
                <a:spcPts val="448"/>
              </a:spcBef>
              <a:spcAft>
                <a:spcPts val="0"/>
              </a:spcAft>
              <a:buClr>
                <a:schemeClr val="dk1"/>
              </a:buClr>
              <a:buSzPts val="2240"/>
              <a:buNone/>
            </a:pPr>
            <a:endParaRPr sz="2240" dirty="0"/>
          </a:p>
          <a:p>
            <a:pPr marL="342900" lvl="0" indent="-342900" algn="l" rtl="0">
              <a:lnSpc>
                <a:spcPct val="80000"/>
              </a:lnSpc>
              <a:spcBef>
                <a:spcPts val="448"/>
              </a:spcBef>
              <a:spcAft>
                <a:spcPts val="0"/>
              </a:spcAft>
              <a:buClr>
                <a:schemeClr val="dk1"/>
              </a:buClr>
              <a:buSzPts val="2240"/>
              <a:buChar char="•"/>
            </a:pPr>
            <a:r>
              <a:rPr lang="en-US" sz="2240" dirty="0"/>
              <a:t>There are various </a:t>
            </a:r>
            <a:r>
              <a:rPr lang="en-US" sz="2240" dirty="0" smtClean="0"/>
              <a:t>hire templates </a:t>
            </a:r>
            <a:r>
              <a:rPr lang="en-US" sz="2240" dirty="0"/>
              <a:t>that </a:t>
            </a:r>
            <a:r>
              <a:rPr lang="en-US" sz="2240" dirty="0" smtClean="0"/>
              <a:t>can be utilized </a:t>
            </a:r>
            <a:r>
              <a:rPr lang="en-US" sz="2240" dirty="0"/>
              <a:t>depending on </a:t>
            </a:r>
            <a:r>
              <a:rPr lang="en-US" sz="2240" dirty="0" smtClean="0"/>
              <a:t>the situation and the type </a:t>
            </a:r>
            <a:r>
              <a:rPr lang="en-US" sz="2240" dirty="0"/>
              <a:t>of </a:t>
            </a:r>
            <a:r>
              <a:rPr lang="en-US" sz="2240" dirty="0" smtClean="0"/>
              <a:t>hire.</a:t>
            </a:r>
          </a:p>
          <a:p>
            <a:pPr marL="342900" lvl="0" indent="-342900" algn="l" rtl="0">
              <a:lnSpc>
                <a:spcPct val="80000"/>
              </a:lnSpc>
              <a:spcBef>
                <a:spcPts val="448"/>
              </a:spcBef>
              <a:spcAft>
                <a:spcPts val="0"/>
              </a:spcAft>
              <a:buClr>
                <a:schemeClr val="dk1"/>
              </a:buClr>
              <a:buSzPts val="2240"/>
              <a:buChar char="•"/>
            </a:pPr>
            <a:endParaRPr sz="2240" dirty="0"/>
          </a:p>
          <a:p>
            <a:pPr marL="342900" lvl="0" indent="-342900" algn="l" rtl="0">
              <a:lnSpc>
                <a:spcPct val="80000"/>
              </a:lnSpc>
              <a:spcBef>
                <a:spcPts val="448"/>
              </a:spcBef>
              <a:spcAft>
                <a:spcPts val="0"/>
              </a:spcAft>
              <a:buClr>
                <a:schemeClr val="dk1"/>
              </a:buClr>
              <a:buSzPts val="2240"/>
              <a:buChar char="•"/>
            </a:pPr>
            <a:r>
              <a:rPr lang="en-US" sz="2240" dirty="0"/>
              <a:t>Other templates </a:t>
            </a:r>
            <a:r>
              <a:rPr lang="en-US" sz="2240" dirty="0" smtClean="0"/>
              <a:t>are available </a:t>
            </a:r>
            <a:r>
              <a:rPr lang="en-US" sz="2240" dirty="0"/>
              <a:t>to initiate other types of transactions (voluntary/involuntary terminations, retirement, and more)</a:t>
            </a:r>
            <a:endParaRPr dirty="0"/>
          </a:p>
          <a:p>
            <a:pPr marL="342900" lvl="0" indent="-200660" algn="l" rtl="0">
              <a:lnSpc>
                <a:spcPct val="80000"/>
              </a:lnSpc>
              <a:spcBef>
                <a:spcPts val="448"/>
              </a:spcBef>
              <a:spcAft>
                <a:spcPts val="0"/>
              </a:spcAft>
              <a:buClr>
                <a:schemeClr val="dk1"/>
              </a:buClr>
              <a:buSzPts val="2240"/>
              <a:buNone/>
            </a:pPr>
            <a:endParaRPr sz="2240" dirty="0"/>
          </a:p>
          <a:p>
            <a:pPr marL="342900" lvl="0" indent="-342900" algn="l" rtl="0">
              <a:lnSpc>
                <a:spcPct val="80000"/>
              </a:lnSpc>
              <a:spcBef>
                <a:spcPts val="448"/>
              </a:spcBef>
              <a:spcAft>
                <a:spcPts val="0"/>
              </a:spcAft>
              <a:buClr>
                <a:schemeClr val="dk1"/>
              </a:buClr>
              <a:buSzPts val="2240"/>
              <a:buChar char="•"/>
            </a:pPr>
            <a:r>
              <a:rPr lang="en-US" sz="2240" b="1" dirty="0"/>
              <a:t>In UCPath, after creating a position, you may hire an employee into that position using Smart HR Templates.</a:t>
            </a:r>
            <a:endParaRPr b="1" dirty="0"/>
          </a:p>
          <a:p>
            <a:pPr marL="342900" lvl="0" indent="-200660" algn="l" rtl="0">
              <a:lnSpc>
                <a:spcPct val="80000"/>
              </a:lnSpc>
              <a:spcBef>
                <a:spcPts val="448"/>
              </a:spcBef>
              <a:spcAft>
                <a:spcPts val="0"/>
              </a:spcAft>
              <a:buClr>
                <a:schemeClr val="dk1"/>
              </a:buClr>
              <a:buSzPts val="2240"/>
              <a:buNone/>
            </a:pPr>
            <a:endParaRPr sz="2240" dirty="0"/>
          </a:p>
        </p:txBody>
      </p:sp>
      <p:sp>
        <p:nvSpPr>
          <p:cNvPr id="430" name="Google Shape;430;p22"/>
          <p:cNvSpPr txBox="1">
            <a:spLocks noGrp="1"/>
          </p:cNvSpPr>
          <p:nvPr>
            <p:ph type="title"/>
          </p:nvPr>
        </p:nvSpPr>
        <p:spPr>
          <a:xfrm>
            <a:off x="158620" y="131821"/>
            <a:ext cx="8985380"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What are Smart HR Templates?</a:t>
            </a:r>
            <a:endParaRPr/>
          </a:p>
        </p:txBody>
      </p:sp>
      <p:sp>
        <p:nvSpPr>
          <p:cNvPr id="431" name="Google Shape;431;p22"/>
          <p:cNvSpPr txBox="1"/>
          <p:nvPr/>
        </p:nvSpPr>
        <p:spPr>
          <a:xfrm>
            <a:off x="1649303" y="5886948"/>
            <a:ext cx="62103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Please see the Template </a:t>
            </a:r>
            <a:r>
              <a:rPr lang="en-US" sz="1800" i="1" dirty="0" smtClean="0">
                <a:solidFill>
                  <a:schemeClr val="dk1"/>
                </a:solidFill>
                <a:latin typeface="Calibri"/>
                <a:ea typeface="Calibri"/>
                <a:cs typeface="Calibri"/>
                <a:sym typeface="Calibri"/>
              </a:rPr>
              <a:t>Transactions I &amp; II </a:t>
            </a:r>
            <a:r>
              <a:rPr lang="en-US" sz="1800" i="1" dirty="0">
                <a:solidFill>
                  <a:schemeClr val="dk1"/>
                </a:solidFill>
                <a:latin typeface="Calibri"/>
                <a:ea typeface="Calibri"/>
                <a:cs typeface="Calibri"/>
                <a:sym typeface="Calibri"/>
              </a:rPr>
              <a:t>courses for details*</a:t>
            </a:r>
            <a:endParaRPr dirty="0"/>
          </a:p>
        </p:txBody>
      </p:sp>
    </p:spTree>
    <p:custDataLst>
      <p:tags r:id="rId1"/>
    </p:custDataLst>
    <p:extLst>
      <p:ext uri="{BB962C8B-B14F-4D97-AF65-F5344CB8AC3E}">
        <p14:creationId xmlns:p14="http://schemas.microsoft.com/office/powerpoint/2010/main" val="583679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23"/>
          <p:cNvSpPr/>
          <p:nvPr/>
        </p:nvSpPr>
        <p:spPr>
          <a:xfrm>
            <a:off x="2175796" y="5288196"/>
            <a:ext cx="6537960" cy="1005840"/>
          </a:xfrm>
          <a:custGeom>
            <a:avLst/>
            <a:gdLst/>
            <a:ahLst/>
            <a:cxnLst/>
            <a:rect l="l" t="t" r="r" b="b"/>
            <a:pathLst>
              <a:path w="6675127" h="970362" extrusionOk="0">
                <a:moveTo>
                  <a:pt x="0" y="97036"/>
                </a:moveTo>
                <a:cubicBezTo>
                  <a:pt x="0" y="43444"/>
                  <a:pt x="43444" y="0"/>
                  <a:pt x="97036" y="0"/>
                </a:cubicBezTo>
                <a:lnTo>
                  <a:pt x="6578091" y="0"/>
                </a:lnTo>
                <a:cubicBezTo>
                  <a:pt x="6631683" y="0"/>
                  <a:pt x="6675127" y="43444"/>
                  <a:pt x="6675127" y="97036"/>
                </a:cubicBezTo>
                <a:lnTo>
                  <a:pt x="6675127" y="873326"/>
                </a:lnTo>
                <a:cubicBezTo>
                  <a:pt x="6675127" y="926918"/>
                  <a:pt x="6631683" y="970362"/>
                  <a:pt x="6578091" y="970362"/>
                </a:cubicBezTo>
                <a:lnTo>
                  <a:pt x="97036" y="970362"/>
                </a:lnTo>
                <a:cubicBezTo>
                  <a:pt x="43444" y="970362"/>
                  <a:pt x="0" y="926918"/>
                  <a:pt x="0" y="873326"/>
                </a:cubicBezTo>
                <a:lnTo>
                  <a:pt x="0" y="97036"/>
                </a:lnTo>
                <a:close/>
              </a:path>
            </a:pathLst>
          </a:custGeom>
          <a:solidFill>
            <a:schemeClr val="accent1">
              <a:lumMod val="60000"/>
              <a:lumOff val="40000"/>
            </a:schemeClr>
          </a:solidFill>
          <a:ln w="25400" cap="flat" cmpd="sng">
            <a:solidFill>
              <a:schemeClr val="lt1"/>
            </a:solidFill>
            <a:prstDash val="solid"/>
            <a:round/>
            <a:headEnd type="none" w="sm" len="sm"/>
            <a:tailEnd type="none" w="sm" len="sm"/>
          </a:ln>
        </p:spPr>
        <p:txBody>
          <a:bodyPr spcFirstLastPara="1" wrap="square" lIns="91425" tIns="64000" rIns="91425" bIns="64000" anchor="ctr" anchorCtr="0">
            <a:noAutofit/>
          </a:bodyPr>
          <a:lstStyle/>
          <a:p>
            <a:pPr marL="0" marR="0" lvl="0" indent="0" algn="l" rtl="0">
              <a:lnSpc>
                <a:spcPct val="100000"/>
              </a:lnSpc>
              <a:spcBef>
                <a:spcPts val="0"/>
              </a:spcBef>
              <a:spcAft>
                <a:spcPts val="0"/>
              </a:spcAft>
              <a:buNone/>
            </a:pPr>
            <a:r>
              <a:rPr lang="en-US" sz="1700" dirty="0" smtClean="0">
                <a:solidFill>
                  <a:schemeClr val="tx1"/>
                </a:solidFill>
                <a:latin typeface="Arial"/>
                <a:ea typeface="Arial"/>
                <a:cs typeface="Arial"/>
                <a:sym typeface="Arial"/>
              </a:rPr>
              <a:t>After Local UCI </a:t>
            </a:r>
            <a:r>
              <a:rPr lang="en-US" sz="1700" dirty="0">
                <a:solidFill>
                  <a:schemeClr val="tx1"/>
                </a:solidFill>
                <a:latin typeface="Arial"/>
                <a:ea typeface="Arial"/>
                <a:cs typeface="Arial"/>
                <a:sym typeface="Arial"/>
              </a:rPr>
              <a:t>approval, the template is </a:t>
            </a:r>
            <a:r>
              <a:rPr lang="en-US" sz="1700" dirty="0" smtClean="0">
                <a:solidFill>
                  <a:schemeClr val="tx1"/>
                </a:solidFill>
                <a:sym typeface="Arial"/>
              </a:rPr>
              <a:t>sent to be processed by the UCPath Center and the new employee job record is generated in UCPath. </a:t>
            </a:r>
            <a:endParaRPr dirty="0">
              <a:solidFill>
                <a:schemeClr val="tx1"/>
              </a:solidFill>
            </a:endParaRPr>
          </a:p>
        </p:txBody>
      </p:sp>
      <p:sp>
        <p:nvSpPr>
          <p:cNvPr id="438" name="Google Shape;438;p23"/>
          <p:cNvSpPr txBox="1">
            <a:spLocks noGrp="1"/>
          </p:cNvSpPr>
          <p:nvPr>
            <p:ph type="body" idx="1"/>
          </p:nvPr>
        </p:nvSpPr>
        <p:spPr>
          <a:xfrm>
            <a:off x="459105" y="1051143"/>
            <a:ext cx="8229600" cy="5029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dirty="0"/>
              <a:t>To create a </a:t>
            </a:r>
            <a:r>
              <a:rPr lang="en-US" sz="2400" dirty="0" smtClean="0"/>
              <a:t>“job” </a:t>
            </a:r>
            <a:r>
              <a:rPr lang="en-US" sz="2400" dirty="0"/>
              <a:t>(hire an employee) the </a:t>
            </a:r>
            <a:r>
              <a:rPr lang="en-US" sz="2400" dirty="0" smtClean="0"/>
              <a:t>Department HR Initiator will </a:t>
            </a:r>
            <a:r>
              <a:rPr lang="en-US" sz="2400" dirty="0"/>
              <a:t>use </a:t>
            </a:r>
            <a:r>
              <a:rPr lang="en-US" sz="2400" b="1" dirty="0"/>
              <a:t>Smart </a:t>
            </a:r>
            <a:r>
              <a:rPr lang="en-US" sz="2400" b="1" dirty="0" smtClean="0"/>
              <a:t>HR Templates</a:t>
            </a:r>
            <a:r>
              <a:rPr lang="en-US" sz="2400" dirty="0" smtClean="0"/>
              <a:t> </a:t>
            </a:r>
            <a:r>
              <a:rPr lang="en-US" sz="2400" dirty="0"/>
              <a:t>in </a:t>
            </a:r>
            <a:r>
              <a:rPr lang="en-US" sz="2400" dirty="0" smtClean="0"/>
              <a:t>UCPath</a:t>
            </a:r>
            <a:r>
              <a:rPr lang="en-US" sz="2400" dirty="0"/>
              <a:t>. </a:t>
            </a:r>
            <a:endParaRPr dirty="0"/>
          </a:p>
        </p:txBody>
      </p:sp>
      <p:sp>
        <p:nvSpPr>
          <p:cNvPr id="439" name="Google Shape;439;p23"/>
          <p:cNvSpPr txBox="1">
            <a:spLocks noGrp="1"/>
          </p:cNvSpPr>
          <p:nvPr>
            <p:ph type="title"/>
          </p:nvPr>
        </p:nvSpPr>
        <p:spPr>
          <a:xfrm>
            <a:off x="228600" y="131821"/>
            <a:ext cx="8915400"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200"/>
              <a:buFont typeface="Arial Black"/>
              <a:buNone/>
            </a:pPr>
            <a:r>
              <a:rPr lang="en-US" sz="3200"/>
              <a:t>Position Data and Smart HR Templates</a:t>
            </a:r>
            <a:endParaRPr/>
          </a:p>
        </p:txBody>
      </p:sp>
      <p:sp>
        <p:nvSpPr>
          <p:cNvPr id="440" name="Google Shape;440;p23"/>
          <p:cNvSpPr/>
          <p:nvPr/>
        </p:nvSpPr>
        <p:spPr>
          <a:xfrm>
            <a:off x="529877" y="1908780"/>
            <a:ext cx="6537960" cy="970362"/>
          </a:xfrm>
          <a:custGeom>
            <a:avLst/>
            <a:gdLst/>
            <a:ahLst/>
            <a:cxnLst/>
            <a:rect l="l" t="t" r="r" b="b"/>
            <a:pathLst>
              <a:path w="6675127" h="970362" extrusionOk="0">
                <a:moveTo>
                  <a:pt x="0" y="97036"/>
                </a:moveTo>
                <a:cubicBezTo>
                  <a:pt x="0" y="43444"/>
                  <a:pt x="43444" y="0"/>
                  <a:pt x="97036" y="0"/>
                </a:cubicBezTo>
                <a:lnTo>
                  <a:pt x="6578091" y="0"/>
                </a:lnTo>
                <a:cubicBezTo>
                  <a:pt x="6631683" y="0"/>
                  <a:pt x="6675127" y="43444"/>
                  <a:pt x="6675127" y="97036"/>
                </a:cubicBezTo>
                <a:lnTo>
                  <a:pt x="6675127" y="873326"/>
                </a:lnTo>
                <a:cubicBezTo>
                  <a:pt x="6675127" y="926918"/>
                  <a:pt x="6631683" y="970362"/>
                  <a:pt x="6578091" y="970362"/>
                </a:cubicBezTo>
                <a:lnTo>
                  <a:pt x="97036" y="970362"/>
                </a:lnTo>
                <a:cubicBezTo>
                  <a:pt x="43444" y="970362"/>
                  <a:pt x="0" y="926918"/>
                  <a:pt x="0" y="873326"/>
                </a:cubicBezTo>
                <a:lnTo>
                  <a:pt x="0" y="97036"/>
                </a:lnTo>
                <a:close/>
              </a:path>
            </a:pathLst>
          </a:custGeom>
          <a:solidFill>
            <a:srgbClr val="2E75B5"/>
          </a:solidFill>
          <a:ln w="25400" cap="flat" cmpd="sng">
            <a:solidFill>
              <a:schemeClr val="lt1"/>
            </a:solidFill>
            <a:prstDash val="solid"/>
            <a:round/>
            <a:headEnd type="none" w="sm" len="sm"/>
            <a:tailEnd type="none" w="sm" len="sm"/>
          </a:ln>
        </p:spPr>
        <p:txBody>
          <a:bodyPr spcFirstLastPara="1" wrap="square" lIns="138125" tIns="93175" rIns="1225275" bIns="93175" anchor="ctr" anchorCtr="0">
            <a:noAutofit/>
          </a:bodyPr>
          <a:lstStyle/>
          <a:p>
            <a:pPr marL="0" marR="0" lvl="0" indent="0" algn="l" rtl="0">
              <a:lnSpc>
                <a:spcPct val="100000"/>
              </a:lnSpc>
              <a:spcBef>
                <a:spcPts val="0"/>
              </a:spcBef>
              <a:spcAft>
                <a:spcPts val="0"/>
              </a:spcAft>
              <a:buNone/>
            </a:pPr>
            <a:r>
              <a:rPr lang="en-US" sz="1700" dirty="0">
                <a:solidFill>
                  <a:schemeClr val="lt1"/>
                </a:solidFill>
                <a:latin typeface="Arial"/>
                <a:ea typeface="Arial"/>
                <a:cs typeface="Arial"/>
                <a:sym typeface="Arial"/>
              </a:rPr>
              <a:t>For </a:t>
            </a:r>
            <a:r>
              <a:rPr lang="en-US" sz="1700" dirty="0" smtClean="0">
                <a:solidFill>
                  <a:schemeClr val="lt1"/>
                </a:solidFill>
                <a:latin typeface="Arial"/>
                <a:ea typeface="Arial"/>
                <a:cs typeface="Arial"/>
                <a:sym typeface="Arial"/>
              </a:rPr>
              <a:t>most </a:t>
            </a:r>
            <a:r>
              <a:rPr lang="en-US" sz="1700" u="sng" dirty="0" smtClean="0">
                <a:solidFill>
                  <a:schemeClr val="lt1"/>
                </a:solidFill>
                <a:latin typeface="Arial"/>
                <a:ea typeface="Arial"/>
                <a:cs typeface="Arial"/>
                <a:sym typeface="Arial"/>
              </a:rPr>
              <a:t>New Hire</a:t>
            </a:r>
            <a:r>
              <a:rPr lang="en-US" sz="1700" dirty="0" smtClean="0">
                <a:solidFill>
                  <a:schemeClr val="lt1"/>
                </a:solidFill>
                <a:latin typeface="Arial"/>
                <a:ea typeface="Arial"/>
                <a:cs typeface="Arial"/>
                <a:sym typeface="Arial"/>
              </a:rPr>
              <a:t> and </a:t>
            </a:r>
            <a:r>
              <a:rPr lang="en-US" sz="1700" u="sng" dirty="0" smtClean="0">
                <a:solidFill>
                  <a:schemeClr val="lt1"/>
                </a:solidFill>
                <a:latin typeface="Arial"/>
                <a:ea typeface="Arial"/>
                <a:cs typeface="Arial"/>
                <a:sym typeface="Arial"/>
              </a:rPr>
              <a:t>Rehire</a:t>
            </a:r>
            <a:r>
              <a:rPr lang="en-US" sz="1700" dirty="0" smtClean="0">
                <a:solidFill>
                  <a:schemeClr val="lt1"/>
                </a:solidFill>
                <a:latin typeface="Arial"/>
                <a:ea typeface="Arial"/>
                <a:cs typeface="Arial"/>
                <a:sym typeface="Arial"/>
              </a:rPr>
              <a:t> </a:t>
            </a:r>
            <a:r>
              <a:rPr lang="en-US" sz="1700" dirty="0">
                <a:solidFill>
                  <a:schemeClr val="lt1"/>
                </a:solidFill>
                <a:latin typeface="Arial"/>
                <a:ea typeface="Arial"/>
                <a:cs typeface="Arial"/>
                <a:sym typeface="Arial"/>
              </a:rPr>
              <a:t>transactions, the </a:t>
            </a:r>
            <a:r>
              <a:rPr lang="en-US" sz="1700" dirty="0" smtClean="0">
                <a:solidFill>
                  <a:schemeClr val="lt1"/>
                </a:solidFill>
                <a:latin typeface="Arial"/>
                <a:ea typeface="Arial"/>
                <a:cs typeface="Arial"/>
                <a:sym typeface="Arial"/>
              </a:rPr>
              <a:t>HR Initiator </a:t>
            </a:r>
            <a:r>
              <a:rPr lang="en-US" sz="1700" dirty="0">
                <a:solidFill>
                  <a:schemeClr val="lt1"/>
                </a:solidFill>
                <a:latin typeface="Arial"/>
                <a:ea typeface="Arial"/>
                <a:cs typeface="Arial"/>
                <a:sym typeface="Arial"/>
              </a:rPr>
              <a:t>must enter a </a:t>
            </a:r>
            <a:r>
              <a:rPr lang="en-US" sz="1700" b="1" dirty="0">
                <a:solidFill>
                  <a:schemeClr val="lt1"/>
                </a:solidFill>
                <a:latin typeface="Arial"/>
                <a:ea typeface="Arial"/>
                <a:cs typeface="Arial"/>
                <a:sym typeface="Arial"/>
              </a:rPr>
              <a:t>Position Number </a:t>
            </a:r>
            <a:r>
              <a:rPr lang="en-US" sz="1700" dirty="0">
                <a:solidFill>
                  <a:schemeClr val="lt1"/>
                </a:solidFill>
                <a:latin typeface="Arial"/>
                <a:ea typeface="Arial"/>
                <a:cs typeface="Arial"/>
                <a:sym typeface="Arial"/>
              </a:rPr>
              <a:t>(required field) </a:t>
            </a:r>
            <a:r>
              <a:rPr lang="en-US" sz="1700" dirty="0" smtClean="0">
                <a:solidFill>
                  <a:schemeClr val="lt1"/>
                </a:solidFill>
                <a:latin typeface="Arial"/>
                <a:ea typeface="Arial"/>
                <a:cs typeface="Arial"/>
                <a:sym typeface="Arial"/>
              </a:rPr>
              <a:t>into the Job Data tab of the template.</a:t>
            </a:r>
            <a:endParaRPr dirty="0"/>
          </a:p>
        </p:txBody>
      </p:sp>
      <p:sp>
        <p:nvSpPr>
          <p:cNvPr id="441" name="Google Shape;441;p23"/>
          <p:cNvSpPr/>
          <p:nvPr/>
        </p:nvSpPr>
        <p:spPr>
          <a:xfrm>
            <a:off x="1081259" y="3035252"/>
            <a:ext cx="6537960" cy="970362"/>
          </a:xfrm>
          <a:custGeom>
            <a:avLst/>
            <a:gdLst/>
            <a:ahLst/>
            <a:cxnLst/>
            <a:rect l="l" t="t" r="r" b="b"/>
            <a:pathLst>
              <a:path w="6675127" h="970362" extrusionOk="0">
                <a:moveTo>
                  <a:pt x="0" y="97036"/>
                </a:moveTo>
                <a:cubicBezTo>
                  <a:pt x="0" y="43444"/>
                  <a:pt x="43444" y="0"/>
                  <a:pt x="97036" y="0"/>
                </a:cubicBezTo>
                <a:lnTo>
                  <a:pt x="6578091" y="0"/>
                </a:lnTo>
                <a:cubicBezTo>
                  <a:pt x="6631683" y="0"/>
                  <a:pt x="6675127" y="43444"/>
                  <a:pt x="6675127" y="97036"/>
                </a:cubicBezTo>
                <a:lnTo>
                  <a:pt x="6675127" y="873326"/>
                </a:lnTo>
                <a:cubicBezTo>
                  <a:pt x="6675127" y="926918"/>
                  <a:pt x="6631683" y="970362"/>
                  <a:pt x="6578091" y="970362"/>
                </a:cubicBezTo>
                <a:lnTo>
                  <a:pt x="97036" y="970362"/>
                </a:lnTo>
                <a:cubicBezTo>
                  <a:pt x="43444" y="970362"/>
                  <a:pt x="0" y="926918"/>
                  <a:pt x="0" y="873326"/>
                </a:cubicBezTo>
                <a:lnTo>
                  <a:pt x="0" y="97036"/>
                </a:lnTo>
                <a:close/>
              </a:path>
            </a:pathLst>
          </a:custGeom>
          <a:solidFill>
            <a:schemeClr val="accent1">
              <a:lumMod val="60000"/>
              <a:lumOff val="40000"/>
            </a:schemeClr>
          </a:solidFill>
          <a:ln w="25400" cap="flat" cmpd="sng">
            <a:solidFill>
              <a:schemeClr val="lt1"/>
            </a:solidFill>
            <a:prstDash val="solid"/>
            <a:round/>
            <a:headEnd type="none" w="sm" len="sm"/>
            <a:tailEnd type="none" w="sm" len="sm"/>
          </a:ln>
        </p:spPr>
        <p:txBody>
          <a:bodyPr spcFirstLastPara="1" wrap="square" lIns="138125" tIns="93175" rIns="1318400" bIns="93175" anchor="ctr" anchorCtr="0">
            <a:noAutofit/>
          </a:bodyPr>
          <a:lstStyle/>
          <a:p>
            <a:pPr marL="0" marR="0" lvl="0" indent="0" algn="l" rtl="0">
              <a:lnSpc>
                <a:spcPct val="100000"/>
              </a:lnSpc>
              <a:spcBef>
                <a:spcPts val="0"/>
              </a:spcBef>
              <a:spcAft>
                <a:spcPts val="0"/>
              </a:spcAft>
              <a:buNone/>
            </a:pPr>
            <a:r>
              <a:rPr lang="en-US" sz="1700" dirty="0" smtClean="0">
                <a:solidFill>
                  <a:schemeClr val="tx1"/>
                </a:solidFill>
              </a:rPr>
              <a:t>Once the position is entered/selected, </a:t>
            </a:r>
            <a:r>
              <a:rPr lang="en-US" sz="1700" dirty="0" smtClean="0">
                <a:solidFill>
                  <a:schemeClr val="tx1"/>
                </a:solidFill>
                <a:latin typeface="Arial"/>
                <a:ea typeface="Arial"/>
                <a:cs typeface="Arial"/>
                <a:sym typeface="Arial"/>
              </a:rPr>
              <a:t>UCPath </a:t>
            </a:r>
            <a:r>
              <a:rPr lang="en-US" sz="1700" dirty="0">
                <a:solidFill>
                  <a:schemeClr val="tx1"/>
                </a:solidFill>
                <a:latin typeface="Arial"/>
                <a:ea typeface="Arial"/>
                <a:cs typeface="Arial"/>
                <a:sym typeface="Arial"/>
              </a:rPr>
              <a:t>includes customizations to </a:t>
            </a:r>
            <a:r>
              <a:rPr lang="en-US" sz="1700" dirty="0" smtClean="0">
                <a:solidFill>
                  <a:schemeClr val="tx1"/>
                </a:solidFill>
                <a:latin typeface="Arial"/>
                <a:ea typeface="Arial"/>
                <a:cs typeface="Arial"/>
                <a:sym typeface="Arial"/>
              </a:rPr>
              <a:t>auto-populate certain </a:t>
            </a:r>
            <a:r>
              <a:rPr lang="en-US" sz="1700" b="1" dirty="0">
                <a:solidFill>
                  <a:schemeClr val="tx1"/>
                </a:solidFill>
                <a:latin typeface="Arial"/>
                <a:ea typeface="Arial"/>
                <a:cs typeface="Arial"/>
                <a:sym typeface="Arial"/>
              </a:rPr>
              <a:t>position attributes </a:t>
            </a:r>
            <a:r>
              <a:rPr lang="en-US" sz="1700" dirty="0">
                <a:solidFill>
                  <a:schemeClr val="tx1"/>
                </a:solidFill>
                <a:latin typeface="Arial"/>
                <a:ea typeface="Arial"/>
                <a:cs typeface="Arial"/>
                <a:sym typeface="Arial"/>
              </a:rPr>
              <a:t>into </a:t>
            </a:r>
            <a:r>
              <a:rPr lang="en-US" sz="1700" dirty="0" smtClean="0">
                <a:solidFill>
                  <a:schemeClr val="tx1"/>
                </a:solidFill>
                <a:latin typeface="Arial"/>
                <a:ea typeface="Arial"/>
                <a:cs typeface="Arial"/>
                <a:sym typeface="Arial"/>
              </a:rPr>
              <a:t>the </a:t>
            </a:r>
            <a:r>
              <a:rPr lang="en-US" sz="1700" dirty="0">
                <a:solidFill>
                  <a:schemeClr val="tx1"/>
                </a:solidFill>
                <a:sym typeface="Arial"/>
              </a:rPr>
              <a:t>template</a:t>
            </a:r>
            <a:endParaRPr dirty="0">
              <a:solidFill>
                <a:schemeClr val="tx1"/>
              </a:solidFill>
            </a:endParaRPr>
          </a:p>
        </p:txBody>
      </p:sp>
      <p:sp>
        <p:nvSpPr>
          <p:cNvPr id="442" name="Google Shape;442;p23"/>
          <p:cNvSpPr/>
          <p:nvPr/>
        </p:nvSpPr>
        <p:spPr>
          <a:xfrm>
            <a:off x="1624413" y="4161724"/>
            <a:ext cx="6537960" cy="970362"/>
          </a:xfrm>
          <a:custGeom>
            <a:avLst/>
            <a:gdLst/>
            <a:ahLst/>
            <a:cxnLst/>
            <a:rect l="l" t="t" r="r" b="b"/>
            <a:pathLst>
              <a:path w="6675127" h="970362" extrusionOk="0">
                <a:moveTo>
                  <a:pt x="0" y="97036"/>
                </a:moveTo>
                <a:cubicBezTo>
                  <a:pt x="0" y="43444"/>
                  <a:pt x="43444" y="0"/>
                  <a:pt x="97036" y="0"/>
                </a:cubicBezTo>
                <a:lnTo>
                  <a:pt x="6578091" y="0"/>
                </a:lnTo>
                <a:cubicBezTo>
                  <a:pt x="6631683" y="0"/>
                  <a:pt x="6675127" y="43444"/>
                  <a:pt x="6675127" y="97036"/>
                </a:cubicBezTo>
                <a:lnTo>
                  <a:pt x="6675127" y="873326"/>
                </a:lnTo>
                <a:cubicBezTo>
                  <a:pt x="6675127" y="926918"/>
                  <a:pt x="6631683" y="970362"/>
                  <a:pt x="6578091" y="970362"/>
                </a:cubicBezTo>
                <a:lnTo>
                  <a:pt x="97036" y="970362"/>
                </a:lnTo>
                <a:cubicBezTo>
                  <a:pt x="43444" y="970362"/>
                  <a:pt x="0" y="926918"/>
                  <a:pt x="0" y="873326"/>
                </a:cubicBezTo>
                <a:lnTo>
                  <a:pt x="0" y="97036"/>
                </a:lnTo>
                <a:close/>
              </a:path>
            </a:pathLst>
          </a:custGeom>
          <a:solidFill>
            <a:srgbClr val="2E75B5"/>
          </a:solidFill>
          <a:ln w="25400" cap="flat" cmpd="sng">
            <a:solidFill>
              <a:schemeClr val="lt1"/>
            </a:solidFill>
            <a:prstDash val="solid"/>
            <a:round/>
            <a:headEnd type="none" w="sm" len="sm"/>
            <a:tailEnd type="none" w="sm" len="sm"/>
          </a:ln>
        </p:spPr>
        <p:txBody>
          <a:bodyPr spcFirstLastPara="1" wrap="square" lIns="119850" tIns="93175" rIns="1310050" bIns="93175" anchor="ctr" anchorCtr="0">
            <a:noAutofit/>
          </a:bodyPr>
          <a:lstStyle/>
          <a:p>
            <a:pPr marL="0" marR="0" lvl="0" indent="0" algn="l" rtl="0">
              <a:lnSpc>
                <a:spcPct val="100000"/>
              </a:lnSpc>
              <a:spcBef>
                <a:spcPts val="0"/>
              </a:spcBef>
              <a:spcAft>
                <a:spcPts val="0"/>
              </a:spcAft>
              <a:buNone/>
            </a:pPr>
            <a:r>
              <a:rPr lang="en-US" sz="1700" dirty="0" smtClean="0">
                <a:solidFill>
                  <a:schemeClr val="lt1"/>
                </a:solidFill>
                <a:latin typeface="Arial"/>
                <a:ea typeface="Arial"/>
                <a:cs typeface="Arial"/>
                <a:sym typeface="Arial"/>
              </a:rPr>
              <a:t>Salary Admin Plan and Grade are identified during the position creation, but the </a:t>
            </a:r>
            <a:r>
              <a:rPr lang="en-US" sz="1700" b="1" dirty="0" smtClean="0">
                <a:solidFill>
                  <a:schemeClr val="lt1"/>
                </a:solidFill>
                <a:sym typeface="Arial"/>
              </a:rPr>
              <a:t>Compensation Amount is identified on the </a:t>
            </a:r>
            <a:r>
              <a:rPr lang="en-US" sz="1700" b="1" dirty="0" err="1" smtClean="0">
                <a:solidFill>
                  <a:schemeClr val="lt1"/>
                </a:solidFill>
                <a:sym typeface="Arial"/>
              </a:rPr>
              <a:t>SmartHR</a:t>
            </a:r>
            <a:r>
              <a:rPr lang="en-US" sz="1700" b="1" dirty="0" smtClean="0">
                <a:solidFill>
                  <a:schemeClr val="lt1"/>
                </a:solidFill>
                <a:sym typeface="Arial"/>
              </a:rPr>
              <a:t> Template.</a:t>
            </a:r>
            <a:endParaRPr b="1" dirty="0"/>
          </a:p>
        </p:txBody>
      </p:sp>
      <p:sp>
        <p:nvSpPr>
          <p:cNvPr id="443" name="Google Shape;443;p23"/>
          <p:cNvSpPr/>
          <p:nvPr/>
        </p:nvSpPr>
        <p:spPr>
          <a:xfrm>
            <a:off x="6377644" y="2699614"/>
            <a:ext cx="630735" cy="457200"/>
          </a:xfrm>
          <a:custGeom>
            <a:avLst/>
            <a:gdLst/>
            <a:ahLst/>
            <a:cxnLst/>
            <a:rect l="l" t="t" r="r" b="b"/>
            <a:pathLst>
              <a:path w="630735" h="630735" extrusionOk="0">
                <a:moveTo>
                  <a:pt x="0" y="346904"/>
                </a:moveTo>
                <a:lnTo>
                  <a:pt x="141915" y="346904"/>
                </a:lnTo>
                <a:lnTo>
                  <a:pt x="141915" y="0"/>
                </a:lnTo>
                <a:lnTo>
                  <a:pt x="488820" y="0"/>
                </a:lnTo>
                <a:lnTo>
                  <a:pt x="488820" y="346904"/>
                </a:lnTo>
                <a:lnTo>
                  <a:pt x="630735" y="346904"/>
                </a:lnTo>
                <a:lnTo>
                  <a:pt x="315368" y="630735"/>
                </a:lnTo>
                <a:lnTo>
                  <a:pt x="0" y="346904"/>
                </a:lnTo>
                <a:close/>
              </a:path>
            </a:pathLst>
          </a:custGeom>
          <a:solidFill>
            <a:srgbClr val="FFD200"/>
          </a:solidFill>
          <a:ln w="38100" cap="flat" cmpd="sng">
            <a:solidFill>
              <a:srgbClr val="FFD2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87625" tIns="45700" rIns="187625" bIns="201825" anchor="ctr" anchorCtr="0">
            <a:noAutofit/>
          </a:bodyPr>
          <a:lstStyle/>
          <a:p>
            <a:pPr marL="0" marR="0" lvl="0" indent="0" algn="ctr" rtl="0">
              <a:lnSpc>
                <a:spcPct val="90000"/>
              </a:lnSpc>
              <a:spcBef>
                <a:spcPts val="0"/>
              </a:spcBef>
              <a:spcAft>
                <a:spcPts val="0"/>
              </a:spcAft>
              <a:buNone/>
            </a:pPr>
            <a:endParaRPr sz="3600">
              <a:solidFill>
                <a:schemeClr val="lt1"/>
              </a:solidFill>
              <a:latin typeface="Calibri"/>
              <a:ea typeface="Calibri"/>
              <a:cs typeface="Calibri"/>
              <a:sym typeface="Calibri"/>
            </a:endParaRPr>
          </a:p>
        </p:txBody>
      </p:sp>
      <p:sp>
        <p:nvSpPr>
          <p:cNvPr id="444" name="Google Shape;444;p23"/>
          <p:cNvSpPr/>
          <p:nvPr/>
        </p:nvSpPr>
        <p:spPr>
          <a:xfrm>
            <a:off x="6929027" y="3827356"/>
            <a:ext cx="630735" cy="457200"/>
          </a:xfrm>
          <a:custGeom>
            <a:avLst/>
            <a:gdLst/>
            <a:ahLst/>
            <a:cxnLst/>
            <a:rect l="l" t="t" r="r" b="b"/>
            <a:pathLst>
              <a:path w="630735" h="630735" extrusionOk="0">
                <a:moveTo>
                  <a:pt x="0" y="346904"/>
                </a:moveTo>
                <a:lnTo>
                  <a:pt x="141915" y="346904"/>
                </a:lnTo>
                <a:lnTo>
                  <a:pt x="141915" y="0"/>
                </a:lnTo>
                <a:lnTo>
                  <a:pt x="488820" y="0"/>
                </a:lnTo>
                <a:lnTo>
                  <a:pt x="488820" y="346904"/>
                </a:lnTo>
                <a:lnTo>
                  <a:pt x="630735" y="346904"/>
                </a:lnTo>
                <a:lnTo>
                  <a:pt x="315368" y="630735"/>
                </a:lnTo>
                <a:lnTo>
                  <a:pt x="0" y="346904"/>
                </a:lnTo>
                <a:close/>
              </a:path>
            </a:pathLst>
          </a:custGeom>
          <a:solidFill>
            <a:srgbClr val="FFD200"/>
          </a:solidFill>
          <a:ln w="25400" cap="flat" cmpd="sng">
            <a:solidFill>
              <a:srgbClr val="FFD200"/>
            </a:solidFill>
            <a:prstDash val="solid"/>
            <a:round/>
            <a:headEnd type="none" w="sm" len="sm"/>
            <a:tailEnd type="none" w="sm" len="sm"/>
          </a:ln>
        </p:spPr>
        <p:txBody>
          <a:bodyPr spcFirstLastPara="1" wrap="square" lIns="187625" tIns="45700" rIns="187625" bIns="201825" anchor="ctr" anchorCtr="0">
            <a:noAutofit/>
          </a:bodyPr>
          <a:lstStyle/>
          <a:p>
            <a:pPr marL="0" marR="0" lvl="0" indent="0" algn="ctr" rtl="0">
              <a:lnSpc>
                <a:spcPct val="90000"/>
              </a:lnSpc>
              <a:spcBef>
                <a:spcPts val="0"/>
              </a:spcBef>
              <a:spcAft>
                <a:spcPts val="0"/>
              </a:spcAft>
              <a:buNone/>
            </a:pPr>
            <a:endParaRPr sz="3600">
              <a:solidFill>
                <a:schemeClr val="dk1"/>
              </a:solidFill>
              <a:latin typeface="Calibri"/>
              <a:ea typeface="Calibri"/>
              <a:cs typeface="Calibri"/>
              <a:sym typeface="Calibri"/>
            </a:endParaRPr>
          </a:p>
        </p:txBody>
      </p:sp>
      <p:sp>
        <p:nvSpPr>
          <p:cNvPr id="445" name="Google Shape;445;p23"/>
          <p:cNvSpPr/>
          <p:nvPr/>
        </p:nvSpPr>
        <p:spPr>
          <a:xfrm>
            <a:off x="7472181" y="4945573"/>
            <a:ext cx="630735" cy="457200"/>
          </a:xfrm>
          <a:custGeom>
            <a:avLst/>
            <a:gdLst/>
            <a:ahLst/>
            <a:cxnLst/>
            <a:rect l="l" t="t" r="r" b="b"/>
            <a:pathLst>
              <a:path w="630735" h="630735" extrusionOk="0">
                <a:moveTo>
                  <a:pt x="0" y="346904"/>
                </a:moveTo>
                <a:lnTo>
                  <a:pt x="141915" y="346904"/>
                </a:lnTo>
                <a:lnTo>
                  <a:pt x="141915" y="0"/>
                </a:lnTo>
                <a:lnTo>
                  <a:pt x="488820" y="0"/>
                </a:lnTo>
                <a:lnTo>
                  <a:pt x="488820" y="346904"/>
                </a:lnTo>
                <a:lnTo>
                  <a:pt x="630735" y="346904"/>
                </a:lnTo>
                <a:lnTo>
                  <a:pt x="315368" y="630735"/>
                </a:lnTo>
                <a:lnTo>
                  <a:pt x="0" y="346904"/>
                </a:lnTo>
                <a:close/>
              </a:path>
            </a:pathLst>
          </a:custGeom>
          <a:solidFill>
            <a:srgbClr val="FFD200"/>
          </a:solidFill>
          <a:ln w="25400" cap="flat" cmpd="sng">
            <a:solidFill>
              <a:srgbClr val="FFD200"/>
            </a:solidFill>
            <a:prstDash val="solid"/>
            <a:round/>
            <a:headEnd type="none" w="sm" len="sm"/>
            <a:tailEnd type="none" w="sm" len="sm"/>
          </a:ln>
        </p:spPr>
        <p:txBody>
          <a:bodyPr spcFirstLastPara="1" wrap="square" lIns="187625" tIns="45700" rIns="187625" bIns="201825" anchor="ctr" anchorCtr="0">
            <a:noAutofit/>
          </a:bodyPr>
          <a:lstStyle/>
          <a:p>
            <a:pPr marL="0" marR="0" lvl="0" indent="0" algn="ctr" rtl="0">
              <a:lnSpc>
                <a:spcPct val="90000"/>
              </a:lnSpc>
              <a:spcBef>
                <a:spcPts val="0"/>
              </a:spcBef>
              <a:spcAft>
                <a:spcPts val="0"/>
              </a:spcAft>
              <a:buNone/>
            </a:pPr>
            <a:endParaRPr sz="36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2452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750"/>
                                        <p:tgtEl>
                                          <p:spTgt spid="4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3"/>
                                        </p:tgtEl>
                                        <p:attrNameLst>
                                          <p:attrName>style.visibility</p:attrName>
                                        </p:attrNameLst>
                                      </p:cBhvr>
                                      <p:to>
                                        <p:strVal val="visible"/>
                                      </p:to>
                                    </p:set>
                                    <p:animEffect transition="in" filter="fade">
                                      <p:cBhvr>
                                        <p:cTn id="12" dur="750"/>
                                        <p:tgtEl>
                                          <p:spTgt spid="443"/>
                                        </p:tgtEl>
                                      </p:cBhvr>
                                    </p:animEffect>
                                  </p:childTnLst>
                                </p:cTn>
                              </p:par>
                              <p:par>
                                <p:cTn id="13" presetID="10" presetClass="entr" presetSubtype="0" fill="hold" nodeType="withEffect">
                                  <p:stCondLst>
                                    <p:cond delay="0"/>
                                  </p:stCondLst>
                                  <p:childTnLst>
                                    <p:set>
                                      <p:cBhvr>
                                        <p:cTn id="14" dur="1" fill="hold">
                                          <p:stCondLst>
                                            <p:cond delay="0"/>
                                          </p:stCondLst>
                                        </p:cTn>
                                        <p:tgtEl>
                                          <p:spTgt spid="441"/>
                                        </p:tgtEl>
                                        <p:attrNameLst>
                                          <p:attrName>style.visibility</p:attrName>
                                        </p:attrNameLst>
                                      </p:cBhvr>
                                      <p:to>
                                        <p:strVal val="visible"/>
                                      </p:to>
                                    </p:set>
                                    <p:animEffect transition="in" filter="fade">
                                      <p:cBhvr>
                                        <p:cTn id="15" dur="750"/>
                                        <p:tgtEl>
                                          <p:spTgt spid="4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4"/>
                                        </p:tgtEl>
                                        <p:attrNameLst>
                                          <p:attrName>style.visibility</p:attrName>
                                        </p:attrNameLst>
                                      </p:cBhvr>
                                      <p:to>
                                        <p:strVal val="visible"/>
                                      </p:to>
                                    </p:set>
                                    <p:animEffect transition="in" filter="fade">
                                      <p:cBhvr>
                                        <p:cTn id="20" dur="750"/>
                                        <p:tgtEl>
                                          <p:spTgt spid="444"/>
                                        </p:tgtEl>
                                      </p:cBhvr>
                                    </p:animEffect>
                                  </p:childTnLst>
                                </p:cTn>
                              </p:par>
                              <p:par>
                                <p:cTn id="21" presetID="10" presetClass="entr" presetSubtype="0" fill="hold" nodeType="withEffect">
                                  <p:stCondLst>
                                    <p:cond delay="0"/>
                                  </p:stCondLst>
                                  <p:childTnLst>
                                    <p:set>
                                      <p:cBhvr>
                                        <p:cTn id="22" dur="1" fill="hold">
                                          <p:stCondLst>
                                            <p:cond delay="0"/>
                                          </p:stCondLst>
                                        </p:cTn>
                                        <p:tgtEl>
                                          <p:spTgt spid="442"/>
                                        </p:tgtEl>
                                        <p:attrNameLst>
                                          <p:attrName>style.visibility</p:attrName>
                                        </p:attrNameLst>
                                      </p:cBhvr>
                                      <p:to>
                                        <p:strVal val="visible"/>
                                      </p:to>
                                    </p:set>
                                    <p:animEffect transition="in" filter="fade">
                                      <p:cBhvr>
                                        <p:cTn id="23" dur="750"/>
                                        <p:tgtEl>
                                          <p:spTgt spid="44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45"/>
                                        </p:tgtEl>
                                        <p:attrNameLst>
                                          <p:attrName>style.visibility</p:attrName>
                                        </p:attrNameLst>
                                      </p:cBhvr>
                                      <p:to>
                                        <p:strVal val="visible"/>
                                      </p:to>
                                    </p:set>
                                    <p:animEffect transition="in" filter="fade">
                                      <p:cBhvr>
                                        <p:cTn id="28" dur="750"/>
                                        <p:tgtEl>
                                          <p:spTgt spid="445"/>
                                        </p:tgtEl>
                                      </p:cBhvr>
                                    </p:animEffect>
                                  </p:childTnLst>
                                </p:cTn>
                              </p:par>
                              <p:par>
                                <p:cTn id="29" presetID="10" presetClass="entr" presetSubtype="0" fill="hold" nodeType="withEffect">
                                  <p:stCondLst>
                                    <p:cond delay="0"/>
                                  </p:stCondLst>
                                  <p:childTnLst>
                                    <p:set>
                                      <p:cBhvr>
                                        <p:cTn id="30" dur="1" fill="hold">
                                          <p:stCondLst>
                                            <p:cond delay="0"/>
                                          </p:stCondLst>
                                        </p:cTn>
                                        <p:tgtEl>
                                          <p:spTgt spid="437"/>
                                        </p:tgtEl>
                                        <p:attrNameLst>
                                          <p:attrName>style.visibility</p:attrName>
                                        </p:attrNameLst>
                                      </p:cBhvr>
                                      <p:to>
                                        <p:strVal val="visible"/>
                                      </p:to>
                                    </p:set>
                                    <p:animEffect transition="in" filter="fade">
                                      <p:cBhvr>
                                        <p:cTn id="31" dur="75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4"/>
          <p:cNvSpPr txBox="1">
            <a:spLocks noGrp="1"/>
          </p:cNvSpPr>
          <p:nvPr>
            <p:ph type="title"/>
          </p:nvPr>
        </p:nvSpPr>
        <p:spPr>
          <a:xfrm>
            <a:off x="171450" y="131821"/>
            <a:ext cx="9334500"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2600"/>
              <a:buFont typeface="Arial Black"/>
              <a:buNone/>
            </a:pPr>
            <a:r>
              <a:rPr lang="en-US" sz="2600"/>
              <a:t>Position Data and Smart HR Templates (cont’d)</a:t>
            </a:r>
            <a:endParaRPr/>
          </a:p>
        </p:txBody>
      </p:sp>
      <p:grpSp>
        <p:nvGrpSpPr>
          <p:cNvPr id="452" name="Google Shape;452;p24"/>
          <p:cNvGrpSpPr/>
          <p:nvPr/>
        </p:nvGrpSpPr>
        <p:grpSpPr>
          <a:xfrm>
            <a:off x="1108058" y="1202912"/>
            <a:ext cx="7736139" cy="5077967"/>
            <a:chOff x="497844" y="1292429"/>
            <a:chExt cx="8826512" cy="5307685"/>
          </a:xfrm>
        </p:grpSpPr>
        <p:pic>
          <p:nvPicPr>
            <p:cNvPr id="453" name="Google Shape;453;p24"/>
            <p:cNvPicPr preferRelativeResize="0"/>
            <p:nvPr/>
          </p:nvPicPr>
          <p:blipFill rotWithShape="1">
            <a:blip r:embed="rId4">
              <a:alphaModFix/>
            </a:blip>
            <a:srcRect/>
            <a:stretch/>
          </p:blipFill>
          <p:spPr>
            <a:xfrm>
              <a:off x="497844" y="1292429"/>
              <a:ext cx="5650697" cy="5307685"/>
            </a:xfrm>
            <a:prstGeom prst="rect">
              <a:avLst/>
            </a:prstGeom>
            <a:noFill/>
            <a:ln w="9525" cap="flat" cmpd="sng">
              <a:solidFill>
                <a:schemeClr val="dk1"/>
              </a:solidFill>
              <a:prstDash val="solid"/>
              <a:round/>
              <a:headEnd type="none" w="sm" len="sm"/>
              <a:tailEnd type="none" w="sm" len="sm"/>
            </a:ln>
          </p:spPr>
        </p:pic>
        <p:sp>
          <p:nvSpPr>
            <p:cNvPr id="454" name="Google Shape;454;p24"/>
            <p:cNvSpPr/>
            <p:nvPr/>
          </p:nvSpPr>
          <p:spPr>
            <a:xfrm>
              <a:off x="920654" y="2842180"/>
              <a:ext cx="2224585" cy="19106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24"/>
            <p:cNvSpPr/>
            <p:nvPr/>
          </p:nvSpPr>
          <p:spPr>
            <a:xfrm>
              <a:off x="606756" y="3229117"/>
              <a:ext cx="5418161" cy="3370997"/>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6" name="Google Shape;456;p24"/>
            <p:cNvSpPr/>
            <p:nvPr/>
          </p:nvSpPr>
          <p:spPr>
            <a:xfrm rot="5400000">
              <a:off x="3531552" y="2592346"/>
              <a:ext cx="386938" cy="886609"/>
            </a:xfrm>
            <a:prstGeom prst="bentArrow">
              <a:avLst>
                <a:gd name="adj1" fmla="val 25000"/>
                <a:gd name="adj2" fmla="val 25000"/>
                <a:gd name="adj3" fmla="val 25000"/>
                <a:gd name="adj4" fmla="val 4375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457;p24" descr="5%"/>
            <p:cNvSpPr txBox="1"/>
            <p:nvPr/>
          </p:nvSpPr>
          <p:spPr>
            <a:xfrm>
              <a:off x="5215401" y="1562374"/>
              <a:ext cx="4108955" cy="1438988"/>
            </a:xfrm>
            <a:prstGeom prst="rect">
              <a:avLst/>
            </a:prstGeom>
            <a:solidFill>
              <a:srgbClr val="F7CAAC"/>
            </a:solidFill>
            <a:ln w="25400" cap="flat" cmpd="sng">
              <a:solidFill>
                <a:schemeClr val="dk1"/>
              </a:solidFill>
              <a:prstDash val="solid"/>
              <a:round/>
              <a:headEnd type="none" w="sm" len="sm"/>
              <a:tailEnd type="none" w="sm" len="sm"/>
            </a:ln>
          </p:spPr>
          <p:txBody>
            <a:bodyPr spcFirstLastPara="1" wrap="square" lIns="91425" tIns="91425" rIns="91425" bIns="45700" anchor="t" anchorCtr="0">
              <a:noAutofit/>
            </a:bodyPr>
            <a:lstStyle/>
            <a:p>
              <a:pPr marL="0" marR="0" lvl="0" indent="0" algn="l" rtl="0">
                <a:spcBef>
                  <a:spcPts val="0"/>
                </a:spcBef>
                <a:spcAft>
                  <a:spcPts val="0"/>
                </a:spcAft>
                <a:buNone/>
              </a:pPr>
              <a:r>
                <a:rPr lang="en-US" sz="1200" dirty="0">
                  <a:solidFill>
                    <a:schemeClr val="dk1"/>
                  </a:solidFill>
                  <a:latin typeface="Arial"/>
                  <a:ea typeface="Arial"/>
                  <a:cs typeface="Arial"/>
                  <a:sym typeface="Arial"/>
                </a:rPr>
                <a:t>Smart HR templates are customized so that position attributes default from the position number entered. Most fields that auto populate from the position number are grayed out indicating they are view only, including Business Unit, Department, Location Code, Job </a:t>
              </a:r>
              <a:r>
                <a:rPr lang="en-US" sz="1200" dirty="0" smtClean="0">
                  <a:solidFill>
                    <a:schemeClr val="dk1"/>
                  </a:solidFill>
                  <a:latin typeface="Arial"/>
                  <a:ea typeface="Arial"/>
                  <a:cs typeface="Arial"/>
                  <a:sym typeface="Arial"/>
                </a:rPr>
                <a:t>Code, and others.</a:t>
              </a:r>
              <a:endParaRPr dirty="0"/>
            </a:p>
          </p:txBody>
        </p:sp>
      </p:grpSp>
      <p:sp>
        <p:nvSpPr>
          <p:cNvPr id="2" name="5-Point Star 1"/>
          <p:cNvSpPr/>
          <p:nvPr/>
        </p:nvSpPr>
        <p:spPr>
          <a:xfrm>
            <a:off x="5091665" y="1247882"/>
            <a:ext cx="344995" cy="35231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81573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7"/>
          <p:cNvSpPr txBox="1">
            <a:spLocks noGrp="1"/>
          </p:cNvSpPr>
          <p:nvPr>
            <p:ph type="body" idx="1"/>
          </p:nvPr>
        </p:nvSpPr>
        <p:spPr>
          <a:xfrm>
            <a:off x="1461129" y="1371600"/>
            <a:ext cx="7360142" cy="48006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720"/>
              <a:buChar char="•"/>
            </a:pPr>
            <a:r>
              <a:rPr lang="en-US" sz="2720" b="1" dirty="0"/>
              <a:t>Contingent Workers (CWR) </a:t>
            </a:r>
            <a:r>
              <a:rPr lang="en-US" sz="2720" dirty="0"/>
              <a:t>are individuals who have a relationship with the University but do not receive pay from the University.  </a:t>
            </a:r>
            <a:r>
              <a:rPr lang="en-US" sz="2720" dirty="0" smtClean="0"/>
              <a:t>(Examples </a:t>
            </a:r>
            <a:r>
              <a:rPr lang="en-US" sz="2720" dirty="0"/>
              <a:t>include staff volunteers and visiting </a:t>
            </a:r>
            <a:r>
              <a:rPr lang="en-US" sz="2720" dirty="0" smtClean="0"/>
              <a:t>scholars).  </a:t>
            </a:r>
          </a:p>
          <a:p>
            <a:pPr marL="342900" lvl="0" indent="-342900" algn="l" rtl="0">
              <a:lnSpc>
                <a:spcPct val="90000"/>
              </a:lnSpc>
              <a:spcBef>
                <a:spcPts val="0"/>
              </a:spcBef>
              <a:spcAft>
                <a:spcPts val="0"/>
              </a:spcAft>
              <a:buClr>
                <a:schemeClr val="dk1"/>
              </a:buClr>
              <a:buSzPts val="2720"/>
              <a:buChar char="•"/>
            </a:pPr>
            <a:endParaRPr lang="en-US" sz="2000" dirty="0" smtClean="0"/>
          </a:p>
          <a:p>
            <a:pPr marL="0" lvl="0" indent="0" algn="l" rtl="0">
              <a:lnSpc>
                <a:spcPct val="90000"/>
              </a:lnSpc>
              <a:spcBef>
                <a:spcPts val="0"/>
              </a:spcBef>
              <a:spcAft>
                <a:spcPts val="0"/>
              </a:spcAft>
              <a:buClr>
                <a:schemeClr val="dk1"/>
              </a:buClr>
              <a:buSzPts val="2720"/>
              <a:buNone/>
            </a:pPr>
            <a:endParaRPr lang="en-US" sz="2000" dirty="0">
              <a:solidFill>
                <a:srgbClr val="FF0000"/>
              </a:solidFill>
            </a:endParaRPr>
          </a:p>
          <a:p>
            <a:pPr marL="0" lvl="0" indent="0" algn="l" rtl="0">
              <a:lnSpc>
                <a:spcPct val="90000"/>
              </a:lnSpc>
              <a:spcBef>
                <a:spcPts val="0"/>
              </a:spcBef>
              <a:spcAft>
                <a:spcPts val="0"/>
              </a:spcAft>
              <a:buClr>
                <a:schemeClr val="dk1"/>
              </a:buClr>
              <a:buSzPts val="2720"/>
              <a:buNone/>
            </a:pPr>
            <a:endParaRPr sz="500" dirty="0">
              <a:solidFill>
                <a:srgbClr val="FF0000"/>
              </a:solidFill>
            </a:endParaRPr>
          </a:p>
          <a:p>
            <a:pPr marL="342900" lvl="0" indent="-342900" algn="l" rtl="0">
              <a:lnSpc>
                <a:spcPct val="90000"/>
              </a:lnSpc>
              <a:spcBef>
                <a:spcPts val="544"/>
              </a:spcBef>
              <a:spcAft>
                <a:spcPts val="0"/>
              </a:spcAft>
              <a:buClr>
                <a:schemeClr val="dk1"/>
              </a:buClr>
              <a:buSzPts val="2720"/>
              <a:buChar char="•"/>
            </a:pPr>
            <a:r>
              <a:rPr lang="en-US" sz="2720" b="1" dirty="0"/>
              <a:t>Only Contingent Workers who supervise others are required to have a position</a:t>
            </a:r>
            <a:r>
              <a:rPr lang="en-US" sz="2720" dirty="0" smtClean="0"/>
              <a:t>;</a:t>
            </a:r>
          </a:p>
          <a:p>
            <a:pPr marL="800100" lvl="1">
              <a:lnSpc>
                <a:spcPct val="90000"/>
              </a:lnSpc>
              <a:spcBef>
                <a:spcPts val="544"/>
              </a:spcBef>
              <a:buSzPts val="2720"/>
            </a:pPr>
            <a:r>
              <a:rPr lang="en-US" sz="2320" dirty="0" smtClean="0"/>
              <a:t>Otherwise </a:t>
            </a:r>
            <a:r>
              <a:rPr lang="en-US" sz="2320" dirty="0"/>
              <a:t>they do not have positions. There are dedicated Smart HR Templates that are used to add CWRs </a:t>
            </a:r>
            <a:r>
              <a:rPr lang="en-US" sz="2320" u="sng" dirty="0"/>
              <a:t>with</a:t>
            </a:r>
            <a:r>
              <a:rPr lang="en-US" sz="2320" dirty="0"/>
              <a:t> and </a:t>
            </a:r>
            <a:r>
              <a:rPr lang="en-US" sz="2320" u="sng" dirty="0"/>
              <a:t>without</a:t>
            </a:r>
            <a:r>
              <a:rPr lang="en-US" sz="2320" dirty="0"/>
              <a:t> positions. </a:t>
            </a:r>
            <a:endParaRPr sz="2320" dirty="0">
              <a:solidFill>
                <a:srgbClr val="FF0000"/>
              </a:solidFill>
            </a:endParaRPr>
          </a:p>
          <a:p>
            <a:pPr marL="0" lvl="0" indent="0" algn="l" rtl="0">
              <a:lnSpc>
                <a:spcPct val="90000"/>
              </a:lnSpc>
              <a:spcBef>
                <a:spcPts val="544"/>
              </a:spcBef>
              <a:spcAft>
                <a:spcPts val="0"/>
              </a:spcAft>
              <a:buClr>
                <a:schemeClr val="dk1"/>
              </a:buClr>
              <a:buSzPts val="2720"/>
              <a:buNone/>
            </a:pPr>
            <a:endParaRPr sz="2720" dirty="0"/>
          </a:p>
        </p:txBody>
      </p:sp>
      <p:sp>
        <p:nvSpPr>
          <p:cNvPr id="684" name="Google Shape;684;p37"/>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600"/>
              <a:buFont typeface="Arial Black"/>
              <a:buNone/>
            </a:pPr>
            <a:r>
              <a:rPr lang="en-US" sz="3600"/>
              <a:t>Positions for Contingent Workers </a:t>
            </a:r>
            <a:endParaRPr/>
          </a:p>
        </p:txBody>
      </p:sp>
      <p:pic>
        <p:nvPicPr>
          <p:cNvPr id="685" name="Google Shape;685;p37"/>
          <p:cNvPicPr preferRelativeResize="0"/>
          <p:nvPr/>
        </p:nvPicPr>
        <p:blipFill rotWithShape="1">
          <a:blip r:embed="rId4">
            <a:alphaModFix/>
          </a:blip>
          <a:srcRect/>
          <a:stretch/>
        </p:blipFill>
        <p:spPr>
          <a:xfrm>
            <a:off x="0" y="1371600"/>
            <a:ext cx="1461129" cy="1371132"/>
          </a:xfrm>
          <a:prstGeom prst="rect">
            <a:avLst/>
          </a:prstGeom>
          <a:noFill/>
          <a:ln>
            <a:noFill/>
          </a:ln>
        </p:spPr>
      </p:pic>
      <p:sp>
        <p:nvSpPr>
          <p:cNvPr id="3" name="TextBox 2"/>
          <p:cNvSpPr txBox="1"/>
          <p:nvPr/>
        </p:nvSpPr>
        <p:spPr>
          <a:xfrm>
            <a:off x="1119209" y="5648980"/>
            <a:ext cx="7299158" cy="523220"/>
          </a:xfrm>
          <a:prstGeom prst="rect">
            <a:avLst/>
          </a:prstGeom>
          <a:noFill/>
        </p:spPr>
        <p:txBody>
          <a:bodyPr wrap="square" rtlCol="0">
            <a:spAutoFit/>
          </a:bodyPr>
          <a:lstStyle/>
          <a:p>
            <a:r>
              <a:rPr lang="en-US" dirty="0" smtClean="0"/>
              <a:t>Please refer to Template Transactions training, or the Contingent Worker User Guide for additional information.</a:t>
            </a:r>
            <a:endParaRPr lang="en-US" dirty="0"/>
          </a:p>
        </p:txBody>
      </p:sp>
    </p:spTree>
    <p:custDataLst>
      <p:tags r:id="rId1"/>
    </p:custDataLst>
    <p:extLst>
      <p:ext uri="{BB962C8B-B14F-4D97-AF65-F5344CB8AC3E}">
        <p14:creationId xmlns:p14="http://schemas.microsoft.com/office/powerpoint/2010/main" val="2269606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39"/>
          <p:cNvSpPr txBox="1">
            <a:spLocks noGrp="1"/>
          </p:cNvSpPr>
          <p:nvPr>
            <p:ph type="body" idx="1"/>
          </p:nvPr>
        </p:nvSpPr>
        <p:spPr>
          <a:xfrm>
            <a:off x="457200" y="1371599"/>
            <a:ext cx="8229600" cy="492001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200"/>
              <a:buChar char="•"/>
            </a:pPr>
            <a:r>
              <a:rPr lang="en-US" sz="2200" dirty="0"/>
              <a:t>A position is required to hire or rehire an employee</a:t>
            </a:r>
            <a:r>
              <a:rPr lang="en-US" sz="2200" dirty="0" smtClean="0"/>
              <a:t>.</a:t>
            </a:r>
            <a:endParaRPr lang="en-US" sz="2000" dirty="0" smtClean="0"/>
          </a:p>
          <a:p>
            <a:pPr marL="342900" lvl="0" indent="-342900" algn="l" rtl="0">
              <a:lnSpc>
                <a:spcPct val="150000"/>
              </a:lnSpc>
              <a:spcBef>
                <a:spcPts val="0"/>
              </a:spcBef>
              <a:spcAft>
                <a:spcPts val="0"/>
              </a:spcAft>
              <a:buClr>
                <a:schemeClr val="dk1"/>
              </a:buClr>
              <a:buSzPts val="2200"/>
              <a:buChar char="•"/>
            </a:pPr>
            <a:r>
              <a:rPr lang="en-US" sz="2200" dirty="0" smtClean="0"/>
              <a:t>Each new position is assigned an 8-digit number for identification.</a:t>
            </a:r>
            <a:endParaRPr dirty="0"/>
          </a:p>
          <a:p>
            <a:pPr marL="342900" lvl="0" indent="-342900" algn="l" rtl="0">
              <a:spcBef>
                <a:spcPts val="1040"/>
              </a:spcBef>
              <a:spcAft>
                <a:spcPts val="0"/>
              </a:spcAft>
              <a:buClr>
                <a:schemeClr val="dk1"/>
              </a:buClr>
              <a:buSzPts val="2200"/>
              <a:buChar char="•"/>
            </a:pPr>
            <a:r>
              <a:rPr lang="en-US" sz="2200" dirty="0"/>
              <a:t>Positions can be </a:t>
            </a:r>
            <a:r>
              <a:rPr lang="en-US" sz="2200" dirty="0" smtClean="0"/>
              <a:t>updated whether vacant or filled. The </a:t>
            </a:r>
            <a:r>
              <a:rPr lang="en-US" sz="2200" b="1" dirty="0"/>
              <a:t>Position Control Request </a:t>
            </a:r>
            <a:r>
              <a:rPr lang="en-US" sz="2200" dirty="0"/>
              <a:t>page </a:t>
            </a:r>
            <a:r>
              <a:rPr lang="en-US" sz="2200" dirty="0" smtClean="0"/>
              <a:t>will be used to create </a:t>
            </a:r>
            <a:r>
              <a:rPr lang="en-US" sz="2200" dirty="0"/>
              <a:t>new positions and update </a:t>
            </a:r>
            <a:r>
              <a:rPr lang="en-US" sz="2200" u="sng" dirty="0"/>
              <a:t>vacant</a:t>
            </a:r>
            <a:r>
              <a:rPr lang="en-US" sz="2200" dirty="0"/>
              <a:t> positions</a:t>
            </a:r>
            <a:r>
              <a:rPr lang="en-US" sz="2200" dirty="0" smtClean="0"/>
              <a:t>.</a:t>
            </a:r>
            <a:endParaRPr dirty="0"/>
          </a:p>
          <a:p>
            <a:pPr marL="342900" lvl="0" indent="-342900" algn="l" rtl="0">
              <a:spcBef>
                <a:spcPts val="1040"/>
              </a:spcBef>
              <a:spcAft>
                <a:spcPts val="0"/>
              </a:spcAft>
              <a:buClr>
                <a:schemeClr val="dk1"/>
              </a:buClr>
              <a:buSzPts val="2200"/>
              <a:buChar char="•"/>
            </a:pPr>
            <a:r>
              <a:rPr lang="en-US" sz="2200" dirty="0"/>
              <a:t>Employees are assigned to more than one position when they have more than one job</a:t>
            </a:r>
            <a:r>
              <a:rPr lang="en-US" sz="2200" dirty="0" smtClean="0"/>
              <a:t>. </a:t>
            </a:r>
            <a:r>
              <a:rPr lang="en-US" sz="2200" i="1" dirty="0" smtClean="0"/>
              <a:t>(concurrent job/hire)</a:t>
            </a:r>
            <a:endParaRPr i="1" dirty="0"/>
          </a:p>
          <a:p>
            <a:pPr marL="342900" lvl="0" indent="-342900" algn="l" rtl="0">
              <a:spcBef>
                <a:spcPts val="1040"/>
              </a:spcBef>
              <a:spcAft>
                <a:spcPts val="0"/>
              </a:spcAft>
              <a:buClr>
                <a:schemeClr val="dk1"/>
              </a:buClr>
              <a:buSzPts val="2200"/>
              <a:buChar char="•"/>
            </a:pPr>
            <a:r>
              <a:rPr lang="en-US" sz="2200" dirty="0"/>
              <a:t>At UCI </a:t>
            </a:r>
            <a:r>
              <a:rPr lang="en-US" sz="2200" dirty="0" smtClean="0"/>
              <a:t>all positions are </a:t>
            </a:r>
            <a:r>
              <a:rPr lang="en-US" sz="2200" dirty="0"/>
              <a:t>assigned to only one employee. </a:t>
            </a:r>
            <a:endParaRPr dirty="0"/>
          </a:p>
          <a:p>
            <a:pPr marL="342900" lvl="0" indent="-342900" algn="l" rtl="0">
              <a:spcBef>
                <a:spcPts val="1040"/>
              </a:spcBef>
              <a:spcAft>
                <a:spcPts val="0"/>
              </a:spcAft>
              <a:buClr>
                <a:schemeClr val="dk1"/>
              </a:buClr>
              <a:buSzPts val="2200"/>
              <a:buChar char="•"/>
            </a:pPr>
            <a:r>
              <a:rPr lang="en-US" sz="2200" dirty="0"/>
              <a:t>Only Contingent Workers who supervise others are required to have a position; otherwise they do not have positions</a:t>
            </a:r>
            <a:r>
              <a:rPr lang="en-US" sz="2200" dirty="0" smtClean="0"/>
              <a:t>.</a:t>
            </a:r>
          </a:p>
        </p:txBody>
      </p:sp>
      <p:sp>
        <p:nvSpPr>
          <p:cNvPr id="701" name="Google Shape;701;p39"/>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Key Takeaways</a:t>
            </a:r>
            <a:endParaRPr/>
          </a:p>
        </p:txBody>
      </p:sp>
    </p:spTree>
    <p:custDataLst>
      <p:tags r:id="rId1"/>
    </p:custDataLst>
    <p:extLst>
      <p:ext uri="{BB962C8B-B14F-4D97-AF65-F5344CB8AC3E}">
        <p14:creationId xmlns:p14="http://schemas.microsoft.com/office/powerpoint/2010/main" val="122593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body" idx="1"/>
          </p:nvPr>
        </p:nvSpPr>
        <p:spPr>
          <a:xfrm>
            <a:off x="1371760" y="2195512"/>
            <a:ext cx="6938050" cy="397668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775"/>
              <a:buChar char="•"/>
            </a:pPr>
            <a:r>
              <a:rPr lang="en-US" sz="2775" dirty="0"/>
              <a:t>Please </a:t>
            </a:r>
            <a:r>
              <a:rPr lang="en-US" sz="2775" dirty="0" smtClean="0"/>
              <a:t>silence cell phones</a:t>
            </a:r>
          </a:p>
          <a:p>
            <a:pPr marL="342900" lvl="0" indent="-342900" algn="l" rtl="0">
              <a:lnSpc>
                <a:spcPct val="150000"/>
              </a:lnSpc>
              <a:spcBef>
                <a:spcPts val="0"/>
              </a:spcBef>
              <a:spcAft>
                <a:spcPts val="0"/>
              </a:spcAft>
              <a:buClr>
                <a:schemeClr val="dk1"/>
              </a:buClr>
              <a:buSzPts val="2775"/>
              <a:buChar char="•"/>
            </a:pPr>
            <a:r>
              <a:rPr lang="en-US" sz="2775" dirty="0" smtClean="0"/>
              <a:t>Keep your mics muted</a:t>
            </a:r>
            <a:endParaRPr dirty="0"/>
          </a:p>
          <a:p>
            <a:pPr marL="342900" lvl="0" indent="-342900" algn="l" rtl="0">
              <a:spcBef>
                <a:spcPts val="555"/>
              </a:spcBef>
              <a:spcAft>
                <a:spcPts val="0"/>
              </a:spcAft>
              <a:buClr>
                <a:schemeClr val="dk1"/>
              </a:buClr>
              <a:buSzPts val="2775"/>
              <a:buChar char="•"/>
            </a:pPr>
            <a:r>
              <a:rPr lang="en-US" sz="2775" dirty="0"/>
              <a:t>No email or web surfing</a:t>
            </a:r>
            <a:endParaRPr dirty="0"/>
          </a:p>
          <a:p>
            <a:pPr marL="342900" lvl="0" indent="-342900" algn="l" rtl="0">
              <a:lnSpc>
                <a:spcPct val="150000"/>
              </a:lnSpc>
              <a:spcBef>
                <a:spcPts val="555"/>
              </a:spcBef>
              <a:spcAft>
                <a:spcPts val="0"/>
              </a:spcAft>
              <a:buClr>
                <a:schemeClr val="dk1"/>
              </a:buClr>
              <a:buSzPts val="2775"/>
              <a:buChar char="•"/>
            </a:pPr>
            <a:r>
              <a:rPr lang="en-US" sz="2775" dirty="0"/>
              <a:t>Return from breaks on </a:t>
            </a:r>
            <a:r>
              <a:rPr lang="en-US" sz="2775" dirty="0" smtClean="0"/>
              <a:t>time</a:t>
            </a:r>
          </a:p>
          <a:p>
            <a:pPr marL="342900" lvl="0" indent="-342900" algn="l" rtl="0">
              <a:spcBef>
                <a:spcPts val="555"/>
              </a:spcBef>
              <a:spcAft>
                <a:spcPts val="0"/>
              </a:spcAft>
              <a:buClr>
                <a:schemeClr val="dk1"/>
              </a:buClr>
              <a:buSzPts val="2775"/>
              <a:buChar char="•"/>
            </a:pPr>
            <a:r>
              <a:rPr lang="en-US" sz="2775" dirty="0" smtClean="0"/>
              <a:t>Please communicate via zoom chat</a:t>
            </a:r>
            <a:endParaRPr dirty="0"/>
          </a:p>
          <a:p>
            <a:pPr marL="342900" lvl="0" indent="-154940" algn="l" rtl="0">
              <a:spcBef>
                <a:spcPts val="592"/>
              </a:spcBef>
              <a:spcAft>
                <a:spcPts val="0"/>
              </a:spcAft>
              <a:buClr>
                <a:schemeClr val="dk1"/>
              </a:buClr>
              <a:buSzPts val="2960"/>
              <a:buNone/>
            </a:pPr>
            <a:endParaRPr sz="2960" dirty="0"/>
          </a:p>
        </p:txBody>
      </p:sp>
      <p:sp>
        <p:nvSpPr>
          <p:cNvPr id="128" name="Google Shape;128;p3"/>
          <p:cNvSpPr txBox="1">
            <a:spLocks noGrp="1"/>
          </p:cNvSpPr>
          <p:nvPr>
            <p:ph type="body" idx="2"/>
          </p:nvPr>
        </p:nvSpPr>
        <p:spPr>
          <a:xfrm>
            <a:off x="393192" y="1371600"/>
            <a:ext cx="4114800" cy="82391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200"/>
              <a:buNone/>
            </a:pPr>
            <a:r>
              <a:rPr lang="en-US" sz="3200" dirty="0"/>
              <a:t>Classroom</a:t>
            </a:r>
            <a:r>
              <a:rPr lang="en-US" sz="2000" dirty="0"/>
              <a:t> </a:t>
            </a:r>
            <a:r>
              <a:rPr lang="en-US" sz="3200" dirty="0"/>
              <a:t>Etiquette</a:t>
            </a:r>
            <a:r>
              <a:rPr lang="en-US" sz="2000" dirty="0"/>
              <a:t> </a:t>
            </a:r>
            <a:endParaRPr dirty="0"/>
          </a:p>
        </p:txBody>
      </p:sp>
      <p:sp>
        <p:nvSpPr>
          <p:cNvPr id="131" name="Google Shape;131;p3"/>
          <p:cNvSpPr txBox="1">
            <a:spLocks noGrp="1"/>
          </p:cNvSpPr>
          <p:nvPr>
            <p:ph type="title"/>
          </p:nvPr>
        </p:nvSpPr>
        <p:spPr>
          <a:xfrm>
            <a:off x="393192" y="5866"/>
            <a:ext cx="8366760" cy="9601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General Rules</a:t>
            </a:r>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38"/>
          <p:cNvSpPr txBox="1">
            <a:spLocks noGrp="1"/>
          </p:cNvSpPr>
          <p:nvPr>
            <p:ph type="body" idx="1"/>
          </p:nvPr>
        </p:nvSpPr>
        <p:spPr>
          <a:xfrm>
            <a:off x="930594" y="1349507"/>
            <a:ext cx="7676388"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b="1" dirty="0"/>
              <a:t>Having completed this lesson, you should now be able to:</a:t>
            </a:r>
            <a:endParaRPr dirty="0"/>
          </a:p>
          <a:p>
            <a:pPr marL="0" lvl="0" indent="0" algn="l" rtl="0">
              <a:spcBef>
                <a:spcPts val="440"/>
              </a:spcBef>
              <a:spcAft>
                <a:spcPts val="0"/>
              </a:spcAft>
              <a:buClr>
                <a:schemeClr val="dk1"/>
              </a:buClr>
              <a:buSzPts val="2200"/>
              <a:buNone/>
            </a:pPr>
            <a:endParaRPr sz="2200" b="1" dirty="0"/>
          </a:p>
          <a:p>
            <a:pPr marL="342900" lvl="0" indent="-342900" algn="l" rtl="0">
              <a:spcBef>
                <a:spcPts val="520"/>
              </a:spcBef>
              <a:spcAft>
                <a:spcPts val="0"/>
              </a:spcAft>
              <a:buClr>
                <a:schemeClr val="dk1"/>
              </a:buClr>
              <a:buSzPts val="2600"/>
              <a:buChar char="•"/>
            </a:pPr>
            <a:r>
              <a:rPr lang="en-US" sz="2600" dirty="0"/>
              <a:t>Describe </a:t>
            </a:r>
            <a:r>
              <a:rPr lang="en-US" sz="2600" dirty="0" smtClean="0"/>
              <a:t>how </a:t>
            </a:r>
            <a:r>
              <a:rPr lang="en-US" sz="2600" b="1" dirty="0"/>
              <a:t>Position Management </a:t>
            </a:r>
            <a:r>
              <a:rPr lang="en-US" sz="2600" dirty="0" smtClean="0"/>
              <a:t>is utilized at UCI.</a:t>
            </a:r>
            <a:endParaRPr dirty="0"/>
          </a:p>
          <a:p>
            <a:pPr marL="342900" lvl="0" indent="-342900" algn="l" rtl="0">
              <a:spcBef>
                <a:spcPts val="520"/>
              </a:spcBef>
              <a:spcAft>
                <a:spcPts val="0"/>
              </a:spcAft>
              <a:buClr>
                <a:schemeClr val="dk1"/>
              </a:buClr>
              <a:buSzPts val="2600"/>
              <a:buChar char="•"/>
            </a:pPr>
            <a:r>
              <a:rPr lang="en-US" sz="2600" dirty="0"/>
              <a:t>Explain the relationship between position data and job data.</a:t>
            </a:r>
            <a:endParaRPr dirty="0"/>
          </a:p>
          <a:p>
            <a:pPr marL="342900" lvl="0" indent="-342900" algn="l" rtl="0">
              <a:spcBef>
                <a:spcPts val="520"/>
              </a:spcBef>
              <a:spcAft>
                <a:spcPts val="0"/>
              </a:spcAft>
              <a:buClr>
                <a:schemeClr val="dk1"/>
              </a:buClr>
              <a:buSzPts val="2600"/>
              <a:buChar char="•"/>
            </a:pPr>
            <a:r>
              <a:rPr lang="en-US" sz="2600" dirty="0"/>
              <a:t>Understand the functionality of the Reports To.</a:t>
            </a:r>
            <a:endParaRPr dirty="0"/>
          </a:p>
          <a:p>
            <a:pPr marL="342900" lvl="0" indent="-342900" algn="l" rtl="0">
              <a:spcBef>
                <a:spcPts val="520"/>
              </a:spcBef>
              <a:spcAft>
                <a:spcPts val="0"/>
              </a:spcAft>
              <a:buClr>
                <a:schemeClr val="dk1"/>
              </a:buClr>
              <a:buSzPts val="2600"/>
              <a:buChar char="•"/>
            </a:pPr>
            <a:r>
              <a:rPr lang="en-US" sz="2600" dirty="0"/>
              <a:t>Describe when to create a position for a contingent worker.</a:t>
            </a:r>
            <a:endParaRPr dirty="0"/>
          </a:p>
        </p:txBody>
      </p:sp>
      <p:sp>
        <p:nvSpPr>
          <p:cNvPr id="692" name="Google Shape;692;p38"/>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Lesson Objectives Review</a:t>
            </a:r>
            <a:endParaRPr/>
          </a:p>
        </p:txBody>
      </p:sp>
      <p:pic>
        <p:nvPicPr>
          <p:cNvPr id="693" name="Google Shape;693;p38"/>
          <p:cNvPicPr preferRelativeResize="0"/>
          <p:nvPr/>
        </p:nvPicPr>
        <p:blipFill rotWithShape="1">
          <a:blip r:embed="rId4">
            <a:alphaModFix/>
          </a:blip>
          <a:srcRect/>
          <a:stretch/>
        </p:blipFill>
        <p:spPr>
          <a:xfrm>
            <a:off x="7799832" y="283464"/>
            <a:ext cx="914400" cy="914400"/>
          </a:xfrm>
          <a:prstGeom prst="rect">
            <a:avLst/>
          </a:prstGeom>
          <a:noFill/>
          <a:ln>
            <a:noFill/>
          </a:ln>
        </p:spPr>
      </p:pic>
      <p:pic>
        <p:nvPicPr>
          <p:cNvPr id="694" name="Google Shape;694;p38"/>
          <p:cNvPicPr preferRelativeResize="0"/>
          <p:nvPr/>
        </p:nvPicPr>
        <p:blipFill rotWithShape="1">
          <a:blip r:embed="rId5">
            <a:alphaModFix/>
          </a:blip>
          <a:srcRect/>
          <a:stretch/>
        </p:blipFill>
        <p:spPr>
          <a:xfrm>
            <a:off x="173086" y="1497930"/>
            <a:ext cx="693340" cy="709979"/>
          </a:xfrm>
          <a:prstGeom prst="rect">
            <a:avLst/>
          </a:prstGeom>
          <a:noFill/>
          <a:ln>
            <a:noFill/>
          </a:ln>
          <a:effectLst>
            <a:outerShdw blurRad="292100" dist="139700" dir="2700000" algn="tl" rotWithShape="0">
              <a:srgbClr val="333333">
                <a:alpha val="64705"/>
              </a:srgbClr>
            </a:outerShdw>
          </a:effectLst>
        </p:spPr>
      </p:pic>
    </p:spTree>
    <p:custDataLst>
      <p:tags r:id="rId1"/>
    </p:custDataLst>
    <p:extLst>
      <p:ext uri="{BB962C8B-B14F-4D97-AF65-F5344CB8AC3E}">
        <p14:creationId xmlns:p14="http://schemas.microsoft.com/office/powerpoint/2010/main" val="3707144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42"/>
          <p:cNvSpPr/>
          <p:nvPr/>
        </p:nvSpPr>
        <p:spPr>
          <a:xfrm>
            <a:off x="0" y="719293"/>
            <a:ext cx="9144000" cy="70792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5" name="Google Shape;725;p42"/>
          <p:cNvSpPr txBox="1"/>
          <p:nvPr/>
        </p:nvSpPr>
        <p:spPr>
          <a:xfrm>
            <a:off x="1623060" y="2081773"/>
            <a:ext cx="8366760" cy="74980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FFC000"/>
              </a:buClr>
              <a:buSzPts val="3600"/>
              <a:buFont typeface="Arial Black"/>
              <a:buNone/>
            </a:pPr>
            <a:r>
              <a:rPr lang="en-US" sz="3600">
                <a:solidFill>
                  <a:srgbClr val="FFC000"/>
                </a:solidFill>
                <a:latin typeface="Arial Black"/>
                <a:ea typeface="Arial Black"/>
                <a:cs typeface="Arial Black"/>
                <a:sym typeface="Arial Black"/>
              </a:rPr>
              <a:t>LESSON</a:t>
            </a:r>
            <a:r>
              <a:rPr lang="en-US" sz="3600">
                <a:solidFill>
                  <a:srgbClr val="3F3F3F"/>
                </a:solidFill>
                <a:latin typeface="Arial Black"/>
                <a:ea typeface="Arial Black"/>
                <a:cs typeface="Arial Black"/>
                <a:sym typeface="Arial Black"/>
              </a:rPr>
              <a:t> </a:t>
            </a:r>
            <a:r>
              <a:rPr lang="en-US" sz="3600">
                <a:solidFill>
                  <a:srgbClr val="FFC000"/>
                </a:solidFill>
                <a:latin typeface="Arial Black"/>
                <a:ea typeface="Arial Black"/>
                <a:cs typeface="Arial Black"/>
                <a:sym typeface="Arial Black"/>
              </a:rPr>
              <a:t>2</a:t>
            </a:r>
            <a:endParaRPr/>
          </a:p>
        </p:txBody>
      </p:sp>
      <p:sp>
        <p:nvSpPr>
          <p:cNvPr id="726" name="Google Shape;726;p42"/>
          <p:cNvSpPr txBox="1"/>
          <p:nvPr/>
        </p:nvSpPr>
        <p:spPr>
          <a:xfrm>
            <a:off x="1813560" y="2915864"/>
            <a:ext cx="8348472" cy="10961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D579B"/>
              </a:buClr>
              <a:buSzPts val="4400"/>
              <a:buFont typeface="Arial"/>
              <a:buNone/>
            </a:pPr>
            <a:r>
              <a:rPr lang="en-US" sz="4400" b="1">
                <a:solidFill>
                  <a:srgbClr val="1D579B"/>
                </a:solidFill>
                <a:latin typeface="Arial"/>
                <a:ea typeface="Arial"/>
                <a:cs typeface="Arial"/>
                <a:sym typeface="Arial"/>
              </a:rPr>
              <a:t>Add New Positions</a:t>
            </a:r>
            <a:endParaRPr/>
          </a:p>
        </p:txBody>
      </p:sp>
      <p:sp>
        <p:nvSpPr>
          <p:cNvPr id="727" name="Google Shape;727;p42"/>
          <p:cNvSpPr/>
          <p:nvPr/>
        </p:nvSpPr>
        <p:spPr>
          <a:xfrm>
            <a:off x="190500" y="2245435"/>
            <a:ext cx="1432560" cy="1416391"/>
          </a:xfrm>
          <a:prstGeom prst="curvedRightArrow">
            <a:avLst>
              <a:gd name="adj1" fmla="val 25000"/>
              <a:gd name="adj2" fmla="val 50000"/>
              <a:gd name="adj3" fmla="val 25000"/>
            </a:avLst>
          </a:prstGeom>
          <a:gradFill>
            <a:gsLst>
              <a:gs pos="0">
                <a:srgbClr val="1F3864"/>
              </a:gs>
              <a:gs pos="100000">
                <a:srgbClr val="91CCFF"/>
              </a:gs>
            </a:gsLst>
            <a:lin ang="16200000" scaled="0"/>
          </a:gradFill>
          <a:ln w="9525" cap="flat" cmpd="sng">
            <a:solidFill>
              <a:srgbClr val="5597D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728" name="Google Shape;728;p42">
            <a:hlinkClick r:id="rId4" action="ppaction://hlinksldjump"/>
          </p:cNvPr>
          <p:cNvPicPr preferRelativeResize="0"/>
          <p:nvPr/>
        </p:nvPicPr>
        <p:blipFill rotWithShape="1">
          <a:blip r:embed="rId5">
            <a:alphaModFix/>
          </a:blip>
          <a:srcRect b="10636"/>
          <a:stretch/>
        </p:blipFill>
        <p:spPr>
          <a:xfrm>
            <a:off x="8515030" y="77986"/>
            <a:ext cx="537530" cy="518160"/>
          </a:xfrm>
          <a:prstGeom prst="rect">
            <a:avLst/>
          </a:prstGeom>
          <a:noFill/>
          <a:ln>
            <a:noFill/>
          </a:ln>
        </p:spPr>
      </p:pic>
    </p:spTree>
    <p:custDataLst>
      <p:tags r:id="rId1"/>
    </p:custDataLst>
    <p:extLst>
      <p:ext uri="{BB962C8B-B14F-4D97-AF65-F5344CB8AC3E}">
        <p14:creationId xmlns:p14="http://schemas.microsoft.com/office/powerpoint/2010/main" val="249684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43"/>
          <p:cNvSpPr txBox="1">
            <a:spLocks noGrp="1"/>
          </p:cNvSpPr>
          <p:nvPr>
            <p:ph type="body" idx="1"/>
          </p:nvPr>
        </p:nvSpPr>
        <p:spPr>
          <a:xfrm>
            <a:off x="4688799" y="1126894"/>
            <a:ext cx="4311090"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400"/>
              <a:buNone/>
            </a:pPr>
            <a:r>
              <a:rPr lang="en-US" sz="1400" b="1" i="1" dirty="0"/>
              <a:t>  </a:t>
            </a:r>
            <a:endParaRPr dirty="0"/>
          </a:p>
          <a:p>
            <a:pPr marL="0" lvl="0" indent="0" algn="l" rtl="0">
              <a:spcBef>
                <a:spcPts val="480"/>
              </a:spcBef>
              <a:spcAft>
                <a:spcPts val="0"/>
              </a:spcAft>
              <a:buClr>
                <a:schemeClr val="dk1"/>
              </a:buClr>
              <a:buSzPts val="2400"/>
              <a:buNone/>
            </a:pPr>
            <a:r>
              <a:rPr lang="en-US" sz="2400" b="1" i="1" dirty="0"/>
              <a:t>In this lesson, we will:</a:t>
            </a:r>
            <a:br>
              <a:rPr lang="en-US" sz="2400" b="1" i="1" dirty="0"/>
            </a:br>
            <a:r>
              <a:rPr lang="en-US" sz="1000" b="1" i="1" dirty="0"/>
              <a:t> </a:t>
            </a:r>
            <a:endParaRPr dirty="0"/>
          </a:p>
          <a:p>
            <a:pPr marL="342900" lvl="0" indent="-342900" algn="l" rtl="0">
              <a:spcBef>
                <a:spcPts val="480"/>
              </a:spcBef>
              <a:spcAft>
                <a:spcPts val="0"/>
              </a:spcAft>
              <a:buClr>
                <a:schemeClr val="dk1"/>
              </a:buClr>
              <a:buSzPts val="2400"/>
              <a:buChar char="•"/>
            </a:pPr>
            <a:r>
              <a:rPr lang="en-US" sz="2400" dirty="0"/>
              <a:t>List the key system steps to add a new position.</a:t>
            </a:r>
            <a:endParaRPr dirty="0"/>
          </a:p>
          <a:p>
            <a:pPr marL="342900" lvl="0" indent="-342900" algn="l" rtl="0">
              <a:spcBef>
                <a:spcPts val="480"/>
              </a:spcBef>
              <a:spcAft>
                <a:spcPts val="0"/>
              </a:spcAft>
              <a:buClr>
                <a:schemeClr val="dk1"/>
              </a:buClr>
              <a:buSzPts val="2400"/>
              <a:buChar char="•"/>
            </a:pPr>
            <a:r>
              <a:rPr lang="en-US" sz="2400" dirty="0"/>
              <a:t>Initiate a position control request for a new position</a:t>
            </a:r>
            <a:r>
              <a:rPr lang="en-US" sz="2400" dirty="0" smtClean="0"/>
              <a:t>.</a:t>
            </a:r>
          </a:p>
          <a:p>
            <a:pPr marL="342900" lvl="0" indent="-342900" algn="l" rtl="0">
              <a:spcBef>
                <a:spcPts val="480"/>
              </a:spcBef>
              <a:spcAft>
                <a:spcPts val="0"/>
              </a:spcAft>
              <a:buClr>
                <a:schemeClr val="dk1"/>
              </a:buClr>
              <a:buSzPts val="2400"/>
              <a:buChar char="•"/>
            </a:pPr>
            <a:r>
              <a:rPr lang="en-US" sz="2400" dirty="0" smtClean="0"/>
              <a:t>Understand the position management approval workflow</a:t>
            </a:r>
            <a:endParaRPr dirty="0"/>
          </a:p>
          <a:p>
            <a:pPr marL="342900" lvl="0" indent="-165100" algn="l" rtl="0">
              <a:spcBef>
                <a:spcPts val="560"/>
              </a:spcBef>
              <a:spcAft>
                <a:spcPts val="0"/>
              </a:spcAft>
              <a:buClr>
                <a:schemeClr val="dk1"/>
              </a:buClr>
              <a:buSzPts val="2800"/>
              <a:buNone/>
            </a:pPr>
            <a:endParaRPr sz="2800" dirty="0"/>
          </a:p>
        </p:txBody>
      </p:sp>
      <p:sp>
        <p:nvSpPr>
          <p:cNvPr id="735" name="Google Shape;735;p43"/>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Lesson Objectives</a:t>
            </a:r>
            <a:endParaRPr/>
          </a:p>
        </p:txBody>
      </p:sp>
      <p:pic>
        <p:nvPicPr>
          <p:cNvPr id="736" name="Google Shape;736;p43"/>
          <p:cNvPicPr preferRelativeResize="0"/>
          <p:nvPr/>
        </p:nvPicPr>
        <p:blipFill rotWithShape="1">
          <a:blip r:embed="rId4">
            <a:alphaModFix/>
          </a:blip>
          <a:srcRect/>
          <a:stretch/>
        </p:blipFill>
        <p:spPr>
          <a:xfrm>
            <a:off x="7842885" y="68263"/>
            <a:ext cx="914400" cy="914400"/>
          </a:xfrm>
          <a:prstGeom prst="rect">
            <a:avLst/>
          </a:prstGeom>
          <a:noFill/>
          <a:ln>
            <a:noFill/>
          </a:ln>
          <a:effectLst>
            <a:outerShdw blurRad="292100" dist="139700" dir="2700000" algn="tl" rotWithShape="0">
              <a:srgbClr val="333333">
                <a:alpha val="64705"/>
              </a:srgbClr>
            </a:outerShdw>
          </a:effectLst>
        </p:spPr>
      </p:pic>
      <p:sp>
        <p:nvSpPr>
          <p:cNvPr id="751" name="Google Shape;751;p43"/>
          <p:cNvSpPr txBox="1"/>
          <p:nvPr/>
        </p:nvSpPr>
        <p:spPr>
          <a:xfrm>
            <a:off x="948745" y="2529658"/>
            <a:ext cx="5309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D579B"/>
                </a:solidFill>
                <a:latin typeface="Arial Black"/>
                <a:ea typeface="Arial Black"/>
                <a:cs typeface="Arial Black"/>
                <a:sym typeface="Arial Black"/>
              </a:rPr>
              <a:t>2</a:t>
            </a:r>
            <a:endParaRPr/>
          </a:p>
        </p:txBody>
      </p:sp>
      <p:graphicFrame>
        <p:nvGraphicFramePr>
          <p:cNvPr id="20" name="Diagram 19"/>
          <p:cNvGraphicFramePr/>
          <p:nvPr>
            <p:extLst/>
          </p:nvPr>
        </p:nvGraphicFramePr>
        <p:xfrm>
          <a:off x="0" y="1495194"/>
          <a:ext cx="4608576"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5-Point Star 20"/>
          <p:cNvSpPr/>
          <p:nvPr/>
        </p:nvSpPr>
        <p:spPr>
          <a:xfrm>
            <a:off x="610688" y="2594190"/>
            <a:ext cx="280192"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79552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grpSp>
        <p:nvGrpSpPr>
          <p:cNvPr id="506" name="Google Shape;506;p26"/>
          <p:cNvGrpSpPr/>
          <p:nvPr/>
        </p:nvGrpSpPr>
        <p:grpSpPr>
          <a:xfrm>
            <a:off x="298770" y="1312425"/>
            <a:ext cx="2107246" cy="1913289"/>
            <a:chOff x="6574007" y="3097236"/>
            <a:chExt cx="1516300" cy="1376736"/>
          </a:xfrm>
        </p:grpSpPr>
        <p:sp>
          <p:nvSpPr>
            <p:cNvPr id="508" name="Google Shape;508;p26"/>
            <p:cNvSpPr/>
            <p:nvPr/>
          </p:nvSpPr>
          <p:spPr>
            <a:xfrm>
              <a:off x="6985310" y="3343363"/>
              <a:ext cx="1104997" cy="1130609"/>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10" name="Google Shape;510;p26"/>
            <p:cNvGrpSpPr/>
            <p:nvPr/>
          </p:nvGrpSpPr>
          <p:grpSpPr>
            <a:xfrm>
              <a:off x="6574007" y="3097236"/>
              <a:ext cx="640080" cy="640080"/>
              <a:chOff x="758562" y="4020338"/>
              <a:chExt cx="914400" cy="914400"/>
            </a:xfrm>
          </p:grpSpPr>
          <p:sp>
            <p:nvSpPr>
              <p:cNvPr id="511" name="Google Shape;511;p26"/>
              <p:cNvSpPr/>
              <p:nvPr/>
            </p:nvSpPr>
            <p:spPr>
              <a:xfrm>
                <a:off x="758562" y="4020338"/>
                <a:ext cx="914400" cy="914400"/>
              </a:xfrm>
              <a:prstGeom prst="ellipse">
                <a:avLst/>
              </a:prstGeom>
              <a:solidFill>
                <a:srgbClr val="09548E"/>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26"/>
              <p:cNvSpPr/>
              <p:nvPr/>
            </p:nvSpPr>
            <p:spPr>
              <a:xfrm>
                <a:off x="900746" y="4160772"/>
                <a:ext cx="627233" cy="633532"/>
              </a:xfrm>
              <a:prstGeom prst="plus">
                <a:avLst>
                  <a:gd name="adj" fmla="val 38223"/>
                </a:avLst>
              </a:prstGeom>
              <a:solidFill>
                <a:srgbClr val="00B050"/>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5600" y="1808005"/>
            <a:ext cx="1025117" cy="1282590"/>
          </a:xfrm>
          <a:prstGeom prst="rect">
            <a:avLst/>
          </a:prstGeom>
        </p:spPr>
      </p:pic>
      <p:sp>
        <p:nvSpPr>
          <p:cNvPr id="504" name="Google Shape;504;p26"/>
          <p:cNvSpPr txBox="1">
            <a:spLocks noGrp="1"/>
          </p:cNvSpPr>
          <p:nvPr>
            <p:ph type="body" idx="1"/>
          </p:nvPr>
        </p:nvSpPr>
        <p:spPr>
          <a:xfrm>
            <a:off x="2319042" y="1249917"/>
            <a:ext cx="6753984" cy="4828525"/>
          </a:xfrm>
          <a:prstGeom prst="rect">
            <a:avLst/>
          </a:prstGeom>
          <a:noFill/>
          <a:ln>
            <a:noFill/>
          </a:ln>
        </p:spPr>
        <p:txBody>
          <a:bodyPr spcFirstLastPara="1" wrap="square" lIns="91425" tIns="45700" rIns="91425" bIns="45700" anchor="t" anchorCtr="0">
            <a:normAutofit fontScale="92500"/>
          </a:bodyPr>
          <a:lstStyle/>
          <a:p>
            <a:pPr marL="342900">
              <a:spcBef>
                <a:spcPts val="0"/>
              </a:spcBef>
              <a:buSzPts val="2200"/>
            </a:pPr>
            <a:r>
              <a:rPr lang="en-US" sz="2200" dirty="0"/>
              <a:t>Positions can be created when a department identifies the need for a new position. </a:t>
            </a:r>
            <a:endParaRPr lang="en-US" sz="2200" dirty="0" smtClean="0"/>
          </a:p>
          <a:p>
            <a:pPr marL="342900" lvl="0">
              <a:spcBef>
                <a:spcPts val="0"/>
              </a:spcBef>
              <a:buSzPts val="2200"/>
            </a:pPr>
            <a:r>
              <a:rPr lang="en-US" sz="2200" dirty="0" smtClean="0"/>
              <a:t>Departments </a:t>
            </a:r>
            <a:r>
              <a:rPr lang="en-US" sz="2200" dirty="0"/>
              <a:t>need to obtain necessary pre-approvals before position creation in UCPath.</a:t>
            </a:r>
            <a:endParaRPr lang="en-US" sz="2400" dirty="0"/>
          </a:p>
          <a:p>
            <a:pPr marL="342900" lvl="0">
              <a:spcBef>
                <a:spcPts val="440"/>
              </a:spcBef>
              <a:buSzPts val="2200"/>
            </a:pPr>
            <a:r>
              <a:rPr lang="en-US" sz="2200" dirty="0"/>
              <a:t>Once pre-approvals are secured, the initiator will submit a </a:t>
            </a:r>
            <a:r>
              <a:rPr lang="en-US" sz="2200" b="1" dirty="0"/>
              <a:t>Position Control Request</a:t>
            </a:r>
            <a:r>
              <a:rPr lang="en-US" sz="2200" b="1" dirty="0" smtClean="0"/>
              <a:t>.</a:t>
            </a:r>
            <a:endParaRPr lang="en-US" sz="2200" dirty="0" smtClean="0"/>
          </a:p>
          <a:p>
            <a:pPr marL="342900" lvl="0" indent="-342900" algn="l" rtl="0">
              <a:spcBef>
                <a:spcPts val="1200"/>
              </a:spcBef>
              <a:spcAft>
                <a:spcPts val="0"/>
              </a:spcAft>
              <a:buClr>
                <a:schemeClr val="dk1"/>
              </a:buClr>
              <a:buSzPts val="2200"/>
              <a:buChar char="•"/>
            </a:pPr>
            <a:r>
              <a:rPr lang="en-US" sz="2200" dirty="0" smtClean="0"/>
              <a:t>Academic </a:t>
            </a:r>
            <a:r>
              <a:rPr lang="en-US" sz="2200" dirty="0" smtClean="0"/>
              <a:t>Senate positions </a:t>
            </a:r>
            <a:r>
              <a:rPr lang="en-US" sz="2200" dirty="0"/>
              <a:t>requiring Provost </a:t>
            </a:r>
            <a:r>
              <a:rPr lang="en-US" sz="2200" dirty="0" smtClean="0"/>
              <a:t>approval are created by the </a:t>
            </a:r>
            <a:r>
              <a:rPr lang="en-US" sz="2200" u="sng" dirty="0" smtClean="0"/>
              <a:t>Budget Office</a:t>
            </a:r>
            <a:r>
              <a:rPr lang="en-US" sz="2200" dirty="0" smtClean="0"/>
              <a:t>. </a:t>
            </a:r>
          </a:p>
          <a:p>
            <a:pPr marL="800100" lvl="1">
              <a:spcBef>
                <a:spcPts val="1200"/>
              </a:spcBef>
              <a:buSzPts val="2200"/>
              <a:buFont typeface="Courier New" panose="02070309020205020404" pitchFamily="49" charset="0"/>
              <a:buChar char="o"/>
            </a:pPr>
            <a:r>
              <a:rPr lang="en-US" sz="1800" dirty="0" smtClean="0"/>
              <a:t>Academic </a:t>
            </a:r>
            <a:r>
              <a:rPr lang="en-US" sz="1800" dirty="0"/>
              <a:t>positions will continue to be processed through AP Recruit after the position is created. Attach the approval to the position before beginning AP Recruit</a:t>
            </a:r>
            <a:r>
              <a:rPr lang="en-US" sz="1800" dirty="0" smtClean="0"/>
              <a:t>.</a:t>
            </a:r>
            <a:endParaRPr lang="en-US" sz="1800" dirty="0"/>
          </a:p>
          <a:p>
            <a:pPr marL="342900">
              <a:spcBef>
                <a:spcPts val="1200"/>
              </a:spcBef>
              <a:buSzPts val="2200"/>
            </a:pPr>
            <a:r>
              <a:rPr lang="en-US" sz="2200" dirty="0" smtClean="0"/>
              <a:t>New Career, Limited Career, and Contract staff </a:t>
            </a:r>
            <a:r>
              <a:rPr lang="en-US" sz="2200" dirty="0"/>
              <a:t>positions will need to go through the classification process via </a:t>
            </a:r>
            <a:r>
              <a:rPr lang="en-US" sz="2200" b="1" dirty="0"/>
              <a:t>Fast Class</a:t>
            </a:r>
            <a:r>
              <a:rPr lang="en-US" sz="2200" dirty="0"/>
              <a:t>. </a:t>
            </a:r>
            <a:r>
              <a:rPr lang="en-US" sz="2200" dirty="0" smtClean="0"/>
              <a:t>(</a:t>
            </a:r>
            <a:r>
              <a:rPr lang="en-US" sz="2200" dirty="0" err="1" smtClean="0"/>
              <a:t>CareerTracks</a:t>
            </a:r>
            <a:r>
              <a:rPr lang="en-US" sz="2200" dirty="0"/>
              <a:t> </a:t>
            </a:r>
            <a:r>
              <a:rPr lang="en-US" sz="2200" dirty="0" smtClean="0"/>
              <a:t>&amp; Non-</a:t>
            </a:r>
            <a:r>
              <a:rPr lang="en-US" sz="2200" dirty="0" err="1" smtClean="0"/>
              <a:t>CareerTracks</a:t>
            </a:r>
            <a:r>
              <a:rPr lang="en-US" sz="2200" dirty="0" smtClean="0"/>
              <a:t>)</a:t>
            </a:r>
          </a:p>
          <a:p>
            <a:pPr marL="0" lvl="0" indent="0" algn="l" rtl="0">
              <a:spcBef>
                <a:spcPts val="1200"/>
              </a:spcBef>
              <a:spcAft>
                <a:spcPts val="0"/>
              </a:spcAft>
              <a:buClr>
                <a:schemeClr val="dk1"/>
              </a:buClr>
              <a:buSzPts val="2200"/>
              <a:buNone/>
            </a:pPr>
            <a:endParaRPr dirty="0"/>
          </a:p>
        </p:txBody>
      </p:sp>
      <p:sp>
        <p:nvSpPr>
          <p:cNvPr id="505" name="Google Shape;505;p26"/>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Creating New Positions </a:t>
            </a:r>
            <a:endParaRPr/>
          </a:p>
        </p:txBody>
      </p:sp>
      <p:sp>
        <p:nvSpPr>
          <p:cNvPr id="513" name="Google Shape;513;p26"/>
          <p:cNvSpPr txBox="1"/>
          <p:nvPr/>
        </p:nvSpPr>
        <p:spPr>
          <a:xfrm>
            <a:off x="616407" y="5899805"/>
            <a:ext cx="823175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Example: </a:t>
            </a:r>
            <a:r>
              <a:rPr lang="en-US" sz="1800" b="1" dirty="0">
                <a:solidFill>
                  <a:srgbClr val="008000"/>
                </a:solidFill>
                <a:latin typeface="Calibri"/>
                <a:ea typeface="Calibri"/>
                <a:cs typeface="Calibri"/>
                <a:sym typeface="Calibri"/>
              </a:rPr>
              <a:t>My department is expanding and we need to hire a new Senior Analyst.</a:t>
            </a:r>
            <a:endParaRPr b="1" dirty="0">
              <a:solidFill>
                <a:srgbClr val="008000"/>
              </a:solidFill>
            </a:endParaRPr>
          </a:p>
        </p:txBody>
      </p:sp>
      <p:pic>
        <p:nvPicPr>
          <p:cNvPr id="514" name="Google Shape;514;p26"/>
          <p:cNvPicPr preferRelativeResize="0"/>
          <p:nvPr/>
        </p:nvPicPr>
        <p:blipFill rotWithShape="1">
          <a:blip r:embed="rId5">
            <a:alphaModFix/>
          </a:blip>
          <a:srcRect/>
          <a:stretch/>
        </p:blipFill>
        <p:spPr>
          <a:xfrm>
            <a:off x="51543" y="5652467"/>
            <a:ext cx="680005" cy="630505"/>
          </a:xfrm>
          <a:prstGeom prst="rect">
            <a:avLst/>
          </a:prstGeom>
          <a:noFill/>
          <a:ln>
            <a:noFill/>
          </a:ln>
        </p:spPr>
      </p:pic>
      <p:sp>
        <p:nvSpPr>
          <p:cNvPr id="13" name="TextBox 12"/>
          <p:cNvSpPr txBox="1"/>
          <p:nvPr/>
        </p:nvSpPr>
        <p:spPr>
          <a:xfrm>
            <a:off x="393576" y="3545840"/>
            <a:ext cx="2237864" cy="584775"/>
          </a:xfrm>
          <a:prstGeom prst="rect">
            <a:avLst/>
          </a:prstGeom>
          <a:noFill/>
        </p:spPr>
        <p:txBody>
          <a:bodyPr wrap="square" rtlCol="0">
            <a:spAutoFit/>
          </a:bodyPr>
          <a:lstStyle/>
          <a:p>
            <a:pPr algn="ctr"/>
            <a:r>
              <a:rPr lang="en-US" sz="3200" b="1" dirty="0" smtClean="0"/>
              <a:t>NEW</a:t>
            </a:r>
          </a:p>
        </p:txBody>
      </p:sp>
    </p:spTree>
    <p:custDataLst>
      <p:tags r:id="rId1"/>
    </p:custDataLst>
    <p:extLst>
      <p:ext uri="{BB962C8B-B14F-4D97-AF65-F5344CB8AC3E}">
        <p14:creationId xmlns:p14="http://schemas.microsoft.com/office/powerpoint/2010/main" val="191118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45"/>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3200"/>
              <a:buFont typeface="Arial Black"/>
              <a:buNone/>
            </a:pPr>
            <a:r>
              <a:rPr lang="en-US" sz="3200" dirty="0"/>
              <a:t>Add New Position – </a:t>
            </a:r>
            <a:r>
              <a:rPr lang="en-US" sz="3200" dirty="0" smtClean="0"/>
              <a:t>High Level Steps</a:t>
            </a:r>
            <a:endParaRPr dirty="0"/>
          </a:p>
        </p:txBody>
      </p:sp>
      <p:grpSp>
        <p:nvGrpSpPr>
          <p:cNvPr id="771" name="Google Shape;771;p45"/>
          <p:cNvGrpSpPr/>
          <p:nvPr/>
        </p:nvGrpSpPr>
        <p:grpSpPr>
          <a:xfrm>
            <a:off x="463845" y="1491915"/>
            <a:ext cx="8290603" cy="4833661"/>
            <a:chOff x="2835" y="0"/>
            <a:chExt cx="8290603" cy="4833661"/>
          </a:xfrm>
        </p:grpSpPr>
        <p:sp>
          <p:nvSpPr>
            <p:cNvPr id="772" name="Google Shape;772;p45"/>
            <p:cNvSpPr/>
            <p:nvPr/>
          </p:nvSpPr>
          <p:spPr>
            <a:xfrm>
              <a:off x="622220" y="0"/>
              <a:ext cx="7051833" cy="4833661"/>
            </a:xfrm>
            <a:prstGeom prst="rightArrow">
              <a:avLst>
                <a:gd name="adj1" fmla="val 50000"/>
                <a:gd name="adj2" fmla="val 50000"/>
              </a:avLst>
            </a:prstGeom>
            <a:gradFill>
              <a:gsLst>
                <a:gs pos="0">
                  <a:srgbClr val="D1D8E5"/>
                </a:gs>
                <a:gs pos="50000">
                  <a:srgbClr val="C8D1E1"/>
                </a:gs>
                <a:gs pos="100000">
                  <a:srgbClr val="AFB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5"/>
            <p:cNvSpPr/>
            <p:nvPr/>
          </p:nvSpPr>
          <p:spPr>
            <a:xfrm>
              <a:off x="2835" y="1450098"/>
              <a:ext cx="1842356" cy="1933464"/>
            </a:xfrm>
            <a:prstGeom prst="roundRect">
              <a:avLst>
                <a:gd name="adj" fmla="val 16667"/>
              </a:avLst>
            </a:prstGeom>
            <a:solidFill>
              <a:srgbClr val="006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5"/>
            <p:cNvSpPr txBox="1"/>
            <p:nvPr/>
          </p:nvSpPr>
          <p:spPr>
            <a:xfrm>
              <a:off x="92771" y="1540034"/>
              <a:ext cx="1662484" cy="1753592"/>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US" sz="1800" dirty="0">
                  <a:solidFill>
                    <a:srgbClr val="FFFFFF"/>
                  </a:solidFill>
                  <a:latin typeface="Arial"/>
                  <a:ea typeface="Arial"/>
                  <a:cs typeface="Arial"/>
                  <a:sym typeface="Arial"/>
                </a:rPr>
                <a:t>Navigate to the </a:t>
              </a:r>
              <a:r>
                <a:rPr lang="en-US" sz="1800" b="1" dirty="0" smtClean="0">
                  <a:solidFill>
                    <a:srgbClr val="FFFFFF"/>
                  </a:solidFill>
                  <a:latin typeface="Arial"/>
                  <a:ea typeface="Arial"/>
                  <a:cs typeface="Arial"/>
                  <a:sym typeface="Arial"/>
                </a:rPr>
                <a:t>Position Control Request </a:t>
              </a:r>
              <a:r>
                <a:rPr lang="en-US" sz="1800" b="0" dirty="0" smtClean="0">
                  <a:solidFill>
                    <a:srgbClr val="FFFFFF"/>
                  </a:solidFill>
                  <a:latin typeface="Arial"/>
                  <a:ea typeface="Arial"/>
                  <a:cs typeface="Arial"/>
                  <a:sym typeface="Arial"/>
                </a:rPr>
                <a:t>Page</a:t>
              </a:r>
              <a:endParaRPr sz="1800" dirty="0">
                <a:solidFill>
                  <a:srgbClr val="FFFFFF"/>
                </a:solidFill>
                <a:latin typeface="Arial"/>
                <a:ea typeface="Arial"/>
                <a:cs typeface="Arial"/>
                <a:sym typeface="Arial"/>
              </a:endParaRPr>
            </a:p>
          </p:txBody>
        </p:sp>
        <p:sp>
          <p:nvSpPr>
            <p:cNvPr id="775" name="Google Shape;775;p45"/>
            <p:cNvSpPr/>
            <p:nvPr/>
          </p:nvSpPr>
          <p:spPr>
            <a:xfrm>
              <a:off x="2152251" y="1450098"/>
              <a:ext cx="1842356" cy="1933464"/>
            </a:xfrm>
            <a:prstGeom prst="roundRect">
              <a:avLst>
                <a:gd name="adj" fmla="val 16667"/>
              </a:avLst>
            </a:prstGeom>
            <a:gradFill>
              <a:gsLst>
                <a:gs pos="0">
                  <a:srgbClr val="476CA1"/>
                </a:gs>
                <a:gs pos="50000">
                  <a:srgbClr val="00579B"/>
                </a:gs>
                <a:gs pos="100000">
                  <a:srgbClr val="004E8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5"/>
            <p:cNvSpPr txBox="1"/>
            <p:nvPr/>
          </p:nvSpPr>
          <p:spPr>
            <a:xfrm>
              <a:off x="2242187" y="1540034"/>
              <a:ext cx="1662484" cy="1753592"/>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US" sz="1800">
                  <a:solidFill>
                    <a:srgbClr val="FFFFFF"/>
                  </a:solidFill>
                  <a:latin typeface="Arial"/>
                  <a:ea typeface="Arial"/>
                  <a:cs typeface="Arial"/>
                  <a:sym typeface="Arial"/>
                </a:rPr>
                <a:t>Select </a:t>
              </a:r>
              <a:r>
                <a:rPr lang="en-US" sz="1800" b="1">
                  <a:solidFill>
                    <a:srgbClr val="FFFFFF"/>
                  </a:solidFill>
                  <a:latin typeface="Arial"/>
                  <a:ea typeface="Arial"/>
                  <a:cs typeface="Arial"/>
                  <a:sym typeface="Arial"/>
                </a:rPr>
                <a:t>Add</a:t>
              </a:r>
              <a:r>
                <a:rPr lang="en-US" sz="1800">
                  <a:solidFill>
                    <a:srgbClr val="FFFFFF"/>
                  </a:solidFill>
                  <a:latin typeface="Arial"/>
                  <a:ea typeface="Arial"/>
                  <a:cs typeface="Arial"/>
                  <a:sym typeface="Arial"/>
                </a:rPr>
                <a:t> </a:t>
              </a:r>
              <a:r>
                <a:rPr lang="en-US" sz="1800" b="1">
                  <a:solidFill>
                    <a:srgbClr val="FFFFFF"/>
                  </a:solidFill>
                  <a:latin typeface="Arial"/>
                  <a:ea typeface="Arial"/>
                  <a:cs typeface="Arial"/>
                  <a:sym typeface="Arial"/>
                </a:rPr>
                <a:t>New Position </a:t>
              </a:r>
              <a:r>
                <a:rPr lang="en-US" sz="1800">
                  <a:solidFill>
                    <a:srgbClr val="FFFFFF"/>
                  </a:solidFill>
                  <a:latin typeface="Arial"/>
                  <a:ea typeface="Arial"/>
                  <a:cs typeface="Arial"/>
                  <a:sym typeface="Arial"/>
                </a:rPr>
                <a:t>option, click Next</a:t>
              </a:r>
              <a:endParaRPr/>
            </a:p>
          </p:txBody>
        </p:sp>
        <p:sp>
          <p:nvSpPr>
            <p:cNvPr id="777" name="Google Shape;777;p45"/>
            <p:cNvSpPr/>
            <p:nvPr/>
          </p:nvSpPr>
          <p:spPr>
            <a:xfrm>
              <a:off x="4301667" y="1450098"/>
              <a:ext cx="1842356" cy="1933464"/>
            </a:xfrm>
            <a:prstGeom prst="roundRect">
              <a:avLst>
                <a:gd name="adj" fmla="val 16667"/>
              </a:avLst>
            </a:prstGeom>
            <a:gradFill>
              <a:gsLst>
                <a:gs pos="0">
                  <a:srgbClr val="485D88"/>
                </a:gs>
                <a:gs pos="100000">
                  <a:srgbClr val="073A7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5"/>
            <p:cNvSpPr txBox="1"/>
            <p:nvPr/>
          </p:nvSpPr>
          <p:spPr>
            <a:xfrm>
              <a:off x="4391603" y="1540034"/>
              <a:ext cx="1662484" cy="1753592"/>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US" sz="1800" b="1">
                  <a:solidFill>
                    <a:srgbClr val="FFFFFF"/>
                  </a:solidFill>
                  <a:latin typeface="Arial"/>
                  <a:ea typeface="Arial"/>
                  <a:cs typeface="Arial"/>
                  <a:sym typeface="Arial"/>
                </a:rPr>
                <a:t>Enter Position Information</a:t>
              </a:r>
              <a:endParaRPr/>
            </a:p>
          </p:txBody>
        </p:sp>
        <p:sp>
          <p:nvSpPr>
            <p:cNvPr id="779" name="Google Shape;779;p45"/>
            <p:cNvSpPr/>
            <p:nvPr/>
          </p:nvSpPr>
          <p:spPr>
            <a:xfrm>
              <a:off x="6451082" y="1450098"/>
              <a:ext cx="1842356" cy="1933464"/>
            </a:xfrm>
            <a:prstGeom prst="roundRect">
              <a:avLst>
                <a:gd name="adj" fmla="val 16667"/>
              </a:avLst>
            </a:prstGeom>
            <a:gradFill>
              <a:gsLst>
                <a:gs pos="0">
                  <a:srgbClr val="00B050"/>
                </a:gs>
                <a:gs pos="100000">
                  <a:srgbClr val="143B7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5"/>
            <p:cNvSpPr txBox="1"/>
            <p:nvPr/>
          </p:nvSpPr>
          <p:spPr>
            <a:xfrm>
              <a:off x="6541018" y="1540034"/>
              <a:ext cx="1662484" cy="1753592"/>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US" sz="1800" b="0">
                  <a:solidFill>
                    <a:srgbClr val="FFFFFF"/>
                  </a:solidFill>
                  <a:latin typeface="Arial"/>
                  <a:ea typeface="Arial"/>
                  <a:cs typeface="Arial"/>
                  <a:sym typeface="Arial"/>
                </a:rPr>
                <a:t>Click </a:t>
              </a:r>
              <a:r>
                <a:rPr lang="en-US" sz="1800" b="1">
                  <a:solidFill>
                    <a:srgbClr val="FFFFFF"/>
                  </a:solidFill>
                  <a:latin typeface="Arial"/>
                  <a:ea typeface="Arial"/>
                  <a:cs typeface="Arial"/>
                  <a:sym typeface="Arial"/>
                </a:rPr>
                <a:t>Save &amp; Submit for Review and Approval</a:t>
              </a:r>
              <a:endParaRPr/>
            </a:p>
          </p:txBody>
        </p:sp>
      </p:grpSp>
    </p:spTree>
    <p:custDataLst>
      <p:tags r:id="rId1"/>
    </p:custDataLst>
    <p:extLst>
      <p:ext uri="{BB962C8B-B14F-4D97-AF65-F5344CB8AC3E}">
        <p14:creationId xmlns:p14="http://schemas.microsoft.com/office/powerpoint/2010/main" val="17039361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2" name="Rectangle 1"/>
          <p:cNvSpPr/>
          <p:nvPr/>
        </p:nvSpPr>
        <p:spPr>
          <a:xfrm>
            <a:off x="393576" y="1171074"/>
            <a:ext cx="8394824" cy="99461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6" name="Google Shape;786;p46"/>
          <p:cNvPicPr preferRelativeResize="0"/>
          <p:nvPr/>
        </p:nvPicPr>
        <p:blipFill rotWithShape="1">
          <a:blip r:embed="rId4">
            <a:alphaModFix/>
          </a:blip>
          <a:srcRect/>
          <a:stretch/>
        </p:blipFill>
        <p:spPr>
          <a:xfrm>
            <a:off x="571500" y="3495167"/>
            <a:ext cx="8001000" cy="2715054"/>
          </a:xfrm>
          <a:prstGeom prst="rect">
            <a:avLst/>
          </a:prstGeom>
          <a:noFill/>
          <a:ln>
            <a:noFill/>
          </a:ln>
        </p:spPr>
      </p:pic>
      <p:sp>
        <p:nvSpPr>
          <p:cNvPr id="787" name="Google Shape;787;p46"/>
          <p:cNvSpPr txBox="1">
            <a:spLocks noGrp="1"/>
          </p:cNvSpPr>
          <p:nvPr>
            <p:ph type="body" idx="1"/>
          </p:nvPr>
        </p:nvSpPr>
        <p:spPr>
          <a:xfrm>
            <a:off x="390525" y="1181021"/>
            <a:ext cx="8686800" cy="5029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None/>
            </a:pPr>
            <a:r>
              <a:rPr lang="en-US" sz="2800" b="1" dirty="0"/>
              <a:t>Navigation: </a:t>
            </a:r>
            <a:r>
              <a:rPr lang="en-US" sz="2800" dirty="0"/>
              <a:t>PeopleSoft Menu &gt; UC Customizations &gt; </a:t>
            </a:r>
            <a:br>
              <a:rPr lang="en-US" sz="2800" dirty="0"/>
            </a:br>
            <a:r>
              <a:rPr lang="en-US" sz="2800" dirty="0"/>
              <a:t>UC Extensions &gt; </a:t>
            </a:r>
            <a:r>
              <a:rPr lang="en-US" sz="2800" b="1" dirty="0"/>
              <a:t>Position Control Request</a:t>
            </a:r>
            <a:endParaRPr dirty="0"/>
          </a:p>
          <a:p>
            <a:pPr marL="342900" lvl="0" indent="-342900" algn="l" rtl="0">
              <a:spcBef>
                <a:spcPts val="1200"/>
              </a:spcBef>
              <a:spcAft>
                <a:spcPts val="0"/>
              </a:spcAft>
              <a:buClr>
                <a:schemeClr val="dk1"/>
              </a:buClr>
              <a:buSzPts val="2000"/>
              <a:buChar char="•"/>
            </a:pPr>
            <a:r>
              <a:rPr lang="en-US" sz="2000" dirty="0"/>
              <a:t>The system displays the </a:t>
            </a:r>
            <a:r>
              <a:rPr lang="en-US" sz="2000" b="1" dirty="0"/>
              <a:t>Add/Update Position Request </a:t>
            </a:r>
            <a:r>
              <a:rPr lang="en-US" sz="2000" dirty="0"/>
              <a:t>page. </a:t>
            </a:r>
            <a:endParaRPr dirty="0"/>
          </a:p>
          <a:p>
            <a:pPr marL="342900" lvl="0" indent="-342900" algn="l" rtl="0">
              <a:spcBef>
                <a:spcPts val="400"/>
              </a:spcBef>
              <a:spcAft>
                <a:spcPts val="0"/>
              </a:spcAft>
              <a:buClr>
                <a:schemeClr val="dk1"/>
              </a:buClr>
              <a:buSzPts val="2000"/>
              <a:buChar char="•"/>
            </a:pPr>
            <a:r>
              <a:rPr lang="en-US" sz="2000" dirty="0"/>
              <a:t>Click the </a:t>
            </a:r>
            <a:r>
              <a:rPr lang="en-US" sz="2000" b="1" dirty="0"/>
              <a:t>Add New Position </a:t>
            </a:r>
            <a:r>
              <a:rPr lang="en-US" sz="2000" dirty="0"/>
              <a:t>option</a:t>
            </a:r>
            <a:r>
              <a:rPr lang="en-US" sz="2000" b="1" dirty="0"/>
              <a:t> </a:t>
            </a:r>
            <a:r>
              <a:rPr lang="en-US" sz="2000" dirty="0"/>
              <a:t>and click </a:t>
            </a:r>
            <a:r>
              <a:rPr lang="en-US" sz="2000" b="1" dirty="0"/>
              <a:t>Next</a:t>
            </a:r>
            <a:r>
              <a:rPr lang="en-US" sz="2000" dirty="0"/>
              <a:t> to begin the steps for adding a new position control request. </a:t>
            </a:r>
            <a:endParaRPr dirty="0"/>
          </a:p>
        </p:txBody>
      </p:sp>
      <p:sp>
        <p:nvSpPr>
          <p:cNvPr id="788" name="Google Shape;788;p46"/>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3200"/>
              <a:buFont typeface="Arial Black"/>
              <a:buNone/>
            </a:pPr>
            <a:r>
              <a:rPr lang="en-US" sz="3200" smtClean="0"/>
              <a:t>Position Control </a:t>
            </a:r>
            <a:r>
              <a:rPr lang="en-US" sz="3200" dirty="0"/>
              <a:t>Request Page</a:t>
            </a:r>
            <a:endParaRPr dirty="0"/>
          </a:p>
        </p:txBody>
      </p:sp>
      <p:sp>
        <p:nvSpPr>
          <p:cNvPr id="789" name="Google Shape;789;p46"/>
          <p:cNvSpPr/>
          <p:nvPr/>
        </p:nvSpPr>
        <p:spPr>
          <a:xfrm>
            <a:off x="1021957" y="4499447"/>
            <a:ext cx="1097280" cy="210312"/>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46"/>
          <p:cNvSpPr/>
          <p:nvPr/>
        </p:nvSpPr>
        <p:spPr>
          <a:xfrm rot="10800000" flipH="1">
            <a:off x="626500" y="4799630"/>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46"/>
          <p:cNvSpPr/>
          <p:nvPr/>
        </p:nvSpPr>
        <p:spPr>
          <a:xfrm>
            <a:off x="777240" y="5177790"/>
            <a:ext cx="7658100" cy="525780"/>
          </a:xfrm>
          <a:prstGeom prst="rect">
            <a:avLst/>
          </a:prstGeom>
          <a:noFill/>
          <a:ln w="190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72556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91"/>
                                        </p:tgtEl>
                                        <p:attrNameLst>
                                          <p:attrName>style.visibility</p:attrName>
                                        </p:attrNameLst>
                                      </p:cBhvr>
                                      <p:to>
                                        <p:strVal val="visible"/>
                                      </p:to>
                                    </p:set>
                                    <p:animEffect transition="in" filter="fade">
                                      <p:cBhvr>
                                        <p:cTn id="13" dur="500"/>
                                        <p:tgtEl>
                                          <p:spTgt spid="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51391" y="3200400"/>
            <a:ext cx="8293224" cy="3048248"/>
          </a:xfrm>
        </p:spPr>
        <p:txBody>
          <a:bodyPr>
            <a:normAutofit fontScale="85000" lnSpcReduction="10000"/>
          </a:bodyPr>
          <a:lstStyle/>
          <a:p>
            <a:r>
              <a:rPr lang="en-US" dirty="0" smtClean="0"/>
              <a:t>Position Effective Dates should be </a:t>
            </a:r>
            <a:r>
              <a:rPr lang="en-US" b="1" dirty="0" smtClean="0"/>
              <a:t>at least </a:t>
            </a:r>
            <a:r>
              <a:rPr lang="en-US" dirty="0" smtClean="0"/>
              <a:t>30 days prior to the date of creation.</a:t>
            </a:r>
          </a:p>
          <a:p>
            <a:endParaRPr lang="en-US" sz="1200" dirty="0" smtClean="0"/>
          </a:p>
          <a:p>
            <a:r>
              <a:rPr lang="en-US" dirty="0" smtClean="0"/>
              <a:t>Position data is not sequenced. This means that </a:t>
            </a:r>
            <a:r>
              <a:rPr lang="en-US" b="1" dirty="0" smtClean="0"/>
              <a:t>once you use a specific date, you cannot make a position update using the same/previous effective date</a:t>
            </a:r>
            <a:r>
              <a:rPr lang="en-US" b="1" dirty="0" smtClean="0"/>
              <a:t>. </a:t>
            </a:r>
          </a:p>
          <a:p>
            <a:pPr lvl="1">
              <a:buFont typeface="Courier New" panose="02070309020205020404" pitchFamily="49" charset="0"/>
              <a:buChar char="o"/>
            </a:pPr>
            <a:r>
              <a:rPr lang="en-US" b="1" dirty="0" smtClean="0"/>
              <a:t>Including the effective date when the position is filled</a:t>
            </a:r>
            <a:endParaRPr lang="en-US" b="1" dirty="0"/>
          </a:p>
        </p:txBody>
      </p:sp>
      <p:sp>
        <p:nvSpPr>
          <p:cNvPr id="3" name="Title 2"/>
          <p:cNvSpPr>
            <a:spLocks noGrp="1"/>
          </p:cNvSpPr>
          <p:nvPr>
            <p:ph type="title"/>
          </p:nvPr>
        </p:nvSpPr>
        <p:spPr/>
        <p:txBody>
          <a:bodyPr/>
          <a:lstStyle/>
          <a:p>
            <a:r>
              <a:rPr lang="en-US" dirty="0" smtClean="0"/>
              <a:t>Position Effective Date</a:t>
            </a:r>
            <a:endParaRPr lang="en-US" dirty="0"/>
          </a:p>
        </p:txBody>
      </p:sp>
      <p:pic>
        <p:nvPicPr>
          <p:cNvPr id="5" name="Picture 4"/>
          <p:cNvPicPr>
            <a:picLocks noChangeAspect="1"/>
          </p:cNvPicPr>
          <p:nvPr/>
        </p:nvPicPr>
        <p:blipFill>
          <a:blip r:embed="rId3"/>
          <a:stretch>
            <a:fillRect/>
          </a:stretch>
        </p:blipFill>
        <p:spPr>
          <a:xfrm>
            <a:off x="254838" y="1168400"/>
            <a:ext cx="8486330" cy="1750367"/>
          </a:xfrm>
          <a:prstGeom prst="rect">
            <a:avLst/>
          </a:prstGeom>
          <a:ln>
            <a:solidFill>
              <a:schemeClr val="tx1"/>
            </a:solidFill>
          </a:ln>
        </p:spPr>
      </p:pic>
      <p:sp>
        <p:nvSpPr>
          <p:cNvPr id="6" name="Rectangle 5"/>
          <p:cNvSpPr/>
          <p:nvPr/>
        </p:nvSpPr>
        <p:spPr>
          <a:xfrm>
            <a:off x="1229360" y="2042160"/>
            <a:ext cx="1717040" cy="284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7201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Making the effective date 30 days prior to creation date will allow preceding dates to be used in case updates need to be applied to the position.</a:t>
            </a:r>
          </a:p>
          <a:p>
            <a:endParaRPr lang="en-US" dirty="0"/>
          </a:p>
          <a:p>
            <a:r>
              <a:rPr lang="en-US" dirty="0" smtClean="0"/>
              <a:t>Additionally, back-dating the position effective date will allow ample time to make changes or corrections to the position, prior to hiring an employee.</a:t>
            </a:r>
            <a:endParaRPr lang="en-US" dirty="0"/>
          </a:p>
        </p:txBody>
      </p:sp>
      <p:sp>
        <p:nvSpPr>
          <p:cNvPr id="3" name="Title 2"/>
          <p:cNvSpPr>
            <a:spLocks noGrp="1"/>
          </p:cNvSpPr>
          <p:nvPr>
            <p:ph type="title"/>
          </p:nvPr>
        </p:nvSpPr>
        <p:spPr/>
        <p:txBody>
          <a:bodyPr/>
          <a:lstStyle/>
          <a:p>
            <a:r>
              <a:rPr lang="en-US" dirty="0" smtClean="0"/>
              <a:t>Position Effective Date (</a:t>
            </a:r>
            <a:r>
              <a:rPr lang="en-US" dirty="0" smtClean="0"/>
              <a:t>cont.)</a:t>
            </a:r>
            <a:endParaRPr lang="en-US" dirty="0"/>
          </a:p>
        </p:txBody>
      </p:sp>
    </p:spTree>
    <p:custDataLst>
      <p:tags r:id="rId1"/>
    </p:custDataLst>
    <p:extLst>
      <p:ext uri="{BB962C8B-B14F-4D97-AF65-F5344CB8AC3E}">
        <p14:creationId xmlns:p14="http://schemas.microsoft.com/office/powerpoint/2010/main" val="1689728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p48" descr="C:\Users\askalimo\AppData\Local\Temp\SNAGHTML21ebc09.PNG"/>
          <p:cNvPicPr preferRelativeResize="0"/>
          <p:nvPr/>
        </p:nvPicPr>
        <p:blipFill rotWithShape="1">
          <a:blip r:embed="rId4">
            <a:alphaModFix/>
          </a:blip>
          <a:srcRect/>
          <a:stretch/>
        </p:blipFill>
        <p:spPr>
          <a:xfrm>
            <a:off x="2631440" y="1732788"/>
            <a:ext cx="6399451" cy="4389120"/>
          </a:xfrm>
          <a:prstGeom prst="rect">
            <a:avLst/>
          </a:prstGeom>
          <a:noFill/>
          <a:ln>
            <a:noFill/>
          </a:ln>
        </p:spPr>
      </p:pic>
      <p:sp>
        <p:nvSpPr>
          <p:cNvPr id="810" name="Google Shape;810;p48"/>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000"/>
              <a:buFont typeface="Arial Black"/>
              <a:buNone/>
            </a:pPr>
            <a:r>
              <a:rPr lang="en-US" dirty="0"/>
              <a:t>Position Control </a:t>
            </a:r>
            <a:r>
              <a:rPr lang="en-US" dirty="0" smtClean="0"/>
              <a:t>Request Page</a:t>
            </a:r>
            <a:endParaRPr dirty="0"/>
          </a:p>
        </p:txBody>
      </p:sp>
      <p:sp>
        <p:nvSpPr>
          <p:cNvPr id="811" name="Google Shape;811;p48"/>
          <p:cNvSpPr txBox="1">
            <a:spLocks noGrp="1"/>
          </p:cNvSpPr>
          <p:nvPr>
            <p:ph type="body" idx="1"/>
          </p:nvPr>
        </p:nvSpPr>
        <p:spPr>
          <a:xfrm>
            <a:off x="274320" y="1092708"/>
            <a:ext cx="8229600" cy="5029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en-US" sz="1800" dirty="0" smtClean="0"/>
              <a:t>Use the </a:t>
            </a:r>
            <a:r>
              <a:rPr lang="en-US" sz="1800" b="1" dirty="0" smtClean="0"/>
              <a:t>Position Control Request </a:t>
            </a:r>
            <a:r>
              <a:rPr lang="en-US" sz="1800" dirty="0" smtClean="0"/>
              <a:t>component to enter details regarding the new position you are requesting. </a:t>
            </a:r>
            <a:endParaRPr dirty="0"/>
          </a:p>
        </p:txBody>
      </p:sp>
      <p:sp>
        <p:nvSpPr>
          <p:cNvPr id="812" name="Google Shape;812;p48" descr="5%"/>
          <p:cNvSpPr txBox="1"/>
          <p:nvPr/>
        </p:nvSpPr>
        <p:spPr>
          <a:xfrm>
            <a:off x="79949" y="1732788"/>
            <a:ext cx="2460052" cy="1464660"/>
          </a:xfrm>
          <a:prstGeom prst="rect">
            <a:avLst/>
          </a:prstGeom>
          <a:solidFill>
            <a:srgbClr val="F7CAAC"/>
          </a:solidFill>
          <a:ln w="25400" cap="flat" cmpd="sng">
            <a:solidFill>
              <a:schemeClr val="dk1"/>
            </a:solidFill>
            <a:prstDash val="solid"/>
            <a:round/>
            <a:headEnd type="none" w="sm" len="sm"/>
            <a:tailEnd type="none" w="sm" len="sm"/>
          </a:ln>
        </p:spPr>
        <p:txBody>
          <a:bodyPr spcFirstLastPara="1" wrap="square" lIns="91425" tIns="91425" rIns="91425" bIns="45700" anchor="t" anchorCtr="0">
            <a:noAutofit/>
          </a:bodyPr>
          <a:lstStyle/>
          <a:p>
            <a:pPr marL="0" marR="0" lvl="0" indent="0" algn="l" rtl="0">
              <a:spcBef>
                <a:spcPts val="0"/>
              </a:spcBef>
              <a:spcAft>
                <a:spcPts val="0"/>
              </a:spcAft>
              <a:buNone/>
            </a:pPr>
            <a:r>
              <a:rPr lang="en-US" sz="1200" dirty="0">
                <a:solidFill>
                  <a:schemeClr val="dk1"/>
                </a:solidFill>
                <a:latin typeface="Arial"/>
                <a:ea typeface="Arial"/>
                <a:cs typeface="Arial"/>
                <a:sym typeface="Arial"/>
              </a:rPr>
              <a:t>The initial steps for requesting a new position include entering the </a:t>
            </a:r>
            <a:r>
              <a:rPr lang="en-US" sz="1200" b="1" dirty="0" smtClean="0">
                <a:solidFill>
                  <a:schemeClr val="dk1"/>
                </a:solidFill>
                <a:latin typeface="Arial"/>
                <a:ea typeface="Arial"/>
                <a:cs typeface="Arial"/>
                <a:sym typeface="Arial"/>
              </a:rPr>
              <a:t>Effective Date </a:t>
            </a:r>
            <a:r>
              <a:rPr lang="en-US" sz="1200" dirty="0" smtClean="0">
                <a:solidFill>
                  <a:schemeClr val="dk1"/>
                </a:solidFill>
                <a:latin typeface="Arial"/>
                <a:ea typeface="Arial"/>
                <a:cs typeface="Arial"/>
                <a:sym typeface="Arial"/>
              </a:rPr>
              <a:t>which is when </a:t>
            </a:r>
            <a:r>
              <a:rPr lang="en-US" sz="1200" dirty="0">
                <a:solidFill>
                  <a:schemeClr val="dk1"/>
                </a:solidFill>
                <a:latin typeface="Arial"/>
                <a:ea typeface="Arial"/>
                <a:cs typeface="Arial"/>
                <a:sym typeface="Arial"/>
              </a:rPr>
              <a:t>the position becomes </a:t>
            </a:r>
            <a:r>
              <a:rPr lang="en-US" sz="1200" dirty="0" smtClean="0">
                <a:solidFill>
                  <a:schemeClr val="dk1"/>
                </a:solidFill>
              </a:rPr>
              <a:t>active</a:t>
            </a:r>
            <a:r>
              <a:rPr lang="en-US" sz="1200" dirty="0" smtClean="0">
                <a:solidFill>
                  <a:schemeClr val="dk1"/>
                </a:solidFill>
                <a:latin typeface="Arial"/>
                <a:ea typeface="Arial"/>
                <a:cs typeface="Arial"/>
                <a:sym typeface="Arial"/>
              </a:rPr>
              <a:t>, </a:t>
            </a:r>
            <a:r>
              <a:rPr lang="en-US" sz="1200" dirty="0">
                <a:solidFill>
                  <a:schemeClr val="dk1"/>
                </a:solidFill>
                <a:latin typeface="Arial"/>
                <a:ea typeface="Arial"/>
                <a:cs typeface="Arial"/>
                <a:sym typeface="Arial"/>
              </a:rPr>
              <a:t>entering job information, including the job code and specifying work location information.</a:t>
            </a:r>
            <a:endParaRPr dirty="0"/>
          </a:p>
        </p:txBody>
      </p:sp>
      <p:sp>
        <p:nvSpPr>
          <p:cNvPr id="813" name="Google Shape;813;p48"/>
          <p:cNvSpPr/>
          <p:nvPr/>
        </p:nvSpPr>
        <p:spPr>
          <a:xfrm>
            <a:off x="2631440" y="1732788"/>
            <a:ext cx="3199725" cy="187452"/>
          </a:xfrm>
          <a:prstGeom prst="rect">
            <a:avLst/>
          </a:prstGeom>
          <a:noFill/>
          <a:ln w="19050" cap="flat" cmpd="sng">
            <a:solidFill>
              <a:srgbClr val="FF6E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4" name="Google Shape;814;p48"/>
          <p:cNvSpPr/>
          <p:nvPr/>
        </p:nvSpPr>
        <p:spPr>
          <a:xfrm flipH="1">
            <a:off x="79948" y="3307424"/>
            <a:ext cx="2335355" cy="976207"/>
          </a:xfrm>
          <a:prstGeom prst="borderCallout1">
            <a:avLst>
              <a:gd name="adj1" fmla="val 52054"/>
              <a:gd name="adj2" fmla="val -502"/>
              <a:gd name="adj3" fmla="val 33402"/>
              <a:gd name="adj4" fmla="val -36158"/>
            </a:avLst>
          </a:prstGeom>
          <a:solidFill>
            <a:srgbClr val="F7EB5F"/>
          </a:solidFill>
          <a:ln w="25400" cap="sq"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sz="1100" dirty="0">
                <a:solidFill>
                  <a:srgbClr val="000000"/>
                </a:solidFill>
                <a:latin typeface="Arial"/>
                <a:ea typeface="Arial"/>
                <a:cs typeface="Arial"/>
                <a:sym typeface="Arial"/>
              </a:rPr>
              <a:t>Use </a:t>
            </a:r>
            <a:r>
              <a:rPr lang="en-US" sz="1100" b="1" dirty="0">
                <a:solidFill>
                  <a:srgbClr val="000000"/>
                </a:solidFill>
                <a:latin typeface="Arial"/>
                <a:ea typeface="Arial"/>
                <a:cs typeface="Arial"/>
                <a:sym typeface="Arial"/>
              </a:rPr>
              <a:t>Job Information </a:t>
            </a:r>
            <a:r>
              <a:rPr lang="en-US" sz="1100" dirty="0">
                <a:solidFill>
                  <a:srgbClr val="000000"/>
                </a:solidFill>
                <a:latin typeface="Arial"/>
                <a:ea typeface="Arial"/>
                <a:cs typeface="Arial"/>
                <a:sym typeface="Arial"/>
              </a:rPr>
              <a:t>section to enter a Job Code (Title Code) for the position. </a:t>
            </a:r>
            <a:r>
              <a:rPr lang="en-US" sz="1100" dirty="0"/>
              <a:t>O</a:t>
            </a:r>
            <a:r>
              <a:rPr lang="en-US" sz="1100" dirty="0" smtClean="0">
                <a:solidFill>
                  <a:srgbClr val="000000"/>
                </a:solidFill>
                <a:latin typeface="Arial"/>
                <a:ea typeface="Arial"/>
                <a:cs typeface="Arial"/>
                <a:sym typeface="Arial"/>
              </a:rPr>
              <a:t>ther </a:t>
            </a:r>
            <a:r>
              <a:rPr lang="en-US" sz="1100" dirty="0">
                <a:solidFill>
                  <a:srgbClr val="000000"/>
                </a:solidFill>
                <a:latin typeface="Arial"/>
                <a:ea typeface="Arial"/>
                <a:cs typeface="Arial"/>
                <a:sym typeface="Arial"/>
              </a:rPr>
              <a:t>fields in this section </a:t>
            </a:r>
            <a:r>
              <a:rPr lang="en-US" sz="1100" dirty="0" smtClean="0"/>
              <a:t>auto</a:t>
            </a:r>
            <a:r>
              <a:rPr lang="en-US" sz="1100" dirty="0" smtClean="0">
                <a:solidFill>
                  <a:srgbClr val="000000"/>
                </a:solidFill>
                <a:latin typeface="Arial"/>
                <a:ea typeface="Arial"/>
                <a:cs typeface="Arial"/>
                <a:sym typeface="Arial"/>
              </a:rPr>
              <a:t>-populate </a:t>
            </a:r>
            <a:r>
              <a:rPr lang="en-US" sz="1100" dirty="0">
                <a:solidFill>
                  <a:srgbClr val="000000"/>
                </a:solidFill>
                <a:latin typeface="Arial"/>
                <a:ea typeface="Arial"/>
                <a:cs typeface="Arial"/>
                <a:sym typeface="Arial"/>
              </a:rPr>
              <a:t>when the Job Code is entered. </a:t>
            </a:r>
            <a:endParaRPr dirty="0"/>
          </a:p>
        </p:txBody>
      </p:sp>
      <p:sp>
        <p:nvSpPr>
          <p:cNvPr id="815" name="Google Shape;815;p48"/>
          <p:cNvSpPr/>
          <p:nvPr/>
        </p:nvSpPr>
        <p:spPr>
          <a:xfrm flipH="1">
            <a:off x="85805" y="4505627"/>
            <a:ext cx="2329497" cy="1576184"/>
          </a:xfrm>
          <a:prstGeom prst="borderCallout1">
            <a:avLst>
              <a:gd name="adj1" fmla="val 50335"/>
              <a:gd name="adj2" fmla="val -1354"/>
              <a:gd name="adj3" fmla="val 33215"/>
              <a:gd name="adj4" fmla="val -41822"/>
            </a:avLst>
          </a:prstGeom>
          <a:solidFill>
            <a:srgbClr val="F7EB5F"/>
          </a:solidFill>
          <a:ln w="25400" cap="sq"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sz="1100" dirty="0">
                <a:solidFill>
                  <a:srgbClr val="000000"/>
                </a:solidFill>
                <a:latin typeface="Arial"/>
                <a:ea typeface="Arial"/>
                <a:cs typeface="Arial"/>
                <a:sym typeface="Arial"/>
              </a:rPr>
              <a:t>Use</a:t>
            </a:r>
            <a:r>
              <a:rPr lang="en-US" sz="1100" b="1" dirty="0">
                <a:solidFill>
                  <a:srgbClr val="000000"/>
                </a:solidFill>
                <a:latin typeface="Arial"/>
                <a:ea typeface="Arial"/>
                <a:cs typeface="Arial"/>
                <a:sym typeface="Arial"/>
              </a:rPr>
              <a:t> Work Location </a:t>
            </a:r>
            <a:r>
              <a:rPr lang="en-US" sz="1100" dirty="0">
                <a:solidFill>
                  <a:srgbClr val="000000"/>
                </a:solidFill>
                <a:latin typeface="Arial"/>
                <a:ea typeface="Arial"/>
                <a:cs typeface="Arial"/>
                <a:sym typeface="Arial"/>
              </a:rPr>
              <a:t>section to enter </a:t>
            </a:r>
            <a:r>
              <a:rPr lang="en-US" sz="1100" dirty="0" smtClean="0"/>
              <a:t>the Department ID </a:t>
            </a:r>
            <a:r>
              <a:rPr lang="en-US" sz="1100" dirty="0" smtClean="0">
                <a:solidFill>
                  <a:srgbClr val="000000"/>
                </a:solidFill>
                <a:latin typeface="Arial"/>
                <a:ea typeface="Arial"/>
                <a:cs typeface="Arial"/>
                <a:sym typeface="Arial"/>
              </a:rPr>
              <a:t>and </a:t>
            </a:r>
            <a:r>
              <a:rPr lang="en-US" sz="1100" dirty="0">
                <a:solidFill>
                  <a:srgbClr val="000000"/>
                </a:solidFill>
                <a:latin typeface="Arial"/>
                <a:ea typeface="Arial"/>
                <a:cs typeface="Arial"/>
                <a:sym typeface="Arial"/>
              </a:rPr>
              <a:t>‘Reports To’ for a position. The Location field (building) will default from the Department but can be overridden. </a:t>
            </a:r>
            <a:endParaRPr dirty="0"/>
          </a:p>
        </p:txBody>
      </p:sp>
      <p:sp>
        <p:nvSpPr>
          <p:cNvPr id="817" name="Google Shape;817;p48"/>
          <p:cNvSpPr/>
          <p:nvPr/>
        </p:nvSpPr>
        <p:spPr>
          <a:xfrm flipH="1">
            <a:off x="6616167" y="5347676"/>
            <a:ext cx="2082125" cy="594877"/>
          </a:xfrm>
          <a:prstGeom prst="borderCallout1">
            <a:avLst>
              <a:gd name="adj1" fmla="val 49492"/>
              <a:gd name="adj2" fmla="val 100971"/>
              <a:gd name="adj3" fmla="val 78342"/>
              <a:gd name="adj4" fmla="val 133918"/>
            </a:avLst>
          </a:prstGeom>
          <a:solidFill>
            <a:srgbClr val="F7EB5F"/>
          </a:solidFill>
          <a:ln w="25400" cap="sq"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sz="1100" b="1" dirty="0">
                <a:solidFill>
                  <a:srgbClr val="000000"/>
                </a:solidFill>
                <a:latin typeface="Arial"/>
                <a:ea typeface="Arial"/>
                <a:cs typeface="Arial"/>
                <a:sym typeface="Arial"/>
              </a:rPr>
              <a:t>Salary Admin Plan </a:t>
            </a:r>
            <a:r>
              <a:rPr lang="en-US" sz="1100" dirty="0">
                <a:solidFill>
                  <a:srgbClr val="000000"/>
                </a:solidFill>
                <a:latin typeface="Arial"/>
                <a:ea typeface="Arial"/>
                <a:cs typeface="Arial"/>
                <a:sym typeface="Arial"/>
              </a:rPr>
              <a:t>selections are narrowed based on the Job Code. </a:t>
            </a:r>
            <a:endParaRPr dirty="0"/>
          </a:p>
        </p:txBody>
      </p:sp>
      <p:sp>
        <p:nvSpPr>
          <p:cNvPr id="4" name="5-Point Star 3"/>
          <p:cNvSpPr/>
          <p:nvPr/>
        </p:nvSpPr>
        <p:spPr>
          <a:xfrm>
            <a:off x="4649313" y="2460062"/>
            <a:ext cx="197816" cy="168148"/>
          </a:xfrm>
          <a:prstGeom prst="star5">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5620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47"/>
          <p:cNvSpPr txBox="1">
            <a:spLocks noGrp="1"/>
          </p:cNvSpPr>
          <p:nvPr>
            <p:ph type="title"/>
          </p:nvPr>
        </p:nvSpPr>
        <p:spPr>
          <a:xfrm>
            <a:off x="360484" y="122515"/>
            <a:ext cx="8783516" cy="9601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2800"/>
              <a:buFont typeface="Arial Black"/>
              <a:buNone/>
            </a:pPr>
            <a:r>
              <a:rPr lang="en-US" sz="2800" dirty="0"/>
              <a:t>Position </a:t>
            </a:r>
            <a:r>
              <a:rPr lang="en-US" sz="2800" dirty="0" smtClean="0"/>
              <a:t>Data– </a:t>
            </a:r>
            <a:r>
              <a:rPr lang="en-US" sz="2800" dirty="0"/>
              <a:t>Search Functionality </a:t>
            </a:r>
            <a:endParaRPr dirty="0"/>
          </a:p>
        </p:txBody>
      </p:sp>
      <p:sp>
        <p:nvSpPr>
          <p:cNvPr id="798" name="Google Shape;798;p47"/>
          <p:cNvSpPr txBox="1">
            <a:spLocks noGrp="1"/>
          </p:cNvSpPr>
          <p:nvPr>
            <p:ph type="body" idx="1"/>
          </p:nvPr>
        </p:nvSpPr>
        <p:spPr>
          <a:xfrm>
            <a:off x="256032" y="1138445"/>
            <a:ext cx="8432673" cy="5029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600"/>
              <a:buNone/>
            </a:pPr>
            <a:r>
              <a:rPr lang="en-US" sz="1600" dirty="0"/>
              <a:t>Use </a:t>
            </a:r>
            <a:r>
              <a:rPr lang="en-US" sz="1600" dirty="0" smtClean="0"/>
              <a:t>the look </a:t>
            </a:r>
            <a:r>
              <a:rPr lang="en-US" sz="1600" dirty="0"/>
              <a:t>up functionality        to search for the desired data in </a:t>
            </a:r>
            <a:r>
              <a:rPr lang="en-US" sz="1600" dirty="0" smtClean="0"/>
              <a:t>any applicable </a:t>
            </a:r>
            <a:r>
              <a:rPr lang="en-US" sz="1600" dirty="0"/>
              <a:t>field. Narrow the search by using any of the search criteria available. </a:t>
            </a:r>
            <a:endParaRPr dirty="0"/>
          </a:p>
          <a:p>
            <a:pPr marL="0" lvl="0" indent="0" algn="l" rtl="0">
              <a:spcBef>
                <a:spcPts val="320"/>
              </a:spcBef>
              <a:spcAft>
                <a:spcPts val="0"/>
              </a:spcAft>
              <a:buClr>
                <a:schemeClr val="dk1"/>
              </a:buClr>
              <a:buSzPts val="1600"/>
              <a:buNone/>
            </a:pPr>
            <a:r>
              <a:rPr lang="en-US" sz="1600" b="1" dirty="0" smtClean="0"/>
              <a:t>- For example</a:t>
            </a:r>
            <a:r>
              <a:rPr lang="en-US" sz="1600" dirty="0"/>
              <a:t>:</a:t>
            </a:r>
            <a:r>
              <a:rPr lang="en-US" sz="1600" dirty="0" smtClean="0"/>
              <a:t> </a:t>
            </a:r>
            <a:r>
              <a:rPr lang="en-US" sz="1600" dirty="0"/>
              <a:t>to select a desired department search by either department number (e.g. xxx) in the </a:t>
            </a:r>
            <a:r>
              <a:rPr lang="en-US" sz="1600" i="1" dirty="0"/>
              <a:t>‘Department</a:t>
            </a:r>
            <a:r>
              <a:rPr lang="en-US" sz="1600" dirty="0"/>
              <a:t>’ field or by department name (e.g. Athletics) in the ‘</a:t>
            </a:r>
            <a:r>
              <a:rPr lang="en-US" sz="1600" i="1" dirty="0"/>
              <a:t>Description’ field. </a:t>
            </a:r>
            <a:endParaRPr lang="en-US" sz="1600" i="1" dirty="0" smtClean="0"/>
          </a:p>
          <a:p>
            <a:pPr marL="0" lvl="0" indent="0" algn="l" rtl="0">
              <a:spcBef>
                <a:spcPts val="320"/>
              </a:spcBef>
              <a:spcAft>
                <a:spcPts val="0"/>
              </a:spcAft>
              <a:buClr>
                <a:schemeClr val="dk1"/>
              </a:buClr>
              <a:buSzPts val="1600"/>
              <a:buNone/>
            </a:pPr>
            <a:endParaRPr sz="1400" dirty="0"/>
          </a:p>
          <a:p>
            <a:pPr marL="0" lvl="0" indent="0" algn="l" rtl="0">
              <a:spcBef>
                <a:spcPts val="320"/>
              </a:spcBef>
              <a:spcAft>
                <a:spcPts val="0"/>
              </a:spcAft>
              <a:buClr>
                <a:schemeClr val="dk1"/>
              </a:buClr>
              <a:buSzPts val="1600"/>
              <a:buNone/>
            </a:pPr>
            <a:r>
              <a:rPr lang="en-US" sz="1600" dirty="0"/>
              <a:t>Use </a:t>
            </a:r>
            <a:r>
              <a:rPr lang="en-US" sz="1600" b="1" dirty="0"/>
              <a:t>% </a:t>
            </a:r>
            <a:r>
              <a:rPr lang="en-US" sz="1600" dirty="0"/>
              <a:t>as a </a:t>
            </a:r>
            <a:r>
              <a:rPr lang="en-US" sz="1600" i="1" dirty="0"/>
              <a:t>‘Wildcard Character’ </a:t>
            </a:r>
            <a:r>
              <a:rPr lang="en-US" sz="1600" dirty="0"/>
              <a:t>to facilitate the search process. The </a:t>
            </a:r>
            <a:r>
              <a:rPr lang="en-US" sz="1600" b="1" dirty="0"/>
              <a:t>%</a:t>
            </a:r>
            <a:r>
              <a:rPr lang="en-US" sz="1600" dirty="0"/>
              <a:t> sign represents one or more other characters and allows you to search for a word embedded with the wider description, e.g., enter ‘%athletics’ to search for all departments that have a word ‘athletics’ in the description field. </a:t>
            </a:r>
            <a:endParaRPr dirty="0"/>
          </a:p>
        </p:txBody>
      </p:sp>
      <p:pic>
        <p:nvPicPr>
          <p:cNvPr id="799" name="Google Shape;799;p47" descr="C:\Users\askalimo\AppData\Local\Temp\SNAGHTML23ebbcb.PNG"/>
          <p:cNvPicPr preferRelativeResize="0"/>
          <p:nvPr/>
        </p:nvPicPr>
        <p:blipFill rotWithShape="1">
          <a:blip r:embed="rId4">
            <a:alphaModFix/>
          </a:blip>
          <a:srcRect/>
          <a:stretch/>
        </p:blipFill>
        <p:spPr>
          <a:xfrm>
            <a:off x="935635" y="3492595"/>
            <a:ext cx="7602325" cy="2449639"/>
          </a:xfrm>
          <a:prstGeom prst="rect">
            <a:avLst/>
          </a:prstGeom>
          <a:noFill/>
          <a:ln>
            <a:noFill/>
          </a:ln>
        </p:spPr>
      </p:pic>
      <p:pic>
        <p:nvPicPr>
          <p:cNvPr id="800" name="Google Shape;800;p47"/>
          <p:cNvPicPr preferRelativeResize="0"/>
          <p:nvPr/>
        </p:nvPicPr>
        <p:blipFill rotWithShape="1">
          <a:blip r:embed="rId5">
            <a:alphaModFix/>
          </a:blip>
          <a:srcRect l="1549"/>
          <a:stretch/>
        </p:blipFill>
        <p:spPr>
          <a:xfrm>
            <a:off x="4031269" y="4101435"/>
            <a:ext cx="3371747" cy="2286000"/>
          </a:xfrm>
          <a:prstGeom prst="rect">
            <a:avLst/>
          </a:prstGeom>
          <a:noFill/>
          <a:ln w="19050" cap="flat" cmpd="sng">
            <a:solidFill>
              <a:schemeClr val="accent1"/>
            </a:solidFill>
            <a:prstDash val="solid"/>
            <a:round/>
            <a:headEnd type="none" w="sm" len="sm"/>
            <a:tailEnd type="none" w="sm" len="sm"/>
          </a:ln>
        </p:spPr>
      </p:pic>
      <p:pic>
        <p:nvPicPr>
          <p:cNvPr id="801" name="Google Shape;801;p47"/>
          <p:cNvPicPr preferRelativeResize="0"/>
          <p:nvPr/>
        </p:nvPicPr>
        <p:blipFill rotWithShape="1">
          <a:blip r:embed="rId6">
            <a:alphaModFix/>
          </a:blip>
          <a:srcRect/>
          <a:stretch/>
        </p:blipFill>
        <p:spPr>
          <a:xfrm>
            <a:off x="2775283" y="1122403"/>
            <a:ext cx="280887" cy="360173"/>
          </a:xfrm>
          <a:prstGeom prst="rect">
            <a:avLst/>
          </a:prstGeom>
          <a:noFill/>
          <a:ln w="9525" cap="flat" cmpd="sng">
            <a:solidFill>
              <a:schemeClr val="accent1"/>
            </a:solidFill>
            <a:prstDash val="solid"/>
            <a:round/>
            <a:headEnd type="none" w="sm" len="sm"/>
            <a:tailEnd type="none" w="sm" len="sm"/>
          </a:ln>
        </p:spPr>
      </p:pic>
      <p:cxnSp>
        <p:nvCxnSpPr>
          <p:cNvPr id="802" name="Google Shape;802;p47"/>
          <p:cNvCxnSpPr/>
          <p:nvPr/>
        </p:nvCxnSpPr>
        <p:spPr>
          <a:xfrm rot="10800000">
            <a:off x="3521392" y="4180971"/>
            <a:ext cx="509878" cy="54322"/>
          </a:xfrm>
          <a:prstGeom prst="straightConnector1">
            <a:avLst/>
          </a:prstGeom>
          <a:noFill/>
          <a:ln w="19050" cap="flat" cmpd="sng">
            <a:solidFill>
              <a:srgbClr val="09548D"/>
            </a:solidFill>
            <a:prstDash val="solid"/>
            <a:round/>
            <a:headEnd type="none" w="sm" len="sm"/>
            <a:tailEnd type="triangle" w="med" len="med"/>
          </a:ln>
        </p:spPr>
      </p:cxnSp>
      <p:sp>
        <p:nvSpPr>
          <p:cNvPr id="803" name="Google Shape;803;p47"/>
          <p:cNvSpPr/>
          <p:nvPr/>
        </p:nvSpPr>
        <p:spPr>
          <a:xfrm rot="10800000" flipH="1">
            <a:off x="1576051" y="4070163"/>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4179753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Course Agenda</a:t>
            </a:r>
            <a:endParaRPr/>
          </a:p>
        </p:txBody>
      </p:sp>
      <p:sp>
        <p:nvSpPr>
          <p:cNvPr id="152" name="Google Shape;152;p4"/>
          <p:cNvSpPr/>
          <p:nvPr/>
        </p:nvSpPr>
        <p:spPr>
          <a:xfrm>
            <a:off x="1176639" y="1298448"/>
            <a:ext cx="6886524" cy="458838"/>
          </a:xfrm>
          <a:prstGeom prst="snip2DiagRect">
            <a:avLst>
              <a:gd name="adj1" fmla="val 0"/>
              <a:gd name="adj2" fmla="val 16667"/>
            </a:avLst>
          </a:prstGeom>
          <a:solidFill>
            <a:srgbClr val="3F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Lesson</a:t>
            </a:r>
            <a:endParaRPr dirty="0"/>
          </a:p>
        </p:txBody>
      </p:sp>
      <p:sp>
        <p:nvSpPr>
          <p:cNvPr id="27" name="Google Shape;150;p4"/>
          <p:cNvSpPr txBox="1"/>
          <p:nvPr/>
        </p:nvSpPr>
        <p:spPr>
          <a:xfrm>
            <a:off x="1827604" y="5621232"/>
            <a:ext cx="5425743" cy="625205"/>
          </a:xfrm>
          <a:prstGeom prst="rect">
            <a:avLst/>
          </a:prstGeom>
          <a:noFill/>
          <a:ln>
            <a:noFill/>
          </a:ln>
        </p:spPr>
        <p:txBody>
          <a:bodyPr spcFirstLastPara="1" wrap="square" lIns="496250" tIns="60950" rIns="60950" bIns="60950" anchor="ctr" anchorCtr="0">
            <a:noAutofit/>
          </a:bodyPr>
          <a:lstStyle/>
          <a:p>
            <a:pPr marL="0" marR="0" lvl="0" indent="0" algn="l" rtl="0">
              <a:lnSpc>
                <a:spcPct val="90000"/>
              </a:lnSpc>
              <a:spcBef>
                <a:spcPts val="0"/>
              </a:spcBef>
              <a:spcAft>
                <a:spcPts val="0"/>
              </a:spcAft>
              <a:buNone/>
            </a:pPr>
            <a:r>
              <a:rPr lang="en-US" sz="2400" dirty="0">
                <a:solidFill>
                  <a:schemeClr val="lt1"/>
                </a:solidFill>
                <a:latin typeface="Calibri"/>
                <a:ea typeface="Calibri"/>
                <a:cs typeface="Calibri"/>
                <a:sym typeface="Calibri"/>
              </a:rPr>
              <a:t>5</a:t>
            </a:r>
            <a:r>
              <a:rPr lang="en-US" sz="2400" dirty="0" smtClean="0">
                <a:solidFill>
                  <a:schemeClr val="lt1"/>
                </a:solidFill>
                <a:latin typeface="Calibri"/>
                <a:ea typeface="Calibri"/>
                <a:cs typeface="Calibri"/>
                <a:sym typeface="Calibri"/>
              </a:rPr>
              <a:t>: Review Position Control Transactions</a:t>
            </a:r>
          </a:p>
        </p:txBody>
      </p:sp>
      <p:graphicFrame>
        <p:nvGraphicFramePr>
          <p:cNvPr id="4" name="Diagram 3"/>
          <p:cNvGraphicFramePr/>
          <p:nvPr>
            <p:extLst>
              <p:ext uri="{D42A27DB-BD31-4B8C-83A1-F6EECF244321}">
                <p14:modId xmlns:p14="http://schemas.microsoft.com/office/powerpoint/2010/main" val="3374517078"/>
              </p:ext>
            </p:extLst>
          </p:nvPr>
        </p:nvGraphicFramePr>
        <p:xfrm>
          <a:off x="1176638" y="1869834"/>
          <a:ext cx="688652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9619" y="1072591"/>
            <a:ext cx="8227181" cy="2572652"/>
          </a:xfrm>
        </p:spPr>
        <p:txBody>
          <a:bodyPr>
            <a:normAutofit lnSpcReduction="10000"/>
          </a:bodyPr>
          <a:lstStyle/>
          <a:p>
            <a:r>
              <a:rPr lang="en-US" dirty="0" smtClean="0"/>
              <a:t>As you’re filling out the job details, please be sure to identify “Fixed” or “Variable” in the </a:t>
            </a:r>
            <a:r>
              <a:rPr lang="en-US" b="1" dirty="0" smtClean="0"/>
              <a:t>Fill / Part time schedule </a:t>
            </a:r>
            <a:r>
              <a:rPr lang="en-US" dirty="0" smtClean="0"/>
              <a:t>field. If you are not sure which option to choose, please contact your CPO.</a:t>
            </a:r>
            <a:endParaRPr lang="en-US" dirty="0"/>
          </a:p>
        </p:txBody>
      </p:sp>
      <p:sp>
        <p:nvSpPr>
          <p:cNvPr id="3" name="Title 2"/>
          <p:cNvSpPr>
            <a:spLocks noGrp="1"/>
          </p:cNvSpPr>
          <p:nvPr>
            <p:ph type="title"/>
          </p:nvPr>
        </p:nvSpPr>
        <p:spPr/>
        <p:txBody>
          <a:bodyPr/>
          <a:lstStyle/>
          <a:p>
            <a:r>
              <a:rPr lang="en-US" dirty="0" smtClean="0"/>
              <a:t>Full / Part </a:t>
            </a:r>
            <a:r>
              <a:rPr lang="en-US" dirty="0" smtClean="0"/>
              <a:t>Time Field</a:t>
            </a:r>
            <a:r>
              <a:rPr lang="en-US" dirty="0" smtClean="0"/>
              <a:t>	</a:t>
            </a:r>
            <a:endParaRPr lang="en-US" dirty="0"/>
          </a:p>
        </p:txBody>
      </p:sp>
      <p:pic>
        <p:nvPicPr>
          <p:cNvPr id="4" name="Picture 3"/>
          <p:cNvPicPr>
            <a:picLocks noChangeAspect="1"/>
          </p:cNvPicPr>
          <p:nvPr/>
        </p:nvPicPr>
        <p:blipFill>
          <a:blip r:embed="rId3"/>
          <a:stretch>
            <a:fillRect/>
          </a:stretch>
        </p:blipFill>
        <p:spPr>
          <a:xfrm>
            <a:off x="863685" y="3512838"/>
            <a:ext cx="7419048" cy="2723809"/>
          </a:xfrm>
          <a:prstGeom prst="rect">
            <a:avLst/>
          </a:prstGeom>
          <a:ln>
            <a:solidFill>
              <a:srgbClr val="002060"/>
            </a:solidFill>
          </a:ln>
        </p:spPr>
      </p:pic>
      <p:sp>
        <p:nvSpPr>
          <p:cNvPr id="5" name="Rectangle 4"/>
          <p:cNvSpPr/>
          <p:nvPr/>
        </p:nvSpPr>
        <p:spPr>
          <a:xfrm>
            <a:off x="988541" y="4411362"/>
            <a:ext cx="4782064" cy="580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135206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83136" y="1216619"/>
            <a:ext cx="8559696" cy="4744652"/>
          </a:xfrm>
        </p:spPr>
        <p:txBody>
          <a:bodyPr/>
          <a:lstStyle/>
          <a:p>
            <a:r>
              <a:rPr lang="en-US" dirty="0" smtClean="0"/>
              <a:t>The Salary Admin Plan &amp; Grade </a:t>
            </a:r>
            <a:r>
              <a:rPr lang="en-US" b="1" dirty="0" smtClean="0"/>
              <a:t>determine the compensation values that will be accepted, based on the job </a:t>
            </a:r>
            <a:r>
              <a:rPr lang="en-US" b="1" smtClean="0"/>
              <a:t>code, </a:t>
            </a:r>
            <a:r>
              <a:rPr lang="en-US" smtClean="0"/>
              <a:t>when </a:t>
            </a:r>
            <a:r>
              <a:rPr lang="en-US" dirty="0" smtClean="0"/>
              <a:t>a hire transactions takes place </a:t>
            </a:r>
            <a:r>
              <a:rPr lang="en-US" smtClean="0"/>
              <a:t>for that </a:t>
            </a:r>
            <a:r>
              <a:rPr lang="en-US" dirty="0" smtClean="0"/>
              <a:t>position.</a:t>
            </a:r>
            <a:endParaRPr lang="en-US" dirty="0"/>
          </a:p>
        </p:txBody>
      </p:sp>
      <p:sp>
        <p:nvSpPr>
          <p:cNvPr id="3" name="Title 2"/>
          <p:cNvSpPr>
            <a:spLocks noGrp="1"/>
          </p:cNvSpPr>
          <p:nvPr>
            <p:ph type="title"/>
          </p:nvPr>
        </p:nvSpPr>
        <p:spPr/>
        <p:txBody>
          <a:bodyPr/>
          <a:lstStyle/>
          <a:p>
            <a:r>
              <a:rPr lang="en-US" dirty="0" smtClean="0"/>
              <a:t>Salary Plan &amp; Salary Grade</a:t>
            </a:r>
            <a:endParaRPr lang="en-US" dirty="0"/>
          </a:p>
        </p:txBody>
      </p:sp>
      <p:pic>
        <p:nvPicPr>
          <p:cNvPr id="4" name="Google Shape;838;p50"/>
          <p:cNvPicPr preferRelativeResize="0"/>
          <p:nvPr/>
        </p:nvPicPr>
        <p:blipFill rotWithShape="1">
          <a:blip r:embed="rId3">
            <a:alphaModFix/>
          </a:blip>
          <a:srcRect/>
          <a:stretch/>
        </p:blipFill>
        <p:spPr>
          <a:xfrm>
            <a:off x="659567" y="3477718"/>
            <a:ext cx="7806834" cy="2810187"/>
          </a:xfrm>
          <a:prstGeom prst="rect">
            <a:avLst/>
          </a:prstGeom>
          <a:solidFill>
            <a:srgbClr val="FF0000"/>
          </a:solidFill>
          <a:ln>
            <a:noFill/>
          </a:ln>
        </p:spPr>
      </p:pic>
      <p:sp>
        <p:nvSpPr>
          <p:cNvPr id="5" name="Rectangle 4"/>
          <p:cNvSpPr/>
          <p:nvPr/>
        </p:nvSpPr>
        <p:spPr>
          <a:xfrm>
            <a:off x="1274164" y="3753838"/>
            <a:ext cx="3792511" cy="2935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599170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9619" y="1259174"/>
            <a:ext cx="8227181" cy="4866990"/>
          </a:xfrm>
        </p:spPr>
        <p:txBody>
          <a:bodyPr>
            <a:normAutofit/>
          </a:bodyPr>
          <a:lstStyle/>
          <a:p>
            <a:r>
              <a:rPr lang="en-US" dirty="0" smtClean="0"/>
              <a:t>Compensation for a potential employee is </a:t>
            </a:r>
            <a:r>
              <a:rPr lang="en-US" b="1" dirty="0" smtClean="0"/>
              <a:t>NOT</a:t>
            </a:r>
            <a:r>
              <a:rPr lang="en-US" dirty="0" smtClean="0"/>
              <a:t> entered on the position. </a:t>
            </a:r>
            <a:endParaRPr lang="en-US" dirty="0"/>
          </a:p>
          <a:p>
            <a:r>
              <a:rPr lang="en-US" dirty="0" smtClean="0"/>
              <a:t>These fields only determine an acceptable salary step or range based on job code.</a:t>
            </a:r>
          </a:p>
          <a:p>
            <a:endParaRPr lang="en-US" dirty="0" smtClean="0"/>
          </a:p>
        </p:txBody>
      </p:sp>
      <p:sp>
        <p:nvSpPr>
          <p:cNvPr id="3" name="Title 2"/>
          <p:cNvSpPr>
            <a:spLocks noGrp="1"/>
          </p:cNvSpPr>
          <p:nvPr>
            <p:ph type="title"/>
          </p:nvPr>
        </p:nvSpPr>
        <p:spPr/>
        <p:txBody>
          <a:bodyPr/>
          <a:lstStyle/>
          <a:p>
            <a:r>
              <a:rPr lang="en-US" dirty="0" smtClean="0"/>
              <a:t>More Info: Salary Admin Plan</a:t>
            </a:r>
            <a:endParaRPr lang="en-US" dirty="0"/>
          </a:p>
        </p:txBody>
      </p:sp>
      <p:pic>
        <p:nvPicPr>
          <p:cNvPr id="4" name="Picture 3"/>
          <p:cNvPicPr>
            <a:picLocks noChangeAspect="1"/>
          </p:cNvPicPr>
          <p:nvPr/>
        </p:nvPicPr>
        <p:blipFill>
          <a:blip r:embed="rId4"/>
          <a:stretch>
            <a:fillRect/>
          </a:stretch>
        </p:blipFill>
        <p:spPr>
          <a:xfrm>
            <a:off x="928324" y="3562081"/>
            <a:ext cx="7271296" cy="2615115"/>
          </a:xfrm>
          <a:prstGeom prst="rect">
            <a:avLst/>
          </a:prstGeom>
        </p:spPr>
      </p:pic>
      <p:sp>
        <p:nvSpPr>
          <p:cNvPr id="5" name="Down Arrow 4"/>
          <p:cNvSpPr/>
          <p:nvPr/>
        </p:nvSpPr>
        <p:spPr>
          <a:xfrm flipH="1">
            <a:off x="2518347" y="4682260"/>
            <a:ext cx="284813" cy="374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1323912" y="3579131"/>
            <a:ext cx="6889752" cy="2678346"/>
          </a:xfrm>
          <a:prstGeom prst="rect">
            <a:avLst/>
          </a:prstGeom>
        </p:spPr>
      </p:pic>
    </p:spTree>
    <p:custDataLst>
      <p:tags r:id="rId1"/>
    </p:custDataLst>
    <p:extLst>
      <p:ext uri="{BB962C8B-B14F-4D97-AF65-F5344CB8AC3E}">
        <p14:creationId xmlns:p14="http://schemas.microsoft.com/office/powerpoint/2010/main" val="424723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50"/>
          <p:cNvSpPr txBox="1">
            <a:spLocks noGrp="1"/>
          </p:cNvSpPr>
          <p:nvPr>
            <p:ph type="title"/>
          </p:nvPr>
        </p:nvSpPr>
        <p:spPr>
          <a:xfrm>
            <a:off x="520405" y="0"/>
            <a:ext cx="8519893" cy="9601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2800"/>
              <a:buFont typeface="Arial Black"/>
              <a:buNone/>
            </a:pPr>
            <a:r>
              <a:rPr lang="en-US" dirty="0" smtClean="0"/>
              <a:t>FLSA </a:t>
            </a:r>
            <a:r>
              <a:rPr lang="en-US" dirty="0"/>
              <a:t>Status </a:t>
            </a:r>
            <a:endParaRPr sz="5400" dirty="0"/>
          </a:p>
        </p:txBody>
      </p:sp>
      <p:sp>
        <p:nvSpPr>
          <p:cNvPr id="837" name="Google Shape;837;p50"/>
          <p:cNvSpPr txBox="1">
            <a:spLocks noGrp="1"/>
          </p:cNvSpPr>
          <p:nvPr>
            <p:ph type="body" idx="1"/>
          </p:nvPr>
        </p:nvSpPr>
        <p:spPr>
          <a:xfrm>
            <a:off x="277901" y="1137528"/>
            <a:ext cx="8715742"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dirty="0"/>
              <a:t>FLSA is an attribute of the position and defaults from the Job Code. </a:t>
            </a:r>
            <a:endParaRPr dirty="0"/>
          </a:p>
          <a:p>
            <a:pPr marL="0" lvl="0" indent="0" algn="l" rtl="0">
              <a:spcBef>
                <a:spcPts val="360"/>
              </a:spcBef>
              <a:spcAft>
                <a:spcPts val="0"/>
              </a:spcAft>
              <a:buClr>
                <a:schemeClr val="dk1"/>
              </a:buClr>
              <a:buSzPts val="1800"/>
              <a:buNone/>
            </a:pPr>
            <a:r>
              <a:rPr lang="en-US" sz="1800" dirty="0"/>
              <a:t>In UCPath an employee can only be assigned one FLSA status. </a:t>
            </a:r>
            <a:r>
              <a:rPr lang="en-US" sz="1800" b="1" dirty="0"/>
              <a:t>When there is a need to change the FLSA due to </a:t>
            </a:r>
            <a:r>
              <a:rPr lang="en-US" sz="1800" b="1" dirty="0" smtClean="0"/>
              <a:t>a </a:t>
            </a:r>
            <a:r>
              <a:rPr lang="en-US" sz="1800" b="1" dirty="0"/>
              <a:t>conflict when adding Concurrent </a:t>
            </a:r>
            <a:r>
              <a:rPr lang="en-US" sz="1800" b="1" dirty="0" smtClean="0"/>
              <a:t>Jobs, </a:t>
            </a:r>
            <a:r>
              <a:rPr lang="en-US" sz="1800" b="1" dirty="0"/>
              <a:t>the Units can contact Academic Personnel or Central HR for further guidelines.</a:t>
            </a:r>
            <a:r>
              <a:rPr lang="en-US" sz="1800" dirty="0"/>
              <a:t> They will evaluate the jobs and decide what the FLSA status should be. The FLSA Status can then be overridden as required. For more guidelines on updating the FLSA statuses visit:</a:t>
            </a:r>
            <a:endParaRPr dirty="0"/>
          </a:p>
          <a:p>
            <a:pPr marL="342900" lvl="0" indent="-342900" algn="l" rtl="0">
              <a:spcBef>
                <a:spcPts val="320"/>
              </a:spcBef>
              <a:spcAft>
                <a:spcPts val="0"/>
              </a:spcAft>
              <a:buClr>
                <a:schemeClr val="dk1"/>
              </a:buClr>
              <a:buSzPts val="1600"/>
              <a:buFont typeface="Arial"/>
              <a:buChar char="•"/>
            </a:pPr>
            <a:r>
              <a:rPr lang="en-US" sz="1600" u="sng" dirty="0">
                <a:solidFill>
                  <a:schemeClr val="hlink"/>
                </a:solidFill>
                <a:hlinkClick r:id="rId4"/>
              </a:rPr>
              <a:t>http://ap.uci.edu/compensation/flsa/</a:t>
            </a:r>
            <a:r>
              <a:rPr lang="en-US" sz="1600" dirty="0"/>
              <a:t> for academic employee or</a:t>
            </a:r>
            <a:endParaRPr dirty="0"/>
          </a:p>
          <a:p>
            <a:pPr marL="342900" lvl="0" indent="-342900" algn="l" rtl="0">
              <a:spcBef>
                <a:spcPts val="320"/>
              </a:spcBef>
              <a:spcAft>
                <a:spcPts val="0"/>
              </a:spcAft>
              <a:buClr>
                <a:srgbClr val="00B050"/>
              </a:buClr>
              <a:buSzPts val="1600"/>
              <a:buFont typeface="Arial"/>
              <a:buChar char="•"/>
            </a:pPr>
            <a:r>
              <a:rPr lang="en-US" sz="1600" u="sng" dirty="0">
                <a:solidFill>
                  <a:srgbClr val="00B050"/>
                </a:solidFill>
                <a:hlinkClick r:id="rId5"/>
              </a:rPr>
              <a:t>http://hr.uci.edu/partnership/flsa/</a:t>
            </a:r>
            <a:r>
              <a:rPr lang="en-US" sz="1600" dirty="0">
                <a:solidFill>
                  <a:srgbClr val="00B050"/>
                </a:solidFill>
              </a:rPr>
              <a:t> </a:t>
            </a:r>
            <a:r>
              <a:rPr lang="en-US" sz="1600" dirty="0"/>
              <a:t>for staff </a:t>
            </a:r>
            <a:endParaRPr dirty="0"/>
          </a:p>
          <a:p>
            <a:pPr marL="0" lvl="0" indent="0" algn="l" rtl="0">
              <a:spcBef>
                <a:spcPts val="320"/>
              </a:spcBef>
              <a:spcAft>
                <a:spcPts val="0"/>
              </a:spcAft>
              <a:buClr>
                <a:schemeClr val="dk1"/>
              </a:buClr>
              <a:buSzPts val="1600"/>
              <a:buNone/>
            </a:pPr>
            <a:endParaRPr sz="1600" dirty="0"/>
          </a:p>
        </p:txBody>
      </p:sp>
      <p:pic>
        <p:nvPicPr>
          <p:cNvPr id="838" name="Google Shape;838;p50"/>
          <p:cNvPicPr preferRelativeResize="0"/>
          <p:nvPr/>
        </p:nvPicPr>
        <p:blipFill rotWithShape="1">
          <a:blip r:embed="rId6">
            <a:alphaModFix/>
          </a:blip>
          <a:srcRect/>
          <a:stretch/>
        </p:blipFill>
        <p:spPr>
          <a:xfrm>
            <a:off x="786855" y="3736745"/>
            <a:ext cx="7679546" cy="2521180"/>
          </a:xfrm>
          <a:prstGeom prst="rect">
            <a:avLst/>
          </a:prstGeom>
          <a:noFill/>
          <a:ln>
            <a:noFill/>
          </a:ln>
        </p:spPr>
      </p:pic>
      <p:pic>
        <p:nvPicPr>
          <p:cNvPr id="839" name="Google Shape;839;p50"/>
          <p:cNvPicPr preferRelativeResize="0"/>
          <p:nvPr/>
        </p:nvPicPr>
        <p:blipFill rotWithShape="1">
          <a:blip r:embed="rId7">
            <a:alphaModFix/>
          </a:blip>
          <a:srcRect t="6075" r="1903"/>
          <a:stretch/>
        </p:blipFill>
        <p:spPr>
          <a:xfrm>
            <a:off x="4827007" y="4943109"/>
            <a:ext cx="2494439" cy="617220"/>
          </a:xfrm>
          <a:prstGeom prst="rect">
            <a:avLst/>
          </a:prstGeom>
          <a:noFill/>
          <a:ln w="19050" cap="flat" cmpd="sng">
            <a:solidFill>
              <a:srgbClr val="09548D"/>
            </a:solidFill>
            <a:prstDash val="solid"/>
            <a:round/>
            <a:headEnd type="none" w="sm" len="sm"/>
            <a:tailEnd type="none" w="sm" len="sm"/>
          </a:ln>
        </p:spPr>
      </p:pic>
      <p:cxnSp>
        <p:nvCxnSpPr>
          <p:cNvPr id="840" name="Google Shape;840;p50"/>
          <p:cNvCxnSpPr/>
          <p:nvPr/>
        </p:nvCxnSpPr>
        <p:spPr>
          <a:xfrm flipH="1">
            <a:off x="4441088" y="5172847"/>
            <a:ext cx="385919" cy="358700"/>
          </a:xfrm>
          <a:prstGeom prst="straightConnector1">
            <a:avLst/>
          </a:prstGeom>
          <a:noFill/>
          <a:ln w="19050" cap="flat" cmpd="sng">
            <a:solidFill>
              <a:srgbClr val="09548D"/>
            </a:solidFill>
            <a:prstDash val="solid"/>
            <a:round/>
            <a:headEnd type="none" w="sm" len="sm"/>
            <a:tailEnd type="triangle" w="med" len="med"/>
          </a:ln>
        </p:spPr>
      </p:cxnSp>
      <p:sp>
        <p:nvSpPr>
          <p:cNvPr id="841" name="Google Shape;841;p50"/>
          <p:cNvSpPr/>
          <p:nvPr/>
        </p:nvSpPr>
        <p:spPr>
          <a:xfrm rot="10800000" flipH="1">
            <a:off x="1336095" y="5460951"/>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6118373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51"/>
          <p:cNvSpPr txBox="1">
            <a:spLocks noGrp="1"/>
          </p:cNvSpPr>
          <p:nvPr>
            <p:ph type="body" idx="1"/>
          </p:nvPr>
        </p:nvSpPr>
        <p:spPr>
          <a:xfrm>
            <a:off x="304800" y="1116502"/>
            <a:ext cx="8276516"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en-US" sz="1800"/>
              <a:t>Use the </a:t>
            </a:r>
            <a:r>
              <a:rPr lang="en-US" sz="1800" b="1"/>
              <a:t>Specific Information Tab</a:t>
            </a:r>
            <a:r>
              <a:rPr lang="en-US" sz="1800"/>
              <a:t> to enter additional details regarding the position you are creating, including:</a:t>
            </a:r>
            <a:endParaRPr/>
          </a:p>
          <a:p>
            <a:pPr marL="342900" lvl="0" indent="-342900" algn="l" rtl="0">
              <a:spcBef>
                <a:spcPts val="320"/>
              </a:spcBef>
              <a:spcAft>
                <a:spcPts val="0"/>
              </a:spcAft>
              <a:buClr>
                <a:srgbClr val="09548D"/>
              </a:buClr>
              <a:buSzPts val="1600"/>
              <a:buFont typeface="Arial"/>
              <a:buChar char="♦"/>
            </a:pPr>
            <a:r>
              <a:rPr lang="en-US" sz="1600">
                <a:solidFill>
                  <a:srgbClr val="000000"/>
                </a:solidFill>
              </a:rPr>
              <a:t>Max Head Count</a:t>
            </a:r>
            <a:endParaRPr/>
          </a:p>
          <a:p>
            <a:pPr marL="342900" lvl="0" indent="-342900" algn="l" rtl="0">
              <a:spcBef>
                <a:spcPts val="320"/>
              </a:spcBef>
              <a:spcAft>
                <a:spcPts val="0"/>
              </a:spcAft>
              <a:buClr>
                <a:srgbClr val="09548D"/>
              </a:buClr>
              <a:buSzPts val="1600"/>
              <a:buFont typeface="Arial"/>
              <a:buChar char="♦"/>
            </a:pPr>
            <a:r>
              <a:rPr lang="en-US" sz="1600">
                <a:solidFill>
                  <a:srgbClr val="000000"/>
                </a:solidFill>
              </a:rPr>
              <a:t>Budgeted Position</a:t>
            </a:r>
            <a:endParaRPr/>
          </a:p>
          <a:p>
            <a:pPr marL="0" lvl="0" indent="0" algn="l" rtl="0">
              <a:spcBef>
                <a:spcPts val="400"/>
              </a:spcBef>
              <a:spcAft>
                <a:spcPts val="0"/>
              </a:spcAft>
              <a:buClr>
                <a:schemeClr val="dk1"/>
              </a:buClr>
              <a:buSzPts val="2000"/>
              <a:buNone/>
            </a:pPr>
            <a:endParaRPr sz="2000"/>
          </a:p>
        </p:txBody>
      </p:sp>
      <p:sp>
        <p:nvSpPr>
          <p:cNvPr id="848" name="Google Shape;848;p51"/>
          <p:cNvSpPr txBox="1">
            <a:spLocks noGrp="1"/>
          </p:cNvSpPr>
          <p:nvPr>
            <p:ph type="title"/>
          </p:nvPr>
        </p:nvSpPr>
        <p:spPr>
          <a:xfrm>
            <a:off x="127864" y="68263"/>
            <a:ext cx="9311054" cy="96012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2400"/>
              <a:buFont typeface="Arial Black"/>
              <a:buNone/>
            </a:pPr>
            <a:r>
              <a:rPr lang="en-US" dirty="0" smtClean="0"/>
              <a:t>Specific </a:t>
            </a:r>
            <a:r>
              <a:rPr lang="en-US" dirty="0"/>
              <a:t>Information Tab</a:t>
            </a:r>
            <a:endParaRPr sz="6000" dirty="0"/>
          </a:p>
        </p:txBody>
      </p:sp>
      <p:grpSp>
        <p:nvGrpSpPr>
          <p:cNvPr id="849" name="Google Shape;849;p51"/>
          <p:cNvGrpSpPr/>
          <p:nvPr/>
        </p:nvGrpSpPr>
        <p:grpSpPr>
          <a:xfrm>
            <a:off x="101637" y="2205517"/>
            <a:ext cx="8656518" cy="4082513"/>
            <a:chOff x="101637" y="2415067"/>
            <a:chExt cx="8656518" cy="4082513"/>
          </a:xfrm>
        </p:grpSpPr>
        <p:pic>
          <p:nvPicPr>
            <p:cNvPr id="850" name="Google Shape;850;p51"/>
            <p:cNvPicPr preferRelativeResize="0"/>
            <p:nvPr/>
          </p:nvPicPr>
          <p:blipFill rotWithShape="1">
            <a:blip r:embed="rId4">
              <a:alphaModFix/>
            </a:blip>
            <a:srcRect/>
            <a:stretch/>
          </p:blipFill>
          <p:spPr>
            <a:xfrm>
              <a:off x="1215310" y="2872737"/>
              <a:ext cx="6771993" cy="3624843"/>
            </a:xfrm>
            <a:prstGeom prst="rect">
              <a:avLst/>
            </a:prstGeom>
            <a:noFill/>
            <a:ln w="12700" cap="flat" cmpd="sng">
              <a:solidFill>
                <a:schemeClr val="tx1"/>
              </a:solidFill>
              <a:prstDash val="solid"/>
              <a:round/>
              <a:headEnd type="none" w="sm" len="sm"/>
              <a:tailEnd type="none" w="sm" len="sm"/>
            </a:ln>
          </p:spPr>
        </p:pic>
        <p:sp>
          <p:nvSpPr>
            <p:cNvPr id="851" name="Google Shape;851;p51"/>
            <p:cNvSpPr/>
            <p:nvPr/>
          </p:nvSpPr>
          <p:spPr>
            <a:xfrm flipH="1">
              <a:off x="6904505" y="2415067"/>
              <a:ext cx="1853650" cy="1565119"/>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1825" y="97164"/>
                  </a:moveTo>
                  <a:lnTo>
                    <a:pt x="349165" y="145654"/>
                  </a:lnTo>
                </a:path>
              </a:pathLst>
            </a:custGeom>
            <a:solidFill>
              <a:srgbClr val="F7EB5F"/>
            </a:solidFill>
            <a:ln w="25400" cap="sq"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sz="1100" b="1" dirty="0">
                  <a:solidFill>
                    <a:srgbClr val="000000"/>
                  </a:solidFill>
                  <a:latin typeface="Arial"/>
                  <a:ea typeface="Arial"/>
                  <a:cs typeface="Arial"/>
                  <a:sym typeface="Arial"/>
                </a:rPr>
                <a:t>Max Head Count </a:t>
              </a:r>
              <a:r>
                <a:rPr lang="en-US" sz="1100" dirty="0" smtClean="0">
                  <a:solidFill>
                    <a:srgbClr val="000000"/>
                  </a:solidFill>
                  <a:latin typeface="Arial"/>
                  <a:ea typeface="Arial"/>
                  <a:cs typeface="Arial"/>
                  <a:sym typeface="Arial"/>
                </a:rPr>
                <a:t>should be “1” to reflect a </a:t>
              </a:r>
              <a:r>
                <a:rPr lang="en-US" sz="1100" dirty="0">
                  <a:solidFill>
                    <a:srgbClr val="000000"/>
                  </a:solidFill>
                  <a:latin typeface="Arial"/>
                  <a:ea typeface="Arial"/>
                  <a:cs typeface="Arial"/>
                  <a:sym typeface="Arial"/>
                </a:rPr>
                <a:t>single headcount position.</a:t>
              </a:r>
              <a:endParaRPr dirty="0"/>
            </a:p>
            <a:p>
              <a:pPr marL="0" marR="0" lvl="0" indent="0" algn="l" rtl="0">
                <a:lnSpc>
                  <a:spcPct val="109090"/>
                </a:lnSpc>
                <a:spcBef>
                  <a:spcPts val="0"/>
                </a:spcBef>
                <a:spcAft>
                  <a:spcPts val="0"/>
                </a:spcAft>
                <a:buNone/>
              </a:pPr>
              <a:endParaRPr sz="1050" dirty="0">
                <a:solidFill>
                  <a:srgbClr val="000000"/>
                </a:solidFill>
                <a:latin typeface="Arial"/>
                <a:ea typeface="Arial"/>
                <a:cs typeface="Arial"/>
                <a:sym typeface="Arial"/>
              </a:endParaRPr>
            </a:p>
            <a:p>
              <a:pPr marL="0" marR="0" lvl="0" indent="0" algn="l" rtl="0">
                <a:lnSpc>
                  <a:spcPct val="109090"/>
                </a:lnSpc>
                <a:spcBef>
                  <a:spcPts val="0"/>
                </a:spcBef>
                <a:spcAft>
                  <a:spcPts val="0"/>
                </a:spcAft>
                <a:buNone/>
              </a:pPr>
              <a:r>
                <a:rPr lang="en-US" sz="1050" dirty="0">
                  <a:solidFill>
                    <a:srgbClr val="000000"/>
                  </a:solidFill>
                  <a:latin typeface="Arial"/>
                  <a:ea typeface="Arial"/>
                  <a:cs typeface="Arial"/>
                  <a:sym typeface="Arial"/>
                </a:rPr>
                <a:t>Budgeted Position box </a:t>
              </a:r>
              <a:r>
                <a:rPr lang="en-US" sz="1050" dirty="0" smtClean="0">
                  <a:solidFill>
                    <a:srgbClr val="000000"/>
                  </a:solidFill>
                  <a:latin typeface="Arial"/>
                  <a:ea typeface="Arial"/>
                  <a:cs typeface="Arial"/>
                  <a:sym typeface="Arial"/>
                </a:rPr>
                <a:t> </a:t>
              </a:r>
              <a:r>
                <a:rPr lang="en-US" sz="1050" dirty="0">
                  <a:solidFill>
                    <a:srgbClr val="000000"/>
                  </a:solidFill>
                  <a:latin typeface="Arial"/>
                  <a:ea typeface="Arial"/>
                  <a:cs typeface="Arial"/>
                  <a:sym typeface="Arial"/>
                </a:rPr>
                <a:t>is NOT related to permanently budgeted positions list. </a:t>
              </a:r>
              <a:endParaRPr sz="1200" dirty="0"/>
            </a:p>
            <a:p>
              <a:pPr marL="0" marR="0" lvl="0" indent="0" algn="l" rtl="0">
                <a:lnSpc>
                  <a:spcPct val="109090"/>
                </a:lnSpc>
                <a:spcBef>
                  <a:spcPts val="0"/>
                </a:spcBef>
                <a:spcAft>
                  <a:spcPts val="0"/>
                </a:spcAft>
                <a:buNone/>
              </a:pPr>
              <a:endParaRPr sz="1100" dirty="0">
                <a:solidFill>
                  <a:srgbClr val="000000"/>
                </a:solidFill>
                <a:latin typeface="Arial"/>
                <a:ea typeface="Arial"/>
                <a:cs typeface="Arial"/>
                <a:sym typeface="Arial"/>
              </a:endParaRPr>
            </a:p>
          </p:txBody>
        </p:sp>
        <p:sp>
          <p:nvSpPr>
            <p:cNvPr id="852" name="Google Shape;852;p51"/>
            <p:cNvSpPr/>
            <p:nvPr/>
          </p:nvSpPr>
          <p:spPr>
            <a:xfrm flipH="1">
              <a:off x="101637" y="5465559"/>
              <a:ext cx="1546917" cy="730104"/>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877" y="51762"/>
                  </a:moveTo>
                  <a:lnTo>
                    <a:pt x="-53644" y="50874"/>
                  </a:lnTo>
                </a:path>
              </a:pathLst>
            </a:custGeom>
            <a:solidFill>
              <a:srgbClr val="F7EB5F"/>
            </a:solidFill>
            <a:ln w="25400" cap="sq"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sz="1100" dirty="0">
                  <a:solidFill>
                    <a:srgbClr val="000000"/>
                  </a:solidFill>
                  <a:latin typeface="Arial"/>
                  <a:ea typeface="Arial"/>
                  <a:cs typeface="Arial"/>
                  <a:sym typeface="Arial"/>
                </a:rPr>
                <a:t>Use </a:t>
              </a:r>
              <a:r>
                <a:rPr lang="en-US" sz="1100" b="1" dirty="0">
                  <a:solidFill>
                    <a:srgbClr val="000000"/>
                  </a:solidFill>
                  <a:latin typeface="Arial"/>
                  <a:ea typeface="Arial"/>
                  <a:cs typeface="Arial"/>
                  <a:sym typeface="Arial"/>
                </a:rPr>
                <a:t>Position Pool ID </a:t>
              </a:r>
              <a:r>
                <a:rPr lang="en-US" sz="1100" dirty="0">
                  <a:solidFill>
                    <a:srgbClr val="000000"/>
                  </a:solidFill>
                  <a:latin typeface="Arial"/>
                  <a:ea typeface="Arial"/>
                  <a:cs typeface="Arial"/>
                  <a:sym typeface="Arial"/>
                </a:rPr>
                <a:t>to assign </a:t>
              </a:r>
              <a:r>
                <a:rPr lang="en-US" sz="1100" u="sng" dirty="0" smtClean="0">
                  <a:solidFill>
                    <a:srgbClr val="000000"/>
                  </a:solidFill>
                  <a:latin typeface="Arial"/>
                  <a:ea typeface="Arial"/>
                  <a:cs typeface="Arial"/>
                  <a:sym typeface="Arial"/>
                </a:rPr>
                <a:t>Work </a:t>
              </a:r>
              <a:r>
                <a:rPr lang="en-US" sz="1100" u="sng" dirty="0">
                  <a:solidFill>
                    <a:srgbClr val="000000"/>
                  </a:solidFill>
                  <a:latin typeface="Arial"/>
                  <a:ea typeface="Arial"/>
                  <a:cs typeface="Arial"/>
                  <a:sym typeface="Arial"/>
                </a:rPr>
                <a:t>Study </a:t>
              </a:r>
              <a:r>
                <a:rPr lang="en-US" sz="1100" dirty="0">
                  <a:solidFill>
                    <a:srgbClr val="000000"/>
                  </a:solidFill>
                  <a:latin typeface="Arial"/>
                  <a:ea typeface="Arial"/>
                  <a:cs typeface="Arial"/>
                  <a:sym typeface="Arial"/>
                </a:rPr>
                <a:t>funding. </a:t>
              </a:r>
              <a:endParaRPr dirty="0"/>
            </a:p>
          </p:txBody>
        </p:sp>
        <p:sp>
          <p:nvSpPr>
            <p:cNvPr id="853" name="Google Shape;853;p51"/>
            <p:cNvSpPr/>
            <p:nvPr/>
          </p:nvSpPr>
          <p:spPr>
            <a:xfrm flipH="1">
              <a:off x="3757961" y="5157320"/>
              <a:ext cx="4229342" cy="795193"/>
            </a:xfrm>
            <a:prstGeom prst="borderCallout1">
              <a:avLst>
                <a:gd name="adj1" fmla="val 101416"/>
                <a:gd name="adj2" fmla="val 77008"/>
                <a:gd name="adj3" fmla="val 152813"/>
                <a:gd name="adj4" fmla="val 52695"/>
              </a:avLst>
            </a:prstGeom>
            <a:solidFill>
              <a:srgbClr val="F7EB5F"/>
            </a:solidFill>
            <a:ln w="25400" cap="sq"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sz="1100" b="1" dirty="0" smtClean="0">
                  <a:solidFill>
                    <a:srgbClr val="000000"/>
                  </a:solidFill>
                  <a:latin typeface="Arial"/>
                  <a:ea typeface="Arial"/>
                  <a:cs typeface="Arial"/>
                  <a:sym typeface="Arial"/>
                </a:rPr>
                <a:t>FTE </a:t>
              </a:r>
              <a:r>
                <a:rPr lang="en-US" sz="1100" b="1" dirty="0">
                  <a:solidFill>
                    <a:srgbClr val="000000"/>
                  </a:solidFill>
                  <a:latin typeface="Arial"/>
                  <a:ea typeface="Arial"/>
                  <a:cs typeface="Arial"/>
                  <a:sym typeface="Arial"/>
                </a:rPr>
                <a:t>field </a:t>
              </a:r>
              <a:r>
                <a:rPr lang="en-US" sz="1100" dirty="0" smtClean="0">
                  <a:solidFill>
                    <a:srgbClr val="000000"/>
                  </a:solidFill>
                  <a:latin typeface="Arial"/>
                  <a:ea typeface="Arial"/>
                  <a:cs typeface="Arial"/>
                  <a:sym typeface="Arial"/>
                </a:rPr>
                <a:t>refers to percentage </a:t>
              </a:r>
              <a:r>
                <a:rPr lang="en-US" sz="1100" dirty="0">
                  <a:solidFill>
                    <a:srgbClr val="000000"/>
                  </a:solidFill>
                  <a:latin typeface="Arial"/>
                  <a:ea typeface="Arial"/>
                  <a:cs typeface="Arial"/>
                  <a:sym typeface="Arial"/>
                </a:rPr>
                <a:t>time for the </a:t>
              </a:r>
              <a:r>
                <a:rPr lang="en-US" sz="1100" dirty="0" smtClean="0">
                  <a:solidFill>
                    <a:srgbClr val="000000"/>
                  </a:solidFill>
                  <a:latin typeface="Arial"/>
                  <a:ea typeface="Arial"/>
                  <a:cs typeface="Arial"/>
                  <a:sym typeface="Arial"/>
                </a:rPr>
                <a:t>position. </a:t>
              </a:r>
              <a:r>
                <a:rPr lang="en-US" sz="1100" i="1" dirty="0" smtClean="0">
                  <a:solidFill>
                    <a:srgbClr val="000000"/>
                  </a:solidFill>
                  <a:latin typeface="Arial"/>
                  <a:ea typeface="Arial"/>
                  <a:cs typeface="Arial"/>
                  <a:sym typeface="Arial"/>
                </a:rPr>
                <a:t>Example:</a:t>
              </a:r>
            </a:p>
            <a:p>
              <a:pPr marL="0" marR="0" lvl="0" indent="0" algn="l" rtl="0">
                <a:lnSpc>
                  <a:spcPct val="109090"/>
                </a:lnSpc>
                <a:spcBef>
                  <a:spcPts val="0"/>
                </a:spcBef>
                <a:spcAft>
                  <a:spcPts val="0"/>
                </a:spcAft>
                <a:buNone/>
              </a:pPr>
              <a:r>
                <a:rPr lang="en-US" sz="1100" dirty="0" smtClean="0">
                  <a:solidFill>
                    <a:srgbClr val="000000"/>
                  </a:solidFill>
                  <a:latin typeface="Arial"/>
                  <a:ea typeface="Arial"/>
                  <a:cs typeface="Arial"/>
                  <a:sym typeface="Arial"/>
                </a:rPr>
                <a:t>1.0 = </a:t>
              </a:r>
              <a:r>
                <a:rPr lang="en-US" sz="1100" dirty="0">
                  <a:solidFill>
                    <a:srgbClr val="000000"/>
                  </a:solidFill>
                  <a:latin typeface="Arial"/>
                  <a:ea typeface="Arial"/>
                  <a:cs typeface="Arial"/>
                  <a:sym typeface="Arial"/>
                </a:rPr>
                <a:t>full-time (40 hr./wk</a:t>
              </a:r>
              <a:r>
                <a:rPr lang="en-US" sz="1100" dirty="0" smtClean="0">
                  <a:solidFill>
                    <a:srgbClr val="000000"/>
                  </a:solidFill>
                  <a:latin typeface="Arial"/>
                  <a:ea typeface="Arial"/>
                  <a:cs typeface="Arial"/>
                  <a:sym typeface="Arial"/>
                </a:rPr>
                <a:t>.)</a:t>
              </a:r>
            </a:p>
            <a:p>
              <a:pPr marL="0" marR="0" lvl="0" indent="0" algn="l" rtl="0">
                <a:lnSpc>
                  <a:spcPct val="109090"/>
                </a:lnSpc>
                <a:spcBef>
                  <a:spcPts val="0"/>
                </a:spcBef>
                <a:spcAft>
                  <a:spcPts val="0"/>
                </a:spcAft>
                <a:buNone/>
              </a:pPr>
              <a:r>
                <a:rPr lang="en-US" sz="1100" dirty="0" smtClean="0">
                  <a:solidFill>
                    <a:srgbClr val="000000"/>
                  </a:solidFill>
                  <a:latin typeface="Arial"/>
                  <a:ea typeface="Arial"/>
                  <a:cs typeface="Arial"/>
                  <a:sym typeface="Arial"/>
                </a:rPr>
                <a:t> 0.5 = part-time </a:t>
              </a:r>
              <a:r>
                <a:rPr lang="en-US" sz="1100" dirty="0">
                  <a:solidFill>
                    <a:srgbClr val="000000"/>
                  </a:solidFill>
                  <a:latin typeface="Arial"/>
                  <a:ea typeface="Arial"/>
                  <a:cs typeface="Arial"/>
                  <a:sym typeface="Arial"/>
                </a:rPr>
                <a:t>(20 hr./wk.) </a:t>
              </a:r>
              <a:endParaRPr dirty="0"/>
            </a:p>
            <a:p>
              <a:pPr marL="0" marR="0" lvl="0" indent="0" algn="l" rtl="0">
                <a:lnSpc>
                  <a:spcPct val="109090"/>
                </a:lnSpc>
                <a:spcBef>
                  <a:spcPts val="0"/>
                </a:spcBef>
                <a:spcAft>
                  <a:spcPts val="0"/>
                </a:spcAft>
                <a:buNone/>
              </a:pPr>
              <a:r>
                <a:rPr lang="en-US" sz="1050" i="1" dirty="0" smtClean="0">
                  <a:solidFill>
                    <a:srgbClr val="000000"/>
                  </a:solidFill>
                  <a:sym typeface="Arial"/>
                </a:rPr>
                <a:t>*Add </a:t>
              </a:r>
              <a:r>
                <a:rPr lang="en-US" sz="1050" i="1" dirty="0">
                  <a:solidFill>
                    <a:srgbClr val="000000"/>
                  </a:solidFill>
                  <a:sym typeface="Arial"/>
                </a:rPr>
                <a:t>to FTE Actual Count is not used by UC.   </a:t>
              </a:r>
              <a:endParaRPr sz="1200" i="1" dirty="0"/>
            </a:p>
          </p:txBody>
        </p:sp>
      </p:grpSp>
      <p:sp>
        <p:nvSpPr>
          <p:cNvPr id="854" name="Google Shape;854;p51"/>
          <p:cNvSpPr/>
          <p:nvPr/>
        </p:nvSpPr>
        <p:spPr>
          <a:xfrm>
            <a:off x="2012385" y="2944929"/>
            <a:ext cx="979273" cy="240480"/>
          </a:xfrm>
          <a:prstGeom prst="rect">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855" name="Google Shape;855;p51"/>
          <p:cNvCxnSpPr>
            <a:stCxn id="851" idx="1"/>
          </p:cNvCxnSpPr>
          <p:nvPr/>
        </p:nvCxnSpPr>
        <p:spPr>
          <a:xfrm flipH="1">
            <a:off x="7054630" y="3770636"/>
            <a:ext cx="776700" cy="931500"/>
          </a:xfrm>
          <a:prstGeom prst="straightConnector1">
            <a:avLst/>
          </a:prstGeom>
          <a:noFill/>
          <a:ln w="38100" cap="flat" cmpd="sng">
            <a:solidFill>
              <a:srgbClr val="5597D3"/>
            </a:solidFill>
            <a:prstDash val="solid"/>
            <a:round/>
            <a:headEnd type="none" w="sm" len="sm"/>
            <a:tailEnd type="triangle" w="med" len="med"/>
          </a:ln>
        </p:spPr>
      </p:cxnSp>
      <p:sp>
        <p:nvSpPr>
          <p:cNvPr id="856" name="Google Shape;856;p51"/>
          <p:cNvSpPr txBox="1"/>
          <p:nvPr/>
        </p:nvSpPr>
        <p:spPr>
          <a:xfrm>
            <a:off x="2329315" y="1679475"/>
            <a:ext cx="5608320" cy="86177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9548D"/>
              </a:buClr>
              <a:buSzPts val="1600"/>
              <a:buFont typeface="Arial"/>
              <a:buChar char="♦"/>
            </a:pPr>
            <a:r>
              <a:rPr lang="en-US" sz="1600">
                <a:solidFill>
                  <a:srgbClr val="000000"/>
                </a:solidFill>
                <a:latin typeface="Calibri"/>
                <a:ea typeface="Calibri"/>
                <a:cs typeface="Calibri"/>
                <a:sym typeface="Calibri"/>
              </a:rPr>
              <a:t>Position FTE (Percent of time) </a:t>
            </a:r>
            <a:endParaRPr/>
          </a:p>
          <a:p>
            <a:pPr marL="285750" marR="0" lvl="0" indent="-285750" algn="l" rtl="0">
              <a:spcBef>
                <a:spcPts val="0"/>
              </a:spcBef>
              <a:spcAft>
                <a:spcPts val="0"/>
              </a:spcAft>
              <a:buClr>
                <a:srgbClr val="09548D"/>
              </a:buClr>
              <a:buSzPts val="1600"/>
              <a:buFont typeface="Arial"/>
              <a:buChar char="♦"/>
            </a:pPr>
            <a:r>
              <a:rPr lang="en-US" sz="1600">
                <a:solidFill>
                  <a:srgbClr val="000000"/>
                </a:solidFill>
                <a:latin typeface="Calibri"/>
                <a:ea typeface="Calibri"/>
                <a:cs typeface="Calibri"/>
                <a:sym typeface="Calibri"/>
              </a:rPr>
              <a:t>Position Pool ID (used to add Work Study funding)</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9192567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35"/>
          <p:cNvSpPr txBox="1">
            <a:spLocks noGrp="1"/>
          </p:cNvSpPr>
          <p:nvPr>
            <p:ph type="body" idx="1"/>
          </p:nvPr>
        </p:nvSpPr>
        <p:spPr>
          <a:xfrm>
            <a:off x="3803562" y="1371600"/>
            <a:ext cx="4953723" cy="5249008"/>
          </a:xfrm>
          <a:prstGeom prst="rect">
            <a:avLst/>
          </a:prstGeom>
          <a:noFill/>
          <a:ln>
            <a:noFill/>
          </a:ln>
        </p:spPr>
        <p:txBody>
          <a:bodyPr spcFirstLastPara="1" wrap="square" lIns="91425" tIns="45700" rIns="91425" bIns="45700" anchor="t" anchorCtr="0">
            <a:normAutofit/>
          </a:bodyPr>
          <a:lstStyle/>
          <a:p>
            <a:pPr marL="182880" lvl="0" indent="0" algn="l" rtl="0">
              <a:spcBef>
                <a:spcPts val="0"/>
              </a:spcBef>
              <a:spcAft>
                <a:spcPts val="0"/>
              </a:spcAft>
              <a:buClr>
                <a:schemeClr val="dk1"/>
              </a:buClr>
              <a:buSzPts val="3200"/>
              <a:buNone/>
            </a:pPr>
            <a:r>
              <a:rPr lang="en-US" b="1"/>
              <a:t>What are Position Pools?</a:t>
            </a:r>
            <a:endParaRPr/>
          </a:p>
          <a:p>
            <a:pPr marL="182880" lvl="0" indent="0" algn="l" rtl="0">
              <a:spcBef>
                <a:spcPts val="440"/>
              </a:spcBef>
              <a:spcAft>
                <a:spcPts val="0"/>
              </a:spcAft>
              <a:buClr>
                <a:schemeClr val="dk1"/>
              </a:buClr>
              <a:buSzPts val="2200"/>
              <a:buNone/>
            </a:pPr>
            <a:r>
              <a:rPr lang="en-US" sz="2200"/>
              <a:t>Position Pools are used to group similar positions in the same department that share funding. </a:t>
            </a:r>
            <a:endParaRPr/>
          </a:p>
          <a:p>
            <a:pPr marL="182880" lvl="0" indent="0" algn="l" rtl="0">
              <a:spcBef>
                <a:spcPts val="1800"/>
              </a:spcBef>
              <a:spcAft>
                <a:spcPts val="0"/>
              </a:spcAft>
              <a:buClr>
                <a:schemeClr val="dk1"/>
              </a:buClr>
              <a:buSzPts val="3200"/>
              <a:buNone/>
            </a:pPr>
            <a:r>
              <a:rPr lang="en-US" b="1"/>
              <a:t>How to use them?</a:t>
            </a:r>
            <a:endParaRPr/>
          </a:p>
          <a:p>
            <a:pPr marL="182880" lvl="0" indent="0" algn="l" rtl="0">
              <a:spcBef>
                <a:spcPts val="440"/>
              </a:spcBef>
              <a:spcAft>
                <a:spcPts val="0"/>
              </a:spcAft>
              <a:buClr>
                <a:schemeClr val="dk1"/>
              </a:buClr>
              <a:buSzPts val="2200"/>
              <a:buNone/>
            </a:pPr>
            <a:r>
              <a:rPr lang="en-US" sz="2200"/>
              <a:t>At UCI, Position Pools will only be used for Work Study. As part of that process Work Study Positions will be assigned a designated Position Pool. This mechanism will help manage the split between department funding and work study program funding. </a:t>
            </a:r>
            <a:endParaRPr/>
          </a:p>
        </p:txBody>
      </p:sp>
      <p:sp>
        <p:nvSpPr>
          <p:cNvPr id="657" name="Google Shape;657;p35"/>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Position Pools </a:t>
            </a:r>
            <a:endParaRPr/>
          </a:p>
        </p:txBody>
      </p:sp>
      <p:grpSp>
        <p:nvGrpSpPr>
          <p:cNvPr id="658" name="Google Shape;658;p35"/>
          <p:cNvGrpSpPr/>
          <p:nvPr/>
        </p:nvGrpSpPr>
        <p:grpSpPr>
          <a:xfrm>
            <a:off x="562896" y="1832114"/>
            <a:ext cx="3094704" cy="3235185"/>
            <a:chOff x="462639" y="1023514"/>
            <a:chExt cx="2834640" cy="2834640"/>
          </a:xfrm>
        </p:grpSpPr>
        <p:sp>
          <p:nvSpPr>
            <p:cNvPr id="659" name="Google Shape;659;p35"/>
            <p:cNvSpPr/>
            <p:nvPr/>
          </p:nvSpPr>
          <p:spPr>
            <a:xfrm>
              <a:off x="462639" y="1023514"/>
              <a:ext cx="2834640" cy="2834640"/>
            </a:xfrm>
            <a:prstGeom prst="ellipse">
              <a:avLst/>
            </a:prstGeom>
            <a:solidFill>
              <a:srgbClr val="09548E"/>
            </a:solidFill>
            <a:ln w="9525" cap="flat" cmpd="sng">
              <a:solidFill>
                <a:srgbClr val="5597D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1" name="Google Shape;661;p35"/>
            <p:cNvSpPr/>
            <p:nvPr/>
          </p:nvSpPr>
          <p:spPr>
            <a:xfrm>
              <a:off x="662086" y="1728372"/>
              <a:ext cx="1252331" cy="1280160"/>
            </a:xfrm>
            <a:prstGeom prst="ellipse">
              <a:avLst/>
            </a:prstGeom>
            <a:solidFill>
              <a:srgbClr val="FFC000"/>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4" name="Google Shape;664;p35"/>
            <p:cNvSpPr/>
            <p:nvPr/>
          </p:nvSpPr>
          <p:spPr>
            <a:xfrm>
              <a:off x="1608265" y="1356023"/>
              <a:ext cx="1252331" cy="1280160"/>
            </a:xfrm>
            <a:prstGeom prst="ellipse">
              <a:avLst/>
            </a:prstGeom>
            <a:solidFill>
              <a:srgbClr val="FFC000"/>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7" name="Google Shape;667;p35"/>
            <p:cNvSpPr/>
            <p:nvPr/>
          </p:nvSpPr>
          <p:spPr>
            <a:xfrm>
              <a:off x="1448969" y="2352081"/>
              <a:ext cx="1252331" cy="1280160"/>
            </a:xfrm>
            <a:prstGeom prst="ellipse">
              <a:avLst/>
            </a:prstGeom>
            <a:solidFill>
              <a:srgbClr val="FFC000"/>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868" y="2460512"/>
            <a:ext cx="670180" cy="838505"/>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61924" y="2968783"/>
            <a:ext cx="678722" cy="83850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6687" y="3678369"/>
            <a:ext cx="670180" cy="838505"/>
          </a:xfrm>
          <a:prstGeom prst="rect">
            <a:avLst/>
          </a:prstGeom>
        </p:spPr>
      </p:pic>
      <p:sp>
        <p:nvSpPr>
          <p:cNvPr id="4" name="TextBox 3"/>
          <p:cNvSpPr txBox="1"/>
          <p:nvPr/>
        </p:nvSpPr>
        <p:spPr>
          <a:xfrm rot="2612359">
            <a:off x="1606455" y="1872076"/>
            <a:ext cx="584616" cy="646331"/>
          </a:xfrm>
          <a:prstGeom prst="rect">
            <a:avLst/>
          </a:prstGeom>
          <a:noFill/>
        </p:spPr>
        <p:txBody>
          <a:bodyPr wrap="square" rtlCol="0">
            <a:spAutoFit/>
          </a:bodyPr>
          <a:lstStyle/>
          <a:p>
            <a:r>
              <a:rPr lang="en-US" sz="3600" dirty="0" smtClean="0">
                <a:solidFill>
                  <a:srgbClr val="00B050"/>
                </a:solidFill>
              </a:rPr>
              <a:t>$</a:t>
            </a:r>
            <a:endParaRPr lang="en-US" sz="3600" dirty="0">
              <a:solidFill>
                <a:srgbClr val="00B050"/>
              </a:solidFill>
            </a:endParaRPr>
          </a:p>
        </p:txBody>
      </p:sp>
      <p:sp>
        <p:nvSpPr>
          <p:cNvPr id="22" name="TextBox 21"/>
          <p:cNvSpPr txBox="1"/>
          <p:nvPr/>
        </p:nvSpPr>
        <p:spPr>
          <a:xfrm rot="2612359">
            <a:off x="1010299" y="4123170"/>
            <a:ext cx="584616" cy="646331"/>
          </a:xfrm>
          <a:prstGeom prst="rect">
            <a:avLst/>
          </a:prstGeom>
          <a:noFill/>
        </p:spPr>
        <p:txBody>
          <a:bodyPr wrap="square" rtlCol="0">
            <a:spAutoFit/>
          </a:bodyPr>
          <a:lstStyle/>
          <a:p>
            <a:r>
              <a:rPr lang="en-US" sz="3600" dirty="0" smtClean="0">
                <a:solidFill>
                  <a:srgbClr val="00B050"/>
                </a:solidFill>
              </a:rPr>
              <a:t>$</a:t>
            </a:r>
            <a:endParaRPr lang="en-US" sz="3600" dirty="0">
              <a:solidFill>
                <a:srgbClr val="00B050"/>
              </a:solidFill>
            </a:endParaRPr>
          </a:p>
        </p:txBody>
      </p:sp>
      <p:sp>
        <p:nvSpPr>
          <p:cNvPr id="23" name="TextBox 22"/>
          <p:cNvSpPr txBox="1"/>
          <p:nvPr/>
        </p:nvSpPr>
        <p:spPr>
          <a:xfrm rot="2612359">
            <a:off x="3105932" y="3085623"/>
            <a:ext cx="584616" cy="646331"/>
          </a:xfrm>
          <a:prstGeom prst="rect">
            <a:avLst/>
          </a:prstGeom>
          <a:noFill/>
        </p:spPr>
        <p:txBody>
          <a:bodyPr wrap="square" rtlCol="0">
            <a:spAutoFit/>
          </a:bodyPr>
          <a:lstStyle/>
          <a:p>
            <a:r>
              <a:rPr lang="en-US" sz="3600" dirty="0" smtClean="0">
                <a:solidFill>
                  <a:srgbClr val="00B050"/>
                </a:solidFill>
              </a:rPr>
              <a:t>$</a:t>
            </a:r>
            <a:endParaRPr lang="en-US" sz="3600" dirty="0">
              <a:solidFill>
                <a:srgbClr val="00B050"/>
              </a:solidFill>
            </a:endParaRPr>
          </a:p>
        </p:txBody>
      </p:sp>
      <p:sp>
        <p:nvSpPr>
          <p:cNvPr id="24" name="TextBox 23"/>
          <p:cNvSpPr txBox="1"/>
          <p:nvPr/>
        </p:nvSpPr>
        <p:spPr>
          <a:xfrm rot="17887813">
            <a:off x="1172640" y="2000354"/>
            <a:ext cx="584616" cy="646331"/>
          </a:xfrm>
          <a:prstGeom prst="rect">
            <a:avLst/>
          </a:prstGeom>
          <a:noFill/>
        </p:spPr>
        <p:txBody>
          <a:bodyPr wrap="square" rtlCol="0">
            <a:spAutoFit/>
          </a:bodyPr>
          <a:lstStyle/>
          <a:p>
            <a:r>
              <a:rPr lang="en-US" sz="3600" dirty="0" smtClean="0">
                <a:solidFill>
                  <a:srgbClr val="00B050"/>
                </a:solidFill>
              </a:rPr>
              <a:t>$</a:t>
            </a:r>
            <a:endParaRPr lang="en-US" sz="3600" dirty="0">
              <a:solidFill>
                <a:srgbClr val="00B050"/>
              </a:solidFill>
            </a:endParaRPr>
          </a:p>
        </p:txBody>
      </p:sp>
      <p:sp>
        <p:nvSpPr>
          <p:cNvPr id="25" name="TextBox 24"/>
          <p:cNvSpPr txBox="1"/>
          <p:nvPr/>
        </p:nvSpPr>
        <p:spPr>
          <a:xfrm rot="20593607">
            <a:off x="1372339" y="4293291"/>
            <a:ext cx="584616" cy="646331"/>
          </a:xfrm>
          <a:prstGeom prst="rect">
            <a:avLst/>
          </a:prstGeom>
          <a:noFill/>
        </p:spPr>
        <p:txBody>
          <a:bodyPr wrap="square" rtlCol="0">
            <a:spAutoFit/>
          </a:bodyPr>
          <a:lstStyle/>
          <a:p>
            <a:r>
              <a:rPr lang="en-US" sz="3600" dirty="0" smtClean="0">
                <a:solidFill>
                  <a:srgbClr val="00B050"/>
                </a:solidFill>
              </a:rPr>
              <a:t>$</a:t>
            </a:r>
            <a:endParaRPr lang="en-US" sz="3600" dirty="0">
              <a:solidFill>
                <a:srgbClr val="00B050"/>
              </a:solidFill>
            </a:endParaRPr>
          </a:p>
        </p:txBody>
      </p:sp>
      <p:sp>
        <p:nvSpPr>
          <p:cNvPr id="26" name="TextBox 25"/>
          <p:cNvSpPr txBox="1"/>
          <p:nvPr/>
        </p:nvSpPr>
        <p:spPr>
          <a:xfrm rot="6266848">
            <a:off x="3019991" y="3621413"/>
            <a:ext cx="584616" cy="646331"/>
          </a:xfrm>
          <a:prstGeom prst="rect">
            <a:avLst/>
          </a:prstGeom>
          <a:noFill/>
        </p:spPr>
        <p:txBody>
          <a:bodyPr wrap="square" rtlCol="0">
            <a:spAutoFit/>
          </a:bodyPr>
          <a:lstStyle/>
          <a:p>
            <a:r>
              <a:rPr lang="en-US" sz="3600" dirty="0" smtClean="0">
                <a:solidFill>
                  <a:srgbClr val="00B050"/>
                </a:solidFill>
              </a:rPr>
              <a:t>$</a:t>
            </a:r>
            <a:endParaRPr lang="en-US" sz="3600" dirty="0">
              <a:solidFill>
                <a:srgbClr val="00B050"/>
              </a:solidFill>
            </a:endParaRPr>
          </a:p>
        </p:txBody>
      </p:sp>
    </p:spTree>
    <p:custDataLst>
      <p:tags r:id="rId1"/>
    </p:custDataLst>
    <p:extLst>
      <p:ext uri="{BB962C8B-B14F-4D97-AF65-F5344CB8AC3E}">
        <p14:creationId xmlns:p14="http://schemas.microsoft.com/office/powerpoint/2010/main" val="923322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36"/>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Position Pool ID</a:t>
            </a:r>
            <a:endParaRPr/>
          </a:p>
        </p:txBody>
      </p:sp>
      <p:sp>
        <p:nvSpPr>
          <p:cNvPr id="674" name="Google Shape;674;p36"/>
          <p:cNvSpPr txBox="1"/>
          <p:nvPr/>
        </p:nvSpPr>
        <p:spPr>
          <a:xfrm>
            <a:off x="211017" y="1091224"/>
            <a:ext cx="8670708"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The </a:t>
            </a:r>
            <a:r>
              <a:rPr lang="en-US" sz="2000" b="1">
                <a:solidFill>
                  <a:schemeClr val="dk1"/>
                </a:solidFill>
                <a:latin typeface="Calibri"/>
                <a:ea typeface="Calibri"/>
                <a:cs typeface="Calibri"/>
                <a:sym typeface="Calibri"/>
              </a:rPr>
              <a:t>Specific Information </a:t>
            </a:r>
            <a:r>
              <a:rPr lang="en-US" sz="2000">
                <a:solidFill>
                  <a:schemeClr val="dk1"/>
                </a:solidFill>
                <a:latin typeface="Calibri"/>
                <a:ea typeface="Calibri"/>
                <a:cs typeface="Calibri"/>
                <a:sym typeface="Calibri"/>
              </a:rPr>
              <a:t>tab houses the </a:t>
            </a:r>
            <a:r>
              <a:rPr lang="en-US" sz="2000" b="1">
                <a:solidFill>
                  <a:schemeClr val="dk1"/>
                </a:solidFill>
                <a:latin typeface="Calibri"/>
                <a:ea typeface="Calibri"/>
                <a:cs typeface="Calibri"/>
                <a:sym typeface="Calibri"/>
              </a:rPr>
              <a:t>Position Pool ID </a:t>
            </a:r>
            <a:r>
              <a:rPr lang="en-US" sz="2000">
                <a:solidFill>
                  <a:schemeClr val="dk1"/>
                </a:solidFill>
                <a:latin typeface="Calibri"/>
                <a:ea typeface="Calibri"/>
                <a:cs typeface="Calibri"/>
                <a:sym typeface="Calibri"/>
              </a:rPr>
              <a:t>field. The funding for the position is split based on the position pool ID selected. </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The funding configuration (splits) are already established in UCPath therefore no additional transactions are needed for the funding allocations to occur. </a:t>
            </a:r>
            <a:endParaRPr/>
          </a:p>
        </p:txBody>
      </p:sp>
      <p:grpSp>
        <p:nvGrpSpPr>
          <p:cNvPr id="675" name="Google Shape;675;p36"/>
          <p:cNvGrpSpPr/>
          <p:nvPr/>
        </p:nvGrpSpPr>
        <p:grpSpPr>
          <a:xfrm>
            <a:off x="975680" y="2681175"/>
            <a:ext cx="7498080" cy="3566303"/>
            <a:chOff x="975680" y="2852625"/>
            <a:chExt cx="7498080" cy="3566303"/>
          </a:xfrm>
        </p:grpSpPr>
        <p:pic>
          <p:nvPicPr>
            <p:cNvPr id="676" name="Google Shape;676;p36"/>
            <p:cNvPicPr preferRelativeResize="0"/>
            <p:nvPr/>
          </p:nvPicPr>
          <p:blipFill rotWithShape="1">
            <a:blip r:embed="rId4">
              <a:alphaModFix/>
            </a:blip>
            <a:srcRect/>
            <a:stretch/>
          </p:blipFill>
          <p:spPr>
            <a:xfrm>
              <a:off x="975680" y="2852625"/>
              <a:ext cx="7498080" cy="3566303"/>
            </a:xfrm>
            <a:prstGeom prst="rect">
              <a:avLst/>
            </a:prstGeom>
            <a:noFill/>
            <a:ln w="9525" cap="flat" cmpd="sng">
              <a:solidFill>
                <a:srgbClr val="7F7F7F"/>
              </a:solidFill>
              <a:prstDash val="solid"/>
              <a:round/>
              <a:headEnd type="none" w="sm" len="sm"/>
              <a:tailEnd type="none" w="sm" len="sm"/>
            </a:ln>
          </p:spPr>
        </p:pic>
        <p:sp>
          <p:nvSpPr>
            <p:cNvPr id="677" name="Google Shape;677;p36"/>
            <p:cNvSpPr txBox="1"/>
            <p:nvPr/>
          </p:nvSpPr>
          <p:spPr>
            <a:xfrm>
              <a:off x="1061973" y="3926460"/>
              <a:ext cx="2828710" cy="1015663"/>
            </a:xfrm>
            <a:prstGeom prst="rect">
              <a:avLst/>
            </a:prstGeom>
            <a:solidFill>
              <a:srgbClr val="DDEAF6"/>
            </a:solid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Best practice is to update the position with the </a:t>
              </a:r>
              <a:r>
                <a:rPr lang="en-US" sz="1200" b="1">
                  <a:solidFill>
                    <a:schemeClr val="dk1"/>
                  </a:solidFill>
                  <a:latin typeface="Calibri"/>
                  <a:ea typeface="Calibri"/>
                  <a:cs typeface="Calibri"/>
                  <a:sym typeface="Calibri"/>
                </a:rPr>
                <a:t>Position Pool ID </a:t>
              </a:r>
              <a:r>
                <a:rPr lang="en-US" sz="1200">
                  <a:solidFill>
                    <a:schemeClr val="dk1"/>
                  </a:solidFill>
                  <a:latin typeface="Calibri"/>
                  <a:ea typeface="Calibri"/>
                  <a:cs typeface="Calibri"/>
                  <a:sym typeface="Calibri"/>
                </a:rPr>
                <a:t>before hiring the student so that you are not waiting on approval of the hire transaction from the UCPath Center.</a:t>
              </a:r>
              <a:endParaRPr/>
            </a:p>
          </p:txBody>
        </p:sp>
      </p:grpSp>
    </p:spTree>
    <p:custDataLst>
      <p:tags r:id="rId1"/>
    </p:custDataLst>
    <p:extLst>
      <p:ext uri="{BB962C8B-B14F-4D97-AF65-F5344CB8AC3E}">
        <p14:creationId xmlns:p14="http://schemas.microsoft.com/office/powerpoint/2010/main" val="2427399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52"/>
          <p:cNvSpPr txBox="1">
            <a:spLocks noGrp="1"/>
          </p:cNvSpPr>
          <p:nvPr>
            <p:ph type="body" idx="1"/>
          </p:nvPr>
        </p:nvSpPr>
        <p:spPr>
          <a:xfrm>
            <a:off x="428784" y="1146810"/>
            <a:ext cx="3766698"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dirty="0"/>
              <a:t>Use the </a:t>
            </a:r>
            <a:r>
              <a:rPr lang="en-US" sz="2000" b="1" dirty="0"/>
              <a:t>UC Position Data </a:t>
            </a:r>
            <a:r>
              <a:rPr lang="en-US" sz="2000" dirty="0"/>
              <a:t>Tab to: </a:t>
            </a:r>
            <a:endParaRPr dirty="0"/>
          </a:p>
          <a:p>
            <a:pPr marL="342900" lvl="0" indent="-342900" algn="l" rtl="0">
              <a:spcBef>
                <a:spcPts val="600"/>
              </a:spcBef>
              <a:spcAft>
                <a:spcPts val="0"/>
              </a:spcAft>
              <a:buClr>
                <a:schemeClr val="dk1"/>
              </a:buClr>
              <a:buSzPts val="1800"/>
              <a:buFont typeface="+mj-lt"/>
              <a:buAutoNum type="arabicPeriod"/>
            </a:pPr>
            <a:r>
              <a:rPr lang="en-US" sz="1800" dirty="0"/>
              <a:t>Select the HR Worksite </a:t>
            </a:r>
            <a:endParaRPr dirty="0"/>
          </a:p>
          <a:p>
            <a:pPr marL="342900" lvl="0" indent="-342900" algn="l" rtl="0">
              <a:spcBef>
                <a:spcPts val="600"/>
              </a:spcBef>
              <a:spcAft>
                <a:spcPts val="0"/>
              </a:spcAft>
              <a:buClr>
                <a:schemeClr val="dk1"/>
              </a:buClr>
              <a:buSzPts val="1800"/>
              <a:buFont typeface="+mj-lt"/>
              <a:buAutoNum type="arabicPeriod"/>
            </a:pPr>
            <a:r>
              <a:rPr lang="en-US" sz="1800" dirty="0"/>
              <a:t>Specify Employee Relations Code for the position </a:t>
            </a:r>
            <a:endParaRPr dirty="0"/>
          </a:p>
        </p:txBody>
      </p:sp>
      <p:sp>
        <p:nvSpPr>
          <p:cNvPr id="863" name="Google Shape;863;p52"/>
          <p:cNvSpPr txBox="1">
            <a:spLocks noGrp="1"/>
          </p:cNvSpPr>
          <p:nvPr>
            <p:ph type="title"/>
          </p:nvPr>
        </p:nvSpPr>
        <p:spPr>
          <a:xfrm>
            <a:off x="285750" y="11113"/>
            <a:ext cx="8757285" cy="9601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2400"/>
              <a:buFont typeface="Arial Black"/>
              <a:buNone/>
            </a:pPr>
            <a:r>
              <a:rPr lang="en-US" dirty="0" smtClean="0"/>
              <a:t>UC </a:t>
            </a:r>
            <a:r>
              <a:rPr lang="en-US" dirty="0"/>
              <a:t>Position Data Tab </a:t>
            </a:r>
            <a:endParaRPr sz="6000" dirty="0"/>
          </a:p>
        </p:txBody>
      </p:sp>
      <p:sp>
        <p:nvSpPr>
          <p:cNvPr id="865" name="Google Shape;865;p52"/>
          <p:cNvSpPr txBox="1"/>
          <p:nvPr/>
        </p:nvSpPr>
        <p:spPr>
          <a:xfrm>
            <a:off x="4548066" y="1459579"/>
            <a:ext cx="3766698" cy="1703966"/>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600"/>
              </a:spcBef>
              <a:spcAft>
                <a:spcPts val="0"/>
              </a:spcAft>
              <a:buClr>
                <a:schemeClr val="dk1"/>
              </a:buClr>
              <a:buSzPts val="1800"/>
              <a:buFont typeface="+mj-lt"/>
              <a:buAutoNum type="arabicPeriod" startAt="3"/>
            </a:pPr>
            <a:r>
              <a:rPr lang="en-US" sz="1800" dirty="0" smtClean="0">
                <a:solidFill>
                  <a:schemeClr val="dk1"/>
                </a:solidFill>
                <a:latin typeface="Calibri"/>
                <a:ea typeface="Calibri"/>
                <a:cs typeface="Calibri"/>
                <a:sym typeface="Calibri"/>
              </a:rPr>
              <a:t>Identify </a:t>
            </a:r>
            <a:r>
              <a:rPr lang="en-US" sz="1800" dirty="0">
                <a:solidFill>
                  <a:schemeClr val="dk1"/>
                </a:solidFill>
                <a:latin typeface="Calibri"/>
                <a:ea typeface="Calibri"/>
                <a:cs typeface="Calibri"/>
                <a:sym typeface="Calibri"/>
              </a:rPr>
              <a:t>Special Training needed</a:t>
            </a:r>
            <a:endParaRPr dirty="0"/>
          </a:p>
          <a:p>
            <a:pPr marL="342900" marR="0" lvl="0" indent="-342900" algn="l" rtl="0">
              <a:spcBef>
                <a:spcPts val="600"/>
              </a:spcBef>
              <a:spcAft>
                <a:spcPts val="0"/>
              </a:spcAft>
              <a:buClr>
                <a:schemeClr val="dk1"/>
              </a:buClr>
              <a:buSzPts val="1800"/>
              <a:buFont typeface="+mj-lt"/>
              <a:buAutoNum type="arabicPeriod" startAt="3"/>
            </a:pPr>
            <a:r>
              <a:rPr lang="en-US" sz="1800" dirty="0">
                <a:solidFill>
                  <a:schemeClr val="dk1"/>
                </a:solidFill>
                <a:latin typeface="Calibri"/>
                <a:ea typeface="Calibri"/>
                <a:cs typeface="Calibri"/>
                <a:sym typeface="Calibri"/>
              </a:rPr>
              <a:t>Add necessary Security Clearances</a:t>
            </a:r>
            <a:endParaRPr dirty="0"/>
          </a:p>
        </p:txBody>
      </p:sp>
      <p:pic>
        <p:nvPicPr>
          <p:cNvPr id="2" name="Picture 1"/>
          <p:cNvPicPr>
            <a:picLocks noChangeAspect="1"/>
          </p:cNvPicPr>
          <p:nvPr/>
        </p:nvPicPr>
        <p:blipFill>
          <a:blip r:embed="rId4"/>
          <a:stretch>
            <a:fillRect/>
          </a:stretch>
        </p:blipFill>
        <p:spPr>
          <a:xfrm>
            <a:off x="530486" y="2597335"/>
            <a:ext cx="8267812" cy="3350075"/>
          </a:xfrm>
          <a:prstGeom prst="rect">
            <a:avLst/>
          </a:prstGeom>
          <a:ln>
            <a:solidFill>
              <a:schemeClr val="tx1"/>
            </a:solidFill>
          </a:ln>
        </p:spPr>
      </p:pic>
      <p:sp>
        <p:nvSpPr>
          <p:cNvPr id="3" name="Rectangle 2"/>
          <p:cNvSpPr/>
          <p:nvPr/>
        </p:nvSpPr>
        <p:spPr>
          <a:xfrm>
            <a:off x="741680" y="3952240"/>
            <a:ext cx="3322320" cy="4978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965200" y="3942080"/>
            <a:ext cx="254000" cy="26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0" name="Oval 9"/>
          <p:cNvSpPr/>
          <p:nvPr/>
        </p:nvSpPr>
        <p:spPr>
          <a:xfrm>
            <a:off x="493843" y="4197364"/>
            <a:ext cx="254000" cy="2628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 name="Rectangle 10"/>
          <p:cNvSpPr/>
          <p:nvPr/>
        </p:nvSpPr>
        <p:spPr>
          <a:xfrm>
            <a:off x="812800" y="4730743"/>
            <a:ext cx="4191000" cy="8291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0400" y="4923783"/>
            <a:ext cx="304800" cy="2959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3" name="Rectangle 12"/>
          <p:cNvSpPr/>
          <p:nvPr/>
        </p:nvSpPr>
        <p:spPr>
          <a:xfrm>
            <a:off x="5235314" y="4730744"/>
            <a:ext cx="3311786" cy="984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082914" y="4508177"/>
            <a:ext cx="304800" cy="29591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Tree>
    <p:custDataLst>
      <p:tags r:id="rId1"/>
    </p:custDataLst>
    <p:extLst>
      <p:ext uri="{BB962C8B-B14F-4D97-AF65-F5344CB8AC3E}">
        <p14:creationId xmlns:p14="http://schemas.microsoft.com/office/powerpoint/2010/main" val="13024167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69430" y="3235115"/>
            <a:ext cx="7225260" cy="3041756"/>
          </a:xfrm>
          <a:prstGeom prst="rect">
            <a:avLst/>
          </a:prstGeom>
        </p:spPr>
      </p:pic>
      <p:sp>
        <p:nvSpPr>
          <p:cNvPr id="2" name="Text Placeholder 1"/>
          <p:cNvSpPr>
            <a:spLocks noGrp="1"/>
          </p:cNvSpPr>
          <p:nvPr>
            <p:ph type="body" idx="1"/>
          </p:nvPr>
        </p:nvSpPr>
        <p:spPr>
          <a:xfrm>
            <a:off x="0" y="1154243"/>
            <a:ext cx="9044518" cy="4926951"/>
          </a:xfrm>
        </p:spPr>
        <p:txBody>
          <a:bodyPr>
            <a:normAutofit/>
          </a:bodyPr>
          <a:lstStyle/>
          <a:p>
            <a:r>
              <a:rPr lang="en-US" sz="2400" b="1" dirty="0" smtClean="0"/>
              <a:t>UCI E-Verify Required: </a:t>
            </a:r>
            <a:r>
              <a:rPr lang="en-US" sz="2400" dirty="0" smtClean="0"/>
              <a:t>Use if your school or department manually performs i-9 verification for new hires.</a:t>
            </a:r>
          </a:p>
          <a:p>
            <a:pPr lvl="1"/>
            <a:r>
              <a:rPr lang="en-US" sz="2000" dirty="0" smtClean="0"/>
              <a:t>System-generated i-9 notification sent to employee once hired.</a:t>
            </a:r>
          </a:p>
          <a:p>
            <a:r>
              <a:rPr lang="en-US" sz="2400" b="1" dirty="0" smtClean="0"/>
              <a:t>UCI No E-Verify</a:t>
            </a:r>
            <a:r>
              <a:rPr lang="en-US" sz="2400" dirty="0" smtClean="0"/>
              <a:t>: Use if your school or department utilizes the UCI Central Onboarding team to perform i-9 verification for new hires.</a:t>
            </a:r>
            <a:endParaRPr lang="en-US" sz="2400" dirty="0"/>
          </a:p>
        </p:txBody>
      </p:sp>
      <p:sp>
        <p:nvSpPr>
          <p:cNvPr id="3" name="Title 2"/>
          <p:cNvSpPr>
            <a:spLocks noGrp="1"/>
          </p:cNvSpPr>
          <p:nvPr>
            <p:ph type="title"/>
          </p:nvPr>
        </p:nvSpPr>
        <p:spPr/>
        <p:txBody>
          <a:bodyPr/>
          <a:lstStyle/>
          <a:p>
            <a:r>
              <a:rPr lang="en-US" dirty="0" smtClean="0"/>
              <a:t>HR Worksite ID</a:t>
            </a:r>
            <a:endParaRPr lang="en-US" dirty="0"/>
          </a:p>
        </p:txBody>
      </p:sp>
    </p:spTree>
    <p:custDataLst>
      <p:tags r:id="rId1"/>
    </p:custDataLst>
    <p:extLst>
      <p:ext uri="{BB962C8B-B14F-4D97-AF65-F5344CB8AC3E}">
        <p14:creationId xmlns:p14="http://schemas.microsoft.com/office/powerpoint/2010/main" val="40679503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535118" y="2356640"/>
            <a:ext cx="8152381" cy="3428571"/>
          </a:xfrm>
          <a:prstGeom prst="rect">
            <a:avLst/>
          </a:prstGeom>
          <a:ln>
            <a:solidFill>
              <a:schemeClr val="tx1"/>
            </a:solidFill>
          </a:ln>
          <a:effectLst>
            <a:outerShdw blurRad="50800" dist="38100" dir="2700000" algn="tl" rotWithShape="0">
              <a:prstClr val="black">
                <a:alpha val="40000"/>
              </a:prstClr>
            </a:outerShdw>
          </a:effectLst>
        </p:spPr>
      </p:pic>
      <p:sp>
        <p:nvSpPr>
          <p:cNvPr id="872" name="Google Shape;872;p53"/>
          <p:cNvSpPr txBox="1">
            <a:spLocks noGrp="1"/>
          </p:cNvSpPr>
          <p:nvPr>
            <p:ph type="body" idx="1"/>
          </p:nvPr>
        </p:nvSpPr>
        <p:spPr>
          <a:xfrm>
            <a:off x="269119" y="1229112"/>
            <a:ext cx="8684381" cy="474465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None/>
            </a:pPr>
            <a:r>
              <a:rPr lang="en-US" sz="2000" dirty="0"/>
              <a:t>To determine which Employees Relations Code to choose from the drop down menu use the </a:t>
            </a:r>
            <a:r>
              <a:rPr lang="en-US" sz="2000" u="sng" dirty="0">
                <a:hlinkClick r:id="rId5"/>
              </a:rPr>
              <a:t>UC Irvine Employee Relations (EREL) Code Chart </a:t>
            </a:r>
            <a:endParaRPr sz="2000" dirty="0"/>
          </a:p>
        </p:txBody>
      </p:sp>
      <p:sp>
        <p:nvSpPr>
          <p:cNvPr id="873" name="Google Shape;873;p53"/>
          <p:cNvSpPr txBox="1">
            <a:spLocks noGrp="1"/>
          </p:cNvSpPr>
          <p:nvPr>
            <p:ph type="title"/>
          </p:nvPr>
        </p:nvSpPr>
        <p:spPr>
          <a:xfrm>
            <a:off x="109818" y="11113"/>
            <a:ext cx="9231923" cy="96012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2400"/>
              <a:buFont typeface="Arial Black"/>
              <a:buNone/>
            </a:pPr>
            <a:r>
              <a:rPr lang="en-US" sz="2800" dirty="0" smtClean="0"/>
              <a:t>UC Position Data Tab – </a:t>
            </a:r>
            <a:r>
              <a:rPr lang="en-US" sz="2800" dirty="0"/>
              <a:t>Employee Relations Code  </a:t>
            </a:r>
            <a:endParaRPr sz="4400" dirty="0"/>
          </a:p>
        </p:txBody>
      </p:sp>
      <p:sp>
        <p:nvSpPr>
          <p:cNvPr id="874" name="Google Shape;874;p53"/>
          <p:cNvSpPr/>
          <p:nvPr/>
        </p:nvSpPr>
        <p:spPr>
          <a:xfrm rot="10800000" flipH="1">
            <a:off x="195231" y="3807500"/>
            <a:ext cx="478230" cy="2784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839078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body" idx="1"/>
          </p:nvPr>
        </p:nvSpPr>
        <p:spPr>
          <a:xfrm>
            <a:off x="128316" y="1239827"/>
            <a:ext cx="8659068" cy="515229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600"/>
              <a:buNone/>
            </a:pPr>
            <a:r>
              <a:rPr lang="en-US" sz="2800" b="1" u="sng" dirty="0"/>
              <a:t>        </a:t>
            </a:r>
            <a:r>
              <a:rPr lang="en-US" b="1" u="sng" dirty="0"/>
              <a:t>Key Objectives</a:t>
            </a:r>
            <a:r>
              <a:rPr lang="en-US" b="1" u="sng" dirty="0" smtClean="0"/>
              <a:t>:</a:t>
            </a:r>
            <a:endParaRPr sz="3600" u="sng" dirty="0"/>
          </a:p>
          <a:p>
            <a:pPr marL="742950" lvl="1" indent="-285750" algn="l" rtl="0">
              <a:spcBef>
                <a:spcPts val="1080"/>
              </a:spcBef>
              <a:spcAft>
                <a:spcPts val="0"/>
              </a:spcAft>
              <a:buClr>
                <a:schemeClr val="dk1"/>
              </a:buClr>
              <a:buSzPts val="2400"/>
              <a:buChar char="•"/>
            </a:pPr>
            <a:r>
              <a:rPr lang="en-US" sz="2600" dirty="0"/>
              <a:t>Identify </a:t>
            </a:r>
            <a:r>
              <a:rPr lang="en-US" sz="2600" dirty="0" smtClean="0"/>
              <a:t>Position </a:t>
            </a:r>
            <a:r>
              <a:rPr lang="en-US" sz="2600" dirty="0"/>
              <a:t>Management pages in UCPath and how they will be utilized at UCI </a:t>
            </a:r>
            <a:endParaRPr sz="3000" dirty="0"/>
          </a:p>
          <a:p>
            <a:pPr marL="742950" lvl="1" indent="-285750" algn="l" rtl="0">
              <a:spcBef>
                <a:spcPts val="1080"/>
              </a:spcBef>
              <a:spcAft>
                <a:spcPts val="0"/>
              </a:spcAft>
              <a:buClr>
                <a:schemeClr val="dk1"/>
              </a:buClr>
              <a:buSzPts val="2400"/>
              <a:buChar char="•"/>
            </a:pPr>
            <a:r>
              <a:rPr lang="en-US" sz="2600" dirty="0"/>
              <a:t>Explain the relationship between position information and job data.</a:t>
            </a:r>
            <a:endParaRPr sz="3000" dirty="0"/>
          </a:p>
          <a:p>
            <a:pPr marL="742950" lvl="1" indent="-285750" algn="l" rtl="0">
              <a:spcBef>
                <a:spcPts val="1080"/>
              </a:spcBef>
              <a:spcAft>
                <a:spcPts val="0"/>
              </a:spcAft>
              <a:buClr>
                <a:schemeClr val="dk1"/>
              </a:buClr>
              <a:buSzPts val="2400"/>
              <a:buChar char="•"/>
            </a:pPr>
            <a:r>
              <a:rPr lang="en-US" sz="2600" dirty="0" smtClean="0"/>
              <a:t>Initiate </a:t>
            </a:r>
            <a:r>
              <a:rPr lang="en-US" sz="2600" dirty="0"/>
              <a:t>a position control request for a new </a:t>
            </a:r>
            <a:r>
              <a:rPr lang="en-US" sz="2600" dirty="0" smtClean="0"/>
              <a:t>position &amp; vacant </a:t>
            </a:r>
            <a:r>
              <a:rPr lang="en-US" sz="2600" dirty="0" smtClean="0"/>
              <a:t>position.</a:t>
            </a:r>
            <a:endParaRPr sz="2600" dirty="0"/>
          </a:p>
          <a:p>
            <a:pPr marL="742950" lvl="1" indent="-285750" algn="l" rtl="0">
              <a:spcBef>
                <a:spcPts val="1080"/>
              </a:spcBef>
              <a:spcAft>
                <a:spcPts val="0"/>
              </a:spcAft>
              <a:buClr>
                <a:schemeClr val="dk1"/>
              </a:buClr>
              <a:buSzPts val="2400"/>
              <a:buChar char="•"/>
            </a:pPr>
            <a:r>
              <a:rPr lang="en-US" sz="2600" dirty="0" smtClean="0"/>
              <a:t>Discuss and learn about the Fast Class &amp; AP Recruit </a:t>
            </a:r>
            <a:r>
              <a:rPr lang="en-US" sz="2600" dirty="0" smtClean="0"/>
              <a:t>process.</a:t>
            </a:r>
            <a:endParaRPr sz="2600" dirty="0"/>
          </a:p>
          <a:p>
            <a:pPr marL="742950" lvl="1" indent="-285750">
              <a:spcBef>
                <a:spcPts val="1080"/>
              </a:spcBef>
              <a:buSzPts val="2400"/>
            </a:pPr>
            <a:r>
              <a:rPr lang="en-US" sz="2600" dirty="0" smtClean="0"/>
              <a:t>View pending &amp; existing position </a:t>
            </a:r>
            <a:r>
              <a:rPr lang="en-US" sz="2600" dirty="0"/>
              <a:t>information</a:t>
            </a:r>
            <a:r>
              <a:rPr lang="en-US" sz="2600" dirty="0" smtClean="0"/>
              <a:t>.</a:t>
            </a:r>
            <a:endParaRPr lang="en-US" sz="2600" dirty="0"/>
          </a:p>
        </p:txBody>
      </p:sp>
      <p:sp>
        <p:nvSpPr>
          <p:cNvPr id="165" name="Google Shape;165;p6"/>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Course Objectives </a:t>
            </a:r>
            <a:endParaRPr/>
          </a:p>
        </p:txBody>
      </p:sp>
      <p:pic>
        <p:nvPicPr>
          <p:cNvPr id="166" name="Google Shape;166;p6" descr="La Palabra de Fe: La Llave Que Abre Las Puertas Del Cielo"/>
          <p:cNvPicPr preferRelativeResize="0"/>
          <p:nvPr/>
        </p:nvPicPr>
        <p:blipFill rotWithShape="1">
          <a:blip r:embed="rId4">
            <a:alphaModFix/>
          </a:blip>
          <a:srcRect/>
          <a:stretch/>
        </p:blipFill>
        <p:spPr>
          <a:xfrm rot="1662665">
            <a:off x="110156" y="1107519"/>
            <a:ext cx="695895" cy="645421"/>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54"/>
          <p:cNvSpPr txBox="1">
            <a:spLocks noGrp="1"/>
          </p:cNvSpPr>
          <p:nvPr>
            <p:ph type="body" idx="1"/>
          </p:nvPr>
        </p:nvSpPr>
        <p:spPr>
          <a:xfrm>
            <a:off x="326269" y="1152912"/>
            <a:ext cx="8551031" cy="474465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en-US" sz="1800"/>
              <a:t>The Employees Relations Code helps to determine what Special Training is required for a position. It provides the ability to identify which employee’s must take Federal and/or State government classes.</a:t>
            </a:r>
            <a:endParaRPr/>
          </a:p>
          <a:p>
            <a:pPr marL="0" lvl="0" indent="0" algn="l" rtl="0">
              <a:spcBef>
                <a:spcPts val="960"/>
              </a:spcBef>
              <a:spcAft>
                <a:spcPts val="0"/>
              </a:spcAft>
              <a:buClr>
                <a:schemeClr val="dk1"/>
              </a:buClr>
              <a:buSzPts val="1800"/>
              <a:buNone/>
            </a:pPr>
            <a:r>
              <a:rPr lang="en-US" sz="1800"/>
              <a:t>The available Special Training codes are listed under the look up box below.  </a:t>
            </a:r>
            <a:endParaRPr/>
          </a:p>
          <a:p>
            <a:pPr marL="0" lvl="0" indent="0" algn="l" rtl="0">
              <a:spcBef>
                <a:spcPts val="1200"/>
              </a:spcBef>
              <a:spcAft>
                <a:spcPts val="0"/>
              </a:spcAft>
              <a:buClr>
                <a:schemeClr val="dk1"/>
              </a:buClr>
              <a:buSzPts val="1800"/>
              <a:buNone/>
            </a:pPr>
            <a:r>
              <a:rPr lang="en-US" sz="1800" b="1" i="1"/>
              <a:t>NSF RCR </a:t>
            </a:r>
            <a:r>
              <a:rPr lang="en-US" sz="1800" i="1"/>
              <a:t>= National Science Foundation Responsible Conduct of Research</a:t>
            </a:r>
            <a:endParaRPr/>
          </a:p>
          <a:p>
            <a:pPr marL="0" lvl="0" indent="0" algn="l" rtl="0">
              <a:spcBef>
                <a:spcPts val="0"/>
              </a:spcBef>
              <a:spcAft>
                <a:spcPts val="0"/>
              </a:spcAft>
              <a:buClr>
                <a:schemeClr val="dk1"/>
              </a:buClr>
              <a:buSzPts val="1800"/>
              <a:buNone/>
            </a:pPr>
            <a:r>
              <a:rPr lang="en-US" sz="1800" b="1" i="1"/>
              <a:t>SHP</a:t>
            </a:r>
            <a:r>
              <a:rPr lang="en-US" sz="1800" i="1"/>
              <a:t> = Sexual Harassment Program</a:t>
            </a:r>
            <a:endParaRPr/>
          </a:p>
        </p:txBody>
      </p:sp>
      <p:sp>
        <p:nvSpPr>
          <p:cNvPr id="881" name="Google Shape;881;p54"/>
          <p:cNvSpPr txBox="1">
            <a:spLocks noGrp="1"/>
          </p:cNvSpPr>
          <p:nvPr>
            <p:ph type="title"/>
          </p:nvPr>
        </p:nvSpPr>
        <p:spPr>
          <a:xfrm>
            <a:off x="69575" y="-70448"/>
            <a:ext cx="9143999" cy="96012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2500"/>
              <a:buFont typeface="Arial Black"/>
              <a:buNone/>
            </a:pPr>
            <a:r>
              <a:rPr lang="en-US" sz="2800" dirty="0"/>
              <a:t>Position Control Request – Special Training Code </a:t>
            </a:r>
            <a:endParaRPr sz="4400" dirty="0"/>
          </a:p>
        </p:txBody>
      </p:sp>
      <p:grpSp>
        <p:nvGrpSpPr>
          <p:cNvPr id="882" name="Google Shape;882;p54"/>
          <p:cNvGrpSpPr/>
          <p:nvPr/>
        </p:nvGrpSpPr>
        <p:grpSpPr>
          <a:xfrm>
            <a:off x="228282" y="3243580"/>
            <a:ext cx="8458518" cy="3017520"/>
            <a:chOff x="228282" y="3338830"/>
            <a:chExt cx="8458518" cy="3017520"/>
          </a:xfrm>
        </p:grpSpPr>
        <p:pic>
          <p:nvPicPr>
            <p:cNvPr id="883" name="Google Shape;883;p54"/>
            <p:cNvPicPr preferRelativeResize="0"/>
            <p:nvPr/>
          </p:nvPicPr>
          <p:blipFill rotWithShape="1">
            <a:blip r:embed="rId4">
              <a:alphaModFix/>
            </a:blip>
            <a:srcRect t="11638" r="3646" b="40060"/>
            <a:stretch/>
          </p:blipFill>
          <p:spPr>
            <a:xfrm>
              <a:off x="596350" y="3338830"/>
              <a:ext cx="8090450" cy="3017520"/>
            </a:xfrm>
            <a:prstGeom prst="rect">
              <a:avLst/>
            </a:prstGeom>
            <a:noFill/>
            <a:ln w="12700" cap="flat" cmpd="sng">
              <a:solidFill>
                <a:schemeClr val="tx1"/>
              </a:solidFill>
              <a:prstDash val="solid"/>
              <a:round/>
              <a:headEnd type="none" w="sm" len="sm"/>
              <a:tailEnd type="none" w="sm" len="sm"/>
            </a:ln>
          </p:spPr>
        </p:pic>
        <p:sp>
          <p:nvSpPr>
            <p:cNvPr id="884" name="Google Shape;884;p54"/>
            <p:cNvSpPr/>
            <p:nvPr/>
          </p:nvSpPr>
          <p:spPr>
            <a:xfrm rot="10800000" flipH="1">
              <a:off x="228282" y="4995859"/>
              <a:ext cx="457835" cy="221615"/>
            </a:xfrm>
            <a:prstGeom prst="rightArrow">
              <a:avLst>
                <a:gd name="adj1" fmla="val 50000"/>
                <a:gd name="adj2" fmla="val 55763"/>
              </a:avLst>
            </a:prstGeom>
            <a:solidFill>
              <a:srgbClr val="FF0000"/>
            </a:solidFill>
            <a:ln w="254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85" name="Google Shape;885;p54"/>
            <p:cNvPicPr preferRelativeResize="0"/>
            <p:nvPr/>
          </p:nvPicPr>
          <p:blipFill rotWithShape="1">
            <a:blip r:embed="rId5">
              <a:alphaModFix/>
            </a:blip>
            <a:srcRect/>
            <a:stretch/>
          </p:blipFill>
          <p:spPr>
            <a:xfrm>
              <a:off x="2167975" y="4526998"/>
              <a:ext cx="2247619" cy="1380952"/>
            </a:xfrm>
            <a:prstGeom prst="rect">
              <a:avLst/>
            </a:prstGeom>
            <a:noFill/>
            <a:ln w="19050" cap="flat" cmpd="sng">
              <a:solidFill>
                <a:schemeClr val="tx1"/>
              </a:solidFill>
              <a:prstDash val="solid"/>
              <a:round/>
              <a:headEnd type="none" w="sm" len="sm"/>
              <a:tailEnd type="none" w="sm" len="sm"/>
            </a:ln>
          </p:spPr>
        </p:pic>
      </p:grpSp>
      <p:cxnSp>
        <p:nvCxnSpPr>
          <p:cNvPr id="886" name="Google Shape;886;p54"/>
          <p:cNvCxnSpPr/>
          <p:nvPr/>
        </p:nvCxnSpPr>
        <p:spPr>
          <a:xfrm flipH="1">
            <a:off x="1857375" y="4995859"/>
            <a:ext cx="310600" cy="557216"/>
          </a:xfrm>
          <a:prstGeom prst="straightConnector1">
            <a:avLst/>
          </a:prstGeom>
          <a:noFill/>
          <a:ln w="19050" cap="flat" cmpd="sng">
            <a:solidFill>
              <a:srgbClr val="09548D"/>
            </a:solidFill>
            <a:prstDash val="solid"/>
            <a:round/>
            <a:headEnd type="none" w="sm" len="sm"/>
            <a:tailEnd type="triangle" w="med" len="med"/>
          </a:ln>
        </p:spPr>
      </p:cxnSp>
    </p:spTree>
    <p:custDataLst>
      <p:tags r:id="rId1"/>
    </p:custDataLst>
    <p:extLst>
      <p:ext uri="{BB962C8B-B14F-4D97-AF65-F5344CB8AC3E}">
        <p14:creationId xmlns:p14="http://schemas.microsoft.com/office/powerpoint/2010/main" val="30744801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55"/>
          <p:cNvSpPr txBox="1">
            <a:spLocks noGrp="1"/>
          </p:cNvSpPr>
          <p:nvPr>
            <p:ph type="body" idx="1"/>
          </p:nvPr>
        </p:nvSpPr>
        <p:spPr>
          <a:xfrm>
            <a:off x="227576" y="1130526"/>
            <a:ext cx="8744974"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None/>
            </a:pPr>
            <a:r>
              <a:rPr lang="en-US" sz="2000" dirty="0"/>
              <a:t>Use the </a:t>
            </a:r>
            <a:r>
              <a:rPr lang="en-US" sz="2000" b="1" dirty="0"/>
              <a:t>Security Clearance Type </a:t>
            </a:r>
            <a:r>
              <a:rPr lang="en-US" sz="2000" dirty="0"/>
              <a:t>field to add </a:t>
            </a:r>
            <a:r>
              <a:rPr lang="en-US" sz="2000" dirty="0" smtClean="0"/>
              <a:t>a special clearance type </a:t>
            </a:r>
            <a:r>
              <a:rPr lang="en-US" sz="2000" dirty="0"/>
              <a:t>for a position. You can add multiple entries using the plus button.</a:t>
            </a:r>
            <a:endParaRPr sz="3600" dirty="0"/>
          </a:p>
          <a:p>
            <a:pPr marL="285750" lvl="0" indent="-285750" algn="l" rtl="0">
              <a:spcBef>
                <a:spcPts val="320"/>
              </a:spcBef>
              <a:spcAft>
                <a:spcPts val="0"/>
              </a:spcAft>
              <a:buClr>
                <a:schemeClr val="dk1"/>
              </a:buClr>
              <a:buSzPts val="1600"/>
              <a:buFont typeface="Arial" panose="020B0604020202020204" pitchFamily="34" charset="0"/>
              <a:buChar char="•"/>
            </a:pPr>
            <a:r>
              <a:rPr lang="en-US" sz="1800" dirty="0"/>
              <a:t>The field will be used for reporting and auditing purposes only (no downstream impacts). </a:t>
            </a:r>
            <a:endParaRPr sz="3600" dirty="0"/>
          </a:p>
          <a:p>
            <a:pPr marL="285750" lvl="0" indent="-285750" algn="l" rtl="0">
              <a:spcBef>
                <a:spcPts val="320"/>
              </a:spcBef>
              <a:spcAft>
                <a:spcPts val="0"/>
              </a:spcAft>
              <a:buClr>
                <a:schemeClr val="dk1"/>
              </a:buClr>
              <a:buSzPts val="1600"/>
              <a:buFont typeface="Arial" panose="020B0604020202020204" pitchFamily="34" charset="0"/>
              <a:buChar char="•"/>
            </a:pPr>
            <a:r>
              <a:rPr lang="en-US" sz="1800" dirty="0"/>
              <a:t>The completion of a security clearance will be entered Security Clearance component</a:t>
            </a:r>
            <a:r>
              <a:rPr lang="en-US" sz="1800" dirty="0" smtClean="0"/>
              <a:t>.</a:t>
            </a:r>
            <a:endParaRPr sz="3600" dirty="0"/>
          </a:p>
        </p:txBody>
      </p:sp>
      <p:sp>
        <p:nvSpPr>
          <p:cNvPr id="893" name="Google Shape;893;p55"/>
          <p:cNvSpPr txBox="1">
            <a:spLocks noGrp="1"/>
          </p:cNvSpPr>
          <p:nvPr>
            <p:ph type="title"/>
          </p:nvPr>
        </p:nvSpPr>
        <p:spPr>
          <a:xfrm>
            <a:off x="149468" y="-71649"/>
            <a:ext cx="8994532" cy="96012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2400"/>
              <a:buFont typeface="Arial Black"/>
              <a:buNone/>
            </a:pPr>
            <a:r>
              <a:rPr lang="en-US" sz="2800" dirty="0"/>
              <a:t>Position Control Request – Security Clearance Type </a:t>
            </a:r>
            <a:endParaRPr sz="4400" dirty="0"/>
          </a:p>
        </p:txBody>
      </p:sp>
      <p:grpSp>
        <p:nvGrpSpPr>
          <p:cNvPr id="894" name="Google Shape;894;p55"/>
          <p:cNvGrpSpPr/>
          <p:nvPr/>
        </p:nvGrpSpPr>
        <p:grpSpPr>
          <a:xfrm>
            <a:off x="498965" y="2801468"/>
            <a:ext cx="8251581" cy="3509676"/>
            <a:chOff x="554295" y="2826868"/>
            <a:chExt cx="8251581" cy="3509676"/>
          </a:xfrm>
        </p:grpSpPr>
        <p:pic>
          <p:nvPicPr>
            <p:cNvPr id="895" name="Google Shape;895;p55"/>
            <p:cNvPicPr preferRelativeResize="0"/>
            <p:nvPr/>
          </p:nvPicPr>
          <p:blipFill rotWithShape="1">
            <a:blip r:embed="rId4">
              <a:alphaModFix/>
            </a:blip>
            <a:srcRect t="11638" r="3646" b="40060"/>
            <a:stretch/>
          </p:blipFill>
          <p:spPr>
            <a:xfrm>
              <a:off x="554295" y="3319024"/>
              <a:ext cx="8090450" cy="3017520"/>
            </a:xfrm>
            <a:prstGeom prst="rect">
              <a:avLst/>
            </a:prstGeom>
            <a:noFill/>
            <a:ln w="12700" cap="flat" cmpd="sng">
              <a:solidFill>
                <a:schemeClr val="tx1"/>
              </a:solidFill>
              <a:prstDash val="solid"/>
              <a:round/>
              <a:headEnd type="none" w="sm" len="sm"/>
              <a:tailEnd type="none" w="sm" len="sm"/>
            </a:ln>
          </p:spPr>
        </p:pic>
        <p:sp>
          <p:nvSpPr>
            <p:cNvPr id="896" name="Google Shape;896;p55"/>
            <p:cNvSpPr/>
            <p:nvPr/>
          </p:nvSpPr>
          <p:spPr>
            <a:xfrm rot="10800000" flipH="1">
              <a:off x="7035915" y="5552447"/>
              <a:ext cx="457835" cy="221615"/>
            </a:xfrm>
            <a:prstGeom prst="rightArrow">
              <a:avLst>
                <a:gd name="adj1" fmla="val 50000"/>
                <a:gd name="adj2" fmla="val 55763"/>
              </a:avLst>
            </a:prstGeom>
            <a:solidFill>
              <a:srgbClr val="FF0000"/>
            </a:solidFill>
            <a:ln w="12700" cap="flat" cmpd="sng">
              <a:solidFill>
                <a:schemeClr val="tx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cxnSp>
          <p:nvCxnSpPr>
            <p:cNvPr id="897" name="Google Shape;897;p55"/>
            <p:cNvCxnSpPr/>
            <p:nvPr/>
          </p:nvCxnSpPr>
          <p:spPr>
            <a:xfrm flipH="1">
              <a:off x="6014270" y="5259811"/>
              <a:ext cx="282025" cy="343217"/>
            </a:xfrm>
            <a:prstGeom prst="straightConnector1">
              <a:avLst/>
            </a:prstGeom>
            <a:noFill/>
            <a:ln w="19050" cap="flat" cmpd="sng">
              <a:solidFill>
                <a:schemeClr val="tx1"/>
              </a:solidFill>
              <a:prstDash val="solid"/>
              <a:round/>
              <a:headEnd type="none" w="sm" len="sm"/>
              <a:tailEnd type="triangle" w="med" len="med"/>
            </a:ln>
          </p:spPr>
        </p:cxnSp>
        <p:pic>
          <p:nvPicPr>
            <p:cNvPr id="898" name="Google Shape;898;p55"/>
            <p:cNvPicPr preferRelativeResize="0"/>
            <p:nvPr/>
          </p:nvPicPr>
          <p:blipFill rotWithShape="1">
            <a:blip r:embed="rId5">
              <a:alphaModFix/>
            </a:blip>
            <a:srcRect t="38843"/>
            <a:stretch/>
          </p:blipFill>
          <p:spPr>
            <a:xfrm>
              <a:off x="5723788" y="2826868"/>
              <a:ext cx="3082088" cy="2483524"/>
            </a:xfrm>
            <a:prstGeom prst="rect">
              <a:avLst/>
            </a:prstGeom>
            <a:noFill/>
            <a:ln w="19050" cap="flat" cmpd="sng">
              <a:solidFill>
                <a:schemeClr val="tx1"/>
              </a:solidFill>
              <a:prstDash val="solid"/>
              <a:round/>
              <a:headEnd type="none" w="sm" len="sm"/>
              <a:tailEnd type="none" w="sm" len="sm"/>
            </a:ln>
          </p:spPr>
        </p:pic>
      </p:grpSp>
    </p:spTree>
    <p:custDataLst>
      <p:tags r:id="rId1"/>
    </p:custDataLst>
    <p:extLst>
      <p:ext uri="{BB962C8B-B14F-4D97-AF65-F5344CB8AC3E}">
        <p14:creationId xmlns:p14="http://schemas.microsoft.com/office/powerpoint/2010/main" val="41513607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56"/>
          <p:cNvSpPr txBox="1">
            <a:spLocks noGrp="1"/>
          </p:cNvSpPr>
          <p:nvPr>
            <p:ph type="body" idx="1"/>
          </p:nvPr>
        </p:nvSpPr>
        <p:spPr>
          <a:xfrm>
            <a:off x="269823" y="1003163"/>
            <a:ext cx="8874177" cy="259434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200"/>
              <a:buNone/>
            </a:pPr>
            <a:r>
              <a:rPr lang="en-US" sz="2000" dirty="0"/>
              <a:t>Use the </a:t>
            </a:r>
            <a:r>
              <a:rPr lang="en-US" sz="2000" b="1" dirty="0"/>
              <a:t>Supporting Documents Tab </a:t>
            </a:r>
            <a:r>
              <a:rPr lang="en-US" sz="2000" dirty="0"/>
              <a:t>to attach supporting documents to a transaction</a:t>
            </a:r>
            <a:r>
              <a:rPr lang="en-US" sz="2000" dirty="0" smtClean="0"/>
              <a:t>. (</a:t>
            </a:r>
            <a:r>
              <a:rPr lang="en-US" sz="2000" dirty="0"/>
              <a:t>I</a:t>
            </a:r>
            <a:r>
              <a:rPr lang="en-US" sz="2000" dirty="0" smtClean="0"/>
              <a:t>f applicable)</a:t>
            </a:r>
          </a:p>
          <a:p>
            <a:pPr marL="800100" lvl="1">
              <a:spcBef>
                <a:spcPts val="0"/>
              </a:spcBef>
              <a:buSzPts val="2200"/>
            </a:pPr>
            <a:r>
              <a:rPr lang="en-US" sz="1800" dirty="0" smtClean="0"/>
              <a:t> </a:t>
            </a:r>
            <a:r>
              <a:rPr lang="en-US" sz="1800" dirty="0"/>
              <a:t>For example, pre-approval documents authorizing the creation of the position. </a:t>
            </a:r>
            <a:endParaRPr lang="en-US" sz="1800" dirty="0"/>
          </a:p>
          <a:p>
            <a:pPr marL="0" indent="0">
              <a:spcBef>
                <a:spcPts val="0"/>
              </a:spcBef>
              <a:buSzPts val="2200"/>
              <a:buNone/>
            </a:pPr>
            <a:endParaRPr lang="en-US" sz="1600" dirty="0" smtClean="0"/>
          </a:p>
          <a:p>
            <a:pPr marL="0" indent="0">
              <a:spcBef>
                <a:spcPts val="0"/>
              </a:spcBef>
              <a:buSzPts val="2200"/>
              <a:buNone/>
            </a:pPr>
            <a:r>
              <a:rPr lang="en-US" sz="2000" dirty="0" smtClean="0"/>
              <a:t>Once you have entered all of the position details, Click </a:t>
            </a:r>
            <a:r>
              <a:rPr lang="en-US" sz="2000" b="1" dirty="0" smtClean="0"/>
              <a:t>Save &amp; Submit.</a:t>
            </a:r>
            <a:endParaRPr sz="2000" dirty="0" smtClean="0"/>
          </a:p>
          <a:p>
            <a:pPr marL="0" lvl="0" indent="0" algn="l" rtl="0">
              <a:spcBef>
                <a:spcPts val="1800"/>
              </a:spcBef>
              <a:spcAft>
                <a:spcPts val="0"/>
              </a:spcAft>
              <a:buClr>
                <a:schemeClr val="dk1"/>
              </a:buClr>
              <a:buSzPts val="2200"/>
              <a:buNone/>
            </a:pPr>
            <a:r>
              <a:rPr lang="en-US" sz="2000" b="1" dirty="0" smtClean="0"/>
              <a:t>The </a:t>
            </a:r>
            <a:r>
              <a:rPr lang="en-US" sz="2000" b="1" dirty="0"/>
              <a:t>attached </a:t>
            </a:r>
            <a:r>
              <a:rPr lang="en-US" sz="2000" b="1" dirty="0" smtClean="0"/>
              <a:t>documents &amp; transaction </a:t>
            </a:r>
            <a:r>
              <a:rPr lang="en-US" sz="2000" b="1" dirty="0"/>
              <a:t>will be </a:t>
            </a:r>
            <a:r>
              <a:rPr lang="en-US" sz="2000" b="1" dirty="0" smtClean="0"/>
              <a:t>routed </a:t>
            </a:r>
            <a:r>
              <a:rPr lang="en-US" sz="2000" b="1" dirty="0"/>
              <a:t>to the AWE Approver assigned for this </a:t>
            </a:r>
            <a:r>
              <a:rPr lang="en-US" sz="2000" b="1" dirty="0" smtClean="0"/>
              <a:t>transaction for review. </a:t>
            </a:r>
            <a:endParaRPr sz="2000" b="1" dirty="0"/>
          </a:p>
          <a:p>
            <a:pPr marL="0" lvl="0" indent="0" algn="l" rtl="0">
              <a:spcBef>
                <a:spcPts val="640"/>
              </a:spcBef>
              <a:spcAft>
                <a:spcPts val="0"/>
              </a:spcAft>
              <a:buClr>
                <a:schemeClr val="dk1"/>
              </a:buClr>
              <a:buSzPts val="3200"/>
              <a:buNone/>
            </a:pPr>
            <a:endParaRPr dirty="0"/>
          </a:p>
        </p:txBody>
      </p:sp>
      <p:sp>
        <p:nvSpPr>
          <p:cNvPr id="905" name="Google Shape;905;p56"/>
          <p:cNvSpPr txBox="1">
            <a:spLocks noGrp="1"/>
          </p:cNvSpPr>
          <p:nvPr>
            <p:ph type="title"/>
          </p:nvPr>
        </p:nvSpPr>
        <p:spPr>
          <a:xfrm>
            <a:off x="149469" y="68263"/>
            <a:ext cx="8862646" cy="96012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2400"/>
              <a:buFont typeface="Arial Black"/>
              <a:buNone/>
            </a:pPr>
            <a:r>
              <a:rPr lang="en-US" sz="2800" dirty="0"/>
              <a:t>Position Control Request </a:t>
            </a:r>
            <a:r>
              <a:rPr lang="en-US" sz="2800" dirty="0" smtClean="0"/>
              <a:t>– Save &amp; Submit</a:t>
            </a:r>
            <a:endParaRPr sz="4400" dirty="0"/>
          </a:p>
        </p:txBody>
      </p:sp>
      <p:grpSp>
        <p:nvGrpSpPr>
          <p:cNvPr id="906" name="Google Shape;906;p56"/>
          <p:cNvGrpSpPr/>
          <p:nvPr/>
        </p:nvGrpSpPr>
        <p:grpSpPr>
          <a:xfrm>
            <a:off x="366239" y="3423699"/>
            <a:ext cx="8429105" cy="2866168"/>
            <a:chOff x="207901" y="3630439"/>
            <a:chExt cx="8429105" cy="2461849"/>
          </a:xfrm>
        </p:grpSpPr>
        <p:pic>
          <p:nvPicPr>
            <p:cNvPr id="907" name="Google Shape;907;p56"/>
            <p:cNvPicPr preferRelativeResize="0"/>
            <p:nvPr/>
          </p:nvPicPr>
          <p:blipFill rotWithShape="1">
            <a:blip r:embed="rId4">
              <a:alphaModFix/>
            </a:blip>
            <a:srcRect t="1674"/>
            <a:stretch/>
          </p:blipFill>
          <p:spPr>
            <a:xfrm>
              <a:off x="506994" y="3630440"/>
              <a:ext cx="8130012" cy="1707832"/>
            </a:xfrm>
            <a:prstGeom prst="rect">
              <a:avLst/>
            </a:prstGeom>
            <a:noFill/>
            <a:ln w="12700" cap="flat" cmpd="sng">
              <a:solidFill>
                <a:srgbClr val="BFBFBF"/>
              </a:solidFill>
              <a:prstDash val="solid"/>
              <a:round/>
              <a:headEnd type="none" w="sm" len="sm"/>
              <a:tailEnd type="none" w="sm" len="sm"/>
            </a:ln>
          </p:spPr>
        </p:pic>
        <p:sp>
          <p:nvSpPr>
            <p:cNvPr id="908" name="Google Shape;908;p56"/>
            <p:cNvSpPr/>
            <p:nvPr/>
          </p:nvSpPr>
          <p:spPr>
            <a:xfrm flipH="1">
              <a:off x="207901" y="5334877"/>
              <a:ext cx="1474491" cy="757411"/>
            </a:xfrm>
            <a:prstGeom prst="borderCallout1">
              <a:avLst>
                <a:gd name="adj1" fmla="val -837"/>
                <a:gd name="adj2" fmla="val 90201"/>
                <a:gd name="adj3" fmla="val -22305"/>
                <a:gd name="adj4" fmla="val 67781"/>
              </a:avLst>
            </a:prstGeom>
            <a:solidFill>
              <a:srgbClr val="F7EB5F"/>
            </a:solidFill>
            <a:ln w="25400" cap="sq"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sz="1100" dirty="0">
                  <a:solidFill>
                    <a:srgbClr val="000000"/>
                  </a:solidFill>
                  <a:latin typeface="Arial"/>
                  <a:ea typeface="Arial"/>
                  <a:cs typeface="Arial"/>
                  <a:sym typeface="Arial"/>
                </a:rPr>
                <a:t>Click </a:t>
              </a:r>
              <a:r>
                <a:rPr lang="en-US" sz="1100" b="1" dirty="0">
                  <a:solidFill>
                    <a:srgbClr val="000000"/>
                  </a:solidFill>
                  <a:latin typeface="Arial"/>
                  <a:ea typeface="Arial"/>
                  <a:cs typeface="Arial"/>
                  <a:sym typeface="Arial"/>
                </a:rPr>
                <a:t>‘Save and Submit’ </a:t>
              </a:r>
              <a:r>
                <a:rPr lang="en-US" sz="1100" dirty="0">
                  <a:solidFill>
                    <a:srgbClr val="000000"/>
                  </a:solidFill>
                  <a:latin typeface="Arial"/>
                  <a:ea typeface="Arial"/>
                  <a:cs typeface="Arial"/>
                  <a:sym typeface="Arial"/>
                </a:rPr>
                <a:t>to submit the transaction for review and approval  </a:t>
              </a:r>
              <a:endParaRPr dirty="0"/>
            </a:p>
          </p:txBody>
        </p:sp>
        <p:sp>
          <p:nvSpPr>
            <p:cNvPr id="909" name="Google Shape;909;p56"/>
            <p:cNvSpPr/>
            <p:nvPr/>
          </p:nvSpPr>
          <p:spPr>
            <a:xfrm flipH="1">
              <a:off x="1926574" y="5565780"/>
              <a:ext cx="1474491" cy="517959"/>
            </a:xfrm>
            <a:prstGeom prst="borderCallout1">
              <a:avLst>
                <a:gd name="adj1" fmla="val 217"/>
                <a:gd name="adj2" fmla="val 54371"/>
                <a:gd name="adj3" fmla="val -61038"/>
                <a:gd name="adj4" fmla="val 77428"/>
              </a:avLst>
            </a:prstGeom>
            <a:solidFill>
              <a:srgbClr val="F7EB5F"/>
            </a:solidFill>
            <a:ln w="25400" cap="sq"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sz="1100" dirty="0">
                  <a:solidFill>
                    <a:srgbClr val="000000"/>
                  </a:solidFill>
                  <a:latin typeface="Arial"/>
                  <a:ea typeface="Arial"/>
                  <a:cs typeface="Arial"/>
                  <a:sym typeface="Arial"/>
                </a:rPr>
                <a:t>Click </a:t>
              </a:r>
              <a:r>
                <a:rPr lang="en-US" sz="1100" b="1" dirty="0">
                  <a:solidFill>
                    <a:srgbClr val="000000"/>
                  </a:solidFill>
                  <a:latin typeface="Arial"/>
                  <a:ea typeface="Arial"/>
                  <a:cs typeface="Arial"/>
                  <a:sym typeface="Arial"/>
                </a:rPr>
                <a:t>‘Save for Later’ </a:t>
              </a:r>
              <a:r>
                <a:rPr lang="en-US" sz="1100" dirty="0">
                  <a:solidFill>
                    <a:srgbClr val="000000"/>
                  </a:solidFill>
                  <a:latin typeface="Arial"/>
                  <a:ea typeface="Arial"/>
                  <a:cs typeface="Arial"/>
                  <a:sym typeface="Arial"/>
                </a:rPr>
                <a:t>to save the transaction. </a:t>
              </a:r>
              <a:endParaRPr dirty="0"/>
            </a:p>
          </p:txBody>
        </p:sp>
        <p:sp>
          <p:nvSpPr>
            <p:cNvPr id="910" name="Google Shape;910;p56"/>
            <p:cNvSpPr/>
            <p:nvPr/>
          </p:nvSpPr>
          <p:spPr>
            <a:xfrm flipH="1">
              <a:off x="3645247" y="5338271"/>
              <a:ext cx="1820832" cy="745468"/>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93233" y="-1886"/>
                  </a:moveTo>
                  <a:lnTo>
                    <a:pt x="138967" y="-27673"/>
                  </a:lnTo>
                </a:path>
              </a:pathLst>
            </a:custGeom>
            <a:solidFill>
              <a:srgbClr val="F7EB5F"/>
            </a:solidFill>
            <a:ln w="25400" cap="sq"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sz="1100" dirty="0">
                  <a:solidFill>
                    <a:srgbClr val="000000"/>
                  </a:solidFill>
                  <a:latin typeface="Arial"/>
                  <a:ea typeface="Arial"/>
                  <a:cs typeface="Arial"/>
                  <a:sym typeface="Arial"/>
                </a:rPr>
                <a:t>Use </a:t>
              </a:r>
              <a:r>
                <a:rPr lang="en-US" sz="1100" b="1" dirty="0">
                  <a:solidFill>
                    <a:srgbClr val="000000"/>
                  </a:solidFill>
                  <a:latin typeface="Arial"/>
                  <a:ea typeface="Arial"/>
                  <a:cs typeface="Arial"/>
                  <a:sym typeface="Arial"/>
                </a:rPr>
                <a:t>‘Cancel’ </a:t>
              </a:r>
              <a:r>
                <a:rPr lang="en-US" sz="1100" dirty="0">
                  <a:solidFill>
                    <a:srgbClr val="000000"/>
                  </a:solidFill>
                  <a:latin typeface="Arial"/>
                  <a:ea typeface="Arial"/>
                  <a:cs typeface="Arial"/>
                  <a:sym typeface="Arial"/>
                </a:rPr>
                <a:t>to cancel the entire transaction without saving it in the system. </a:t>
              </a:r>
              <a:endParaRPr dirty="0"/>
            </a:p>
          </p:txBody>
        </p:sp>
        <p:sp>
          <p:nvSpPr>
            <p:cNvPr id="911" name="Google Shape;911;p56"/>
            <p:cNvSpPr/>
            <p:nvPr/>
          </p:nvSpPr>
          <p:spPr>
            <a:xfrm rot="10800000" flipH="1">
              <a:off x="7146510" y="4771495"/>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56"/>
            <p:cNvSpPr/>
            <p:nvPr/>
          </p:nvSpPr>
          <p:spPr>
            <a:xfrm>
              <a:off x="3178472" y="3630439"/>
              <a:ext cx="1347808" cy="232901"/>
            </a:xfrm>
            <a:prstGeom prst="rect">
              <a:avLst/>
            </a:prstGeom>
            <a:noFill/>
            <a:ln w="19050" cap="flat" cmpd="sng">
              <a:solidFill>
                <a:srgbClr val="FF6E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ustDataLst>
      <p:tags r:id="rId1"/>
    </p:custDataLst>
    <p:extLst>
      <p:ext uri="{BB962C8B-B14F-4D97-AF65-F5344CB8AC3E}">
        <p14:creationId xmlns:p14="http://schemas.microsoft.com/office/powerpoint/2010/main" val="10329282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57"/>
          <p:cNvSpPr txBox="1">
            <a:spLocks noGrp="1"/>
          </p:cNvSpPr>
          <p:nvPr>
            <p:ph type="title"/>
          </p:nvPr>
        </p:nvSpPr>
        <p:spPr>
          <a:xfrm>
            <a:off x="121457" y="-18788"/>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dirty="0"/>
              <a:t>Copy an Existing Position</a:t>
            </a:r>
            <a:endParaRPr dirty="0"/>
          </a:p>
        </p:txBody>
      </p:sp>
      <p:sp>
        <p:nvSpPr>
          <p:cNvPr id="918" name="Google Shape;918;p57"/>
          <p:cNvSpPr txBox="1">
            <a:spLocks noGrp="1"/>
          </p:cNvSpPr>
          <p:nvPr>
            <p:ph type="body" idx="1"/>
          </p:nvPr>
        </p:nvSpPr>
        <p:spPr>
          <a:xfrm>
            <a:off x="457199" y="1143988"/>
            <a:ext cx="8332237" cy="7779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sz="2400" dirty="0"/>
              <a:t>You can also copy information from an existing position in UCPath to initiate a request for a new position.</a:t>
            </a:r>
            <a:endParaRPr dirty="0"/>
          </a:p>
        </p:txBody>
      </p:sp>
      <p:pic>
        <p:nvPicPr>
          <p:cNvPr id="919" name="Google Shape;919;p57"/>
          <p:cNvPicPr preferRelativeResize="0"/>
          <p:nvPr/>
        </p:nvPicPr>
        <p:blipFill rotWithShape="1">
          <a:blip r:embed="rId4">
            <a:alphaModFix/>
          </a:blip>
          <a:srcRect/>
          <a:stretch/>
        </p:blipFill>
        <p:spPr>
          <a:xfrm>
            <a:off x="571500" y="2110584"/>
            <a:ext cx="8001000" cy="3440043"/>
          </a:xfrm>
          <a:prstGeom prst="rect">
            <a:avLst/>
          </a:prstGeom>
          <a:solidFill>
            <a:srgbClr val="F7EB5F"/>
          </a:solidFill>
          <a:ln w="25400" cap="sq" cmpd="sng">
            <a:solidFill>
              <a:srgbClr val="0070C0"/>
            </a:solidFill>
            <a:prstDash val="solid"/>
            <a:round/>
            <a:headEnd type="none" w="sm" len="sm"/>
            <a:tailEnd type="none" w="sm" len="sm"/>
          </a:ln>
        </p:spPr>
      </p:pic>
      <p:grpSp>
        <p:nvGrpSpPr>
          <p:cNvPr id="920" name="Google Shape;920;p57"/>
          <p:cNvGrpSpPr/>
          <p:nvPr/>
        </p:nvGrpSpPr>
        <p:grpSpPr>
          <a:xfrm>
            <a:off x="6694906" y="1921913"/>
            <a:ext cx="1471464" cy="1379146"/>
            <a:chOff x="6694906" y="2031372"/>
            <a:chExt cx="1471464" cy="1379146"/>
          </a:xfrm>
        </p:grpSpPr>
        <p:sp>
          <p:nvSpPr>
            <p:cNvPr id="921" name="Google Shape;921;p57"/>
            <p:cNvSpPr/>
            <p:nvPr/>
          </p:nvSpPr>
          <p:spPr>
            <a:xfrm>
              <a:off x="6913400" y="3163630"/>
              <a:ext cx="1252970" cy="246888"/>
            </a:xfrm>
            <a:prstGeom prst="rect">
              <a:avLst/>
            </a:prstGeom>
            <a:noFill/>
            <a:ln w="19050" cap="flat" cmpd="sng">
              <a:solidFill>
                <a:srgbClr val="FF6E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2" name="Google Shape;922;p57"/>
            <p:cNvSpPr/>
            <p:nvPr/>
          </p:nvSpPr>
          <p:spPr>
            <a:xfrm flipH="1">
              <a:off x="6694906" y="2031372"/>
              <a:ext cx="1471464" cy="860149"/>
            </a:xfrm>
            <a:prstGeom prst="borderCallout1">
              <a:avLst>
                <a:gd name="adj1" fmla="val 100252"/>
                <a:gd name="adj2" fmla="val 33095"/>
                <a:gd name="adj3" fmla="val 121950"/>
                <a:gd name="adj4" fmla="val 49357"/>
              </a:avLst>
            </a:prstGeom>
            <a:solidFill>
              <a:srgbClr val="F7EB5F"/>
            </a:solidFill>
            <a:ln w="25400" cap="sq"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sz="1100" dirty="0">
                  <a:solidFill>
                    <a:srgbClr val="000000"/>
                  </a:solidFill>
                  <a:latin typeface="Arial"/>
                  <a:ea typeface="Arial"/>
                  <a:cs typeface="Arial"/>
                  <a:sym typeface="Arial"/>
                </a:rPr>
                <a:t>Click </a:t>
              </a:r>
              <a:r>
                <a:rPr lang="en-US" sz="1100" b="1" dirty="0">
                  <a:solidFill>
                    <a:srgbClr val="000000"/>
                  </a:solidFill>
                  <a:latin typeface="Arial"/>
                  <a:ea typeface="Arial"/>
                  <a:cs typeface="Arial"/>
                  <a:sym typeface="Arial"/>
                </a:rPr>
                <a:t>Initialize</a:t>
              </a:r>
              <a:r>
                <a:rPr lang="en-US" sz="1100" dirty="0">
                  <a:solidFill>
                    <a:srgbClr val="000000"/>
                  </a:solidFill>
                  <a:latin typeface="Arial"/>
                  <a:ea typeface="Arial"/>
                  <a:cs typeface="Arial"/>
                  <a:sym typeface="Arial"/>
                </a:rPr>
                <a:t> to begin the steps for copying data from an existing positon.</a:t>
              </a:r>
              <a:endParaRPr dirty="0"/>
            </a:p>
          </p:txBody>
        </p:sp>
      </p:grpSp>
      <p:grpSp>
        <p:nvGrpSpPr>
          <p:cNvPr id="923" name="Google Shape;923;p57"/>
          <p:cNvGrpSpPr/>
          <p:nvPr/>
        </p:nvGrpSpPr>
        <p:grpSpPr>
          <a:xfrm>
            <a:off x="2732883" y="3509123"/>
            <a:ext cx="5501523" cy="1586641"/>
            <a:chOff x="2894808" y="3618582"/>
            <a:chExt cx="5501523" cy="1586641"/>
          </a:xfrm>
        </p:grpSpPr>
        <p:pic>
          <p:nvPicPr>
            <p:cNvPr id="924" name="Google Shape;924;p57"/>
            <p:cNvPicPr preferRelativeResize="0"/>
            <p:nvPr/>
          </p:nvPicPr>
          <p:blipFill rotWithShape="1">
            <a:blip r:embed="rId5">
              <a:alphaModFix/>
            </a:blip>
            <a:srcRect/>
            <a:stretch/>
          </p:blipFill>
          <p:spPr>
            <a:xfrm>
              <a:off x="2894808" y="3618582"/>
              <a:ext cx="3108960" cy="1586641"/>
            </a:xfrm>
            <a:prstGeom prst="rect">
              <a:avLst/>
            </a:prstGeom>
            <a:noFill/>
            <a:ln>
              <a:noFill/>
            </a:ln>
          </p:spPr>
        </p:pic>
        <p:sp>
          <p:nvSpPr>
            <p:cNvPr id="925" name="Google Shape;925;p57"/>
            <p:cNvSpPr/>
            <p:nvPr/>
          </p:nvSpPr>
          <p:spPr>
            <a:xfrm flipH="1">
              <a:off x="6293211" y="3669446"/>
              <a:ext cx="2103120" cy="1024045"/>
            </a:xfrm>
            <a:prstGeom prst="borderCallout1">
              <a:avLst>
                <a:gd name="adj1" fmla="val 19742"/>
                <a:gd name="adj2" fmla="val 100845"/>
                <a:gd name="adj3" fmla="val 49003"/>
                <a:gd name="adj4" fmla="val 128817"/>
              </a:avLst>
            </a:prstGeom>
            <a:solidFill>
              <a:srgbClr val="F7EB5F"/>
            </a:solidFill>
            <a:ln w="25400" cap="sq"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sz="1100" dirty="0">
                  <a:solidFill>
                    <a:srgbClr val="000000"/>
                  </a:solidFill>
                  <a:latin typeface="Arial"/>
                  <a:ea typeface="Arial"/>
                  <a:cs typeface="Arial"/>
                  <a:sym typeface="Arial"/>
                </a:rPr>
                <a:t>The system displays the </a:t>
              </a:r>
              <a:r>
                <a:rPr lang="en-US" sz="1100" b="1" dirty="0">
                  <a:solidFill>
                    <a:srgbClr val="000000"/>
                  </a:solidFill>
                  <a:latin typeface="Arial"/>
                  <a:ea typeface="Arial"/>
                  <a:cs typeface="Arial"/>
                  <a:sym typeface="Arial"/>
                </a:rPr>
                <a:t>Default Position Data </a:t>
              </a:r>
              <a:r>
                <a:rPr lang="en-US" sz="1100" dirty="0">
                  <a:solidFill>
                    <a:srgbClr val="000000"/>
                  </a:solidFill>
                  <a:latin typeface="Arial"/>
                  <a:ea typeface="Arial"/>
                  <a:cs typeface="Arial"/>
                  <a:sym typeface="Arial"/>
                </a:rPr>
                <a:t>dialog box, which you use to specify the position from which you want to copy data.</a:t>
              </a:r>
              <a:endParaRPr dirty="0"/>
            </a:p>
          </p:txBody>
        </p:sp>
      </p:grpSp>
      <p:sp>
        <p:nvSpPr>
          <p:cNvPr id="926" name="Google Shape;926;p57"/>
          <p:cNvSpPr/>
          <p:nvPr/>
        </p:nvSpPr>
        <p:spPr>
          <a:xfrm>
            <a:off x="632237" y="2214846"/>
            <a:ext cx="699153" cy="190126"/>
          </a:xfrm>
          <a:prstGeom prst="rect">
            <a:avLst/>
          </a:prstGeom>
          <a:noFill/>
          <a:ln w="19050" cap="flat" cmpd="sng">
            <a:solidFill>
              <a:srgbClr val="FF6E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Oval 11"/>
          <p:cNvSpPr/>
          <p:nvPr/>
        </p:nvSpPr>
        <p:spPr>
          <a:xfrm>
            <a:off x="6440906" y="1916561"/>
            <a:ext cx="254000" cy="262876"/>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13" name="Oval 12"/>
          <p:cNvSpPr/>
          <p:nvPr/>
        </p:nvSpPr>
        <p:spPr>
          <a:xfrm>
            <a:off x="6004286" y="3428549"/>
            <a:ext cx="254000" cy="262876"/>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Tree>
    <p:custDataLst>
      <p:tags r:id="rId1"/>
    </p:custDataLst>
    <p:extLst>
      <p:ext uri="{BB962C8B-B14F-4D97-AF65-F5344CB8AC3E}">
        <p14:creationId xmlns:p14="http://schemas.microsoft.com/office/powerpoint/2010/main" val="23710198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58"/>
          <p:cNvSpPr txBox="1">
            <a:spLocks noGrp="1"/>
          </p:cNvSpPr>
          <p:nvPr>
            <p:ph type="title"/>
          </p:nvPr>
        </p:nvSpPr>
        <p:spPr>
          <a:xfrm>
            <a:off x="260226" y="7467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600"/>
              <a:buFont typeface="Arial Black"/>
              <a:buNone/>
            </a:pPr>
            <a:r>
              <a:rPr lang="en-US" sz="3600"/>
              <a:t>Position Management for Retirees </a:t>
            </a:r>
            <a:endParaRPr/>
          </a:p>
        </p:txBody>
      </p:sp>
      <p:sp>
        <p:nvSpPr>
          <p:cNvPr id="932" name="Google Shape;932;p58"/>
          <p:cNvSpPr txBox="1"/>
          <p:nvPr/>
        </p:nvSpPr>
        <p:spPr>
          <a:xfrm>
            <a:off x="390525" y="1358225"/>
            <a:ext cx="8462369" cy="563227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dirty="0" smtClean="0">
                <a:solidFill>
                  <a:schemeClr val="dk1"/>
                </a:solidFill>
                <a:latin typeface="Calibri"/>
                <a:ea typeface="Calibri"/>
                <a:cs typeface="Calibri"/>
                <a:sym typeface="Calibri"/>
              </a:rPr>
              <a:t>For employees </a:t>
            </a:r>
            <a:r>
              <a:rPr lang="en-US" sz="2400" dirty="0">
                <a:solidFill>
                  <a:schemeClr val="dk1"/>
                </a:solidFill>
                <a:latin typeface="Calibri"/>
                <a:ea typeface="Calibri"/>
                <a:cs typeface="Calibri"/>
                <a:sym typeface="Calibri"/>
              </a:rPr>
              <a:t>that elect to retire and become Emeritus, the position initiator will need to create a position for that employee (if one not already created).</a:t>
            </a:r>
            <a:endParaRPr dirty="0"/>
          </a:p>
          <a:p>
            <a:pPr marL="342900" marR="0" lvl="0" indent="-190500" algn="l" rtl="0">
              <a:spcBef>
                <a:spcPts val="0"/>
              </a:spcBef>
              <a:spcAft>
                <a:spcPts val="0"/>
              </a:spcAft>
              <a:buClr>
                <a:schemeClr val="accent2"/>
              </a:buClr>
              <a:buSzPts val="2400"/>
              <a:buFont typeface="Arial"/>
              <a:buNone/>
            </a:pPr>
            <a:endParaRPr sz="24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Calibri"/>
                <a:ea typeface="Calibri"/>
                <a:cs typeface="Calibri"/>
                <a:sym typeface="Calibri"/>
              </a:rPr>
              <a:t>A recall appointment of an Emeriti will be considered a </a:t>
            </a:r>
            <a:r>
              <a:rPr lang="en-US" sz="2400" b="1" dirty="0">
                <a:solidFill>
                  <a:schemeClr val="dk1"/>
                </a:solidFill>
                <a:latin typeface="Calibri"/>
                <a:ea typeface="Calibri"/>
                <a:cs typeface="Calibri"/>
                <a:sym typeface="Calibri"/>
              </a:rPr>
              <a:t>Concurrent Appointment</a:t>
            </a:r>
            <a:r>
              <a:rPr lang="en-US" sz="2400" dirty="0" smtClean="0">
                <a:solidFill>
                  <a:schemeClr val="dk1"/>
                </a:solidFill>
                <a:latin typeface="Calibri"/>
                <a:ea typeface="Calibri"/>
                <a:cs typeface="Calibri"/>
                <a:sym typeface="Calibri"/>
              </a:rPr>
              <a:t>.</a:t>
            </a:r>
          </a:p>
          <a:p>
            <a:pPr lvl="6">
              <a:buClr>
                <a:schemeClr val="dk1"/>
              </a:buClr>
              <a:buSzPts val="2400"/>
            </a:pPr>
            <a:r>
              <a:rPr lang="en-US" sz="2400" dirty="0" smtClean="0">
                <a:solidFill>
                  <a:schemeClr val="dk1"/>
                </a:solidFill>
                <a:latin typeface="Calibri"/>
                <a:ea typeface="Calibri"/>
                <a:cs typeface="Calibri"/>
                <a:sym typeface="Calibri"/>
              </a:rPr>
              <a:t>	Another/separate job record</a:t>
            </a:r>
            <a:endParaRPr lang="en-US" sz="2400" dirty="0" smtClean="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endParaRPr lang="en-US" sz="2400" dirty="0">
              <a:solidFill>
                <a:schemeClr val="dk1"/>
              </a:solidFill>
              <a:latin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smtClean="0">
                <a:solidFill>
                  <a:schemeClr val="dk1"/>
                </a:solidFill>
                <a:latin typeface="Calibri"/>
                <a:cs typeface="Calibri"/>
                <a:sym typeface="Calibri"/>
              </a:rPr>
              <a:t>Employees can elect to become </a:t>
            </a:r>
            <a:r>
              <a:rPr lang="en-US" sz="2400" dirty="0" smtClean="0">
                <a:solidFill>
                  <a:schemeClr val="dk1"/>
                </a:solidFill>
                <a:latin typeface="Calibri"/>
                <a:cs typeface="Calibri"/>
                <a:sym typeface="Calibri"/>
              </a:rPr>
              <a:t>Emeritus 1 day </a:t>
            </a:r>
            <a:r>
              <a:rPr lang="en-US" sz="2400" dirty="0" smtClean="0">
                <a:solidFill>
                  <a:schemeClr val="dk1"/>
                </a:solidFill>
                <a:latin typeface="Calibri"/>
                <a:cs typeface="Calibri"/>
                <a:sym typeface="Calibri"/>
              </a:rPr>
              <a:t>after retirement</a:t>
            </a:r>
            <a:r>
              <a:rPr lang="en-US" sz="2400" dirty="0" smtClean="0">
                <a:solidFill>
                  <a:schemeClr val="dk1"/>
                </a:solidFill>
                <a:latin typeface="Calibri"/>
                <a:cs typeface="Calibri"/>
                <a:sym typeface="Calibri"/>
              </a:rPr>
              <a:t>.</a:t>
            </a:r>
          </a:p>
          <a:p>
            <a:pPr lvl="6">
              <a:buClr>
                <a:schemeClr val="dk1"/>
              </a:buClr>
              <a:buSzPts val="2400"/>
            </a:pPr>
            <a:r>
              <a:rPr lang="en-US" sz="2400" dirty="0" smtClean="0">
                <a:solidFill>
                  <a:schemeClr val="dk1"/>
                </a:solidFill>
                <a:latin typeface="Calibri"/>
                <a:cs typeface="Calibri"/>
                <a:sym typeface="Calibri"/>
              </a:rPr>
              <a:t>	Effective July, 1st</a:t>
            </a:r>
            <a:endParaRPr lang="en-US" sz="2400" dirty="0" smtClean="0">
              <a:solidFill>
                <a:schemeClr val="dk1"/>
              </a:solidFill>
              <a:latin typeface="Calibri"/>
              <a:cs typeface="Calibri"/>
              <a:sym typeface="Calibri"/>
            </a:endParaRPr>
          </a:p>
          <a:p>
            <a:pPr marL="342900" marR="0" lvl="0" indent="-342900" algn="l" rtl="0">
              <a:spcBef>
                <a:spcPts val="0"/>
              </a:spcBef>
              <a:spcAft>
                <a:spcPts val="0"/>
              </a:spcAft>
              <a:buClr>
                <a:schemeClr val="dk1"/>
              </a:buClr>
              <a:buSzPts val="2400"/>
              <a:buFont typeface="Arial"/>
              <a:buChar char="•"/>
            </a:pPr>
            <a:endParaRPr lang="en-US" sz="2400" dirty="0" smtClean="0">
              <a:solidFill>
                <a:schemeClr val="dk1"/>
              </a:solidFill>
              <a:latin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US" sz="2400" dirty="0" smtClean="0">
                <a:solidFill>
                  <a:schemeClr val="dk1"/>
                </a:solidFill>
                <a:latin typeface="Calibri"/>
                <a:cs typeface="Calibri"/>
                <a:sym typeface="Calibri"/>
              </a:rPr>
              <a:t>Recall appointments are allowed 30 days after retirement.</a:t>
            </a:r>
            <a:endParaRPr dirty="0"/>
          </a:p>
          <a:p>
            <a:pPr marL="342900" marR="0" lvl="0" indent="-190500" algn="l" rtl="0">
              <a:spcBef>
                <a:spcPts val="0"/>
              </a:spcBef>
              <a:spcAft>
                <a:spcPts val="0"/>
              </a:spcAft>
              <a:buClr>
                <a:schemeClr val="accent2"/>
              </a:buClr>
              <a:buSzPts val="2400"/>
              <a:buFont typeface="Arial"/>
              <a:buNone/>
            </a:pPr>
            <a:endParaRPr sz="2400" dirty="0">
              <a:solidFill>
                <a:schemeClr val="dk1"/>
              </a:solidFill>
              <a:latin typeface="Calibri"/>
              <a:ea typeface="Calibri"/>
              <a:cs typeface="Calibri"/>
              <a:sym typeface="Calibri"/>
            </a:endParaRPr>
          </a:p>
          <a:p>
            <a:pPr marL="342900" marR="0" lvl="0" indent="-190500" algn="l" rtl="0">
              <a:spcBef>
                <a:spcPts val="0"/>
              </a:spcBef>
              <a:spcAft>
                <a:spcPts val="0"/>
              </a:spcAft>
              <a:buClr>
                <a:schemeClr val="accent2"/>
              </a:buClr>
              <a:buSzPts val="2400"/>
              <a:buFont typeface="Arial"/>
              <a:buNone/>
            </a:pPr>
            <a:endParaRPr sz="2400" dirty="0">
              <a:solidFill>
                <a:schemeClr val="dk1"/>
              </a:solidFill>
              <a:latin typeface="Calibri"/>
              <a:ea typeface="Calibri"/>
              <a:cs typeface="Calibri"/>
              <a:sym typeface="Calibri"/>
            </a:endParaRPr>
          </a:p>
        </p:txBody>
      </p:sp>
      <p:sp>
        <p:nvSpPr>
          <p:cNvPr id="2" name="Flowchart: Connector 1"/>
          <p:cNvSpPr/>
          <p:nvPr/>
        </p:nvSpPr>
        <p:spPr>
          <a:xfrm>
            <a:off x="1229192" y="3762529"/>
            <a:ext cx="74951" cy="7495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Connector 5"/>
          <p:cNvSpPr/>
          <p:nvPr/>
        </p:nvSpPr>
        <p:spPr>
          <a:xfrm>
            <a:off x="1246682" y="5234058"/>
            <a:ext cx="74951" cy="7495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880805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63"/>
          <p:cNvSpPr/>
          <p:nvPr/>
        </p:nvSpPr>
        <p:spPr>
          <a:xfrm>
            <a:off x="1911915" y="3091971"/>
            <a:ext cx="7232085" cy="58262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8" name="Google Shape;978;p63"/>
          <p:cNvSpPr txBox="1"/>
          <p:nvPr/>
        </p:nvSpPr>
        <p:spPr>
          <a:xfrm>
            <a:off x="1550382" y="2482301"/>
            <a:ext cx="7593618" cy="9009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D579B"/>
              </a:buClr>
              <a:buSzPts val="3600"/>
              <a:buFont typeface="Arial"/>
              <a:buNone/>
            </a:pPr>
            <a:r>
              <a:rPr lang="en-US" sz="3600" b="1" dirty="0" smtClean="0">
                <a:solidFill>
                  <a:srgbClr val="1D579B"/>
                </a:solidFill>
                <a:latin typeface="Arial"/>
                <a:ea typeface="Arial"/>
                <a:cs typeface="Arial"/>
                <a:sym typeface="Arial"/>
              </a:rPr>
              <a:t>Adding Positions:</a:t>
            </a:r>
            <a:endParaRPr dirty="0"/>
          </a:p>
          <a:p>
            <a:pPr marL="744538" marR="0" lvl="0" indent="-233362" algn="l" rtl="0">
              <a:spcBef>
                <a:spcPts val="560"/>
              </a:spcBef>
              <a:spcAft>
                <a:spcPts val="0"/>
              </a:spcAft>
              <a:buClr>
                <a:srgbClr val="1D579B"/>
              </a:buClr>
              <a:buSzPts val="2800"/>
              <a:buFont typeface="Arial"/>
              <a:buChar char="•"/>
            </a:pPr>
            <a:r>
              <a:rPr lang="en-US" sz="2800" b="1" dirty="0" smtClean="0">
                <a:solidFill>
                  <a:srgbClr val="1D579B"/>
                </a:solidFill>
                <a:latin typeface="Arial"/>
                <a:ea typeface="Arial"/>
                <a:cs typeface="Arial"/>
                <a:sym typeface="Arial"/>
              </a:rPr>
              <a:t>Position </a:t>
            </a:r>
            <a:r>
              <a:rPr lang="en-US" sz="2800" b="1" dirty="0">
                <a:solidFill>
                  <a:srgbClr val="1D579B"/>
                </a:solidFill>
                <a:latin typeface="Arial"/>
                <a:ea typeface="Arial"/>
                <a:cs typeface="Arial"/>
                <a:sym typeface="Arial"/>
              </a:rPr>
              <a:t>Approval &amp; Transaction </a:t>
            </a:r>
            <a:r>
              <a:rPr lang="en-US" sz="2800" b="1" dirty="0" smtClean="0">
                <a:solidFill>
                  <a:srgbClr val="1D579B"/>
                </a:solidFill>
                <a:latin typeface="Arial"/>
                <a:ea typeface="Arial"/>
                <a:cs typeface="Arial"/>
                <a:sym typeface="Arial"/>
              </a:rPr>
              <a:t>Roles</a:t>
            </a:r>
            <a:endParaRPr dirty="0"/>
          </a:p>
        </p:txBody>
      </p:sp>
      <p:pic>
        <p:nvPicPr>
          <p:cNvPr id="2" name="Picture 1" descr="A Principal's Reflections: Rise of the Edupreneu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1999" y="3992951"/>
            <a:ext cx="2388559" cy="1791419"/>
          </a:xfrm>
          <a:prstGeom prst="rect">
            <a:avLst/>
          </a:prstGeom>
        </p:spPr>
      </p:pic>
    </p:spTree>
    <p:custDataLst>
      <p:tags r:id="rId1"/>
    </p:custDataLst>
    <p:extLst>
      <p:ext uri="{BB962C8B-B14F-4D97-AF65-F5344CB8AC3E}">
        <p14:creationId xmlns:p14="http://schemas.microsoft.com/office/powerpoint/2010/main" val="40888270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64"/>
          <p:cNvSpPr txBox="1">
            <a:spLocks noGrp="1"/>
          </p:cNvSpPr>
          <p:nvPr>
            <p:ph type="body" idx="1"/>
          </p:nvPr>
        </p:nvSpPr>
        <p:spPr>
          <a:xfrm>
            <a:off x="2175171" y="1241361"/>
            <a:ext cx="6595350" cy="5029200"/>
          </a:xfrm>
          <a:prstGeom prst="rect">
            <a:avLst/>
          </a:prstGeom>
          <a:noFill/>
          <a:ln>
            <a:noFill/>
          </a:ln>
        </p:spPr>
        <p:txBody>
          <a:bodyPr spcFirstLastPara="1" wrap="square" lIns="91425" tIns="45700" rIns="91425" bIns="45700" anchor="t" anchorCtr="0">
            <a:normAutofit/>
          </a:bodyPr>
          <a:lstStyle/>
          <a:p>
            <a:pPr marL="342900" lvl="0" indent="-342900" algn="l" rtl="0">
              <a:spcBef>
                <a:spcPts val="440"/>
              </a:spcBef>
              <a:spcAft>
                <a:spcPts val="0"/>
              </a:spcAft>
              <a:buClr>
                <a:schemeClr val="dk1"/>
              </a:buClr>
              <a:buSzPts val="2200"/>
              <a:buChar char="•"/>
            </a:pPr>
            <a:r>
              <a:rPr lang="en-US" sz="2200" dirty="0" smtClean="0"/>
              <a:t>The </a:t>
            </a:r>
            <a:r>
              <a:rPr lang="en-US" sz="2200" dirty="0"/>
              <a:t>Position Control Request will utilize </a:t>
            </a:r>
            <a:r>
              <a:rPr lang="en-US" sz="2200" b="1" dirty="0"/>
              <a:t>Approval Workflow Engine (AWE) </a:t>
            </a:r>
            <a:r>
              <a:rPr lang="en-US" sz="2200" dirty="0"/>
              <a:t>to route the request for approvals after the transaction is entered into UCPath.</a:t>
            </a:r>
            <a:endParaRPr dirty="0"/>
          </a:p>
          <a:p>
            <a:pPr marL="342900" lvl="0" indent="-342900" algn="l" rtl="0">
              <a:spcBef>
                <a:spcPts val="440"/>
              </a:spcBef>
              <a:spcAft>
                <a:spcPts val="0"/>
              </a:spcAft>
              <a:buClr>
                <a:schemeClr val="dk1"/>
              </a:buClr>
              <a:buSzPts val="2200"/>
              <a:buChar char="•"/>
            </a:pPr>
            <a:r>
              <a:rPr lang="en-US" sz="2200" dirty="0"/>
              <a:t>After </a:t>
            </a:r>
            <a:r>
              <a:rPr lang="en-US" sz="2200" dirty="0" smtClean="0"/>
              <a:t>department approval </a:t>
            </a:r>
            <a:r>
              <a:rPr lang="en-US" sz="2200" dirty="0"/>
              <a:t>through AWE, data from a Position Control Request transaction is saved to the </a:t>
            </a:r>
            <a:r>
              <a:rPr lang="en-US" sz="2200" dirty="0" smtClean="0"/>
              <a:t>system and a Position number is auto generated.</a:t>
            </a:r>
            <a:endParaRPr lang="en-US" sz="2200" dirty="0" smtClean="0"/>
          </a:p>
          <a:p>
            <a:pPr marL="342900">
              <a:spcBef>
                <a:spcPts val="440"/>
              </a:spcBef>
              <a:buSzPts val="2200"/>
            </a:pPr>
            <a:r>
              <a:rPr lang="en-US" sz="2200" b="1" dirty="0" smtClean="0"/>
              <a:t>Positions do not </a:t>
            </a:r>
            <a:r>
              <a:rPr lang="en-US" sz="2200" b="1" dirty="0"/>
              <a:t>need to be processed by the UCPath Center.</a:t>
            </a:r>
            <a:endParaRPr lang="en-US" sz="2400" b="1" dirty="0"/>
          </a:p>
          <a:p>
            <a:pPr marL="342900" lvl="0" indent="-342900" algn="l" rtl="0">
              <a:spcBef>
                <a:spcPts val="440"/>
              </a:spcBef>
              <a:spcAft>
                <a:spcPts val="0"/>
              </a:spcAft>
              <a:buClr>
                <a:schemeClr val="dk1"/>
              </a:buClr>
              <a:buSzPts val="2200"/>
              <a:buChar char="•"/>
            </a:pPr>
            <a:endParaRPr sz="2200" dirty="0"/>
          </a:p>
        </p:txBody>
      </p:sp>
      <p:sp>
        <p:nvSpPr>
          <p:cNvPr id="986" name="Google Shape;986;p64"/>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000"/>
              <a:buFont typeface="Arial Black"/>
              <a:buNone/>
            </a:pPr>
            <a:r>
              <a:rPr lang="en-US"/>
              <a:t>Position Approvals</a:t>
            </a:r>
            <a:endParaRPr/>
          </a:p>
        </p:txBody>
      </p:sp>
      <p:pic>
        <p:nvPicPr>
          <p:cNvPr id="987" name="Google Shape;987;p64"/>
          <p:cNvPicPr preferRelativeResize="0"/>
          <p:nvPr/>
        </p:nvPicPr>
        <p:blipFill rotWithShape="1">
          <a:blip r:embed="rId4">
            <a:alphaModFix/>
          </a:blip>
          <a:srcRect/>
          <a:stretch/>
        </p:blipFill>
        <p:spPr>
          <a:xfrm>
            <a:off x="1510422" y="1371600"/>
            <a:ext cx="460995" cy="537451"/>
          </a:xfrm>
          <a:prstGeom prst="rect">
            <a:avLst/>
          </a:prstGeom>
          <a:noFill/>
          <a:ln>
            <a:noFill/>
          </a:ln>
        </p:spPr>
      </p:pic>
      <p:pic>
        <p:nvPicPr>
          <p:cNvPr id="988" name="Google Shape;988;p64"/>
          <p:cNvPicPr preferRelativeResize="0"/>
          <p:nvPr/>
        </p:nvPicPr>
        <p:blipFill rotWithShape="1">
          <a:blip r:embed="rId5">
            <a:alphaModFix/>
          </a:blip>
          <a:srcRect/>
          <a:stretch/>
        </p:blipFill>
        <p:spPr>
          <a:xfrm>
            <a:off x="390525" y="1634462"/>
            <a:ext cx="1784646" cy="1870738"/>
          </a:xfrm>
          <a:prstGeom prst="rect">
            <a:avLst/>
          </a:prstGeom>
          <a:noFill/>
          <a:ln>
            <a:noFill/>
          </a:ln>
          <a:effectLst>
            <a:outerShdw blurRad="292100" dist="139700" dir="2700000" algn="tl" rotWithShape="0">
              <a:srgbClr val="333333">
                <a:alpha val="64705"/>
              </a:srgbClr>
            </a:outerShdw>
          </a:effectLst>
        </p:spPr>
      </p:pic>
    </p:spTree>
    <p:custDataLst>
      <p:tags r:id="rId1"/>
    </p:custDataLst>
    <p:extLst>
      <p:ext uri="{BB962C8B-B14F-4D97-AF65-F5344CB8AC3E}">
        <p14:creationId xmlns:p14="http://schemas.microsoft.com/office/powerpoint/2010/main" val="15811108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4" name="Google Shape;994;p65"/>
          <p:cNvSpPr txBox="1">
            <a:spLocks noGrp="1"/>
          </p:cNvSpPr>
          <p:nvPr>
            <p:ph type="title"/>
          </p:nvPr>
        </p:nvSpPr>
        <p:spPr>
          <a:xfrm>
            <a:off x="393576" y="556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Approval Workflow</a:t>
            </a:r>
            <a:endParaRPr/>
          </a:p>
        </p:txBody>
      </p:sp>
      <p:sp>
        <p:nvSpPr>
          <p:cNvPr id="995" name="Google Shape;995;p65"/>
          <p:cNvSpPr txBox="1">
            <a:spLocks noGrp="1"/>
          </p:cNvSpPr>
          <p:nvPr>
            <p:ph type="body" idx="1"/>
          </p:nvPr>
        </p:nvSpPr>
        <p:spPr>
          <a:xfrm>
            <a:off x="342900" y="1216042"/>
            <a:ext cx="8801100" cy="8308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sz="2400"/>
              <a:t>When you successfully save and submit a Positon Control Request transaction, the system automatically routes it to the appropriate Approver(s).</a:t>
            </a:r>
            <a:endParaRPr/>
          </a:p>
        </p:txBody>
      </p:sp>
      <p:grpSp>
        <p:nvGrpSpPr>
          <p:cNvPr id="996" name="Google Shape;996;p65"/>
          <p:cNvGrpSpPr/>
          <p:nvPr/>
        </p:nvGrpSpPr>
        <p:grpSpPr>
          <a:xfrm>
            <a:off x="4094968" y="2157464"/>
            <a:ext cx="4897437" cy="2934428"/>
            <a:chOff x="4067573" y="3085211"/>
            <a:chExt cx="4897437" cy="2934428"/>
          </a:xfrm>
        </p:grpSpPr>
        <p:sp>
          <p:nvSpPr>
            <p:cNvPr id="997" name="Google Shape;997;p65" descr="5%"/>
            <p:cNvSpPr txBox="1"/>
            <p:nvPr/>
          </p:nvSpPr>
          <p:spPr>
            <a:xfrm>
              <a:off x="6056186" y="3085211"/>
              <a:ext cx="2908824" cy="849499"/>
            </a:xfrm>
            <a:prstGeom prst="rect">
              <a:avLst/>
            </a:prstGeom>
            <a:solidFill>
              <a:srgbClr val="F7CAAC"/>
            </a:solidFill>
            <a:ln w="25400" cap="flat" cmpd="sng">
              <a:solidFill>
                <a:schemeClr val="dk1"/>
              </a:solidFill>
              <a:prstDash val="solid"/>
              <a:round/>
              <a:headEnd type="none" w="sm" len="sm"/>
              <a:tailEnd type="none" w="sm" len="sm"/>
            </a:ln>
          </p:spPr>
          <p:txBody>
            <a:bodyPr spcFirstLastPara="1" wrap="square" lIns="91425" tIns="91425" rIns="91425" bIns="45700" anchor="t" anchorCtr="0">
              <a:noAutofit/>
            </a:bodyPr>
            <a:lstStyle/>
            <a:p>
              <a:pPr marL="0" marR="0" lvl="0" indent="0" algn="l" rtl="0">
                <a:spcBef>
                  <a:spcPts val="0"/>
                </a:spcBef>
                <a:spcAft>
                  <a:spcPts val="0"/>
                </a:spcAft>
                <a:buNone/>
              </a:pPr>
              <a:r>
                <a:rPr lang="en-US" sz="1200" dirty="0">
                  <a:solidFill>
                    <a:schemeClr val="dk1"/>
                  </a:solidFill>
                  <a:latin typeface="Arial"/>
                  <a:ea typeface="Arial"/>
                  <a:cs typeface="Arial"/>
                  <a:sym typeface="Arial"/>
                </a:rPr>
                <a:t>The bottom portion of the </a:t>
              </a:r>
              <a:r>
                <a:rPr lang="en-US" sz="1200" b="1" dirty="0">
                  <a:solidFill>
                    <a:schemeClr val="dk1"/>
                  </a:solidFill>
                  <a:latin typeface="Arial"/>
                  <a:ea typeface="Arial"/>
                  <a:cs typeface="Arial"/>
                  <a:sym typeface="Arial"/>
                </a:rPr>
                <a:t>Supporting Documents </a:t>
              </a:r>
              <a:r>
                <a:rPr lang="en-US" sz="1200" dirty="0">
                  <a:solidFill>
                    <a:schemeClr val="dk1"/>
                  </a:solidFill>
                  <a:latin typeface="Arial"/>
                  <a:ea typeface="Arial"/>
                  <a:cs typeface="Arial"/>
                  <a:sym typeface="Arial"/>
                </a:rPr>
                <a:t>page displays the approval flow for the transaction. </a:t>
              </a:r>
              <a:endParaRPr dirty="0"/>
            </a:p>
          </p:txBody>
        </p:sp>
        <p:sp>
          <p:nvSpPr>
            <p:cNvPr id="998" name="Google Shape;998;p65"/>
            <p:cNvSpPr/>
            <p:nvPr/>
          </p:nvSpPr>
          <p:spPr>
            <a:xfrm flipH="1">
              <a:off x="4067573" y="5516837"/>
              <a:ext cx="3171829" cy="502802"/>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0784" y="57570"/>
                  </a:moveTo>
                  <a:lnTo>
                    <a:pt x="170311" y="59521"/>
                  </a:lnTo>
                </a:path>
              </a:pathLst>
            </a:custGeom>
            <a:solidFill>
              <a:srgbClr val="F7EB5F"/>
            </a:solidFill>
            <a:ln w="25400" cap="sq"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9090"/>
                </a:lnSpc>
                <a:spcBef>
                  <a:spcPts val="0"/>
                </a:spcBef>
                <a:spcAft>
                  <a:spcPts val="0"/>
                </a:spcAft>
                <a:buNone/>
              </a:pPr>
              <a:r>
                <a:rPr lang="en-US" sz="1100">
                  <a:solidFill>
                    <a:srgbClr val="000000"/>
                  </a:solidFill>
                  <a:latin typeface="Arial"/>
                  <a:ea typeface="Arial"/>
                  <a:cs typeface="Arial"/>
                  <a:sym typeface="Arial"/>
                </a:rPr>
                <a:t>To display the specific Approvers’ names for an approval level, click the Multiple Approvers link.</a:t>
              </a:r>
              <a:endParaRPr/>
            </a:p>
          </p:txBody>
        </p:sp>
      </p:grpSp>
      <p:pic>
        <p:nvPicPr>
          <p:cNvPr id="8" name="Google Shape;907;p56"/>
          <p:cNvPicPr preferRelativeResize="0"/>
          <p:nvPr/>
        </p:nvPicPr>
        <p:blipFill rotWithShape="1">
          <a:blip r:embed="rId4">
            <a:alphaModFix/>
          </a:blip>
          <a:srcRect t="1674"/>
          <a:stretch/>
        </p:blipFill>
        <p:spPr>
          <a:xfrm>
            <a:off x="164976" y="2464605"/>
            <a:ext cx="5642048" cy="1853771"/>
          </a:xfrm>
          <a:prstGeom prst="rect">
            <a:avLst/>
          </a:prstGeom>
          <a:noFill/>
          <a:ln w="12700" cap="flat" cmpd="sng">
            <a:solidFill>
              <a:schemeClr val="tx1"/>
            </a:solidFill>
            <a:prstDash val="solid"/>
            <a:round/>
            <a:headEnd type="none" w="sm" len="sm"/>
            <a:tailEnd type="none" w="sm" len="sm"/>
          </a:ln>
        </p:spPr>
      </p:pic>
      <p:pic>
        <p:nvPicPr>
          <p:cNvPr id="993" name="Google Shape;993;p65"/>
          <p:cNvPicPr preferRelativeResize="0"/>
          <p:nvPr/>
        </p:nvPicPr>
        <p:blipFill rotWithShape="1">
          <a:blip r:embed="rId5">
            <a:alphaModFix/>
          </a:blip>
          <a:srcRect/>
          <a:stretch/>
        </p:blipFill>
        <p:spPr>
          <a:xfrm>
            <a:off x="1866900" y="3128212"/>
            <a:ext cx="7120144" cy="3269864"/>
          </a:xfrm>
          <a:prstGeom prst="rect">
            <a:avLst/>
          </a:prstGeom>
          <a:noFill/>
          <a:ln>
            <a:solidFill>
              <a:schemeClr val="tx1"/>
            </a:solidFill>
          </a:ln>
        </p:spPr>
      </p:pic>
      <p:sp>
        <p:nvSpPr>
          <p:cNvPr id="2" name="Rectangle 1"/>
          <p:cNvSpPr/>
          <p:nvPr/>
        </p:nvSpPr>
        <p:spPr>
          <a:xfrm>
            <a:off x="286870" y="3992985"/>
            <a:ext cx="747846" cy="226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ent Arrow 2"/>
          <p:cNvSpPr/>
          <p:nvPr/>
        </p:nvSpPr>
        <p:spPr>
          <a:xfrm flipV="1">
            <a:off x="457885" y="4589090"/>
            <a:ext cx="1344706" cy="952543"/>
          </a:xfrm>
          <a:prstGeom prst="bentArrow">
            <a:avLst>
              <a:gd name="adj1" fmla="val 25000"/>
              <a:gd name="adj2" fmla="val 25000"/>
              <a:gd name="adj3" fmla="val 25000"/>
              <a:gd name="adj4" fmla="val 67558"/>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xplosion 1 3"/>
          <p:cNvSpPr/>
          <p:nvPr/>
        </p:nvSpPr>
        <p:spPr>
          <a:xfrm>
            <a:off x="164976" y="3810071"/>
            <a:ext cx="228600" cy="264695"/>
          </a:xfrm>
          <a:prstGeom prst="irregularSeal1">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21305" y="2472788"/>
            <a:ext cx="952663" cy="1620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3970421" y="5594589"/>
            <a:ext cx="669540" cy="3007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096840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66"/>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Email Notifications</a:t>
            </a:r>
            <a:endParaRPr/>
          </a:p>
        </p:txBody>
      </p:sp>
      <p:pic>
        <p:nvPicPr>
          <p:cNvPr id="1004" name="Google Shape;1004;p66"/>
          <p:cNvPicPr preferRelativeResize="0">
            <a:picLocks noGrp="1"/>
          </p:cNvPicPr>
          <p:nvPr>
            <p:ph type="body" idx="1"/>
          </p:nvPr>
        </p:nvPicPr>
        <p:blipFill rotWithShape="1">
          <a:blip r:embed="rId4">
            <a:alphaModFix/>
          </a:blip>
          <a:srcRect/>
          <a:stretch/>
        </p:blipFill>
        <p:spPr>
          <a:xfrm>
            <a:off x="457200" y="2007180"/>
            <a:ext cx="7717560" cy="2662640"/>
          </a:xfrm>
          <a:prstGeom prst="rect">
            <a:avLst/>
          </a:prstGeom>
          <a:noFill/>
          <a:ln>
            <a:noFill/>
          </a:ln>
        </p:spPr>
      </p:pic>
      <p:sp>
        <p:nvSpPr>
          <p:cNvPr id="1005" name="Google Shape;1005;p66"/>
          <p:cNvSpPr txBox="1">
            <a:spLocks noGrp="1"/>
          </p:cNvSpPr>
          <p:nvPr>
            <p:ph type="body" idx="4294967295"/>
          </p:nvPr>
        </p:nvSpPr>
        <p:spPr>
          <a:xfrm>
            <a:off x="285750" y="1174057"/>
            <a:ext cx="8362950" cy="639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sz="2000" b="0"/>
              <a:t>System-generated notifications confirm when your Position Control transaction is submitted and when it is approved.</a:t>
            </a:r>
            <a:endParaRPr/>
          </a:p>
        </p:txBody>
      </p:sp>
      <p:pic>
        <p:nvPicPr>
          <p:cNvPr id="1006" name="Google Shape;1006;p66"/>
          <p:cNvPicPr preferRelativeResize="0"/>
          <p:nvPr/>
        </p:nvPicPr>
        <p:blipFill rotWithShape="1">
          <a:blip r:embed="rId5">
            <a:alphaModFix/>
          </a:blip>
          <a:srcRect/>
          <a:stretch/>
        </p:blipFill>
        <p:spPr>
          <a:xfrm>
            <a:off x="2157717" y="3733980"/>
            <a:ext cx="6002546" cy="2063967"/>
          </a:xfrm>
          <a:prstGeom prst="rect">
            <a:avLst/>
          </a:prstGeom>
          <a:noFill/>
          <a:ln>
            <a:noFill/>
          </a:ln>
        </p:spPr>
      </p:pic>
    </p:spTree>
    <p:custDataLst>
      <p:tags r:id="rId1"/>
    </p:custDataLst>
    <p:extLst>
      <p:ext uri="{BB962C8B-B14F-4D97-AF65-F5344CB8AC3E}">
        <p14:creationId xmlns:p14="http://schemas.microsoft.com/office/powerpoint/2010/main" val="11865646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Google Shape;1071;p74"/>
          <p:cNvSpPr txBox="1">
            <a:spLocks noGrp="1"/>
          </p:cNvSpPr>
          <p:nvPr>
            <p:ph type="title"/>
          </p:nvPr>
        </p:nvSpPr>
        <p:spPr>
          <a:xfrm>
            <a:off x="0" y="131821"/>
            <a:ext cx="9144000"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dirty="0" smtClean="0"/>
              <a:t>Introduction to Position Funding </a:t>
            </a:r>
            <a:endParaRPr dirty="0"/>
          </a:p>
        </p:txBody>
      </p:sp>
      <p:sp>
        <p:nvSpPr>
          <p:cNvPr id="1073" name="Google Shape;1073;p74"/>
          <p:cNvSpPr/>
          <p:nvPr/>
        </p:nvSpPr>
        <p:spPr>
          <a:xfrm>
            <a:off x="609654" y="1714759"/>
            <a:ext cx="2012419" cy="2057141"/>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75" name="Google Shape;1075;p74"/>
          <p:cNvPicPr preferRelativeResize="0"/>
          <p:nvPr/>
        </p:nvPicPr>
        <p:blipFill rotWithShape="1">
          <a:blip r:embed="rId4">
            <a:alphaModFix/>
          </a:blip>
          <a:srcRect l="24558" t="24672" r="22349" b="21982"/>
          <a:stretch/>
        </p:blipFill>
        <p:spPr>
          <a:xfrm>
            <a:off x="485177" y="1371600"/>
            <a:ext cx="812921" cy="822960"/>
          </a:xfrm>
          <a:prstGeom prst="ellipse">
            <a:avLst/>
          </a:prstGeom>
          <a:noFill/>
          <a:ln>
            <a:noFill/>
          </a:ln>
        </p:spPr>
      </p:pic>
      <p:sp>
        <p:nvSpPr>
          <p:cNvPr id="1076" name="Google Shape;1076;p74"/>
          <p:cNvSpPr txBox="1">
            <a:spLocks noGrp="1"/>
          </p:cNvSpPr>
          <p:nvPr>
            <p:ph type="body" idx="1"/>
          </p:nvPr>
        </p:nvSpPr>
        <p:spPr>
          <a:xfrm>
            <a:off x="3007895" y="1263316"/>
            <a:ext cx="5634943" cy="462725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200"/>
              <a:buChar char="•"/>
            </a:pPr>
            <a:r>
              <a:rPr lang="en-US" sz="2400" b="1" dirty="0" smtClean="0"/>
              <a:t>Funding can only be entered </a:t>
            </a:r>
            <a:r>
              <a:rPr lang="en-US" sz="2400" b="1" i="1" dirty="0" smtClean="0"/>
              <a:t>AFTER</a:t>
            </a:r>
            <a:r>
              <a:rPr lang="en-US" sz="2400" b="1" dirty="0" smtClean="0"/>
              <a:t> the position has been approved.</a:t>
            </a:r>
          </a:p>
          <a:p>
            <a:pPr marL="342900" lvl="0" indent="-342900" algn="l" rtl="0">
              <a:spcBef>
                <a:spcPts val="0"/>
              </a:spcBef>
              <a:spcAft>
                <a:spcPts val="0"/>
              </a:spcAft>
              <a:buClr>
                <a:schemeClr val="dk1"/>
              </a:buClr>
              <a:buSzPts val="2200"/>
              <a:buChar char="•"/>
            </a:pPr>
            <a:r>
              <a:rPr lang="en-US" sz="2400" dirty="0" smtClean="0"/>
              <a:t>Funding </a:t>
            </a:r>
            <a:r>
              <a:rPr lang="en-US" sz="2400" dirty="0"/>
              <a:t>is assigned to a </a:t>
            </a:r>
            <a:r>
              <a:rPr lang="en-US" sz="2400" b="1" u="sng" dirty="0">
                <a:solidFill>
                  <a:schemeClr val="tx1"/>
                </a:solidFill>
              </a:rPr>
              <a:t>position</a:t>
            </a:r>
            <a:r>
              <a:rPr lang="en-US" sz="2400" dirty="0"/>
              <a:t> not an employee. </a:t>
            </a:r>
            <a:endParaRPr sz="2400" dirty="0"/>
          </a:p>
          <a:p>
            <a:pPr marL="342900" lvl="0" indent="-342900" algn="l" rtl="0">
              <a:spcBef>
                <a:spcPts val="440"/>
              </a:spcBef>
              <a:spcAft>
                <a:spcPts val="0"/>
              </a:spcAft>
              <a:buClr>
                <a:schemeClr val="dk1"/>
              </a:buClr>
              <a:buSzPts val="2200"/>
              <a:buChar char="•"/>
            </a:pPr>
            <a:r>
              <a:rPr lang="en-US" sz="2400" dirty="0"/>
              <a:t>The position can be vacant or filled when new funding is </a:t>
            </a:r>
            <a:r>
              <a:rPr lang="en-US" sz="2400" dirty="0" smtClean="0"/>
              <a:t>assigned, or when </a:t>
            </a:r>
            <a:r>
              <a:rPr lang="en-US" sz="2400" dirty="0"/>
              <a:t>funding updates are made. </a:t>
            </a:r>
            <a:endParaRPr sz="2400" dirty="0"/>
          </a:p>
          <a:p>
            <a:pPr marL="342900" lvl="0" indent="-342900" algn="l" rtl="0">
              <a:spcBef>
                <a:spcPts val="440"/>
              </a:spcBef>
              <a:spcAft>
                <a:spcPts val="0"/>
              </a:spcAft>
              <a:buClr>
                <a:schemeClr val="dk1"/>
              </a:buClr>
              <a:buSzPts val="2200"/>
              <a:buChar char="•"/>
            </a:pPr>
            <a:r>
              <a:rPr lang="en-US" sz="2400" dirty="0"/>
              <a:t>As employees move in and out of a position, funding remains the same  unless changes are made. </a:t>
            </a:r>
            <a:endParaRPr sz="2400" dirty="0"/>
          </a:p>
          <a:p>
            <a:pPr marL="342900" lvl="0" indent="-342900" algn="l" rtl="0">
              <a:spcBef>
                <a:spcPts val="440"/>
              </a:spcBef>
              <a:spcAft>
                <a:spcPts val="0"/>
              </a:spcAft>
              <a:buClr>
                <a:schemeClr val="dk1"/>
              </a:buClr>
              <a:buSzPts val="2200"/>
              <a:buChar char="•"/>
            </a:pPr>
            <a:r>
              <a:rPr lang="en-US" sz="2400" dirty="0"/>
              <a:t>When no funding is assigned, the </a:t>
            </a:r>
            <a:r>
              <a:rPr lang="en-US" sz="2400" dirty="0" smtClean="0"/>
              <a:t>employee </a:t>
            </a:r>
            <a:r>
              <a:rPr lang="en-US" sz="2400" dirty="0"/>
              <a:t>will be paid from the department/school/unit default account.</a:t>
            </a:r>
            <a:endParaRPr sz="24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355" y="2104619"/>
            <a:ext cx="1199142" cy="1433060"/>
          </a:xfrm>
          <a:prstGeom prst="rect">
            <a:avLst/>
          </a:prstGeom>
        </p:spPr>
      </p:pic>
    </p:spTree>
    <p:custDataLst>
      <p:tags r:id="rId1"/>
    </p:custDataLst>
    <p:extLst>
      <p:ext uri="{BB962C8B-B14F-4D97-AF65-F5344CB8AC3E}">
        <p14:creationId xmlns:p14="http://schemas.microsoft.com/office/powerpoint/2010/main" val="787982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393576" y="85327"/>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Key Concepts &amp; Vocabulary </a:t>
            </a:r>
            <a:endParaRPr/>
          </a:p>
        </p:txBody>
      </p:sp>
      <p:graphicFrame>
        <p:nvGraphicFramePr>
          <p:cNvPr id="4" name="Google Shape;178;p8"/>
          <p:cNvGraphicFramePr/>
          <p:nvPr>
            <p:extLst>
              <p:ext uri="{D42A27DB-BD31-4B8C-83A1-F6EECF244321}">
                <p14:modId xmlns:p14="http://schemas.microsoft.com/office/powerpoint/2010/main" val="3725629929"/>
              </p:ext>
            </p:extLst>
          </p:nvPr>
        </p:nvGraphicFramePr>
        <p:xfrm>
          <a:off x="183961" y="1392165"/>
          <a:ext cx="8814200" cy="4072455"/>
        </p:xfrm>
        <a:graphic>
          <a:graphicData uri="http://schemas.openxmlformats.org/drawingml/2006/table">
            <a:tbl>
              <a:tblPr firstRow="1" bandRow="1">
                <a:noFill/>
                <a:tableStyleId>{0E746F9F-0E89-49C7-9AF0-A1651704D797}</a:tableStyleId>
              </a:tblPr>
              <a:tblGrid>
                <a:gridCol w="2038800">
                  <a:extLst>
                    <a:ext uri="{9D8B030D-6E8A-4147-A177-3AD203B41FA5}">
                      <a16:colId xmlns:a16="http://schemas.microsoft.com/office/drawing/2014/main" val="20000"/>
                    </a:ext>
                  </a:extLst>
                </a:gridCol>
                <a:gridCol w="6775400">
                  <a:extLst>
                    <a:ext uri="{9D8B030D-6E8A-4147-A177-3AD203B41FA5}">
                      <a16:colId xmlns:a16="http://schemas.microsoft.com/office/drawing/2014/main" val="20001"/>
                    </a:ext>
                  </a:extLst>
                </a:gridCol>
              </a:tblGrid>
              <a:tr h="365000">
                <a:tc>
                  <a:txBody>
                    <a:bodyPr/>
                    <a:lstStyle/>
                    <a:p>
                      <a:pPr marL="0" marR="0" lvl="0" indent="0" algn="l" rtl="0">
                        <a:spcBef>
                          <a:spcPts val="0"/>
                        </a:spcBef>
                        <a:spcAft>
                          <a:spcPts val="0"/>
                        </a:spcAft>
                        <a:buNone/>
                      </a:pPr>
                      <a:r>
                        <a:rPr lang="en-US" sz="1800"/>
                        <a:t>UCPath Term</a:t>
                      </a:r>
                      <a:endParaRPr/>
                    </a:p>
                  </a:txBody>
                  <a:tcPr marL="91450" marR="91450" marT="45725" marB="45725"/>
                </a:tc>
                <a:tc>
                  <a:txBody>
                    <a:bodyPr/>
                    <a:lstStyle/>
                    <a:p>
                      <a:pPr marL="0" marR="0" lvl="0" indent="0" algn="l" rtl="0">
                        <a:spcBef>
                          <a:spcPts val="0"/>
                        </a:spcBef>
                        <a:spcAft>
                          <a:spcPts val="0"/>
                        </a:spcAft>
                        <a:buNone/>
                      </a:pPr>
                      <a:r>
                        <a:rPr lang="en-US" sz="1800" dirty="0"/>
                        <a:t>Definition</a:t>
                      </a:r>
                      <a:endParaRPr dirty="0"/>
                    </a:p>
                  </a:txBody>
                  <a:tcPr marL="91450" marR="91450" marT="45725" marB="45725"/>
                </a:tc>
                <a:extLst>
                  <a:ext uri="{0D108BD9-81ED-4DB2-BD59-A6C34878D82A}">
                    <a16:rowId xmlns:a16="http://schemas.microsoft.com/office/drawing/2014/main" val="10000"/>
                  </a:ext>
                </a:extLst>
              </a:tr>
              <a:tr h="577900">
                <a:tc>
                  <a:txBody>
                    <a:bodyPr/>
                    <a:lstStyle/>
                    <a:p>
                      <a:pPr marL="0" marR="0" lvl="0" indent="0" algn="l" rtl="0">
                        <a:spcBef>
                          <a:spcPts val="0"/>
                        </a:spcBef>
                        <a:spcAft>
                          <a:spcPts val="0"/>
                        </a:spcAft>
                        <a:buNone/>
                      </a:pPr>
                      <a:r>
                        <a:rPr lang="en-US" sz="1600" b="1">
                          <a:solidFill>
                            <a:srgbClr val="000000"/>
                          </a:solidFill>
                        </a:rPr>
                        <a:t>Position Control</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dirty="0">
                          <a:solidFill>
                            <a:srgbClr val="000000"/>
                          </a:solidFill>
                        </a:rPr>
                        <a:t>Position control refers to an AWE-enabled page in UCPath that must be used to create new positions and update vacant positions.</a:t>
                      </a:r>
                      <a:endParaRPr dirty="0"/>
                    </a:p>
                  </a:txBody>
                  <a:tcPr marL="91450" marR="91450" marT="45725" marB="45725"/>
                </a:tc>
                <a:extLst>
                  <a:ext uri="{0D108BD9-81ED-4DB2-BD59-A6C34878D82A}">
                    <a16:rowId xmlns:a16="http://schemas.microsoft.com/office/drawing/2014/main" val="10001"/>
                  </a:ext>
                </a:extLst>
              </a:tr>
              <a:tr h="839025">
                <a:tc>
                  <a:txBody>
                    <a:bodyPr/>
                    <a:lstStyle/>
                    <a:p>
                      <a:pPr marL="0" marR="0" lvl="0" indent="0" algn="l" rtl="0">
                        <a:spcBef>
                          <a:spcPts val="0"/>
                        </a:spcBef>
                        <a:spcAft>
                          <a:spcPts val="0"/>
                        </a:spcAft>
                        <a:buNone/>
                      </a:pPr>
                      <a:r>
                        <a:rPr lang="en-US" sz="1600" b="1">
                          <a:solidFill>
                            <a:srgbClr val="000000"/>
                          </a:solidFill>
                        </a:rPr>
                        <a:t>Position Management Page</a:t>
                      </a:r>
                      <a:endParaRPr sz="1600" b="1">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a:solidFill>
                            <a:srgbClr val="000000"/>
                          </a:solidFill>
                        </a:rPr>
                        <a:t>The Position Management page is a page in UCPath where the Position Administrator can make updates to Positions without AWE. Position Administrator role will be limited by an authorized security role.</a:t>
                      </a:r>
                      <a:endParaRPr/>
                    </a:p>
                  </a:txBody>
                  <a:tcPr marL="91450" marR="91450" marT="45725" marB="45725"/>
                </a:tc>
                <a:extLst>
                  <a:ext uri="{0D108BD9-81ED-4DB2-BD59-A6C34878D82A}">
                    <a16:rowId xmlns:a16="http://schemas.microsoft.com/office/drawing/2014/main" val="10002"/>
                  </a:ext>
                </a:extLst>
              </a:tr>
              <a:tr h="643000">
                <a:tc>
                  <a:txBody>
                    <a:bodyPr/>
                    <a:lstStyle/>
                    <a:p>
                      <a:pPr marL="0" marR="0" lvl="0" indent="0" algn="l" rtl="0">
                        <a:spcBef>
                          <a:spcPts val="0"/>
                        </a:spcBef>
                        <a:spcAft>
                          <a:spcPts val="0"/>
                        </a:spcAft>
                        <a:buNone/>
                      </a:pPr>
                      <a:r>
                        <a:rPr lang="en-US" sz="1600" b="1" dirty="0" smtClean="0">
                          <a:solidFill>
                            <a:srgbClr val="000000"/>
                          </a:solidFill>
                        </a:rPr>
                        <a:t>Budget Distribution Page</a:t>
                      </a:r>
                      <a:endParaRPr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a:solidFill>
                            <a:srgbClr val="000000"/>
                          </a:solidFill>
                        </a:rPr>
                        <a:t>Budgeting for positions involves departments estimating salary expenditures and comparing estimates with actual expenditures.</a:t>
                      </a:r>
                      <a:endParaRPr/>
                    </a:p>
                  </a:txBody>
                  <a:tcPr marL="91450" marR="91450" marT="45725" marB="45725"/>
                </a:tc>
                <a:extLst>
                  <a:ext uri="{0D108BD9-81ED-4DB2-BD59-A6C34878D82A}">
                    <a16:rowId xmlns:a16="http://schemas.microsoft.com/office/drawing/2014/main" val="10004"/>
                  </a:ext>
                </a:extLst>
              </a:tr>
              <a:tr h="577900">
                <a:tc>
                  <a:txBody>
                    <a:bodyPr/>
                    <a:lstStyle/>
                    <a:p>
                      <a:pPr marL="0" marR="0" lvl="0" indent="0" algn="l" rtl="0">
                        <a:spcBef>
                          <a:spcPts val="0"/>
                        </a:spcBef>
                        <a:spcAft>
                          <a:spcPts val="0"/>
                        </a:spcAft>
                        <a:buNone/>
                      </a:pPr>
                      <a:r>
                        <a:rPr lang="en-US" sz="1600" b="1" dirty="0">
                          <a:solidFill>
                            <a:srgbClr val="000000"/>
                          </a:solidFill>
                        </a:rPr>
                        <a:t>Fund</a:t>
                      </a:r>
                      <a:endParaRPr sz="1600" dirty="0">
                        <a:solidFill>
                          <a:srgbClr val="000000"/>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a:solidFill>
                            <a:srgbClr val="000000"/>
                          </a:solidFill>
                        </a:rPr>
                        <a:t>Funding for positions refers to the assignment of the account(s) that pays for a position’s compensation.</a:t>
                      </a:r>
                      <a:endParaRPr/>
                    </a:p>
                  </a:txBody>
                  <a:tcPr marL="91450" marR="91450" marT="45725" marB="45725"/>
                </a:tc>
                <a:extLst>
                  <a:ext uri="{0D108BD9-81ED-4DB2-BD59-A6C34878D82A}">
                    <a16:rowId xmlns:a16="http://schemas.microsoft.com/office/drawing/2014/main" val="10005"/>
                  </a:ext>
                </a:extLst>
              </a:tr>
              <a:tr h="1066400">
                <a:tc>
                  <a:txBody>
                    <a:bodyPr/>
                    <a:lstStyle/>
                    <a:p>
                      <a:pPr marL="0" marR="0" lvl="0" indent="0" algn="l" rtl="0">
                        <a:spcBef>
                          <a:spcPts val="0"/>
                        </a:spcBef>
                        <a:spcAft>
                          <a:spcPts val="0"/>
                        </a:spcAft>
                        <a:buNone/>
                      </a:pPr>
                      <a:r>
                        <a:rPr lang="en-US" sz="1600" b="1" dirty="0">
                          <a:solidFill>
                            <a:srgbClr val="000000"/>
                          </a:solidFill>
                        </a:rPr>
                        <a:t>Location</a:t>
                      </a:r>
                      <a:r>
                        <a:rPr lang="en-US" sz="1600" dirty="0">
                          <a:solidFill>
                            <a:srgbClr val="000000"/>
                          </a:solidFill>
                        </a:rPr>
                        <a:t> </a:t>
                      </a:r>
                      <a:endParaRPr dirty="0"/>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dirty="0">
                          <a:solidFill>
                            <a:srgbClr val="000000"/>
                          </a:solidFill>
                        </a:rPr>
                        <a:t>A Location is a University of California (UC) campus and its associated medical center, if applicable. For example, UCLA is a Location and includes both the campus and the UCLA Medical Center. </a:t>
                      </a:r>
                      <a:endParaRPr dirty="0"/>
                    </a:p>
                  </a:txBody>
                  <a:tcPr marL="91450" marR="91450" marT="45725" marB="45725"/>
                </a:tc>
                <a:extLst>
                  <a:ext uri="{0D108BD9-81ED-4DB2-BD59-A6C34878D82A}">
                    <a16:rowId xmlns:a16="http://schemas.microsoft.com/office/drawing/2014/main" val="10006"/>
                  </a:ext>
                </a:extLst>
              </a:tr>
            </a:tbl>
          </a:graphicData>
        </a:graphic>
      </p:graphicFrame>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2611" y="1191111"/>
            <a:ext cx="8227181" cy="4744652"/>
          </a:xfrm>
        </p:spPr>
        <p:txBody>
          <a:bodyPr>
            <a:normAutofit/>
          </a:bodyPr>
          <a:lstStyle/>
          <a:p>
            <a:r>
              <a:rPr lang="en-US" dirty="0" smtClean="0"/>
              <a:t>Permanently budgeted positions are identified on the Budget Distribution page and will need to have the STF flag checked, along with the budgeted salary amount for that position.</a:t>
            </a:r>
          </a:p>
          <a:p>
            <a:pPr marL="114300" indent="0">
              <a:buNone/>
            </a:pPr>
            <a:endParaRPr lang="en-US" dirty="0"/>
          </a:p>
        </p:txBody>
      </p:sp>
      <p:sp>
        <p:nvSpPr>
          <p:cNvPr id="3" name="Title 2"/>
          <p:cNvSpPr>
            <a:spLocks noGrp="1"/>
          </p:cNvSpPr>
          <p:nvPr>
            <p:ph type="title"/>
          </p:nvPr>
        </p:nvSpPr>
        <p:spPr>
          <a:xfrm>
            <a:off x="0" y="131821"/>
            <a:ext cx="9144000" cy="850911"/>
          </a:xfrm>
        </p:spPr>
        <p:txBody>
          <a:bodyPr/>
          <a:lstStyle/>
          <a:p>
            <a:r>
              <a:rPr lang="en-US" sz="3600" dirty="0" smtClean="0"/>
              <a:t>Permanently Budgeted Positions </a:t>
            </a:r>
            <a:endParaRPr lang="en-US" sz="3600" dirty="0"/>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Lst>
          </a:blip>
          <a:srcRect t="38420"/>
          <a:stretch/>
        </p:blipFill>
        <p:spPr>
          <a:xfrm>
            <a:off x="322611" y="3847256"/>
            <a:ext cx="8501196" cy="2278908"/>
          </a:xfrm>
          <a:prstGeom prst="rect">
            <a:avLst/>
          </a:prstGeom>
          <a:ln>
            <a:solidFill>
              <a:schemeClr val="tx1"/>
            </a:solidFill>
          </a:ln>
          <a:effectLst>
            <a:outerShdw blurRad="50800" dist="38100" dir="2700000" algn="tl" rotWithShape="0">
              <a:prstClr val="black">
                <a:alpha val="40000"/>
              </a:prstClr>
            </a:outerShdw>
          </a:effectLst>
        </p:spPr>
      </p:pic>
      <p:sp>
        <p:nvSpPr>
          <p:cNvPr id="5" name="Down Arrow 4"/>
          <p:cNvSpPr/>
          <p:nvPr/>
        </p:nvSpPr>
        <p:spPr>
          <a:xfrm rot="1512065" flipH="1">
            <a:off x="7982787" y="5251767"/>
            <a:ext cx="327166" cy="509666"/>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414099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1"/>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600"/>
              <a:buFont typeface="Arial Black"/>
              <a:buNone/>
            </a:pPr>
            <a:r>
              <a:rPr lang="en-US" sz="3600" dirty="0" smtClean="0"/>
              <a:t>Position Control Example</a:t>
            </a:r>
            <a:endParaRPr dirty="0"/>
          </a:p>
        </p:txBody>
      </p:sp>
      <p:grpSp>
        <p:nvGrpSpPr>
          <p:cNvPr id="578" name="Google Shape;578;p31"/>
          <p:cNvGrpSpPr/>
          <p:nvPr/>
        </p:nvGrpSpPr>
        <p:grpSpPr>
          <a:xfrm>
            <a:off x="601724" y="3191158"/>
            <a:ext cx="3175797" cy="2390582"/>
            <a:chOff x="732174" y="3233833"/>
            <a:chExt cx="2758082" cy="2346908"/>
          </a:xfrm>
        </p:grpSpPr>
        <p:sp>
          <p:nvSpPr>
            <p:cNvPr id="579" name="Google Shape;579;p31"/>
            <p:cNvSpPr/>
            <p:nvPr/>
          </p:nvSpPr>
          <p:spPr>
            <a:xfrm>
              <a:off x="2302796" y="5157726"/>
              <a:ext cx="1187460" cy="423015"/>
            </a:xfrm>
            <a:prstGeom prst="rect">
              <a:avLst/>
            </a:prstGeom>
            <a:solidFill>
              <a:srgbClr val="DDEAF6"/>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000000"/>
                  </a:solidFill>
                  <a:latin typeface="Arial"/>
                  <a:ea typeface="Arial"/>
                  <a:cs typeface="Arial"/>
                  <a:sym typeface="Arial"/>
                </a:rPr>
                <a:t>Danielle</a:t>
              </a:r>
              <a:endParaRPr/>
            </a:p>
            <a:p>
              <a:pPr marL="0" marR="0" lvl="0" indent="0" algn="l" rtl="0">
                <a:spcBef>
                  <a:spcPts val="0"/>
                </a:spcBef>
                <a:spcAft>
                  <a:spcPts val="0"/>
                </a:spcAft>
                <a:buNone/>
              </a:pPr>
              <a:r>
                <a:rPr lang="en-US" sz="1100">
                  <a:solidFill>
                    <a:srgbClr val="000000"/>
                  </a:solidFill>
                  <a:latin typeface="Arial"/>
                  <a:ea typeface="Arial"/>
                  <a:cs typeface="Arial"/>
                  <a:sym typeface="Arial"/>
                </a:rPr>
                <a:t>Exec. Assistant</a:t>
              </a:r>
              <a:endParaRPr/>
            </a:p>
          </p:txBody>
        </p:sp>
        <p:sp>
          <p:nvSpPr>
            <p:cNvPr id="580" name="Google Shape;580;p31"/>
            <p:cNvSpPr/>
            <p:nvPr/>
          </p:nvSpPr>
          <p:spPr>
            <a:xfrm>
              <a:off x="732174" y="5157726"/>
              <a:ext cx="1057274" cy="423015"/>
            </a:xfrm>
            <a:prstGeom prst="rect">
              <a:avLst/>
            </a:prstGeom>
            <a:solidFill>
              <a:srgbClr val="DDEAF6"/>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000000"/>
                  </a:solidFill>
                  <a:latin typeface="Arial"/>
                  <a:ea typeface="Arial"/>
                  <a:cs typeface="Arial"/>
                  <a:sym typeface="Arial"/>
                </a:rPr>
                <a:t>Colin</a:t>
              </a:r>
              <a:endParaRPr/>
            </a:p>
            <a:p>
              <a:pPr marL="0" marR="0" lvl="0" indent="0" algn="l" rtl="0">
                <a:spcBef>
                  <a:spcPts val="0"/>
                </a:spcBef>
                <a:spcAft>
                  <a:spcPts val="0"/>
                </a:spcAft>
                <a:buNone/>
              </a:pPr>
              <a:r>
                <a:rPr lang="en-US" sz="1100">
                  <a:solidFill>
                    <a:srgbClr val="000000"/>
                  </a:solidFill>
                  <a:latin typeface="Arial"/>
                  <a:ea typeface="Arial"/>
                  <a:cs typeface="Arial"/>
                  <a:sym typeface="Arial"/>
                </a:rPr>
                <a:t>Senior Analyst</a:t>
              </a:r>
              <a:endParaRPr/>
            </a:p>
          </p:txBody>
        </p:sp>
        <p:sp>
          <p:nvSpPr>
            <p:cNvPr id="581" name="Google Shape;581;p31"/>
            <p:cNvSpPr/>
            <p:nvPr/>
          </p:nvSpPr>
          <p:spPr>
            <a:xfrm>
              <a:off x="2367889" y="3233833"/>
              <a:ext cx="1118767" cy="423015"/>
            </a:xfrm>
            <a:prstGeom prst="rect">
              <a:avLst/>
            </a:prstGeom>
            <a:solidFill>
              <a:srgbClr val="DDEAF6"/>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000000"/>
                  </a:solidFill>
                  <a:latin typeface="Arial"/>
                  <a:ea typeface="Arial"/>
                  <a:cs typeface="Arial"/>
                  <a:sym typeface="Arial"/>
                </a:rPr>
                <a:t>Bonnie</a:t>
              </a:r>
              <a:endParaRPr/>
            </a:p>
            <a:p>
              <a:pPr marL="0" marR="0" lvl="0" indent="0" algn="l" rtl="0">
                <a:spcBef>
                  <a:spcPts val="0"/>
                </a:spcBef>
                <a:spcAft>
                  <a:spcPts val="0"/>
                </a:spcAft>
                <a:buNone/>
              </a:pPr>
              <a:r>
                <a:rPr lang="en-US" sz="1100">
                  <a:solidFill>
                    <a:srgbClr val="000000"/>
                  </a:solidFill>
                  <a:latin typeface="Arial"/>
                  <a:ea typeface="Arial"/>
                  <a:cs typeface="Arial"/>
                  <a:sym typeface="Arial"/>
                </a:rPr>
                <a:t>Manager</a:t>
              </a:r>
              <a:endParaRPr/>
            </a:p>
          </p:txBody>
        </p:sp>
        <p:sp>
          <p:nvSpPr>
            <p:cNvPr id="582" name="Google Shape;582;p31"/>
            <p:cNvSpPr/>
            <p:nvPr/>
          </p:nvSpPr>
          <p:spPr>
            <a:xfrm>
              <a:off x="732174" y="3233833"/>
              <a:ext cx="1057274" cy="423015"/>
            </a:xfrm>
            <a:prstGeom prst="rect">
              <a:avLst/>
            </a:prstGeom>
            <a:solidFill>
              <a:srgbClr val="DDEAF6"/>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rgbClr val="000000"/>
                  </a:solidFill>
                  <a:latin typeface="Arial"/>
                  <a:ea typeface="Arial"/>
                  <a:cs typeface="Arial"/>
                  <a:sym typeface="Arial"/>
                </a:rPr>
                <a:t>Alex</a:t>
              </a:r>
              <a:endParaRPr/>
            </a:p>
            <a:p>
              <a:pPr marL="0" marR="0" lvl="0" indent="0" algn="l" rtl="0">
                <a:spcBef>
                  <a:spcPts val="0"/>
                </a:spcBef>
                <a:spcAft>
                  <a:spcPts val="0"/>
                </a:spcAft>
                <a:buNone/>
              </a:pPr>
              <a:r>
                <a:rPr lang="en-US" sz="1100">
                  <a:solidFill>
                    <a:srgbClr val="000000"/>
                  </a:solidFill>
                  <a:latin typeface="Arial"/>
                  <a:ea typeface="Arial"/>
                  <a:cs typeface="Arial"/>
                  <a:sym typeface="Arial"/>
                </a:rPr>
                <a:t>Director</a:t>
              </a:r>
              <a:endParaRPr/>
            </a:p>
          </p:txBody>
        </p:sp>
      </p:grpSp>
      <p:sp>
        <p:nvSpPr>
          <p:cNvPr id="583" name="Google Shape;583;p31"/>
          <p:cNvSpPr txBox="1"/>
          <p:nvPr/>
        </p:nvSpPr>
        <p:spPr>
          <a:xfrm>
            <a:off x="508347" y="1307912"/>
            <a:ext cx="36086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1"/>
                </a:solidFill>
                <a:latin typeface="Calibri"/>
                <a:ea typeface="Calibri"/>
                <a:cs typeface="Calibri"/>
                <a:sym typeface="Calibri"/>
              </a:rPr>
              <a:t>Marketing Department – Before</a:t>
            </a:r>
            <a:endParaRPr/>
          </a:p>
        </p:txBody>
      </p:sp>
      <p:sp>
        <p:nvSpPr>
          <p:cNvPr id="584" name="Google Shape;584;p31"/>
          <p:cNvSpPr txBox="1">
            <a:spLocks noGrp="1"/>
          </p:cNvSpPr>
          <p:nvPr>
            <p:ph type="body" idx="1"/>
          </p:nvPr>
        </p:nvSpPr>
        <p:spPr>
          <a:xfrm>
            <a:off x="4469341" y="1449394"/>
            <a:ext cx="4287944" cy="44267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dirty="0"/>
              <a:t>The Marketing Department has four employees, each with their own position. All the positions are filled, and the department has no vacancies. </a:t>
            </a:r>
            <a:endParaRPr dirty="0"/>
          </a:p>
          <a:p>
            <a:pPr marL="0" lvl="0" indent="0" algn="l" rtl="0">
              <a:spcBef>
                <a:spcPts val="900"/>
              </a:spcBef>
              <a:spcAft>
                <a:spcPts val="0"/>
              </a:spcAft>
              <a:buClr>
                <a:schemeClr val="dk1"/>
              </a:buClr>
              <a:buSzPts val="1800"/>
              <a:buNone/>
            </a:pPr>
            <a:r>
              <a:rPr lang="en-US" sz="1800" dirty="0"/>
              <a:t>But! The department’s responsibilities have grown and Alex decides she needs to:</a:t>
            </a:r>
            <a:endParaRPr dirty="0"/>
          </a:p>
          <a:p>
            <a:pPr marL="0" lvl="0" indent="0" algn="l" rtl="0">
              <a:spcBef>
                <a:spcPts val="900"/>
              </a:spcBef>
              <a:spcAft>
                <a:spcPts val="0"/>
              </a:spcAft>
              <a:buClr>
                <a:schemeClr val="dk1"/>
              </a:buClr>
              <a:buSzPts val="1800"/>
              <a:buNone/>
            </a:pPr>
            <a:endParaRPr sz="1800" dirty="0"/>
          </a:p>
          <a:p>
            <a:pPr marL="457200" lvl="0" indent="-457200" algn="l" rtl="0">
              <a:spcBef>
                <a:spcPts val="900"/>
              </a:spcBef>
              <a:spcAft>
                <a:spcPts val="0"/>
              </a:spcAft>
              <a:buClr>
                <a:schemeClr val="accent1"/>
              </a:buClr>
              <a:buSzPts val="1800"/>
              <a:buFont typeface="Calibri"/>
              <a:buAutoNum type="arabicPeriod"/>
            </a:pPr>
            <a:r>
              <a:rPr lang="en-US" sz="1800" b="1" dirty="0">
                <a:solidFill>
                  <a:schemeClr val="accent1"/>
                </a:solidFill>
              </a:rPr>
              <a:t>Create a new ‘Analyst’ position</a:t>
            </a:r>
            <a:endParaRPr dirty="0"/>
          </a:p>
          <a:p>
            <a:pPr marL="457200" lvl="0" indent="-457200" algn="l" rtl="0">
              <a:spcBef>
                <a:spcPts val="900"/>
              </a:spcBef>
              <a:spcAft>
                <a:spcPts val="0"/>
              </a:spcAft>
              <a:buClr>
                <a:schemeClr val="accent1"/>
              </a:buClr>
              <a:buSzPts val="1800"/>
              <a:buFont typeface="Calibri"/>
              <a:buAutoNum type="arabicPeriod"/>
            </a:pPr>
            <a:r>
              <a:rPr lang="en-US" sz="1800" b="1" dirty="0">
                <a:solidFill>
                  <a:schemeClr val="accent1"/>
                </a:solidFill>
              </a:rPr>
              <a:t>Promote Danielle from Executive Assistant to Analyst*</a:t>
            </a:r>
            <a:endParaRPr dirty="0"/>
          </a:p>
          <a:p>
            <a:pPr marL="457200" lvl="0" indent="-457200" algn="l" rtl="0">
              <a:spcBef>
                <a:spcPts val="900"/>
              </a:spcBef>
              <a:spcAft>
                <a:spcPts val="0"/>
              </a:spcAft>
              <a:buClr>
                <a:schemeClr val="accent1"/>
              </a:buClr>
              <a:buSzPts val="1800"/>
              <a:buFont typeface="Calibri"/>
              <a:buAutoNum type="arabicPeriod"/>
            </a:pPr>
            <a:r>
              <a:rPr lang="en-US" sz="1800" b="1" dirty="0">
                <a:solidFill>
                  <a:schemeClr val="accent1"/>
                </a:solidFill>
              </a:rPr>
              <a:t>Hire a new Executive Assistant</a:t>
            </a:r>
            <a:endParaRPr dirty="0"/>
          </a:p>
          <a:p>
            <a:pPr marL="0" lvl="0" indent="0" algn="l" rtl="0">
              <a:spcBef>
                <a:spcPts val="900"/>
              </a:spcBef>
              <a:spcAft>
                <a:spcPts val="0"/>
              </a:spcAft>
              <a:buClr>
                <a:schemeClr val="dk1"/>
              </a:buClr>
              <a:buSzPts val="1800"/>
              <a:buNone/>
            </a:pPr>
            <a:endParaRPr sz="1800" dirty="0"/>
          </a:p>
        </p:txBody>
      </p:sp>
      <p:sp>
        <p:nvSpPr>
          <p:cNvPr id="585" name="Google Shape;585;p31"/>
          <p:cNvSpPr txBox="1"/>
          <p:nvPr/>
        </p:nvSpPr>
        <p:spPr>
          <a:xfrm>
            <a:off x="355357" y="6070617"/>
            <a:ext cx="853278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 It is assumed that an open recruitment or a waiver has occurred prior to Danielle’s promotion to Analyst. </a:t>
            </a:r>
            <a:endParaRPr/>
          </a:p>
        </p:txBody>
      </p:sp>
      <p:sp>
        <p:nvSpPr>
          <p:cNvPr id="586" name="Google Shape;586;p31"/>
          <p:cNvSpPr/>
          <p:nvPr/>
        </p:nvSpPr>
        <p:spPr>
          <a:xfrm>
            <a:off x="601724" y="1840618"/>
            <a:ext cx="1258288" cy="1293099"/>
          </a:xfrm>
          <a:prstGeom prst="ellipse">
            <a:avLst/>
          </a:prstGeom>
          <a:blipFill rotWithShape="1">
            <a:blip r:embed="rId4">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1"/>
          <p:cNvSpPr/>
          <p:nvPr/>
        </p:nvSpPr>
        <p:spPr>
          <a:xfrm>
            <a:off x="2515088" y="1847078"/>
            <a:ext cx="1258288" cy="1293099"/>
          </a:xfrm>
          <a:prstGeom prst="ellipse">
            <a:avLst/>
          </a:prstGeom>
          <a:blipFill rotWithShape="1">
            <a:blip r:embed="rId4">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1"/>
          <p:cNvSpPr/>
          <p:nvPr/>
        </p:nvSpPr>
        <p:spPr>
          <a:xfrm>
            <a:off x="646660" y="3800313"/>
            <a:ext cx="1258288" cy="1293099"/>
          </a:xfrm>
          <a:prstGeom prst="ellipse">
            <a:avLst/>
          </a:prstGeom>
          <a:blipFill rotWithShape="1">
            <a:blip r:embed="rId4">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1"/>
          <p:cNvSpPr/>
          <p:nvPr/>
        </p:nvSpPr>
        <p:spPr>
          <a:xfrm>
            <a:off x="2441629" y="3842860"/>
            <a:ext cx="1258288" cy="1293099"/>
          </a:xfrm>
          <a:prstGeom prst="ellipse">
            <a:avLst/>
          </a:prstGeom>
          <a:blipFill rotWithShape="1">
            <a:blip r:embed="rId4">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20624581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32"/>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200"/>
              <a:buFont typeface="Arial Black"/>
              <a:buNone/>
            </a:pPr>
            <a:r>
              <a:rPr lang="en-US" sz="3200"/>
              <a:t>Position Management Example Cont’d</a:t>
            </a:r>
            <a:endParaRPr/>
          </a:p>
        </p:txBody>
      </p:sp>
      <p:sp>
        <p:nvSpPr>
          <p:cNvPr id="595" name="Google Shape;595;p32"/>
          <p:cNvSpPr txBox="1"/>
          <p:nvPr/>
        </p:nvSpPr>
        <p:spPr>
          <a:xfrm>
            <a:off x="508347" y="1307912"/>
            <a:ext cx="34676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1"/>
                </a:solidFill>
                <a:latin typeface="Calibri"/>
                <a:ea typeface="Calibri"/>
                <a:cs typeface="Calibri"/>
                <a:sym typeface="Calibri"/>
              </a:rPr>
              <a:t>Step one ‘Add a new position’</a:t>
            </a:r>
            <a:endParaRPr/>
          </a:p>
        </p:txBody>
      </p:sp>
      <p:grpSp>
        <p:nvGrpSpPr>
          <p:cNvPr id="596" name="Google Shape;596;p32"/>
          <p:cNvGrpSpPr/>
          <p:nvPr/>
        </p:nvGrpSpPr>
        <p:grpSpPr>
          <a:xfrm>
            <a:off x="732174" y="3233833"/>
            <a:ext cx="4064592" cy="2344196"/>
            <a:chOff x="732174" y="3233833"/>
            <a:chExt cx="4064592" cy="2344196"/>
          </a:xfrm>
        </p:grpSpPr>
        <p:sp>
          <p:nvSpPr>
            <p:cNvPr id="597" name="Google Shape;597;p32"/>
            <p:cNvSpPr/>
            <p:nvPr/>
          </p:nvSpPr>
          <p:spPr>
            <a:xfrm>
              <a:off x="3739492" y="5157726"/>
              <a:ext cx="1057274" cy="369332"/>
            </a:xfrm>
            <a:prstGeom prst="rect">
              <a:avLst/>
            </a:prstGeom>
            <a:solidFill>
              <a:srgbClr val="DDEAF6"/>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1">
                  <a:solidFill>
                    <a:srgbClr val="000000"/>
                  </a:solidFill>
                  <a:latin typeface="Arial"/>
                  <a:ea typeface="Arial"/>
                  <a:cs typeface="Arial"/>
                  <a:sym typeface="Arial"/>
                </a:rPr>
                <a:t>Danielle</a:t>
              </a:r>
              <a:endParaRPr/>
            </a:p>
            <a:p>
              <a:pPr marL="0" marR="0" lvl="0" indent="0" algn="l" rtl="0">
                <a:spcBef>
                  <a:spcPts val="0"/>
                </a:spcBef>
                <a:spcAft>
                  <a:spcPts val="0"/>
                </a:spcAft>
                <a:buNone/>
              </a:pPr>
              <a:r>
                <a:rPr lang="en-US" sz="900">
                  <a:solidFill>
                    <a:srgbClr val="000000"/>
                  </a:solidFill>
                  <a:latin typeface="Arial"/>
                  <a:ea typeface="Arial"/>
                  <a:cs typeface="Arial"/>
                  <a:sym typeface="Arial"/>
                </a:rPr>
                <a:t>Exec. Assistant</a:t>
              </a:r>
              <a:endParaRPr/>
            </a:p>
          </p:txBody>
        </p:sp>
        <p:sp>
          <p:nvSpPr>
            <p:cNvPr id="598" name="Google Shape;598;p32"/>
            <p:cNvSpPr/>
            <p:nvPr/>
          </p:nvSpPr>
          <p:spPr>
            <a:xfrm>
              <a:off x="732174" y="5157726"/>
              <a:ext cx="1057274" cy="369332"/>
            </a:xfrm>
            <a:prstGeom prst="rect">
              <a:avLst/>
            </a:prstGeom>
            <a:solidFill>
              <a:srgbClr val="DDEAF6"/>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1">
                  <a:solidFill>
                    <a:srgbClr val="000000"/>
                  </a:solidFill>
                  <a:latin typeface="Arial"/>
                  <a:ea typeface="Arial"/>
                  <a:cs typeface="Arial"/>
                  <a:sym typeface="Arial"/>
                </a:rPr>
                <a:t>Colin</a:t>
              </a:r>
              <a:endParaRPr/>
            </a:p>
            <a:p>
              <a:pPr marL="0" marR="0" lvl="0" indent="0" algn="l" rtl="0">
                <a:spcBef>
                  <a:spcPts val="0"/>
                </a:spcBef>
                <a:spcAft>
                  <a:spcPts val="0"/>
                </a:spcAft>
                <a:buNone/>
              </a:pPr>
              <a:r>
                <a:rPr lang="en-US" sz="900">
                  <a:solidFill>
                    <a:srgbClr val="000000"/>
                  </a:solidFill>
                  <a:latin typeface="Arial"/>
                  <a:ea typeface="Arial"/>
                  <a:cs typeface="Arial"/>
                  <a:sym typeface="Arial"/>
                </a:rPr>
                <a:t>Senior Analyst</a:t>
              </a:r>
              <a:endParaRPr/>
            </a:p>
          </p:txBody>
        </p:sp>
        <p:sp>
          <p:nvSpPr>
            <p:cNvPr id="599" name="Google Shape;599;p32"/>
            <p:cNvSpPr/>
            <p:nvPr/>
          </p:nvSpPr>
          <p:spPr>
            <a:xfrm>
              <a:off x="2367889" y="3233833"/>
              <a:ext cx="1057274" cy="407804"/>
            </a:xfrm>
            <a:prstGeom prst="rect">
              <a:avLst/>
            </a:prstGeom>
            <a:solidFill>
              <a:srgbClr val="DDEAF6"/>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Bonnie</a:t>
              </a:r>
              <a:endParaRPr/>
            </a:p>
            <a:p>
              <a:pPr marL="0" marR="0" lvl="0" indent="0" algn="l" rtl="0">
                <a:spcBef>
                  <a:spcPts val="0"/>
                </a:spcBef>
                <a:spcAft>
                  <a:spcPts val="0"/>
                </a:spcAft>
                <a:buNone/>
              </a:pPr>
              <a:r>
                <a:rPr lang="en-US" sz="1050">
                  <a:solidFill>
                    <a:srgbClr val="000000"/>
                  </a:solidFill>
                  <a:latin typeface="Arial"/>
                  <a:ea typeface="Arial"/>
                  <a:cs typeface="Arial"/>
                  <a:sym typeface="Arial"/>
                </a:rPr>
                <a:t>Manager</a:t>
              </a:r>
              <a:endParaRPr sz="1000">
                <a:solidFill>
                  <a:srgbClr val="000000"/>
                </a:solidFill>
                <a:latin typeface="Arial"/>
                <a:ea typeface="Arial"/>
                <a:cs typeface="Arial"/>
                <a:sym typeface="Arial"/>
              </a:endParaRPr>
            </a:p>
          </p:txBody>
        </p:sp>
        <p:sp>
          <p:nvSpPr>
            <p:cNvPr id="600" name="Google Shape;600;p32"/>
            <p:cNvSpPr/>
            <p:nvPr/>
          </p:nvSpPr>
          <p:spPr>
            <a:xfrm>
              <a:off x="732174" y="3233833"/>
              <a:ext cx="1057274" cy="400110"/>
            </a:xfrm>
            <a:prstGeom prst="rect">
              <a:avLst/>
            </a:prstGeom>
            <a:solidFill>
              <a:srgbClr val="DDEAF6"/>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000000"/>
                  </a:solidFill>
                  <a:latin typeface="Arial"/>
                  <a:ea typeface="Arial"/>
                  <a:cs typeface="Arial"/>
                  <a:sym typeface="Arial"/>
                </a:rPr>
                <a:t>Alex</a:t>
              </a:r>
              <a:endParaRPr/>
            </a:p>
            <a:p>
              <a:pPr marL="0" marR="0" lvl="0" indent="0" algn="l" rtl="0">
                <a:spcBef>
                  <a:spcPts val="0"/>
                </a:spcBef>
                <a:spcAft>
                  <a:spcPts val="0"/>
                </a:spcAft>
                <a:buNone/>
              </a:pPr>
              <a:r>
                <a:rPr lang="en-US" sz="1000">
                  <a:solidFill>
                    <a:srgbClr val="000000"/>
                  </a:solidFill>
                  <a:latin typeface="Arial"/>
                  <a:ea typeface="Arial"/>
                  <a:cs typeface="Arial"/>
                  <a:sym typeface="Arial"/>
                </a:rPr>
                <a:t>Director</a:t>
              </a:r>
              <a:endParaRPr/>
            </a:p>
          </p:txBody>
        </p:sp>
        <p:sp>
          <p:nvSpPr>
            <p:cNvPr id="601" name="Google Shape;601;p32"/>
            <p:cNvSpPr/>
            <p:nvPr/>
          </p:nvSpPr>
          <p:spPr>
            <a:xfrm>
              <a:off x="2275633" y="5204823"/>
              <a:ext cx="1057274" cy="230832"/>
            </a:xfrm>
            <a:prstGeom prst="rect">
              <a:avLst/>
            </a:prstGeom>
            <a:solidFill>
              <a:srgbClr val="FFD200"/>
            </a:solidFill>
            <a:ln w="952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a:solidFill>
                    <a:srgbClr val="000000"/>
                  </a:solidFill>
                  <a:latin typeface="Arial"/>
                  <a:ea typeface="Arial"/>
                  <a:cs typeface="Arial"/>
                  <a:sym typeface="Arial"/>
                </a:rPr>
                <a:t>Analyst</a:t>
              </a:r>
              <a:endParaRPr/>
            </a:p>
          </p:txBody>
        </p:sp>
        <p:sp>
          <p:nvSpPr>
            <p:cNvPr id="602" name="Google Shape;602;p32"/>
            <p:cNvSpPr/>
            <p:nvPr/>
          </p:nvSpPr>
          <p:spPr>
            <a:xfrm>
              <a:off x="2188432" y="3678044"/>
              <a:ext cx="1286302" cy="1899985"/>
            </a:xfrm>
            <a:prstGeom prst="rect">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03" name="Google Shape;603;p32"/>
          <p:cNvSpPr txBox="1">
            <a:spLocks noGrp="1"/>
          </p:cNvSpPr>
          <p:nvPr>
            <p:ph type="body" idx="1"/>
          </p:nvPr>
        </p:nvSpPr>
        <p:spPr>
          <a:xfrm>
            <a:off x="5343379" y="2079319"/>
            <a:ext cx="3697750" cy="447057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200"/>
              <a:buNone/>
            </a:pPr>
            <a:r>
              <a:rPr lang="en-US">
                <a:solidFill>
                  <a:schemeClr val="accent1"/>
                </a:solidFill>
              </a:rPr>
              <a:t>Create a new position for the</a:t>
            </a:r>
            <a:r>
              <a:rPr lang="en-US" u="sng">
                <a:solidFill>
                  <a:schemeClr val="accent1"/>
                </a:solidFill>
              </a:rPr>
              <a:t> </a:t>
            </a:r>
            <a:r>
              <a:rPr lang="en-US" b="1" u="sng">
                <a:solidFill>
                  <a:schemeClr val="accent1"/>
                </a:solidFill>
              </a:rPr>
              <a:t>Analyst</a:t>
            </a:r>
            <a:r>
              <a:rPr lang="en-US" u="sng">
                <a:solidFill>
                  <a:schemeClr val="accent1"/>
                </a:solidFill>
              </a:rPr>
              <a:t> </a:t>
            </a:r>
            <a:r>
              <a:rPr lang="en-US">
                <a:solidFill>
                  <a:schemeClr val="accent1"/>
                </a:solidFill>
              </a:rPr>
              <a:t>role in the department. </a:t>
            </a:r>
            <a:endParaRPr/>
          </a:p>
          <a:p>
            <a:pPr marL="0" lvl="0" indent="0" algn="l" rtl="0">
              <a:spcBef>
                <a:spcPts val="900"/>
              </a:spcBef>
              <a:spcAft>
                <a:spcPts val="0"/>
              </a:spcAft>
              <a:buClr>
                <a:schemeClr val="dk1"/>
              </a:buClr>
              <a:buSzPts val="3200"/>
              <a:buNone/>
            </a:pPr>
            <a:endParaRPr/>
          </a:p>
          <a:p>
            <a:pPr marL="0" lvl="0" indent="0" algn="l" rtl="0">
              <a:spcBef>
                <a:spcPts val="900"/>
              </a:spcBef>
              <a:spcAft>
                <a:spcPts val="0"/>
              </a:spcAft>
              <a:buClr>
                <a:schemeClr val="dk1"/>
              </a:buClr>
              <a:buSzPts val="2800"/>
              <a:buNone/>
            </a:pPr>
            <a:r>
              <a:rPr lang="en-US" sz="2800"/>
              <a:t>Make sure to attach the right funding to the Position!</a:t>
            </a:r>
            <a:endParaRPr/>
          </a:p>
          <a:p>
            <a:pPr marL="0" lvl="0" indent="0" algn="l" rtl="0">
              <a:spcBef>
                <a:spcPts val="900"/>
              </a:spcBef>
              <a:spcAft>
                <a:spcPts val="0"/>
              </a:spcAft>
              <a:buClr>
                <a:schemeClr val="dk1"/>
              </a:buClr>
              <a:buSzPts val="3200"/>
              <a:buNone/>
            </a:pPr>
            <a:endParaRPr/>
          </a:p>
          <a:p>
            <a:pPr marL="457200" lvl="1" indent="0" algn="l" rtl="0">
              <a:spcBef>
                <a:spcPts val="900"/>
              </a:spcBef>
              <a:spcAft>
                <a:spcPts val="0"/>
              </a:spcAft>
              <a:buClr>
                <a:schemeClr val="dk1"/>
              </a:buClr>
              <a:buSzPts val="2000"/>
              <a:buNone/>
            </a:pPr>
            <a:endParaRPr sz="2000"/>
          </a:p>
        </p:txBody>
      </p:sp>
      <p:sp>
        <p:nvSpPr>
          <p:cNvPr id="604" name="Google Shape;604;p32"/>
          <p:cNvSpPr/>
          <p:nvPr/>
        </p:nvSpPr>
        <p:spPr>
          <a:xfrm>
            <a:off x="631667" y="1946584"/>
            <a:ext cx="1258288" cy="1272720"/>
          </a:xfrm>
          <a:prstGeom prst="ellipse">
            <a:avLst/>
          </a:prstGeom>
          <a:blipFill rotWithShape="1">
            <a:blip r:embed="rId4">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2286876" y="1946584"/>
            <a:ext cx="1258288" cy="1272720"/>
          </a:xfrm>
          <a:prstGeom prst="ellipse">
            <a:avLst/>
          </a:prstGeom>
          <a:blipFill rotWithShape="1">
            <a:blip r:embed="rId4">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631667" y="3823352"/>
            <a:ext cx="1258288" cy="1272720"/>
          </a:xfrm>
          <a:prstGeom prst="ellipse">
            <a:avLst/>
          </a:prstGeom>
          <a:blipFill rotWithShape="1">
            <a:blip r:embed="rId4">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3634620" y="3827390"/>
            <a:ext cx="1258288" cy="1272720"/>
          </a:xfrm>
          <a:prstGeom prst="ellipse">
            <a:avLst/>
          </a:prstGeom>
          <a:blipFill rotWithShape="1">
            <a:blip r:embed="rId4">
              <a:alphaModFix/>
            </a:blip>
            <a:stretch>
              <a:fillRect t="-999" b="-999"/>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2"/>
          <p:cNvGrpSpPr/>
          <p:nvPr/>
        </p:nvGrpSpPr>
        <p:grpSpPr>
          <a:xfrm>
            <a:off x="2286876" y="3892794"/>
            <a:ext cx="1073426" cy="1097280"/>
            <a:chOff x="1262402" y="1568429"/>
            <a:chExt cx="1360264" cy="1390493"/>
          </a:xfrm>
        </p:grpSpPr>
        <p:sp>
          <p:nvSpPr>
            <p:cNvPr id="609" name="Google Shape;609;p32"/>
            <p:cNvSpPr/>
            <p:nvPr/>
          </p:nvSpPr>
          <p:spPr>
            <a:xfrm>
              <a:off x="1262402" y="1568429"/>
              <a:ext cx="1360264" cy="1390493"/>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610" name="Google Shape;610;p32"/>
            <p:cNvPicPr preferRelativeResize="0"/>
            <p:nvPr/>
          </p:nvPicPr>
          <p:blipFill rotWithShape="1">
            <a:blip r:embed="rId5">
              <a:alphaModFix/>
            </a:blip>
            <a:srcRect/>
            <a:stretch/>
          </p:blipFill>
          <p:spPr>
            <a:xfrm>
              <a:off x="1740246" y="1859235"/>
              <a:ext cx="484664" cy="862060"/>
            </a:xfrm>
            <a:prstGeom prst="rect">
              <a:avLst/>
            </a:prstGeom>
            <a:noFill/>
            <a:ln>
              <a:noFill/>
            </a:ln>
          </p:spPr>
        </p:pic>
      </p:grpSp>
    </p:spTree>
    <p:custDataLst>
      <p:tags r:id="rId1"/>
    </p:custDataLst>
    <p:extLst>
      <p:ext uri="{BB962C8B-B14F-4D97-AF65-F5344CB8AC3E}">
        <p14:creationId xmlns:p14="http://schemas.microsoft.com/office/powerpoint/2010/main" val="8246356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40"/>
          <p:cNvSpPr txBox="1">
            <a:spLocks noGrp="1"/>
          </p:cNvSpPr>
          <p:nvPr>
            <p:ph type="body" idx="1"/>
          </p:nvPr>
        </p:nvSpPr>
        <p:spPr>
          <a:xfrm>
            <a:off x="457200" y="2011680"/>
            <a:ext cx="8229600" cy="416052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sz="2800"/>
              <a:t>You now have the opportunity to assess your knowledge of the information presented in this module.</a:t>
            </a:r>
            <a:endParaRPr/>
          </a:p>
          <a:p>
            <a:pPr marL="342900" lvl="0" indent="-342900" algn="l" rtl="0">
              <a:spcBef>
                <a:spcPts val="560"/>
              </a:spcBef>
              <a:spcAft>
                <a:spcPts val="0"/>
              </a:spcAft>
              <a:buClr>
                <a:schemeClr val="dk1"/>
              </a:buClr>
              <a:buSzPts val="2800"/>
              <a:buChar char="•"/>
            </a:pPr>
            <a:r>
              <a:rPr lang="en-US" sz="2800"/>
              <a:t>The questions and answers presented in this review help you to determine whether you remember and understand the important points.</a:t>
            </a:r>
            <a:endParaRPr/>
          </a:p>
        </p:txBody>
      </p:sp>
      <p:sp>
        <p:nvSpPr>
          <p:cNvPr id="708" name="Google Shape;708;p40"/>
          <p:cNvSpPr txBox="1">
            <a:spLocks noGrp="1"/>
          </p:cNvSpPr>
          <p:nvPr>
            <p:ph type="body" idx="2"/>
          </p:nvPr>
        </p:nvSpPr>
        <p:spPr>
          <a:xfrm>
            <a:off x="457200" y="1371600"/>
            <a:ext cx="8229600" cy="64008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600"/>
              <a:buNone/>
            </a:pPr>
            <a:r>
              <a:rPr lang="en-US" sz="3600"/>
              <a:t>Assessment</a:t>
            </a:r>
            <a:endParaRPr/>
          </a:p>
        </p:txBody>
      </p:sp>
      <p:sp>
        <p:nvSpPr>
          <p:cNvPr id="709" name="Google Shape;709;p40"/>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Knowledge Check</a:t>
            </a:r>
            <a:endParaRPr/>
          </a:p>
        </p:txBody>
      </p:sp>
      <p:pic>
        <p:nvPicPr>
          <p:cNvPr id="710" name="Google Shape;710;p40"/>
          <p:cNvPicPr preferRelativeResize="0"/>
          <p:nvPr/>
        </p:nvPicPr>
        <p:blipFill rotWithShape="1">
          <a:blip r:embed="rId4">
            <a:alphaModFix/>
          </a:blip>
          <a:srcRect/>
          <a:stretch/>
        </p:blipFill>
        <p:spPr>
          <a:xfrm>
            <a:off x="6115050" y="4238780"/>
            <a:ext cx="2117570" cy="2117570"/>
          </a:xfrm>
          <a:prstGeom prst="rect">
            <a:avLst/>
          </a:prstGeom>
          <a:noFill/>
          <a:ln>
            <a:noFill/>
          </a:ln>
        </p:spPr>
      </p:pic>
    </p:spTree>
    <p:custDataLst>
      <p:tags r:id="rId1"/>
    </p:custDataLst>
    <p:extLst>
      <p:ext uri="{BB962C8B-B14F-4D97-AF65-F5344CB8AC3E}">
        <p14:creationId xmlns:p14="http://schemas.microsoft.com/office/powerpoint/2010/main" val="1187376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41"/>
          <p:cNvSpPr txBox="1">
            <a:spLocks noGrp="1"/>
          </p:cNvSpPr>
          <p:nvPr>
            <p:ph type="body" idx="1"/>
          </p:nvPr>
        </p:nvSpPr>
        <p:spPr>
          <a:xfrm>
            <a:off x="457200" y="3726497"/>
            <a:ext cx="8229600" cy="19202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E75B5"/>
              </a:buClr>
              <a:buSzPts val="2800"/>
              <a:buNone/>
            </a:pPr>
            <a:r>
              <a:rPr lang="en-US" sz="2800" b="1" dirty="0" smtClean="0">
                <a:solidFill>
                  <a:srgbClr val="2E75B5"/>
                </a:solidFill>
              </a:rPr>
              <a:t>True: Position &amp; a person create a job record</a:t>
            </a:r>
            <a:endParaRPr dirty="0"/>
          </a:p>
        </p:txBody>
      </p:sp>
      <p:sp>
        <p:nvSpPr>
          <p:cNvPr id="717" name="Google Shape;717;p41"/>
          <p:cNvSpPr txBox="1">
            <a:spLocks noGrp="1"/>
          </p:cNvSpPr>
          <p:nvPr>
            <p:ph type="body" idx="2"/>
          </p:nvPr>
        </p:nvSpPr>
        <p:spPr>
          <a:xfrm>
            <a:off x="457200" y="1371600"/>
            <a:ext cx="8229600" cy="1371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sz="2800" dirty="0"/>
              <a:t>Positions </a:t>
            </a:r>
            <a:r>
              <a:rPr lang="en-US" sz="2800" dirty="0" smtClean="0"/>
              <a:t>is one of the primary components to creating a job record?</a:t>
            </a:r>
            <a:endParaRPr dirty="0"/>
          </a:p>
        </p:txBody>
      </p:sp>
      <p:sp>
        <p:nvSpPr>
          <p:cNvPr id="718" name="Google Shape;718;p41"/>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True or False</a:t>
            </a:r>
            <a:endParaRPr/>
          </a:p>
        </p:txBody>
      </p:sp>
    </p:spTree>
    <p:custDataLst>
      <p:tags r:id="rId1"/>
    </p:custDataLst>
    <p:extLst>
      <p:ext uri="{BB962C8B-B14F-4D97-AF65-F5344CB8AC3E}">
        <p14:creationId xmlns:p14="http://schemas.microsoft.com/office/powerpoint/2010/main" val="14602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41"/>
          <p:cNvSpPr txBox="1">
            <a:spLocks noGrp="1"/>
          </p:cNvSpPr>
          <p:nvPr>
            <p:ph type="body" idx="1"/>
          </p:nvPr>
        </p:nvSpPr>
        <p:spPr>
          <a:xfrm>
            <a:off x="457199" y="3726497"/>
            <a:ext cx="8415867" cy="19202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E75B5"/>
              </a:buClr>
              <a:buSzPts val="2800"/>
              <a:buNone/>
            </a:pPr>
            <a:r>
              <a:rPr lang="en-US" sz="2800" b="1" dirty="0" smtClean="0">
                <a:solidFill>
                  <a:srgbClr val="2E75B5"/>
                </a:solidFill>
              </a:rPr>
              <a:t>True</a:t>
            </a:r>
            <a:r>
              <a:rPr lang="en-US" sz="2800" dirty="0" smtClean="0">
                <a:solidFill>
                  <a:srgbClr val="2E75B5"/>
                </a:solidFill>
              </a:rPr>
              <a:t>.</a:t>
            </a:r>
            <a:endParaRPr dirty="0"/>
          </a:p>
        </p:txBody>
      </p:sp>
      <p:sp>
        <p:nvSpPr>
          <p:cNvPr id="717" name="Google Shape;717;p41"/>
          <p:cNvSpPr txBox="1">
            <a:spLocks noGrp="1"/>
          </p:cNvSpPr>
          <p:nvPr>
            <p:ph type="body" idx="2"/>
          </p:nvPr>
        </p:nvSpPr>
        <p:spPr>
          <a:xfrm>
            <a:off x="457200" y="1371600"/>
            <a:ext cx="8229600" cy="1371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sz="2800" dirty="0" smtClean="0"/>
              <a:t>Positions </a:t>
            </a:r>
            <a:r>
              <a:rPr lang="en-US" sz="2800" dirty="0" smtClean="0"/>
              <a:t>are created by the department initiator </a:t>
            </a:r>
            <a:r>
              <a:rPr lang="en-US" sz="2800" dirty="0" smtClean="0"/>
              <a:t>using the position control request page.</a:t>
            </a:r>
            <a:endParaRPr dirty="0"/>
          </a:p>
        </p:txBody>
      </p:sp>
      <p:sp>
        <p:nvSpPr>
          <p:cNvPr id="718" name="Google Shape;718;p41"/>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dirty="0"/>
              <a:t>True or False</a:t>
            </a:r>
            <a:endParaRPr dirty="0"/>
          </a:p>
        </p:txBody>
      </p:sp>
    </p:spTree>
    <p:custDataLst>
      <p:tags r:id="rId1"/>
    </p:custDataLst>
    <p:extLst>
      <p:ext uri="{BB962C8B-B14F-4D97-AF65-F5344CB8AC3E}">
        <p14:creationId xmlns:p14="http://schemas.microsoft.com/office/powerpoint/2010/main" val="142262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69"/>
          <p:cNvSpPr txBox="1">
            <a:spLocks noGrp="1"/>
          </p:cNvSpPr>
          <p:nvPr>
            <p:ph type="body" idx="1"/>
          </p:nvPr>
        </p:nvSpPr>
        <p:spPr>
          <a:xfrm>
            <a:off x="457200" y="4489704"/>
            <a:ext cx="8229600" cy="19202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E75B5"/>
              </a:buClr>
              <a:buSzPts val="2800"/>
              <a:buNone/>
            </a:pPr>
            <a:r>
              <a:rPr lang="en-US" sz="2800" b="1" dirty="0">
                <a:solidFill>
                  <a:srgbClr val="2E75B5"/>
                </a:solidFill>
              </a:rPr>
              <a:t>False: </a:t>
            </a:r>
            <a:r>
              <a:rPr lang="en-US" sz="2800" dirty="0">
                <a:solidFill>
                  <a:srgbClr val="2E75B5"/>
                </a:solidFill>
              </a:rPr>
              <a:t>After </a:t>
            </a:r>
            <a:r>
              <a:rPr lang="en-US" sz="2800" dirty="0" smtClean="0">
                <a:solidFill>
                  <a:srgbClr val="2E75B5"/>
                </a:solidFill>
              </a:rPr>
              <a:t>UCI / Department approval</a:t>
            </a:r>
            <a:r>
              <a:rPr lang="en-US" sz="2800" dirty="0">
                <a:solidFill>
                  <a:srgbClr val="2E75B5"/>
                </a:solidFill>
              </a:rPr>
              <a:t>, data from a Position Control Request transaction is saved to the system.</a:t>
            </a:r>
            <a:endParaRPr dirty="0"/>
          </a:p>
        </p:txBody>
      </p:sp>
      <p:sp>
        <p:nvSpPr>
          <p:cNvPr id="1029" name="Google Shape;1029;p69"/>
          <p:cNvSpPr txBox="1">
            <a:spLocks noGrp="1"/>
          </p:cNvSpPr>
          <p:nvPr>
            <p:ph type="body" idx="2"/>
          </p:nvPr>
        </p:nvSpPr>
        <p:spPr>
          <a:xfrm>
            <a:off x="457200" y="1371600"/>
            <a:ext cx="8229600" cy="2971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sz="2800" b="1" dirty="0"/>
              <a:t>Position Control Requests </a:t>
            </a:r>
            <a:r>
              <a:rPr lang="en-US" sz="2800" dirty="0"/>
              <a:t>utilize Approval Workflow Engine (AWE) to </a:t>
            </a:r>
            <a:r>
              <a:rPr lang="en-US" sz="2800" dirty="0" smtClean="0"/>
              <a:t>route transactions </a:t>
            </a:r>
            <a:r>
              <a:rPr lang="en-US" sz="2800" dirty="0"/>
              <a:t>locally for approvals </a:t>
            </a:r>
            <a:r>
              <a:rPr lang="en-US" sz="2800" u="sng" dirty="0"/>
              <a:t>and</a:t>
            </a:r>
            <a:r>
              <a:rPr lang="en-US" sz="2800" dirty="0"/>
              <a:t> also must be processed by </a:t>
            </a:r>
            <a:r>
              <a:rPr lang="en-US" sz="2800" dirty="0" smtClean="0"/>
              <a:t>the UCPath Center.</a:t>
            </a:r>
            <a:endParaRPr dirty="0"/>
          </a:p>
        </p:txBody>
      </p:sp>
      <p:sp>
        <p:nvSpPr>
          <p:cNvPr id="1030" name="Google Shape;1030;p69"/>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True or False</a:t>
            </a:r>
            <a:endParaRPr/>
          </a:p>
        </p:txBody>
      </p:sp>
    </p:spTree>
    <p:custDataLst>
      <p:tags r:id="rId1"/>
    </p:custDataLst>
    <p:extLst>
      <p:ext uri="{BB962C8B-B14F-4D97-AF65-F5344CB8AC3E}">
        <p14:creationId xmlns:p14="http://schemas.microsoft.com/office/powerpoint/2010/main" val="134450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pic>
        <p:nvPicPr>
          <p:cNvPr id="938" name="Google Shape;938;p59"/>
          <p:cNvPicPr preferRelativeResize="0"/>
          <p:nvPr/>
        </p:nvPicPr>
        <p:blipFill rotWithShape="1">
          <a:blip r:embed="rId4">
            <a:alphaModFix/>
          </a:blip>
          <a:srcRect/>
          <a:stretch/>
        </p:blipFill>
        <p:spPr>
          <a:xfrm>
            <a:off x="6953796" y="4249368"/>
            <a:ext cx="2052617" cy="2106982"/>
          </a:xfrm>
          <a:prstGeom prst="rect">
            <a:avLst/>
          </a:prstGeom>
          <a:noFill/>
          <a:ln>
            <a:noFill/>
          </a:ln>
          <a:effectLst>
            <a:outerShdw blurRad="292100" dist="139700" dir="2700000" algn="tl" rotWithShape="0">
              <a:srgbClr val="333333">
                <a:alpha val="64705"/>
              </a:srgbClr>
            </a:outerShdw>
          </a:effectLst>
        </p:spPr>
      </p:pic>
      <p:sp>
        <p:nvSpPr>
          <p:cNvPr id="939" name="Google Shape;939;p59"/>
          <p:cNvSpPr txBox="1">
            <a:spLocks noGrp="1"/>
          </p:cNvSpPr>
          <p:nvPr>
            <p:ph type="body" idx="1"/>
          </p:nvPr>
        </p:nvSpPr>
        <p:spPr>
          <a:xfrm>
            <a:off x="457200" y="1883664"/>
            <a:ext cx="8229600" cy="416052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sz="2400"/>
              <a:t>Watch as your instructor demonstrates how to add a new position in UCPath.</a:t>
            </a:r>
            <a:endParaRPr/>
          </a:p>
          <a:p>
            <a:pPr marL="342900" lvl="0" indent="-342900" algn="l" rtl="0">
              <a:spcBef>
                <a:spcPts val="480"/>
              </a:spcBef>
              <a:spcAft>
                <a:spcPts val="0"/>
              </a:spcAft>
              <a:buClr>
                <a:schemeClr val="dk1"/>
              </a:buClr>
              <a:buSzPts val="2400"/>
              <a:buChar char="•"/>
            </a:pPr>
            <a:r>
              <a:rPr lang="en-US" sz="2400"/>
              <a:t>Follow along using the </a:t>
            </a:r>
            <a:r>
              <a:rPr lang="en-US" sz="2400" u="sng">
                <a:solidFill>
                  <a:schemeClr val="hlink"/>
                </a:solidFill>
                <a:hlinkClick r:id="rId5"/>
              </a:rPr>
              <a:t>UCPath Help </a:t>
            </a:r>
            <a:r>
              <a:rPr lang="en-US" sz="2400"/>
              <a:t>topic.</a:t>
            </a:r>
            <a:endParaRPr/>
          </a:p>
          <a:p>
            <a:pPr marL="742950" lvl="1" indent="-285750" algn="l" rtl="0">
              <a:spcBef>
                <a:spcPts val="400"/>
              </a:spcBef>
              <a:spcAft>
                <a:spcPts val="0"/>
              </a:spcAft>
              <a:buClr>
                <a:schemeClr val="dk1"/>
              </a:buClr>
              <a:buSzPts val="2000"/>
              <a:buChar char="•"/>
            </a:pPr>
            <a:r>
              <a:rPr lang="en-US" sz="2000"/>
              <a:t>Open the UCPath Help site and refer to the </a:t>
            </a:r>
            <a:r>
              <a:rPr lang="en-US" sz="2000" i="1"/>
              <a:t>Initiate New Position Control Request </a:t>
            </a:r>
            <a:r>
              <a:rPr lang="en-US" sz="2000"/>
              <a:t>topic.</a:t>
            </a:r>
            <a:endParaRPr/>
          </a:p>
          <a:p>
            <a:pPr marL="742950" lvl="1" indent="-285750" algn="l" rtl="0">
              <a:spcBef>
                <a:spcPts val="400"/>
              </a:spcBef>
              <a:spcAft>
                <a:spcPts val="0"/>
              </a:spcAft>
              <a:buClr>
                <a:schemeClr val="dk1"/>
              </a:buClr>
              <a:buSzPts val="2000"/>
              <a:buChar char="•"/>
            </a:pPr>
            <a:r>
              <a:rPr lang="en-US" sz="2000"/>
              <a:t>Launch the </a:t>
            </a:r>
            <a:r>
              <a:rPr lang="en-US" sz="2000" b="1"/>
              <a:t>See It </a:t>
            </a:r>
            <a:r>
              <a:rPr lang="en-US" sz="2000"/>
              <a:t>version of the topic.</a:t>
            </a:r>
            <a:endParaRPr/>
          </a:p>
          <a:p>
            <a:pPr marL="342900" lvl="0" indent="-342900" algn="l" rtl="0">
              <a:spcBef>
                <a:spcPts val="480"/>
              </a:spcBef>
              <a:spcAft>
                <a:spcPts val="0"/>
              </a:spcAft>
              <a:buClr>
                <a:schemeClr val="dk1"/>
              </a:buClr>
              <a:buSzPts val="2400"/>
              <a:buChar char="•"/>
            </a:pPr>
            <a:r>
              <a:rPr lang="en-US" sz="2400"/>
              <a:t>At the end of the demonstration, you will have the opportunity to practice this task.</a:t>
            </a:r>
            <a:endParaRPr/>
          </a:p>
        </p:txBody>
      </p:sp>
      <p:sp>
        <p:nvSpPr>
          <p:cNvPr id="940" name="Google Shape;940;p59"/>
          <p:cNvSpPr txBox="1">
            <a:spLocks noGrp="1"/>
          </p:cNvSpPr>
          <p:nvPr>
            <p:ph type="body" idx="2"/>
          </p:nvPr>
        </p:nvSpPr>
        <p:spPr>
          <a:xfrm>
            <a:off x="457200" y="1205484"/>
            <a:ext cx="8229600" cy="64008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2800"/>
              <a:buNone/>
            </a:pPr>
            <a:r>
              <a:rPr lang="en-US" sz="2800"/>
              <a:t>Initiate New Position Control Request</a:t>
            </a:r>
            <a:endParaRPr sz="2800">
              <a:solidFill>
                <a:srgbClr val="FF0000"/>
              </a:solidFill>
            </a:endParaRPr>
          </a:p>
        </p:txBody>
      </p:sp>
      <p:sp>
        <p:nvSpPr>
          <p:cNvPr id="941" name="Google Shape;941;p59"/>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Instructor Demo</a:t>
            </a:r>
            <a:endParaRPr/>
          </a:p>
        </p:txBody>
      </p:sp>
      <p:pic>
        <p:nvPicPr>
          <p:cNvPr id="942" name="Google Shape;942;p59"/>
          <p:cNvPicPr preferRelativeResize="0"/>
          <p:nvPr/>
        </p:nvPicPr>
        <p:blipFill rotWithShape="1">
          <a:blip r:embed="rId6">
            <a:alphaModFix/>
          </a:blip>
          <a:srcRect/>
          <a:stretch/>
        </p:blipFill>
        <p:spPr>
          <a:xfrm>
            <a:off x="7127846" y="185204"/>
            <a:ext cx="717607" cy="717607"/>
          </a:xfrm>
          <a:prstGeom prst="rect">
            <a:avLst/>
          </a:prstGeom>
          <a:noFill/>
          <a:ln>
            <a:noFill/>
          </a:ln>
          <a:effectLst>
            <a:outerShdw blurRad="292100" dist="139700" dir="2700000" algn="tl" rotWithShape="0">
              <a:srgbClr val="333333">
                <a:alpha val="64705"/>
              </a:srgbClr>
            </a:outerShdw>
          </a:effectLst>
        </p:spPr>
      </p:pic>
    </p:spTree>
    <p:custDataLst>
      <p:tags r:id="rId1"/>
    </p:custDataLst>
    <p:extLst>
      <p:ext uri="{BB962C8B-B14F-4D97-AF65-F5344CB8AC3E}">
        <p14:creationId xmlns:p14="http://schemas.microsoft.com/office/powerpoint/2010/main" val="22042872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sp>
        <p:nvSpPr>
          <p:cNvPr id="1055" name="Google Shape;1055;p72"/>
          <p:cNvSpPr txBox="1">
            <a:spLocks noGrp="1"/>
          </p:cNvSpPr>
          <p:nvPr>
            <p:ph type="body" idx="1"/>
          </p:nvPr>
        </p:nvSpPr>
        <p:spPr>
          <a:xfrm>
            <a:off x="393192" y="3044952"/>
            <a:ext cx="8348472" cy="457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800"/>
              <a:buNone/>
            </a:pPr>
            <a:endParaRPr/>
          </a:p>
        </p:txBody>
      </p:sp>
      <p:sp>
        <p:nvSpPr>
          <p:cNvPr id="1056" name="Google Shape;1056;p72"/>
          <p:cNvSpPr txBox="1">
            <a:spLocks noGrp="1"/>
          </p:cNvSpPr>
          <p:nvPr>
            <p:ph type="title"/>
          </p:nvPr>
        </p:nvSpPr>
        <p:spPr>
          <a:xfrm>
            <a:off x="393192" y="2121408"/>
            <a:ext cx="8366760" cy="74980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4000"/>
              <a:buFont typeface="Arial Black"/>
              <a:buNone/>
            </a:pPr>
            <a:r>
              <a:rPr lang="en-US"/>
              <a:t>BREAK TIME</a:t>
            </a:r>
            <a:endParaRPr/>
          </a:p>
        </p:txBody>
      </p:sp>
      <p:sp>
        <p:nvSpPr>
          <p:cNvPr id="1057" name="Google Shape;1057;p7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68</a:t>
            </a:fld>
            <a:endParaRPr/>
          </a:p>
        </p:txBody>
      </p:sp>
      <p:pic>
        <p:nvPicPr>
          <p:cNvPr id="1058" name="Google Shape;1058;p72" descr="photo"/>
          <p:cNvPicPr preferRelativeResize="0"/>
          <p:nvPr/>
        </p:nvPicPr>
        <p:blipFill rotWithShape="1">
          <a:blip r:embed="rId4">
            <a:alphaModFix/>
          </a:blip>
          <a:srcRect/>
          <a:stretch/>
        </p:blipFill>
        <p:spPr>
          <a:xfrm>
            <a:off x="254044" y="1039737"/>
            <a:ext cx="8680480" cy="4387028"/>
          </a:xfrm>
          <a:prstGeom prst="rect">
            <a:avLst/>
          </a:prstGeom>
          <a:noFill/>
          <a:ln>
            <a:noFill/>
          </a:ln>
        </p:spPr>
      </p:pic>
    </p:spTree>
    <p:custDataLst>
      <p:tags r:id="rId1"/>
    </p:custDataLst>
    <p:extLst>
      <p:ext uri="{BB962C8B-B14F-4D97-AF65-F5344CB8AC3E}">
        <p14:creationId xmlns:p14="http://schemas.microsoft.com/office/powerpoint/2010/main" val="1697642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78"/>
          <p:cNvSpPr/>
          <p:nvPr/>
        </p:nvSpPr>
        <p:spPr>
          <a:xfrm>
            <a:off x="0" y="719293"/>
            <a:ext cx="9144000" cy="70792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9" name="Google Shape;1109;p78"/>
          <p:cNvSpPr txBox="1"/>
          <p:nvPr/>
        </p:nvSpPr>
        <p:spPr>
          <a:xfrm>
            <a:off x="1623060" y="2081773"/>
            <a:ext cx="8366760" cy="74980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FFC000"/>
              </a:buClr>
              <a:buSzPts val="3600"/>
              <a:buFont typeface="Arial Black"/>
              <a:buNone/>
            </a:pPr>
            <a:r>
              <a:rPr lang="en-US" sz="3600">
                <a:solidFill>
                  <a:srgbClr val="FFC000"/>
                </a:solidFill>
                <a:latin typeface="Arial Black"/>
                <a:ea typeface="Arial Black"/>
                <a:cs typeface="Arial Black"/>
                <a:sym typeface="Arial Black"/>
              </a:rPr>
              <a:t>LESSON</a:t>
            </a:r>
            <a:r>
              <a:rPr lang="en-US" sz="3600">
                <a:solidFill>
                  <a:srgbClr val="3F3F3F"/>
                </a:solidFill>
                <a:latin typeface="Arial Black"/>
                <a:ea typeface="Arial Black"/>
                <a:cs typeface="Arial Black"/>
                <a:sym typeface="Arial Black"/>
              </a:rPr>
              <a:t> </a:t>
            </a:r>
            <a:r>
              <a:rPr lang="en-US" sz="3600">
                <a:solidFill>
                  <a:srgbClr val="FFC000"/>
                </a:solidFill>
                <a:latin typeface="Arial Black"/>
                <a:ea typeface="Arial Black"/>
                <a:cs typeface="Arial Black"/>
                <a:sym typeface="Arial Black"/>
              </a:rPr>
              <a:t>3</a:t>
            </a:r>
            <a:endParaRPr/>
          </a:p>
        </p:txBody>
      </p:sp>
      <p:sp>
        <p:nvSpPr>
          <p:cNvPr id="1110" name="Google Shape;1110;p78"/>
          <p:cNvSpPr txBox="1"/>
          <p:nvPr/>
        </p:nvSpPr>
        <p:spPr>
          <a:xfrm>
            <a:off x="1813560" y="2915864"/>
            <a:ext cx="8348472" cy="10961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D579B"/>
              </a:buClr>
              <a:buSzPts val="4400"/>
              <a:buFont typeface="Arial"/>
              <a:buNone/>
            </a:pPr>
            <a:r>
              <a:rPr lang="en-US" sz="4400" b="1" dirty="0" smtClean="0">
                <a:solidFill>
                  <a:srgbClr val="1D579B"/>
                </a:solidFill>
                <a:latin typeface="Arial"/>
                <a:ea typeface="Arial"/>
                <a:cs typeface="Arial"/>
                <a:sym typeface="Arial"/>
              </a:rPr>
              <a:t>Fast Class: Position Classification</a:t>
            </a:r>
            <a:endParaRPr dirty="0"/>
          </a:p>
        </p:txBody>
      </p:sp>
      <p:sp>
        <p:nvSpPr>
          <p:cNvPr id="1111" name="Google Shape;1111;p78"/>
          <p:cNvSpPr/>
          <p:nvPr/>
        </p:nvSpPr>
        <p:spPr>
          <a:xfrm>
            <a:off x="190500" y="2245435"/>
            <a:ext cx="1432560" cy="1416391"/>
          </a:xfrm>
          <a:prstGeom prst="curvedRightArrow">
            <a:avLst>
              <a:gd name="adj1" fmla="val 25000"/>
              <a:gd name="adj2" fmla="val 50000"/>
              <a:gd name="adj3" fmla="val 25000"/>
            </a:avLst>
          </a:prstGeom>
          <a:gradFill>
            <a:gsLst>
              <a:gs pos="0">
                <a:srgbClr val="1F3864"/>
              </a:gs>
              <a:gs pos="100000">
                <a:srgbClr val="91CCFF"/>
              </a:gs>
            </a:gsLst>
            <a:lin ang="16200000" scaled="0"/>
          </a:gradFill>
          <a:ln w="9525" cap="flat" cmpd="sng">
            <a:solidFill>
              <a:srgbClr val="5597D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112" name="Google Shape;1112;p78">
            <a:hlinkClick r:id="rId4" action="ppaction://hlinksldjump"/>
          </p:cNvPr>
          <p:cNvPicPr preferRelativeResize="0"/>
          <p:nvPr/>
        </p:nvPicPr>
        <p:blipFill rotWithShape="1">
          <a:blip r:embed="rId5">
            <a:alphaModFix/>
          </a:blip>
          <a:srcRect b="10636"/>
          <a:stretch/>
        </p:blipFill>
        <p:spPr>
          <a:xfrm>
            <a:off x="8515030" y="77986"/>
            <a:ext cx="537530" cy="518160"/>
          </a:xfrm>
          <a:prstGeom prst="rect">
            <a:avLst/>
          </a:prstGeom>
          <a:noFill/>
          <a:ln>
            <a:noFill/>
          </a:ln>
        </p:spPr>
      </p:pic>
    </p:spTree>
    <p:custDataLst>
      <p:tags r:id="rId1"/>
    </p:custDataLst>
    <p:extLst>
      <p:ext uri="{BB962C8B-B14F-4D97-AF65-F5344CB8AC3E}">
        <p14:creationId xmlns:p14="http://schemas.microsoft.com/office/powerpoint/2010/main" val="3219457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8"/>
          <p:cNvSpPr txBox="1">
            <a:spLocks noGrp="1"/>
          </p:cNvSpPr>
          <p:nvPr>
            <p:ph type="title"/>
          </p:nvPr>
        </p:nvSpPr>
        <p:spPr>
          <a:xfrm>
            <a:off x="393576" y="85327"/>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Key Concepts &amp; Vocabulary </a:t>
            </a:r>
            <a:endParaRPr/>
          </a:p>
        </p:txBody>
      </p:sp>
      <p:graphicFrame>
        <p:nvGraphicFramePr>
          <p:cNvPr id="4" name="Google Shape;172;p7"/>
          <p:cNvGraphicFramePr/>
          <p:nvPr>
            <p:extLst>
              <p:ext uri="{D42A27DB-BD31-4B8C-83A1-F6EECF244321}">
                <p14:modId xmlns:p14="http://schemas.microsoft.com/office/powerpoint/2010/main" val="835482632"/>
              </p:ext>
            </p:extLst>
          </p:nvPr>
        </p:nvGraphicFramePr>
        <p:xfrm>
          <a:off x="51342" y="1521518"/>
          <a:ext cx="9060000" cy="3901490"/>
        </p:xfrm>
        <a:graphic>
          <a:graphicData uri="http://schemas.openxmlformats.org/drawingml/2006/table">
            <a:tbl>
              <a:tblPr firstRow="1" bandRow="1">
                <a:noFill/>
                <a:tableStyleId>{0E746F9F-0E89-49C7-9AF0-A1651704D797}</a:tableStyleId>
              </a:tblPr>
              <a:tblGrid>
                <a:gridCol w="2634925">
                  <a:extLst>
                    <a:ext uri="{9D8B030D-6E8A-4147-A177-3AD203B41FA5}">
                      <a16:colId xmlns:a16="http://schemas.microsoft.com/office/drawing/2014/main" val="20000"/>
                    </a:ext>
                  </a:extLst>
                </a:gridCol>
                <a:gridCol w="6425075">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US" sz="1800" dirty="0"/>
                        <a:t>UCPath Term</a:t>
                      </a:r>
                      <a:endParaRPr sz="1800" dirty="0"/>
                    </a:p>
                  </a:txBody>
                  <a:tcPr marL="91450" marR="91450" marT="45725" marB="45725"/>
                </a:tc>
                <a:tc>
                  <a:txBody>
                    <a:bodyPr/>
                    <a:lstStyle/>
                    <a:p>
                      <a:pPr marL="0" marR="0" lvl="0" indent="0" algn="l" rtl="0">
                        <a:spcBef>
                          <a:spcPts val="0"/>
                        </a:spcBef>
                        <a:spcAft>
                          <a:spcPts val="0"/>
                        </a:spcAft>
                        <a:buNone/>
                      </a:pPr>
                      <a:r>
                        <a:rPr lang="en-US" sz="1800"/>
                        <a:t>Definition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b="1" dirty="0">
                          <a:solidFill>
                            <a:schemeClr val="dk1"/>
                          </a:solidFill>
                        </a:rPr>
                        <a:t>Position Management</a:t>
                      </a:r>
                      <a:endParaRPr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US" sz="1600" dirty="0">
                          <a:solidFill>
                            <a:schemeClr val="dk1"/>
                          </a:solidFill>
                          <a:latin typeface="Calibri"/>
                          <a:ea typeface="Calibri"/>
                          <a:cs typeface="Calibri"/>
                          <a:sym typeface="Calibri"/>
                        </a:rPr>
                        <a:t>Positions are the foundation of UCPath, the common thread that binds job, funding, and organizational data together.</a:t>
                      </a:r>
                      <a:endParaRPr dirty="0"/>
                    </a:p>
                  </a:txBody>
                  <a:tcPr marL="91450" marR="91450" marT="45725" marB="45725"/>
                </a:tc>
                <a:extLst>
                  <a:ext uri="{0D108BD9-81ED-4DB2-BD59-A6C34878D82A}">
                    <a16:rowId xmlns:a16="http://schemas.microsoft.com/office/drawing/2014/main" val="1370728922"/>
                  </a:ext>
                </a:extLst>
              </a:tr>
              <a:tr h="1027898">
                <a:tc>
                  <a:txBody>
                    <a:bodyPr/>
                    <a:lstStyle/>
                    <a:p>
                      <a:pPr marL="0" marR="0" lvl="0" indent="0" algn="l" rtl="0">
                        <a:spcBef>
                          <a:spcPts val="0"/>
                        </a:spcBef>
                        <a:spcAft>
                          <a:spcPts val="0"/>
                        </a:spcAft>
                        <a:buNone/>
                      </a:pPr>
                      <a:r>
                        <a:rPr lang="en-US" sz="1600" b="1" dirty="0">
                          <a:solidFill>
                            <a:schemeClr val="dk1"/>
                          </a:solidFill>
                        </a:rPr>
                        <a:t>Position &amp; Position Data</a:t>
                      </a:r>
                      <a:endParaRPr sz="1600" b="1" dirty="0">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US" sz="1600" dirty="0">
                          <a:solidFill>
                            <a:schemeClr val="dk1"/>
                          </a:solidFill>
                        </a:rPr>
                        <a:t>Position refers to a slot in the organizational structure, as represented in UCPath. All employees will have a position. Position data refers to the data elements that establish departmental structure and organizational hierarchy. </a:t>
                      </a:r>
                      <a:endParaRPr dirty="0"/>
                    </a:p>
                  </a:txBody>
                  <a:tcPr marL="91450" marR="91450" marT="45725" marB="45725"/>
                </a:tc>
                <a:extLst>
                  <a:ext uri="{0D108BD9-81ED-4DB2-BD59-A6C34878D82A}">
                    <a16:rowId xmlns:a16="http://schemas.microsoft.com/office/drawing/2014/main" val="10001"/>
                  </a:ext>
                </a:extLst>
              </a:tr>
              <a:tr h="624175">
                <a:tc>
                  <a:txBody>
                    <a:bodyPr/>
                    <a:lstStyle/>
                    <a:p>
                      <a:pPr marL="0" marR="0" lvl="0" indent="0" algn="l" rtl="0">
                        <a:spcBef>
                          <a:spcPts val="0"/>
                        </a:spcBef>
                        <a:spcAft>
                          <a:spcPts val="0"/>
                        </a:spcAft>
                        <a:buNone/>
                      </a:pPr>
                      <a:r>
                        <a:rPr lang="en-US" sz="1600" b="1" dirty="0">
                          <a:solidFill>
                            <a:schemeClr val="dk1"/>
                          </a:solidFill>
                        </a:rPr>
                        <a:t>Job &amp; Job Data</a:t>
                      </a:r>
                      <a:endParaRPr sz="1600" b="1" dirty="0">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US" sz="1600" dirty="0">
                          <a:solidFill>
                            <a:schemeClr val="dk1"/>
                          </a:solidFill>
                        </a:rPr>
                        <a:t>A job in UCPath is </a:t>
                      </a:r>
                      <a:r>
                        <a:rPr lang="en-US" sz="1600" dirty="0" smtClean="0">
                          <a:solidFill>
                            <a:schemeClr val="dk1"/>
                          </a:solidFill>
                        </a:rPr>
                        <a:t>used </a:t>
                      </a:r>
                      <a:r>
                        <a:rPr lang="en-US" sz="1600" dirty="0">
                          <a:solidFill>
                            <a:schemeClr val="dk1"/>
                          </a:solidFill>
                        </a:rPr>
                        <a:t>to organize employment information, or job data, with an employee</a:t>
                      </a:r>
                      <a:r>
                        <a:rPr lang="en-US" sz="1600" dirty="0" smtClean="0">
                          <a:solidFill>
                            <a:schemeClr val="dk1"/>
                          </a:solidFill>
                        </a:rPr>
                        <a:t>. Once an employee is hired</a:t>
                      </a:r>
                      <a:r>
                        <a:rPr lang="en-US" sz="1600" baseline="0" dirty="0" smtClean="0">
                          <a:solidFill>
                            <a:schemeClr val="dk1"/>
                          </a:solidFill>
                        </a:rPr>
                        <a:t> into</a:t>
                      </a:r>
                      <a:r>
                        <a:rPr lang="en-US" sz="1600" dirty="0" smtClean="0">
                          <a:solidFill>
                            <a:schemeClr val="dk1"/>
                          </a:solidFill>
                        </a:rPr>
                        <a:t> a position,</a:t>
                      </a:r>
                      <a:r>
                        <a:rPr lang="en-US" sz="1600" baseline="0" dirty="0" smtClean="0">
                          <a:solidFill>
                            <a:schemeClr val="dk1"/>
                          </a:solidFill>
                        </a:rPr>
                        <a:t> a job record is created.</a:t>
                      </a:r>
                      <a:endParaRPr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600" b="1" dirty="0">
                          <a:solidFill>
                            <a:schemeClr val="dk1"/>
                          </a:solidFill>
                        </a:rPr>
                        <a:t>Approval Workflow Engine</a:t>
                      </a:r>
                      <a:endParaRPr dirty="0"/>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US" sz="1600" dirty="0">
                          <a:solidFill>
                            <a:schemeClr val="dk1"/>
                          </a:solidFill>
                        </a:rPr>
                        <a:t>AWE is a UCPath functionality that routes transactions in UCPath to designated roles (e.g., Initiator or Approver). Upon approval, transactions are either routed to the UCPath Center (UCPC) for finalization or are finalized in </a:t>
                      </a:r>
                      <a:r>
                        <a:rPr lang="en-US" sz="1600" dirty="0" smtClean="0">
                          <a:solidFill>
                            <a:schemeClr val="dk1"/>
                          </a:solidFill>
                        </a:rPr>
                        <a:t>UCPath database. </a:t>
                      </a:r>
                      <a:endParaRPr dirty="0"/>
                    </a:p>
                  </a:txBody>
                  <a:tcPr marL="91450" marR="91450" marT="45725" marB="45725"/>
                </a:tc>
                <a:extLst>
                  <a:ext uri="{0D108BD9-81ED-4DB2-BD59-A6C34878D82A}">
                    <a16:rowId xmlns:a16="http://schemas.microsoft.com/office/drawing/2014/main" val="10005"/>
                  </a:ext>
                </a:extLst>
              </a:tr>
            </a:tbl>
          </a:graphicData>
        </a:graphic>
      </p:graphicFrame>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79"/>
          <p:cNvSpPr txBox="1">
            <a:spLocks noGrp="1"/>
          </p:cNvSpPr>
          <p:nvPr>
            <p:ph type="body" idx="1"/>
          </p:nvPr>
        </p:nvSpPr>
        <p:spPr>
          <a:xfrm>
            <a:off x="4810088" y="1126894"/>
            <a:ext cx="4213596"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400"/>
              <a:buNone/>
            </a:pPr>
            <a:r>
              <a:rPr lang="en-US" sz="1400" b="1" i="1" dirty="0"/>
              <a:t>  </a:t>
            </a:r>
            <a:endParaRPr dirty="0"/>
          </a:p>
          <a:p>
            <a:pPr marL="0" lvl="0" indent="0" algn="l" rtl="0">
              <a:spcBef>
                <a:spcPts val="480"/>
              </a:spcBef>
              <a:spcAft>
                <a:spcPts val="0"/>
              </a:spcAft>
              <a:buClr>
                <a:schemeClr val="dk1"/>
              </a:buClr>
              <a:buSzPts val="2400"/>
              <a:buNone/>
            </a:pPr>
            <a:r>
              <a:rPr lang="en-US" sz="2400" b="1" i="1" dirty="0"/>
              <a:t>In this lesson, we will:</a:t>
            </a:r>
            <a:br>
              <a:rPr lang="en-US" sz="2400" b="1" i="1" dirty="0"/>
            </a:br>
            <a:r>
              <a:rPr lang="en-US" sz="1000" b="1" i="1" dirty="0"/>
              <a:t> </a:t>
            </a:r>
            <a:endParaRPr dirty="0"/>
          </a:p>
          <a:p>
            <a:pPr marL="342900" lvl="0" indent="-342900" algn="l" rtl="0">
              <a:spcBef>
                <a:spcPts val="480"/>
              </a:spcBef>
              <a:spcAft>
                <a:spcPts val="0"/>
              </a:spcAft>
              <a:buClr>
                <a:schemeClr val="dk1"/>
              </a:buClr>
              <a:buSzPts val="2400"/>
              <a:buChar char="•"/>
            </a:pPr>
            <a:r>
              <a:rPr lang="en-US" sz="2400" dirty="0" smtClean="0"/>
              <a:t>Understand the new Fast Class application</a:t>
            </a:r>
            <a:endParaRPr dirty="0"/>
          </a:p>
          <a:p>
            <a:pPr marL="342900" lvl="0" indent="-342900" algn="l" rtl="0">
              <a:spcBef>
                <a:spcPts val="480"/>
              </a:spcBef>
              <a:spcAft>
                <a:spcPts val="0"/>
              </a:spcAft>
              <a:buClr>
                <a:schemeClr val="dk1"/>
              </a:buClr>
              <a:buSzPts val="2400"/>
              <a:buChar char="•"/>
            </a:pPr>
            <a:r>
              <a:rPr lang="en-US" sz="2400" dirty="0" smtClean="0"/>
              <a:t>Learn when to initiate a position </a:t>
            </a:r>
            <a:r>
              <a:rPr lang="en-US" sz="2400" b="1" dirty="0" smtClean="0"/>
              <a:t>classification/reclassification </a:t>
            </a:r>
            <a:r>
              <a:rPr lang="en-US" sz="2400" dirty="0" smtClean="0"/>
              <a:t>request.</a:t>
            </a:r>
          </a:p>
          <a:p>
            <a:pPr marL="342900" lvl="0" indent="-342900" algn="l" rtl="0">
              <a:spcBef>
                <a:spcPts val="480"/>
              </a:spcBef>
              <a:spcAft>
                <a:spcPts val="0"/>
              </a:spcAft>
              <a:buClr>
                <a:schemeClr val="dk1"/>
              </a:buClr>
              <a:buSzPts val="2400"/>
              <a:buChar char="•"/>
            </a:pPr>
            <a:r>
              <a:rPr lang="en-US" sz="2400" dirty="0" smtClean="0"/>
              <a:t>Comprehend the Fast Class process for Career, Limited-Career, and Contract positions.</a:t>
            </a:r>
            <a:endParaRPr dirty="0"/>
          </a:p>
          <a:p>
            <a:pPr marL="342900" lvl="0" indent="-165100" algn="l" rtl="0">
              <a:spcBef>
                <a:spcPts val="560"/>
              </a:spcBef>
              <a:spcAft>
                <a:spcPts val="0"/>
              </a:spcAft>
              <a:buClr>
                <a:schemeClr val="dk1"/>
              </a:buClr>
              <a:buSzPts val="2800"/>
              <a:buNone/>
            </a:pPr>
            <a:endParaRPr sz="2800" dirty="0"/>
          </a:p>
        </p:txBody>
      </p:sp>
      <p:sp>
        <p:nvSpPr>
          <p:cNvPr id="1119" name="Google Shape;1119;p79"/>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Lesson Objectives</a:t>
            </a:r>
            <a:endParaRPr/>
          </a:p>
        </p:txBody>
      </p:sp>
      <p:pic>
        <p:nvPicPr>
          <p:cNvPr id="1120" name="Google Shape;1120;p79"/>
          <p:cNvPicPr preferRelativeResize="0"/>
          <p:nvPr/>
        </p:nvPicPr>
        <p:blipFill rotWithShape="1">
          <a:blip r:embed="rId4">
            <a:alphaModFix/>
          </a:blip>
          <a:srcRect/>
          <a:stretch/>
        </p:blipFill>
        <p:spPr>
          <a:xfrm>
            <a:off x="7842885" y="68263"/>
            <a:ext cx="914400" cy="914400"/>
          </a:xfrm>
          <a:prstGeom prst="rect">
            <a:avLst/>
          </a:prstGeom>
          <a:noFill/>
          <a:ln>
            <a:noFill/>
          </a:ln>
          <a:effectLst>
            <a:outerShdw blurRad="292100" dist="139700" dir="2700000" algn="tl" rotWithShape="0">
              <a:srgbClr val="333333">
                <a:alpha val="64705"/>
              </a:srgbClr>
            </a:outerShdw>
          </a:effectLst>
        </p:spPr>
      </p:pic>
      <p:sp>
        <p:nvSpPr>
          <p:cNvPr id="1135" name="Google Shape;1135;p79"/>
          <p:cNvSpPr txBox="1"/>
          <p:nvPr/>
        </p:nvSpPr>
        <p:spPr>
          <a:xfrm>
            <a:off x="1006321" y="3342528"/>
            <a:ext cx="5309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D579B"/>
                </a:solidFill>
                <a:latin typeface="Arial Black"/>
                <a:ea typeface="Arial Black"/>
                <a:cs typeface="Arial Black"/>
                <a:sym typeface="Arial Black"/>
              </a:rPr>
              <a:t>3</a:t>
            </a:r>
            <a:endParaRPr/>
          </a:p>
        </p:txBody>
      </p:sp>
      <p:graphicFrame>
        <p:nvGraphicFramePr>
          <p:cNvPr id="20" name="Diagram 19"/>
          <p:cNvGraphicFramePr/>
          <p:nvPr>
            <p:extLst/>
          </p:nvPr>
        </p:nvGraphicFramePr>
        <p:xfrm>
          <a:off x="0" y="1495194"/>
          <a:ext cx="4608576"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5-Point Star 20"/>
          <p:cNvSpPr/>
          <p:nvPr/>
        </p:nvSpPr>
        <p:spPr>
          <a:xfrm>
            <a:off x="726129" y="3370964"/>
            <a:ext cx="280192"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646854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58189" y="1214203"/>
            <a:ext cx="6385811" cy="5381469"/>
          </a:xfrm>
        </p:spPr>
        <p:txBody>
          <a:bodyPr>
            <a:normAutofit fontScale="92500" lnSpcReduction="20000"/>
          </a:bodyPr>
          <a:lstStyle/>
          <a:p>
            <a:r>
              <a:rPr lang="en-US" b="1" dirty="0" smtClean="0"/>
              <a:t>Fast Class </a:t>
            </a:r>
            <a:r>
              <a:rPr lang="en-US" b="1" dirty="0" smtClean="0"/>
              <a:t>is a position </a:t>
            </a:r>
            <a:r>
              <a:rPr lang="en-US" b="1" dirty="0" smtClean="0"/>
              <a:t>classification system </a:t>
            </a:r>
            <a:r>
              <a:rPr lang="en-US" dirty="0" smtClean="0"/>
              <a:t>that </a:t>
            </a:r>
            <a:r>
              <a:rPr lang="en-US" dirty="0" smtClean="0"/>
              <a:t>incorporates </a:t>
            </a:r>
            <a:r>
              <a:rPr lang="en-US" dirty="0" smtClean="0"/>
              <a:t>elements of </a:t>
            </a:r>
            <a:r>
              <a:rPr lang="en-US" dirty="0" err="1" smtClean="0"/>
              <a:t>CareerTracks</a:t>
            </a:r>
            <a:r>
              <a:rPr lang="en-US" dirty="0" smtClean="0"/>
              <a:t> to identify job classifications </a:t>
            </a:r>
            <a:r>
              <a:rPr lang="en-US" dirty="0" smtClean="0"/>
              <a:t>.</a:t>
            </a:r>
          </a:p>
          <a:p>
            <a:endParaRPr lang="en-US" sz="1600" dirty="0" smtClean="0"/>
          </a:p>
          <a:p>
            <a:r>
              <a:rPr lang="en-US" dirty="0" smtClean="0"/>
              <a:t>All Career, Career-Limited, and Contract </a:t>
            </a:r>
            <a:r>
              <a:rPr lang="en-US" sz="2800" i="1" dirty="0" smtClean="0"/>
              <a:t>(</a:t>
            </a:r>
            <a:r>
              <a:rPr lang="en-US" sz="2800" i="1" dirty="0" err="1" smtClean="0"/>
              <a:t>CareerTrack</a:t>
            </a:r>
            <a:r>
              <a:rPr lang="en-US" sz="2800" i="1" dirty="0" smtClean="0"/>
              <a:t> &amp; Non-</a:t>
            </a:r>
            <a:r>
              <a:rPr lang="en-US" sz="2800" i="1" dirty="0" err="1" smtClean="0"/>
              <a:t>CareerTrack</a:t>
            </a:r>
            <a:r>
              <a:rPr lang="en-US" sz="2800" i="1" dirty="0" smtClean="0"/>
              <a:t>) </a:t>
            </a:r>
            <a:r>
              <a:rPr lang="en-US" dirty="0" smtClean="0"/>
              <a:t>positions are required to go through the Fast Class process</a:t>
            </a:r>
            <a:r>
              <a:rPr lang="en-US" dirty="0" smtClean="0"/>
              <a:t>.</a:t>
            </a:r>
          </a:p>
          <a:p>
            <a:pPr marL="114300" indent="0">
              <a:buNone/>
            </a:pPr>
            <a:endParaRPr lang="en-US" sz="2600" dirty="0" smtClean="0"/>
          </a:p>
          <a:p>
            <a:r>
              <a:rPr lang="en-US" b="1" dirty="0" smtClean="0"/>
              <a:t>Job Descriptions are assigned for recruiting </a:t>
            </a:r>
            <a:r>
              <a:rPr lang="en-US" dirty="0" smtClean="0"/>
              <a:t>once the classification process has been completed</a:t>
            </a:r>
            <a:r>
              <a:rPr lang="en-US" dirty="0" smtClean="0"/>
              <a:t>.</a:t>
            </a:r>
            <a:endParaRPr lang="en-US" dirty="0" smtClean="0"/>
          </a:p>
        </p:txBody>
      </p:sp>
      <p:sp>
        <p:nvSpPr>
          <p:cNvPr id="3" name="Title 2"/>
          <p:cNvSpPr>
            <a:spLocks noGrp="1"/>
          </p:cNvSpPr>
          <p:nvPr>
            <p:ph type="title"/>
          </p:nvPr>
        </p:nvSpPr>
        <p:spPr/>
        <p:txBody>
          <a:bodyPr/>
          <a:lstStyle/>
          <a:p>
            <a:r>
              <a:rPr lang="en-US" dirty="0" smtClean="0"/>
              <a:t>What is Fast Class?</a:t>
            </a:r>
            <a:endParaRPr lang="en-US" dirty="0"/>
          </a:p>
        </p:txBody>
      </p:sp>
      <p:pic>
        <p:nvPicPr>
          <p:cNvPr id="4" name="Picture 3" descr="SMC³ | Solutions » LSPs » FastCla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876" y="1214203"/>
            <a:ext cx="2338466" cy="2338466"/>
          </a:xfrm>
          <a:prstGeom prst="rect">
            <a:avLst/>
          </a:prstGeom>
        </p:spPr>
      </p:pic>
    </p:spTree>
    <p:custDataLst>
      <p:tags r:id="rId1"/>
    </p:custDataLst>
    <p:extLst>
      <p:ext uri="{BB962C8B-B14F-4D97-AF65-F5344CB8AC3E}">
        <p14:creationId xmlns:p14="http://schemas.microsoft.com/office/powerpoint/2010/main" val="38717264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High Level Fast Class Process</a:t>
            </a:r>
            <a:endParaRPr lang="en-US" dirty="0"/>
          </a:p>
        </p:txBody>
      </p:sp>
      <p:grpSp>
        <p:nvGrpSpPr>
          <p:cNvPr id="4" name="Google Shape;771;p45"/>
          <p:cNvGrpSpPr/>
          <p:nvPr/>
        </p:nvGrpSpPr>
        <p:grpSpPr>
          <a:xfrm>
            <a:off x="288759" y="1287379"/>
            <a:ext cx="8465690" cy="5038197"/>
            <a:chOff x="2835" y="0"/>
            <a:chExt cx="8290603" cy="4833661"/>
          </a:xfrm>
        </p:grpSpPr>
        <p:sp>
          <p:nvSpPr>
            <p:cNvPr id="5" name="Google Shape;772;p45"/>
            <p:cNvSpPr/>
            <p:nvPr/>
          </p:nvSpPr>
          <p:spPr>
            <a:xfrm>
              <a:off x="622220" y="0"/>
              <a:ext cx="7051833" cy="4833661"/>
            </a:xfrm>
            <a:prstGeom prst="rightArrow">
              <a:avLst>
                <a:gd name="adj1" fmla="val 50000"/>
                <a:gd name="adj2" fmla="val 50000"/>
              </a:avLst>
            </a:prstGeom>
            <a:gradFill>
              <a:gsLst>
                <a:gs pos="0">
                  <a:srgbClr val="D1D8E5"/>
                </a:gs>
                <a:gs pos="50000">
                  <a:srgbClr val="C8D1E1"/>
                </a:gs>
                <a:gs pos="100000">
                  <a:srgbClr val="AFB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73;p45"/>
            <p:cNvSpPr/>
            <p:nvPr/>
          </p:nvSpPr>
          <p:spPr>
            <a:xfrm>
              <a:off x="2835" y="1450098"/>
              <a:ext cx="1842356" cy="1933464"/>
            </a:xfrm>
            <a:prstGeom prst="roundRect">
              <a:avLst>
                <a:gd name="adj" fmla="val 16667"/>
              </a:avLst>
            </a:prstGeom>
            <a:solidFill>
              <a:srgbClr val="006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74;p45"/>
            <p:cNvSpPr txBox="1"/>
            <p:nvPr/>
          </p:nvSpPr>
          <p:spPr>
            <a:xfrm>
              <a:off x="92771" y="1540034"/>
              <a:ext cx="1662484" cy="1753592"/>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US" sz="1800" dirty="0" smtClean="0">
                  <a:solidFill>
                    <a:srgbClr val="FFFFFF"/>
                  </a:solidFill>
                  <a:latin typeface="Arial"/>
                  <a:ea typeface="Arial"/>
                  <a:cs typeface="Arial"/>
                  <a:sym typeface="Arial"/>
                </a:rPr>
                <a:t>Create Positon in UCPath</a:t>
              </a:r>
              <a:endParaRPr sz="1800" dirty="0">
                <a:solidFill>
                  <a:srgbClr val="FFFFFF"/>
                </a:solidFill>
                <a:latin typeface="Arial"/>
                <a:ea typeface="Arial"/>
                <a:cs typeface="Arial"/>
                <a:sym typeface="Arial"/>
              </a:endParaRPr>
            </a:p>
          </p:txBody>
        </p:sp>
        <p:sp>
          <p:nvSpPr>
            <p:cNvPr id="8" name="Google Shape;775;p45"/>
            <p:cNvSpPr/>
            <p:nvPr/>
          </p:nvSpPr>
          <p:spPr>
            <a:xfrm>
              <a:off x="2152251" y="1450098"/>
              <a:ext cx="1842356" cy="1933464"/>
            </a:xfrm>
            <a:prstGeom prst="roundRect">
              <a:avLst>
                <a:gd name="adj" fmla="val 16667"/>
              </a:avLst>
            </a:prstGeom>
            <a:gradFill>
              <a:gsLst>
                <a:gs pos="0">
                  <a:srgbClr val="476CA1"/>
                </a:gs>
                <a:gs pos="50000">
                  <a:srgbClr val="00579B"/>
                </a:gs>
                <a:gs pos="100000">
                  <a:srgbClr val="004E8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76;p45"/>
            <p:cNvSpPr txBox="1"/>
            <p:nvPr/>
          </p:nvSpPr>
          <p:spPr>
            <a:xfrm>
              <a:off x="2242187" y="1540034"/>
              <a:ext cx="1662484" cy="1753592"/>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US" sz="1800" dirty="0" smtClean="0">
                  <a:solidFill>
                    <a:srgbClr val="FFFFFF"/>
                  </a:solidFill>
                </a:rPr>
                <a:t>Department AWE </a:t>
              </a:r>
              <a:r>
                <a:rPr lang="en-US" sz="1800" dirty="0" smtClean="0">
                  <a:solidFill>
                    <a:srgbClr val="FFFFFF"/>
                  </a:solidFill>
                </a:rPr>
                <a:t>Approval for Position</a:t>
              </a:r>
              <a:endParaRPr dirty="0"/>
            </a:p>
          </p:txBody>
        </p:sp>
        <p:sp>
          <p:nvSpPr>
            <p:cNvPr id="10" name="Google Shape;777;p45"/>
            <p:cNvSpPr/>
            <p:nvPr/>
          </p:nvSpPr>
          <p:spPr>
            <a:xfrm>
              <a:off x="4301667" y="1450098"/>
              <a:ext cx="1842356" cy="1933464"/>
            </a:xfrm>
            <a:prstGeom prst="roundRect">
              <a:avLst>
                <a:gd name="adj" fmla="val 16667"/>
              </a:avLst>
            </a:prstGeom>
            <a:gradFill>
              <a:gsLst>
                <a:gs pos="0">
                  <a:srgbClr val="485D88"/>
                </a:gs>
                <a:gs pos="100000">
                  <a:srgbClr val="073A7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78;p45"/>
            <p:cNvSpPr txBox="1"/>
            <p:nvPr/>
          </p:nvSpPr>
          <p:spPr>
            <a:xfrm>
              <a:off x="4391603" y="1540034"/>
              <a:ext cx="1662484" cy="1753592"/>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US" sz="1800" b="1" dirty="0" smtClean="0">
                  <a:solidFill>
                    <a:srgbClr val="FFFFFF"/>
                  </a:solidFill>
                  <a:latin typeface="Arial"/>
                  <a:ea typeface="Arial"/>
                  <a:cs typeface="Arial"/>
                  <a:sym typeface="Arial"/>
                </a:rPr>
                <a:t>Initiate classification request via Fast Class</a:t>
              </a:r>
              <a:endParaRPr dirty="0"/>
            </a:p>
          </p:txBody>
        </p:sp>
        <p:sp>
          <p:nvSpPr>
            <p:cNvPr id="12" name="Google Shape;779;p45"/>
            <p:cNvSpPr/>
            <p:nvPr/>
          </p:nvSpPr>
          <p:spPr>
            <a:xfrm>
              <a:off x="6451082" y="1450098"/>
              <a:ext cx="1842356" cy="1933464"/>
            </a:xfrm>
            <a:prstGeom prst="roundRect">
              <a:avLst>
                <a:gd name="adj" fmla="val 16667"/>
              </a:avLst>
            </a:prstGeom>
            <a:gradFill>
              <a:gsLst>
                <a:gs pos="0">
                  <a:srgbClr val="00B050"/>
                </a:gs>
                <a:gs pos="100000">
                  <a:srgbClr val="143B7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80;p45"/>
            <p:cNvSpPr txBox="1"/>
            <p:nvPr/>
          </p:nvSpPr>
          <p:spPr>
            <a:xfrm>
              <a:off x="6486432" y="1540034"/>
              <a:ext cx="1752420" cy="1753592"/>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US" sz="1800" dirty="0" smtClean="0">
                  <a:solidFill>
                    <a:srgbClr val="FFFFFF"/>
                  </a:solidFill>
                </a:rPr>
                <a:t>Classification is approved, Job Description assigned for recruitment </a:t>
              </a:r>
              <a:r>
                <a:rPr lang="en-US" sz="1800" dirty="0" smtClean="0">
                  <a:solidFill>
                    <a:srgbClr val="FFFFFF"/>
                  </a:solidFill>
                </a:rPr>
                <a:t>activities</a:t>
              </a:r>
              <a:endParaRPr dirty="0"/>
            </a:p>
          </p:txBody>
        </p:sp>
      </p:grpSp>
    </p:spTree>
    <p:custDataLst>
      <p:tags r:id="rId1"/>
    </p:custDataLst>
    <p:extLst>
      <p:ext uri="{BB962C8B-B14F-4D97-AF65-F5344CB8AC3E}">
        <p14:creationId xmlns:p14="http://schemas.microsoft.com/office/powerpoint/2010/main" val="1633068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85292" y="1177834"/>
            <a:ext cx="8227181" cy="1961148"/>
          </a:xfrm>
        </p:spPr>
        <p:txBody>
          <a:bodyPr>
            <a:normAutofit/>
          </a:bodyPr>
          <a:lstStyle/>
          <a:p>
            <a:pPr marL="114300" indent="0">
              <a:buNone/>
            </a:pPr>
            <a:r>
              <a:rPr lang="en-US" dirty="0" smtClean="0"/>
              <a:t>When is a </a:t>
            </a:r>
            <a:r>
              <a:rPr lang="en-US" dirty="0" smtClean="0"/>
              <a:t>Fast Class request </a:t>
            </a:r>
            <a:r>
              <a:rPr lang="en-US" dirty="0" smtClean="0"/>
              <a:t>required?</a:t>
            </a:r>
          </a:p>
          <a:p>
            <a:pPr marL="571500" indent="-457200">
              <a:buFont typeface="+mj-lt"/>
              <a:buAutoNum type="arabicPeriod"/>
            </a:pPr>
            <a:r>
              <a:rPr lang="en-US" sz="2000" dirty="0" smtClean="0"/>
              <a:t>New Positions</a:t>
            </a:r>
          </a:p>
          <a:p>
            <a:pPr marL="571500" indent="-457200">
              <a:buFont typeface="+mj-lt"/>
              <a:buAutoNum type="arabicPeriod"/>
            </a:pPr>
            <a:r>
              <a:rPr lang="en-US" sz="2000" b="1" dirty="0" smtClean="0"/>
              <a:t>Rehiring</a:t>
            </a:r>
            <a:r>
              <a:rPr lang="en-US" sz="2000" dirty="0" smtClean="0"/>
              <a:t> into Vacant Position</a:t>
            </a:r>
          </a:p>
          <a:p>
            <a:pPr marL="571500" indent="-457200">
              <a:buFont typeface="+mj-lt"/>
              <a:buAutoNum type="arabicPeriod"/>
            </a:pPr>
            <a:r>
              <a:rPr lang="en-US" sz="2000" dirty="0" smtClean="0"/>
              <a:t>Making Changes to Existing Position</a:t>
            </a:r>
          </a:p>
          <a:p>
            <a:endParaRPr lang="en-US" dirty="0"/>
          </a:p>
        </p:txBody>
      </p:sp>
      <p:sp>
        <p:nvSpPr>
          <p:cNvPr id="3" name="Title 2"/>
          <p:cNvSpPr>
            <a:spLocks noGrp="1"/>
          </p:cNvSpPr>
          <p:nvPr>
            <p:ph type="title"/>
          </p:nvPr>
        </p:nvSpPr>
        <p:spPr/>
        <p:txBody>
          <a:bodyPr/>
          <a:lstStyle/>
          <a:p>
            <a:r>
              <a:rPr lang="en-US" dirty="0" smtClean="0"/>
              <a:t>Classification Initiator</a:t>
            </a:r>
            <a:endParaRPr lang="en-US" dirty="0"/>
          </a:p>
        </p:txBody>
      </p:sp>
      <p:pic>
        <p:nvPicPr>
          <p:cNvPr id="4" name="Picture 2" descr="https://lh3.googleusercontent.com/RmTxB0kwTAhJlW5b7jKShK_HzOpO1gJg73d_m3G6s65aS-g-tCyqXGzdIlq_3_d--sBKi1Gn8umGr7a7Ag_17771-O83B6p7bAOM2WJiXrbrF_jcX_mdx7E7fWiQ-SCcTGg1uHkeB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76" y="3334083"/>
            <a:ext cx="8255186" cy="289963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Oval 4"/>
          <p:cNvSpPr/>
          <p:nvPr/>
        </p:nvSpPr>
        <p:spPr>
          <a:xfrm>
            <a:off x="1311442" y="4295274"/>
            <a:ext cx="433137" cy="397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6" name="Oval 5"/>
          <p:cNvSpPr/>
          <p:nvPr/>
        </p:nvSpPr>
        <p:spPr>
          <a:xfrm>
            <a:off x="3713747" y="4295274"/>
            <a:ext cx="433137" cy="397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
        <p:nvSpPr>
          <p:cNvPr id="7" name="Oval 6"/>
          <p:cNvSpPr/>
          <p:nvPr/>
        </p:nvSpPr>
        <p:spPr>
          <a:xfrm>
            <a:off x="4304600" y="4295274"/>
            <a:ext cx="433137" cy="397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US" b="1" dirty="0"/>
          </a:p>
        </p:txBody>
      </p:sp>
      <p:sp>
        <p:nvSpPr>
          <p:cNvPr id="8" name="Right Arrow 7"/>
          <p:cNvSpPr/>
          <p:nvPr/>
        </p:nvSpPr>
        <p:spPr>
          <a:xfrm rot="5400000">
            <a:off x="1351216" y="4811645"/>
            <a:ext cx="360948" cy="3054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5400000">
            <a:off x="4340694" y="4811645"/>
            <a:ext cx="360948" cy="3054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400000">
            <a:off x="3749841" y="4811645"/>
            <a:ext cx="360948" cy="3054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349911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645284" y="1266669"/>
            <a:ext cx="7498716" cy="5029200"/>
          </a:xfrm>
        </p:spPr>
        <p:txBody>
          <a:bodyPr>
            <a:normAutofit fontScale="92500"/>
          </a:bodyPr>
          <a:lstStyle/>
          <a:p>
            <a:r>
              <a:rPr lang="en-US" dirty="0" smtClean="0"/>
              <a:t>Positions are created and approved in UCPath by dept. HR Initiators &amp; Approvers</a:t>
            </a:r>
            <a:r>
              <a:rPr lang="en-US" dirty="0" smtClean="0"/>
              <a:t>.</a:t>
            </a:r>
          </a:p>
          <a:p>
            <a:endParaRPr lang="en-US" sz="1800" dirty="0" smtClean="0"/>
          </a:p>
          <a:p>
            <a:r>
              <a:rPr lang="en-US" b="1" dirty="0" smtClean="0"/>
              <a:t>A 24-hour nightly batch service automatically sends approved position information to the </a:t>
            </a:r>
            <a:r>
              <a:rPr lang="en-US" b="1" dirty="0" smtClean="0"/>
              <a:t>Fast Class </a:t>
            </a:r>
            <a:r>
              <a:rPr lang="en-US" b="1" dirty="0" smtClean="0"/>
              <a:t>database</a:t>
            </a:r>
            <a:r>
              <a:rPr lang="en-US" dirty="0" smtClean="0"/>
              <a:t>.</a:t>
            </a:r>
          </a:p>
          <a:p>
            <a:pPr marL="114300" indent="0">
              <a:buNone/>
            </a:pPr>
            <a:endParaRPr lang="en-US" sz="1700" dirty="0" smtClean="0"/>
          </a:p>
          <a:p>
            <a:r>
              <a:rPr lang="en-US" dirty="0" smtClean="0"/>
              <a:t>HR Initiators can then </a:t>
            </a:r>
            <a:r>
              <a:rPr lang="en-US" dirty="0" smtClean="0"/>
              <a:t>search for </a:t>
            </a:r>
            <a:r>
              <a:rPr lang="en-US" dirty="0" smtClean="0"/>
              <a:t>the position in </a:t>
            </a:r>
            <a:r>
              <a:rPr lang="en-US" dirty="0" smtClean="0"/>
              <a:t>Fast Class </a:t>
            </a:r>
            <a:r>
              <a:rPr lang="en-US" dirty="0" smtClean="0"/>
              <a:t>to initiate the classification process</a:t>
            </a:r>
            <a:r>
              <a:rPr lang="en-US" dirty="0" smtClean="0"/>
              <a:t>.</a:t>
            </a:r>
          </a:p>
          <a:p>
            <a:pPr lvl="1"/>
            <a:r>
              <a:rPr lang="en-US" dirty="0" smtClean="0"/>
              <a:t>Position number can be used.</a:t>
            </a:r>
            <a:endParaRPr lang="en-US" dirty="0"/>
          </a:p>
        </p:txBody>
      </p:sp>
      <p:sp>
        <p:nvSpPr>
          <p:cNvPr id="5" name="Title 4"/>
          <p:cNvSpPr>
            <a:spLocks noGrp="1"/>
          </p:cNvSpPr>
          <p:nvPr>
            <p:ph type="title"/>
          </p:nvPr>
        </p:nvSpPr>
        <p:spPr/>
        <p:txBody>
          <a:bodyPr/>
          <a:lstStyle/>
          <a:p>
            <a:r>
              <a:rPr lang="en-US" dirty="0" smtClean="0"/>
              <a:t>UCPath &amp; </a:t>
            </a:r>
            <a:r>
              <a:rPr lang="en-US" dirty="0" smtClean="0"/>
              <a:t>Fast Class</a:t>
            </a:r>
            <a:endParaRPr lang="en-US" dirty="0"/>
          </a:p>
        </p:txBody>
      </p:sp>
      <p:pic>
        <p:nvPicPr>
          <p:cNvPr id="6" name="Google Shape;685;p37"/>
          <p:cNvPicPr preferRelativeResize="0"/>
          <p:nvPr/>
        </p:nvPicPr>
        <p:blipFill rotWithShape="1">
          <a:blip r:embed="rId3">
            <a:alphaModFix/>
          </a:blip>
          <a:srcRect/>
          <a:stretch/>
        </p:blipFill>
        <p:spPr>
          <a:xfrm>
            <a:off x="149903" y="1161737"/>
            <a:ext cx="1495381" cy="1581462"/>
          </a:xfrm>
          <a:prstGeom prst="rect">
            <a:avLst/>
          </a:prstGeom>
          <a:noFill/>
          <a:ln>
            <a:noFill/>
          </a:ln>
        </p:spPr>
      </p:pic>
    </p:spTree>
    <p:custDataLst>
      <p:tags r:id="rId1"/>
    </p:custDataLst>
    <p:extLst>
      <p:ext uri="{BB962C8B-B14F-4D97-AF65-F5344CB8AC3E}">
        <p14:creationId xmlns:p14="http://schemas.microsoft.com/office/powerpoint/2010/main" val="11644220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Fast Class </a:t>
            </a:r>
            <a:r>
              <a:rPr lang="en-US" dirty="0" smtClean="0"/>
              <a:t>Process</a:t>
            </a:r>
            <a:endParaRPr lang="en-US" dirty="0"/>
          </a:p>
        </p:txBody>
      </p:sp>
      <p:grpSp>
        <p:nvGrpSpPr>
          <p:cNvPr id="4" name="Google Shape;771;p45"/>
          <p:cNvGrpSpPr/>
          <p:nvPr/>
        </p:nvGrpSpPr>
        <p:grpSpPr>
          <a:xfrm>
            <a:off x="934206" y="1335506"/>
            <a:ext cx="7200759" cy="5038196"/>
            <a:chOff x="622220" y="0"/>
            <a:chExt cx="7051833" cy="4833661"/>
          </a:xfrm>
        </p:grpSpPr>
        <p:sp>
          <p:nvSpPr>
            <p:cNvPr id="5" name="Google Shape;772;p45"/>
            <p:cNvSpPr/>
            <p:nvPr/>
          </p:nvSpPr>
          <p:spPr>
            <a:xfrm>
              <a:off x="622220" y="0"/>
              <a:ext cx="7051833" cy="4833661"/>
            </a:xfrm>
            <a:prstGeom prst="rightArrow">
              <a:avLst>
                <a:gd name="adj1" fmla="val 50000"/>
                <a:gd name="adj2" fmla="val 50000"/>
              </a:avLst>
            </a:prstGeom>
            <a:gradFill>
              <a:gsLst>
                <a:gs pos="0">
                  <a:srgbClr val="D1D8E5"/>
                </a:gs>
                <a:gs pos="50000">
                  <a:srgbClr val="C8D1E1"/>
                </a:gs>
                <a:gs pos="100000">
                  <a:srgbClr val="AFB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 </a:t>
              </a:r>
              <a:endParaRPr dirty="0"/>
            </a:p>
          </p:txBody>
        </p:sp>
        <p:sp>
          <p:nvSpPr>
            <p:cNvPr id="6" name="Google Shape;773;p45"/>
            <p:cNvSpPr/>
            <p:nvPr/>
          </p:nvSpPr>
          <p:spPr>
            <a:xfrm>
              <a:off x="765938" y="1360162"/>
              <a:ext cx="1945997" cy="1933464"/>
            </a:xfrm>
            <a:prstGeom prst="roundRect">
              <a:avLst>
                <a:gd name="adj" fmla="val 16667"/>
              </a:avLst>
            </a:prstGeom>
            <a:solidFill>
              <a:srgbClr val="0064A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smtClean="0">
                  <a:solidFill>
                    <a:schemeClr val="bg1"/>
                  </a:solidFill>
                </a:rPr>
                <a:t>Click </a:t>
              </a:r>
              <a:r>
                <a:rPr lang="en-US" sz="1600" b="1" dirty="0" smtClean="0">
                  <a:solidFill>
                    <a:schemeClr val="bg1"/>
                  </a:solidFill>
                </a:rPr>
                <a:t>“Classification” </a:t>
              </a:r>
              <a:r>
                <a:rPr lang="en-US" sz="1600" dirty="0" smtClean="0">
                  <a:solidFill>
                    <a:schemeClr val="bg1"/>
                  </a:solidFill>
                </a:rPr>
                <a:t>then search for approved position</a:t>
              </a:r>
              <a:r>
                <a:rPr lang="en-US" dirty="0" smtClean="0"/>
                <a:t>/</a:t>
              </a:r>
              <a:endParaRPr dirty="0"/>
            </a:p>
          </p:txBody>
        </p:sp>
        <p:sp>
          <p:nvSpPr>
            <p:cNvPr id="10" name="Google Shape;777;p45"/>
            <p:cNvSpPr/>
            <p:nvPr/>
          </p:nvSpPr>
          <p:spPr>
            <a:xfrm>
              <a:off x="2991639" y="1351489"/>
              <a:ext cx="1842356" cy="1933464"/>
            </a:xfrm>
            <a:prstGeom prst="roundRect">
              <a:avLst>
                <a:gd name="adj" fmla="val 16667"/>
              </a:avLst>
            </a:prstGeom>
            <a:gradFill>
              <a:gsLst>
                <a:gs pos="0">
                  <a:srgbClr val="485D88"/>
                </a:gs>
                <a:gs pos="100000">
                  <a:srgbClr val="073A73"/>
                </a:gs>
              </a:gsLst>
              <a:lin ang="54000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smtClean="0">
                  <a:solidFill>
                    <a:schemeClr val="bg1"/>
                  </a:solidFill>
                </a:rPr>
                <a:t>Create request for new job description and provide requisition details.</a:t>
              </a:r>
              <a:endParaRPr sz="1600" dirty="0">
                <a:solidFill>
                  <a:schemeClr val="bg1"/>
                </a:solidFill>
              </a:endParaRPr>
            </a:p>
          </p:txBody>
        </p:sp>
        <p:sp>
          <p:nvSpPr>
            <p:cNvPr id="12" name="Google Shape;779;p45"/>
            <p:cNvSpPr/>
            <p:nvPr/>
          </p:nvSpPr>
          <p:spPr>
            <a:xfrm>
              <a:off x="5222845" y="1351489"/>
              <a:ext cx="1842356" cy="1933464"/>
            </a:xfrm>
            <a:prstGeom prst="roundRect">
              <a:avLst>
                <a:gd name="adj" fmla="val 16667"/>
              </a:avLst>
            </a:prstGeom>
            <a:gradFill>
              <a:gsLst>
                <a:gs pos="0">
                  <a:srgbClr val="00B050"/>
                </a:gs>
                <a:gs pos="100000">
                  <a:srgbClr val="143B70"/>
                </a:gs>
              </a:gsLst>
              <a:lin ang="54000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dirty="0" smtClean="0">
                  <a:solidFill>
                    <a:schemeClr val="bg1"/>
                  </a:solidFill>
                </a:rPr>
                <a:t>Submit requisition </a:t>
              </a:r>
              <a:r>
                <a:rPr lang="en-US" sz="1600" b="1" dirty="0" smtClean="0">
                  <a:solidFill>
                    <a:schemeClr val="bg1"/>
                  </a:solidFill>
                </a:rPr>
                <a:t>request for approval.</a:t>
              </a:r>
              <a:endParaRPr sz="1600" b="1" dirty="0">
                <a:solidFill>
                  <a:schemeClr val="bg1"/>
                </a:solidFill>
              </a:endParaRPr>
            </a:p>
          </p:txBody>
        </p:sp>
      </p:grpSp>
    </p:spTree>
    <p:custDataLst>
      <p:tags r:id="rId1"/>
    </p:custDataLst>
    <p:extLst>
      <p:ext uri="{BB962C8B-B14F-4D97-AF65-F5344CB8AC3E}">
        <p14:creationId xmlns:p14="http://schemas.microsoft.com/office/powerpoint/2010/main" val="40391477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5" name="Google Shape;977;p63"/>
          <p:cNvSpPr/>
          <p:nvPr/>
        </p:nvSpPr>
        <p:spPr>
          <a:xfrm>
            <a:off x="2021840" y="3232368"/>
            <a:ext cx="4270676" cy="73003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1"/>
          <p:cNvSpPr txBox="1"/>
          <p:nvPr/>
        </p:nvSpPr>
        <p:spPr>
          <a:xfrm>
            <a:off x="1026161" y="3295903"/>
            <a:ext cx="6168724" cy="60295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D579B"/>
              </a:buClr>
              <a:buSzPts val="3600"/>
              <a:buFont typeface="Arial"/>
              <a:buNone/>
            </a:pPr>
            <a:r>
              <a:rPr lang="en-US" sz="3200" b="1" dirty="0" smtClean="0">
                <a:solidFill>
                  <a:srgbClr val="1D579B"/>
                </a:solidFill>
              </a:rPr>
              <a:t>Approvers</a:t>
            </a:r>
            <a:endParaRPr sz="2400" b="1" dirty="0">
              <a:solidFill>
                <a:srgbClr val="1D579B"/>
              </a:solidFill>
              <a:latin typeface="Arial"/>
              <a:ea typeface="Arial"/>
              <a:cs typeface="Arial"/>
              <a:sym typeface="Arial"/>
            </a:endParaRPr>
          </a:p>
        </p:txBody>
      </p:sp>
      <p:sp>
        <p:nvSpPr>
          <p:cNvPr id="3" name="TextBox 2"/>
          <p:cNvSpPr txBox="1"/>
          <p:nvPr/>
        </p:nvSpPr>
        <p:spPr>
          <a:xfrm>
            <a:off x="652075" y="2579740"/>
            <a:ext cx="6439605" cy="954107"/>
          </a:xfrm>
          <a:prstGeom prst="rect">
            <a:avLst/>
          </a:prstGeom>
          <a:noFill/>
        </p:spPr>
        <p:txBody>
          <a:bodyPr wrap="square" rtlCol="0">
            <a:spAutoFit/>
          </a:bodyPr>
          <a:lstStyle/>
          <a:p>
            <a:r>
              <a:rPr lang="en-US" sz="3200" b="1" dirty="0" smtClean="0">
                <a:solidFill>
                  <a:srgbClr val="1D579B"/>
                </a:solidFill>
              </a:rPr>
              <a:t>Fast Class</a:t>
            </a:r>
            <a:r>
              <a:rPr lang="en-US" b="1" dirty="0" smtClean="0">
                <a:solidFill>
                  <a:srgbClr val="1D579B"/>
                </a:solidFill>
              </a:rPr>
              <a:t>:</a:t>
            </a:r>
            <a:endParaRPr lang="en-US" b="1" dirty="0">
              <a:solidFill>
                <a:srgbClr val="1D579B"/>
              </a:solidFill>
            </a:endParaRPr>
          </a:p>
          <a:p>
            <a:endParaRPr lang="en-US" sz="2400" dirty="0"/>
          </a:p>
        </p:txBody>
      </p:sp>
      <p:pic>
        <p:nvPicPr>
          <p:cNvPr id="4" name="Picture 3" descr="User Roles - Procurement Servic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141" y="4233074"/>
            <a:ext cx="1544741" cy="1733199"/>
          </a:xfrm>
          <a:prstGeom prst="rect">
            <a:avLst/>
          </a:prstGeom>
        </p:spPr>
      </p:pic>
    </p:spTree>
    <p:custDataLst>
      <p:tags r:id="rId1"/>
    </p:custDataLst>
    <p:extLst>
      <p:ext uri="{BB962C8B-B14F-4D97-AF65-F5344CB8AC3E}">
        <p14:creationId xmlns:p14="http://schemas.microsoft.com/office/powerpoint/2010/main" val="88381659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FastClass</a:t>
            </a:r>
            <a:r>
              <a:rPr lang="en-US" dirty="0" smtClean="0"/>
              <a:t> Approvers</a:t>
            </a:r>
            <a:endParaRPr lang="en-US" dirty="0"/>
          </a:p>
        </p:txBody>
      </p:sp>
      <p:sp>
        <p:nvSpPr>
          <p:cNvPr id="4" name="Content Placeholder 4"/>
          <p:cNvSpPr>
            <a:spLocks noGrp="1"/>
          </p:cNvSpPr>
          <p:nvPr>
            <p:ph type="body" idx="1"/>
          </p:nvPr>
        </p:nvSpPr>
        <p:spPr>
          <a:xfrm>
            <a:off x="0" y="1162948"/>
            <a:ext cx="8789312" cy="3346900"/>
          </a:xfrm>
        </p:spPr>
        <p:txBody>
          <a:bodyPr numCol="2">
            <a:normAutofit fontScale="70000" lnSpcReduction="20000"/>
          </a:bodyPr>
          <a:lstStyle/>
          <a:p>
            <a:pPr marL="0" indent="0">
              <a:buNone/>
            </a:pPr>
            <a:r>
              <a:rPr lang="en-US" b="1" dirty="0"/>
              <a:t>Is your department centralized or decentralized?</a:t>
            </a:r>
          </a:p>
          <a:p>
            <a:r>
              <a:rPr lang="en-US" b="1" dirty="0">
                <a:solidFill>
                  <a:srgbClr val="0064A4"/>
                </a:solidFill>
              </a:rPr>
              <a:t>Centralized</a:t>
            </a:r>
            <a:r>
              <a:rPr lang="en-US" dirty="0">
                <a:solidFill>
                  <a:srgbClr val="0064A4"/>
                </a:solidFill>
              </a:rPr>
              <a:t>: approval </a:t>
            </a:r>
            <a:r>
              <a:rPr lang="en-US" dirty="0" smtClean="0">
                <a:solidFill>
                  <a:srgbClr val="0064A4"/>
                </a:solidFill>
              </a:rPr>
              <a:t>is performed by </a:t>
            </a:r>
            <a:r>
              <a:rPr lang="en-US" dirty="0">
                <a:solidFill>
                  <a:srgbClr val="0064A4"/>
                </a:solidFill>
              </a:rPr>
              <a:t>C</a:t>
            </a:r>
            <a:r>
              <a:rPr lang="en-US" dirty="0" smtClean="0">
                <a:solidFill>
                  <a:srgbClr val="0064A4"/>
                </a:solidFill>
              </a:rPr>
              <a:t>entral </a:t>
            </a:r>
            <a:r>
              <a:rPr lang="en-US" dirty="0">
                <a:solidFill>
                  <a:srgbClr val="0064A4"/>
                </a:solidFill>
              </a:rPr>
              <a:t>HR A</a:t>
            </a:r>
            <a:r>
              <a:rPr lang="en-US" dirty="0" smtClean="0">
                <a:solidFill>
                  <a:srgbClr val="0064A4"/>
                </a:solidFill>
              </a:rPr>
              <a:t>pprover</a:t>
            </a:r>
            <a:endParaRPr lang="en-US" dirty="0">
              <a:solidFill>
                <a:srgbClr val="0064A4"/>
              </a:solidFill>
            </a:endParaRPr>
          </a:p>
          <a:p>
            <a:r>
              <a:rPr lang="en-US" b="1" dirty="0">
                <a:solidFill>
                  <a:srgbClr val="0064A4"/>
                </a:solidFill>
              </a:rPr>
              <a:t>Decentralized</a:t>
            </a:r>
            <a:r>
              <a:rPr lang="en-US" dirty="0">
                <a:solidFill>
                  <a:srgbClr val="0064A4"/>
                </a:solidFill>
              </a:rPr>
              <a:t>: </a:t>
            </a:r>
            <a:r>
              <a:rPr lang="en-US" dirty="0" smtClean="0">
                <a:solidFill>
                  <a:srgbClr val="0064A4"/>
                </a:solidFill>
              </a:rPr>
              <a:t>School/</a:t>
            </a:r>
            <a:r>
              <a:rPr lang="en-US" dirty="0" err="1" smtClean="0">
                <a:solidFill>
                  <a:srgbClr val="0064A4"/>
                </a:solidFill>
              </a:rPr>
              <a:t>Dept</a:t>
            </a:r>
            <a:r>
              <a:rPr lang="en-US" dirty="0" smtClean="0">
                <a:solidFill>
                  <a:srgbClr val="0064A4"/>
                </a:solidFill>
              </a:rPr>
              <a:t> </a:t>
            </a:r>
            <a:r>
              <a:rPr lang="en-US" dirty="0" smtClean="0">
                <a:solidFill>
                  <a:srgbClr val="0064A4"/>
                </a:solidFill>
              </a:rPr>
              <a:t>Approver                                           </a:t>
            </a:r>
          </a:p>
          <a:p>
            <a:pPr lvl="1"/>
            <a:endParaRPr lang="en-US" dirty="0">
              <a:solidFill>
                <a:srgbClr val="0064A4"/>
              </a:solidFill>
            </a:endParaRPr>
          </a:p>
          <a:p>
            <a:pPr marL="0" indent="0">
              <a:buNone/>
            </a:pPr>
            <a:endParaRPr lang="en-US" dirty="0" smtClean="0"/>
          </a:p>
          <a:p>
            <a:pPr marL="0" indent="0">
              <a:buNone/>
            </a:pPr>
            <a:endParaRPr lang="en-US" dirty="0"/>
          </a:p>
          <a:p>
            <a:pPr indent="-457200"/>
            <a:endParaRPr lang="en-US" dirty="0" smtClean="0"/>
          </a:p>
          <a:p>
            <a:pPr indent="-457200"/>
            <a:r>
              <a:rPr lang="en-US" dirty="0" smtClean="0"/>
              <a:t>MSP </a:t>
            </a:r>
            <a:r>
              <a:rPr lang="en-US" dirty="0"/>
              <a:t>job codes </a:t>
            </a:r>
            <a:r>
              <a:rPr lang="en-US" dirty="0" smtClean="0"/>
              <a:t>are all </a:t>
            </a:r>
            <a:r>
              <a:rPr lang="en-US" dirty="0"/>
              <a:t>approved </a:t>
            </a:r>
            <a:r>
              <a:rPr lang="en-US" dirty="0" smtClean="0"/>
              <a:t>by Central </a:t>
            </a:r>
            <a:r>
              <a:rPr lang="en-US" dirty="0"/>
              <a:t>HR </a:t>
            </a:r>
            <a:r>
              <a:rPr lang="en-US" dirty="0" smtClean="0"/>
              <a:t>Approver</a:t>
            </a:r>
          </a:p>
          <a:p>
            <a:pPr marL="0" indent="0">
              <a:buNone/>
            </a:pPr>
            <a:endParaRPr lang="en-US" dirty="0"/>
          </a:p>
          <a:p>
            <a:pPr indent="-457200"/>
            <a:r>
              <a:rPr lang="en-US" dirty="0"/>
              <a:t>Career Tracks vs Non-Career Tracks approval flow is the </a:t>
            </a:r>
            <a:r>
              <a:rPr lang="en-US" dirty="0" smtClean="0"/>
              <a:t>same.</a:t>
            </a:r>
            <a:endParaRPr lang="en-US" dirty="0" smtClean="0"/>
          </a:p>
          <a:p>
            <a:endParaRPr lang="en-US" dirty="0"/>
          </a:p>
          <a:p>
            <a:endParaRPr lang="en-US" dirty="0" smtClean="0"/>
          </a:p>
          <a:p>
            <a:pPr lvl="1"/>
            <a:endParaRPr lang="en-US" dirty="0"/>
          </a:p>
        </p:txBody>
      </p:sp>
      <p:pic>
        <p:nvPicPr>
          <p:cNvPr id="5" name="Picture 2" descr="https://lh6.googleusercontent.com/h1_xfUMLJfyYpzrd4RG9K2OOrSp9Z0iFOZsY_4dUFmgk6kFEtNZ94RZj0Z1oluzqBcanXUPa2_PAW0uf-NDe-oowzj9S3mN6o68HlPl4BC6V6QdaQhGTQNgJoHEx6FplZ4AeVIPZcm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766" y="3352764"/>
            <a:ext cx="6773779" cy="2946595"/>
          </a:xfrm>
          <a:prstGeom prst="rect">
            <a:avLst/>
          </a:prstGeom>
          <a:noFill/>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Right Arrow 5"/>
          <p:cNvSpPr/>
          <p:nvPr/>
        </p:nvSpPr>
        <p:spPr>
          <a:xfrm rot="10800000">
            <a:off x="3416968" y="5751094"/>
            <a:ext cx="709863" cy="3489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71210" y="5636951"/>
            <a:ext cx="2586790" cy="523220"/>
          </a:xfrm>
          <a:prstGeom prst="rect">
            <a:avLst/>
          </a:prstGeom>
          <a:solidFill>
            <a:schemeClr val="bg2">
              <a:lumMod val="20000"/>
              <a:lumOff val="80000"/>
            </a:schemeClr>
          </a:solidFill>
        </p:spPr>
        <p:txBody>
          <a:bodyPr wrap="square" rtlCol="0">
            <a:spAutoFit/>
          </a:bodyPr>
          <a:lstStyle/>
          <a:p>
            <a:r>
              <a:rPr lang="en-US" b="1" dirty="0"/>
              <a:t>Requires KSAMS role ‘</a:t>
            </a:r>
            <a:r>
              <a:rPr lang="en-US" b="1" dirty="0" err="1"/>
              <a:t>FastClass|Approver</a:t>
            </a:r>
            <a:r>
              <a:rPr lang="en-US" b="1" dirty="0"/>
              <a:t> 3’ </a:t>
            </a:r>
            <a:r>
              <a:rPr lang="en-US" b="1" dirty="0" smtClean="0"/>
              <a:t>role</a:t>
            </a:r>
            <a:endParaRPr lang="en-US" b="1" dirty="0"/>
          </a:p>
        </p:txBody>
      </p:sp>
    </p:spTree>
    <p:custDataLst>
      <p:tags r:id="rId1"/>
    </p:custDataLst>
    <p:extLst>
      <p:ext uri="{BB962C8B-B14F-4D97-AF65-F5344CB8AC3E}">
        <p14:creationId xmlns:p14="http://schemas.microsoft.com/office/powerpoint/2010/main" val="8963108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93576" y="1128849"/>
            <a:ext cx="8227181" cy="2468593"/>
          </a:xfrm>
        </p:spPr>
        <p:txBody>
          <a:bodyPr>
            <a:normAutofit fontScale="92500" lnSpcReduction="20000"/>
          </a:bodyPr>
          <a:lstStyle/>
          <a:p>
            <a:pPr marL="628650" indent="-514350">
              <a:buFont typeface="+mj-lt"/>
              <a:buAutoNum type="arabicPeriod"/>
            </a:pPr>
            <a:r>
              <a:rPr lang="en-US" dirty="0" smtClean="0"/>
              <a:t>Requests submitted for NEW positions will appear in the </a:t>
            </a:r>
            <a:r>
              <a:rPr lang="en-US" b="1" dirty="0" smtClean="0"/>
              <a:t>“Requisition Action Items” </a:t>
            </a:r>
            <a:r>
              <a:rPr lang="en-US" dirty="0" smtClean="0"/>
              <a:t>bucket.</a:t>
            </a:r>
          </a:p>
          <a:p>
            <a:pPr marL="628650" indent="-514350">
              <a:buFont typeface="+mj-lt"/>
              <a:buAutoNum type="arabicPeriod"/>
            </a:pPr>
            <a:r>
              <a:rPr lang="en-US" dirty="0" smtClean="0"/>
              <a:t>Requests submitted for updated positions, or rehires, will appear in the </a:t>
            </a:r>
            <a:r>
              <a:rPr lang="en-US" b="1" dirty="0" smtClean="0"/>
              <a:t>“Reclassification Action Items” </a:t>
            </a:r>
            <a:r>
              <a:rPr lang="en-US" dirty="0" smtClean="0"/>
              <a:t>bucket.</a:t>
            </a:r>
            <a:endParaRPr lang="en-US" dirty="0"/>
          </a:p>
        </p:txBody>
      </p:sp>
      <p:sp>
        <p:nvSpPr>
          <p:cNvPr id="3" name="Title 2"/>
          <p:cNvSpPr>
            <a:spLocks noGrp="1"/>
          </p:cNvSpPr>
          <p:nvPr>
            <p:ph type="title"/>
          </p:nvPr>
        </p:nvSpPr>
        <p:spPr/>
        <p:txBody>
          <a:bodyPr/>
          <a:lstStyle/>
          <a:p>
            <a:r>
              <a:rPr lang="en-US" dirty="0" smtClean="0"/>
              <a:t>Fast Class </a:t>
            </a:r>
            <a:r>
              <a:rPr lang="en-US" dirty="0" smtClean="0"/>
              <a:t>Approver View</a:t>
            </a:r>
            <a:endParaRPr lang="en-US" dirty="0"/>
          </a:p>
        </p:txBody>
      </p:sp>
      <p:pic>
        <p:nvPicPr>
          <p:cNvPr id="4" name="Picture 2" descr="https://lh5.googleusercontent.com/mF4zof012dQwt4-VSLm7mMqMQSLenKnJCXdGNV5SNb9QtcH_dov84hHfpvX63gZKaeKvPkBE-RYN4w9f2aEddNXtjjFrF5krP5WL_Kt7qAGptaZnjp9cwfu7r3sdDbu5VxnSn4mJxW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576" y="3638629"/>
            <a:ext cx="8384807" cy="2610816"/>
          </a:xfrm>
          <a:prstGeom prst="rect">
            <a:avLst/>
          </a:prstGeom>
          <a:noFill/>
          <a:ln>
            <a:solidFill>
              <a:schemeClr val="tx1"/>
            </a:solidFill>
          </a:ln>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Oval 4"/>
          <p:cNvSpPr/>
          <p:nvPr/>
        </p:nvSpPr>
        <p:spPr>
          <a:xfrm>
            <a:off x="2519334" y="4947937"/>
            <a:ext cx="348916" cy="360948"/>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 name="Oval 5"/>
          <p:cNvSpPr/>
          <p:nvPr/>
        </p:nvSpPr>
        <p:spPr>
          <a:xfrm>
            <a:off x="6999745" y="4916621"/>
            <a:ext cx="348916" cy="360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custDataLst>
      <p:tags r:id="rId1"/>
    </p:custDataLst>
    <p:extLst>
      <p:ext uri="{BB962C8B-B14F-4D97-AF65-F5344CB8AC3E}">
        <p14:creationId xmlns:p14="http://schemas.microsoft.com/office/powerpoint/2010/main" val="5108209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2543" y="1137727"/>
            <a:ext cx="8684381" cy="4744652"/>
          </a:xfrm>
        </p:spPr>
        <p:txBody>
          <a:bodyPr/>
          <a:lstStyle/>
          <a:p>
            <a:r>
              <a:rPr lang="en-US" dirty="0" smtClean="0"/>
              <a:t>Unions are required to approve classifications for </a:t>
            </a:r>
            <a:r>
              <a:rPr lang="en-US" b="1" dirty="0"/>
              <a:t>R</a:t>
            </a:r>
            <a:r>
              <a:rPr lang="en-US" b="1" dirty="0" smtClean="0"/>
              <a:t>epresented </a:t>
            </a:r>
            <a:r>
              <a:rPr lang="en-US" b="1" dirty="0" smtClean="0"/>
              <a:t>positions only</a:t>
            </a:r>
            <a:r>
              <a:rPr lang="en-US" dirty="0" smtClean="0"/>
              <a:t>.</a:t>
            </a:r>
          </a:p>
          <a:p>
            <a:r>
              <a:rPr lang="en-US" dirty="0" smtClean="0"/>
              <a:t>35 day waiting period </a:t>
            </a:r>
          </a:p>
          <a:p>
            <a:endParaRPr lang="en-US" dirty="0"/>
          </a:p>
        </p:txBody>
      </p:sp>
      <p:sp>
        <p:nvSpPr>
          <p:cNvPr id="3" name="Title 2"/>
          <p:cNvSpPr>
            <a:spLocks noGrp="1"/>
          </p:cNvSpPr>
          <p:nvPr>
            <p:ph type="title"/>
          </p:nvPr>
        </p:nvSpPr>
        <p:spPr/>
        <p:txBody>
          <a:bodyPr/>
          <a:lstStyle/>
          <a:p>
            <a:r>
              <a:rPr lang="en-US" dirty="0" smtClean="0"/>
              <a:t>Union Positions</a:t>
            </a:r>
            <a:endParaRPr lang="en-US" dirty="0"/>
          </a:p>
        </p:txBody>
      </p:sp>
      <p:sp>
        <p:nvSpPr>
          <p:cNvPr id="5" name="Trapezoid 4"/>
          <p:cNvSpPr/>
          <p:nvPr/>
        </p:nvSpPr>
        <p:spPr>
          <a:xfrm>
            <a:off x="3132944" y="2978150"/>
            <a:ext cx="2083633" cy="638458"/>
          </a:xfrm>
          <a:prstGeom prst="trapezoid">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Represented Position?</a:t>
            </a:r>
            <a:endParaRPr lang="en-US" dirty="0"/>
          </a:p>
        </p:txBody>
      </p:sp>
      <p:cxnSp>
        <p:nvCxnSpPr>
          <p:cNvPr id="7" name="Straight Connector 6"/>
          <p:cNvCxnSpPr>
            <a:stCxn id="5" idx="1"/>
          </p:cNvCxnSpPr>
          <p:nvPr/>
        </p:nvCxnSpPr>
        <p:spPr>
          <a:xfrm flipH="1">
            <a:off x="2000251" y="3297379"/>
            <a:ext cx="1212500" cy="530307"/>
          </a:xfrm>
          <a:prstGeom prst="line">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3"/>
          </p:cNvCxnSpPr>
          <p:nvPr/>
        </p:nvCxnSpPr>
        <p:spPr>
          <a:xfrm>
            <a:off x="5136770" y="3297379"/>
            <a:ext cx="1264030" cy="530307"/>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06659" y="3897261"/>
            <a:ext cx="1456856" cy="72544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Notify Union</a:t>
            </a:r>
            <a:endParaRPr lang="en-US" dirty="0">
              <a:solidFill>
                <a:schemeClr val="tx1"/>
              </a:solidFill>
            </a:endParaRPr>
          </a:p>
        </p:txBody>
      </p:sp>
      <p:sp>
        <p:nvSpPr>
          <p:cNvPr id="11" name="Rectangle 10"/>
          <p:cNvSpPr/>
          <p:nvPr/>
        </p:nvSpPr>
        <p:spPr>
          <a:xfrm>
            <a:off x="6147704" y="3916340"/>
            <a:ext cx="1456856" cy="725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Approval done by Central HR</a:t>
            </a:r>
            <a:endParaRPr lang="en-US" dirty="0"/>
          </a:p>
        </p:txBody>
      </p:sp>
      <p:sp>
        <p:nvSpPr>
          <p:cNvPr id="12" name="Flowchart: Predefined Process 11"/>
          <p:cNvSpPr/>
          <p:nvPr/>
        </p:nvSpPr>
        <p:spPr>
          <a:xfrm>
            <a:off x="3212751" y="5014322"/>
            <a:ext cx="1843790" cy="852108"/>
          </a:xfrm>
          <a:prstGeom prst="flowChartPredefined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After waiting period elapsed or waived</a:t>
            </a:r>
            <a:endParaRPr lang="en-US" dirty="0">
              <a:solidFill>
                <a:schemeClr val="tx1"/>
              </a:solidFill>
            </a:endParaRPr>
          </a:p>
        </p:txBody>
      </p:sp>
      <p:sp>
        <p:nvSpPr>
          <p:cNvPr id="13" name="TextBox 12"/>
          <p:cNvSpPr txBox="1"/>
          <p:nvPr/>
        </p:nvSpPr>
        <p:spPr>
          <a:xfrm>
            <a:off x="1948721" y="3268052"/>
            <a:ext cx="779489" cy="307777"/>
          </a:xfrm>
          <a:prstGeom prst="rect">
            <a:avLst/>
          </a:prstGeom>
          <a:noFill/>
        </p:spPr>
        <p:txBody>
          <a:bodyPr wrap="square" rtlCol="0">
            <a:spAutoFit/>
          </a:bodyPr>
          <a:lstStyle/>
          <a:p>
            <a:pPr algn="ctr"/>
            <a:r>
              <a:rPr lang="en-US" dirty="0" smtClean="0"/>
              <a:t>Yes</a:t>
            </a:r>
            <a:endParaRPr lang="en-US" dirty="0"/>
          </a:p>
        </p:txBody>
      </p:sp>
      <p:sp>
        <p:nvSpPr>
          <p:cNvPr id="14" name="TextBox 13"/>
          <p:cNvSpPr txBox="1"/>
          <p:nvPr/>
        </p:nvSpPr>
        <p:spPr>
          <a:xfrm>
            <a:off x="5621311" y="3245119"/>
            <a:ext cx="779489" cy="307777"/>
          </a:xfrm>
          <a:prstGeom prst="rect">
            <a:avLst/>
          </a:prstGeom>
          <a:noFill/>
        </p:spPr>
        <p:txBody>
          <a:bodyPr wrap="square" rtlCol="0">
            <a:spAutoFit/>
          </a:bodyPr>
          <a:lstStyle/>
          <a:p>
            <a:pPr algn="ctr"/>
            <a:r>
              <a:rPr lang="en-US" dirty="0" smtClean="0"/>
              <a:t>No</a:t>
            </a:r>
            <a:endParaRPr lang="en-US" dirty="0"/>
          </a:p>
        </p:txBody>
      </p:sp>
      <p:cxnSp>
        <p:nvCxnSpPr>
          <p:cNvPr id="16" name="Straight Arrow Connector 15"/>
          <p:cNvCxnSpPr>
            <a:stCxn id="10" idx="2"/>
          </p:cNvCxnSpPr>
          <p:nvPr/>
        </p:nvCxnSpPr>
        <p:spPr>
          <a:xfrm>
            <a:off x="1535087" y="4622707"/>
            <a:ext cx="1597857" cy="817669"/>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3"/>
          </p:cNvCxnSpPr>
          <p:nvPr/>
        </p:nvCxnSpPr>
        <p:spPr>
          <a:xfrm flipV="1">
            <a:off x="5056541" y="4739532"/>
            <a:ext cx="1424066" cy="70084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76633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Position Management Roles </a:t>
            </a:r>
            <a:endParaRPr/>
          </a:p>
        </p:txBody>
      </p:sp>
      <p:sp>
        <p:nvSpPr>
          <p:cNvPr id="185" name="Google Shape;185;p9"/>
          <p:cNvSpPr/>
          <p:nvPr/>
        </p:nvSpPr>
        <p:spPr>
          <a:xfrm>
            <a:off x="1041488" y="2363443"/>
            <a:ext cx="1975315" cy="3772646"/>
          </a:xfrm>
          <a:prstGeom prst="roundRect">
            <a:avLst>
              <a:gd name="adj" fmla="val 16667"/>
            </a:avLst>
          </a:prstGeom>
          <a:solidFill>
            <a:schemeClr val="accent1">
              <a:lumMod val="20000"/>
              <a:lumOff val="80000"/>
            </a:schemeClr>
          </a:solidFill>
          <a:ln w="28575"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Position </a:t>
            </a:r>
            <a:br>
              <a:rPr lang="en-US" sz="1800" b="1" dirty="0">
                <a:solidFill>
                  <a:schemeClr val="dk1"/>
                </a:solidFill>
                <a:latin typeface="Calibri"/>
                <a:ea typeface="Calibri"/>
                <a:cs typeface="Calibri"/>
                <a:sym typeface="Calibri"/>
              </a:rPr>
            </a:br>
            <a:r>
              <a:rPr lang="en-US" sz="1800" b="1" dirty="0">
                <a:solidFill>
                  <a:schemeClr val="dk1"/>
                </a:solidFill>
                <a:latin typeface="Calibri"/>
                <a:ea typeface="Calibri"/>
                <a:cs typeface="Calibri"/>
                <a:sym typeface="Calibri"/>
              </a:rPr>
              <a:t>Initiator  </a:t>
            </a:r>
            <a:endParaRPr lang="en-US" sz="1800" b="1" dirty="0" smtClean="0">
              <a:solidFill>
                <a:schemeClr val="dk1"/>
              </a:solidFill>
              <a:latin typeface="Calibri"/>
              <a:ea typeface="Calibri"/>
              <a:cs typeface="Calibri"/>
              <a:sym typeface="Calibri"/>
            </a:endParaRPr>
          </a:p>
          <a:p>
            <a:pPr marL="0" marR="0" lvl="0" indent="0" algn="ctr" rtl="0">
              <a:spcBef>
                <a:spcPts val="0"/>
              </a:spcBef>
              <a:spcAft>
                <a:spcPts val="0"/>
              </a:spcAft>
              <a:buNone/>
            </a:pPr>
            <a:endParaRPr dirty="0"/>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Enters and submits a Position Control Request for approval. </a:t>
            </a:r>
            <a:endParaRPr dirty="0"/>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Cannot approve their own transactions. </a:t>
            </a:r>
            <a:endParaRPr dirty="0"/>
          </a:p>
          <a:p>
            <a:pPr marL="0" marR="0" lvl="0" indent="0" algn="ctr" rtl="0">
              <a:spcBef>
                <a:spcPts val="0"/>
              </a:spcBef>
              <a:spcAft>
                <a:spcPts val="0"/>
              </a:spcAft>
              <a:buNone/>
            </a:pPr>
            <a:endParaRPr sz="1800" b="1" dirty="0">
              <a:solidFill>
                <a:schemeClr val="dk1"/>
              </a:solidFill>
              <a:latin typeface="Calibri"/>
              <a:ea typeface="Calibri"/>
              <a:cs typeface="Calibri"/>
              <a:sym typeface="Calibri"/>
            </a:endParaRPr>
          </a:p>
        </p:txBody>
      </p:sp>
      <p:pic>
        <p:nvPicPr>
          <p:cNvPr id="186" name="Google Shape;186;p9"/>
          <p:cNvPicPr preferRelativeResize="0"/>
          <p:nvPr/>
        </p:nvPicPr>
        <p:blipFill rotWithShape="1">
          <a:blip r:embed="rId4">
            <a:alphaModFix/>
          </a:blip>
          <a:srcRect/>
          <a:stretch/>
        </p:blipFill>
        <p:spPr>
          <a:xfrm>
            <a:off x="1611216" y="1240331"/>
            <a:ext cx="1105356" cy="1158679"/>
          </a:xfrm>
          <a:prstGeom prst="rect">
            <a:avLst/>
          </a:prstGeom>
          <a:noFill/>
          <a:ln>
            <a:noFill/>
          </a:ln>
        </p:spPr>
      </p:pic>
      <p:pic>
        <p:nvPicPr>
          <p:cNvPr id="187" name="Google Shape;187;p9"/>
          <p:cNvPicPr preferRelativeResize="0"/>
          <p:nvPr/>
        </p:nvPicPr>
        <p:blipFill rotWithShape="1">
          <a:blip r:embed="rId5">
            <a:alphaModFix/>
          </a:blip>
          <a:srcRect/>
          <a:stretch/>
        </p:blipFill>
        <p:spPr>
          <a:xfrm>
            <a:off x="4956615" y="1248643"/>
            <a:ext cx="358142" cy="389323"/>
          </a:xfrm>
          <a:prstGeom prst="rect">
            <a:avLst/>
          </a:prstGeom>
          <a:noFill/>
          <a:ln>
            <a:noFill/>
          </a:ln>
        </p:spPr>
      </p:pic>
      <p:sp>
        <p:nvSpPr>
          <p:cNvPr id="188" name="Google Shape;188;p9"/>
          <p:cNvSpPr/>
          <p:nvPr/>
        </p:nvSpPr>
        <p:spPr>
          <a:xfrm>
            <a:off x="3456866" y="2371755"/>
            <a:ext cx="1975315" cy="3764334"/>
          </a:xfrm>
          <a:prstGeom prst="roundRect">
            <a:avLst>
              <a:gd name="adj" fmla="val 16667"/>
            </a:avLst>
          </a:prstGeom>
          <a:solidFill>
            <a:srgbClr val="AAF4B1"/>
          </a:solidFill>
          <a:ln w="28575" cap="flat" cmpd="sng">
            <a:solidFill>
              <a:schemeClr val="accent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Position </a:t>
            </a:r>
            <a:r>
              <a:rPr lang="en-US" sz="1800" b="1" dirty="0" smtClean="0">
                <a:solidFill>
                  <a:schemeClr val="dk1"/>
                </a:solidFill>
                <a:latin typeface="Calibri"/>
                <a:ea typeface="Calibri"/>
                <a:cs typeface="Calibri"/>
                <a:sym typeface="Calibri"/>
              </a:rPr>
              <a:t>Approver</a:t>
            </a:r>
          </a:p>
          <a:p>
            <a:pPr marL="0" marR="0" lvl="0" indent="0" algn="ctr" rtl="0">
              <a:spcBef>
                <a:spcPts val="0"/>
              </a:spcBef>
              <a:spcAft>
                <a:spcPts val="0"/>
              </a:spcAft>
              <a:buNone/>
            </a:pPr>
            <a:endParaRPr dirty="0"/>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Reviews and approves Position Control Requests. Adds ad hoc Approver/ad hoc reviewer to AWE workflow when necessary. </a:t>
            </a:r>
            <a:endParaRPr dirty="0"/>
          </a:p>
        </p:txBody>
      </p:sp>
      <p:pic>
        <p:nvPicPr>
          <p:cNvPr id="189" name="Google Shape;189;p9"/>
          <p:cNvPicPr preferRelativeResize="0"/>
          <p:nvPr/>
        </p:nvPicPr>
        <p:blipFill rotWithShape="1">
          <a:blip r:embed="rId6">
            <a:alphaModFix/>
          </a:blip>
          <a:srcRect/>
          <a:stretch/>
        </p:blipFill>
        <p:spPr>
          <a:xfrm>
            <a:off x="3995210" y="1248643"/>
            <a:ext cx="1105356" cy="1158679"/>
          </a:xfrm>
          <a:prstGeom prst="rect">
            <a:avLst/>
          </a:prstGeom>
          <a:noFill/>
          <a:ln>
            <a:noFill/>
          </a:ln>
        </p:spPr>
      </p:pic>
      <p:sp>
        <p:nvSpPr>
          <p:cNvPr id="190" name="Google Shape;190;p9"/>
          <p:cNvSpPr/>
          <p:nvPr/>
        </p:nvSpPr>
        <p:spPr>
          <a:xfrm>
            <a:off x="2429029" y="1240331"/>
            <a:ext cx="287543" cy="389323"/>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dk1"/>
                </a:solidFill>
                <a:latin typeface="Calibri"/>
                <a:ea typeface="Calibri"/>
                <a:cs typeface="Calibri"/>
                <a:sym typeface="Calibri"/>
              </a:rPr>
              <a:t>+</a:t>
            </a:r>
            <a:endParaRPr dirty="0"/>
          </a:p>
        </p:txBody>
      </p:sp>
      <p:sp>
        <p:nvSpPr>
          <p:cNvPr id="191" name="Google Shape;191;p9"/>
          <p:cNvSpPr/>
          <p:nvPr/>
        </p:nvSpPr>
        <p:spPr>
          <a:xfrm>
            <a:off x="6098056" y="1205176"/>
            <a:ext cx="1384075" cy="1384075"/>
          </a:xfrm>
          <a:prstGeom prst="roundRect">
            <a:avLst>
              <a:gd name="adj" fmla="val 16667"/>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a:off x="5856109" y="2372634"/>
            <a:ext cx="1975315" cy="3772646"/>
          </a:xfrm>
          <a:prstGeom prst="roundRect">
            <a:avLst>
              <a:gd name="adj" fmla="val 16667"/>
            </a:avLst>
          </a:prstGeom>
          <a:solidFill>
            <a:srgbClr val="FFE89F"/>
          </a:solidFill>
          <a:ln w="28575"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endParaRPr lang="en-US" sz="1050" b="1" dirty="0" smtClean="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dirty="0" smtClean="0">
                <a:solidFill>
                  <a:schemeClr val="dk1"/>
                </a:solidFill>
                <a:latin typeface="Calibri"/>
                <a:ea typeface="Calibri"/>
                <a:cs typeface="Calibri"/>
                <a:sym typeface="Calibri"/>
              </a:rPr>
              <a:t>Position Administrator</a:t>
            </a:r>
          </a:p>
          <a:p>
            <a:pPr marL="0" marR="0" lvl="0" indent="0" algn="ctr" rtl="0">
              <a:spcBef>
                <a:spcPts val="0"/>
              </a:spcBef>
              <a:spcAft>
                <a:spcPts val="0"/>
              </a:spcAft>
              <a:buNone/>
            </a:pPr>
            <a:endParaRPr dirty="0"/>
          </a:p>
          <a:p>
            <a:pPr marL="0" marR="0" lvl="0" indent="0" algn="ctr" rtl="0">
              <a:spcBef>
                <a:spcPts val="0"/>
              </a:spcBef>
              <a:spcAft>
                <a:spcPts val="0"/>
              </a:spcAft>
              <a:buNone/>
            </a:pPr>
            <a:r>
              <a:rPr lang="en-US" sz="1800" dirty="0" smtClean="0">
                <a:solidFill>
                  <a:schemeClr val="dk1"/>
                </a:solidFill>
                <a:latin typeface="Calibri"/>
                <a:ea typeface="Calibri"/>
                <a:cs typeface="Calibri"/>
                <a:sym typeface="Calibri"/>
              </a:rPr>
              <a:t>Has access to </a:t>
            </a:r>
            <a:r>
              <a:rPr lang="en-US" sz="1800" b="1" i="1" dirty="0" smtClean="0">
                <a:solidFill>
                  <a:schemeClr val="dk1"/>
                </a:solidFill>
                <a:latin typeface="Calibri"/>
                <a:ea typeface="Calibri"/>
                <a:cs typeface="Calibri"/>
                <a:sym typeface="Calibri"/>
              </a:rPr>
              <a:t>all</a:t>
            </a:r>
            <a:r>
              <a:rPr lang="en-US" sz="1800" dirty="0" smtClean="0">
                <a:solidFill>
                  <a:schemeClr val="dk1"/>
                </a:solidFill>
                <a:latin typeface="Calibri"/>
                <a:ea typeface="Calibri"/>
                <a:cs typeface="Calibri"/>
                <a:sym typeface="Calibri"/>
              </a:rPr>
              <a:t> department positions. Also has ability to </a:t>
            </a:r>
            <a:r>
              <a:rPr lang="en-US" sz="1800" dirty="0">
                <a:solidFill>
                  <a:schemeClr val="dk1"/>
                </a:solidFill>
                <a:latin typeface="Calibri"/>
                <a:ea typeface="Calibri"/>
                <a:cs typeface="Calibri"/>
                <a:sym typeface="Calibri"/>
              </a:rPr>
              <a:t>make edits to vacant and filled </a:t>
            </a:r>
            <a:r>
              <a:rPr lang="en-US" sz="1800" dirty="0" smtClean="0">
                <a:solidFill>
                  <a:schemeClr val="dk1"/>
                </a:solidFill>
                <a:latin typeface="Calibri"/>
                <a:ea typeface="Calibri"/>
                <a:cs typeface="Calibri"/>
                <a:sym typeface="Calibri"/>
              </a:rPr>
              <a:t>positions. </a:t>
            </a: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 </a:t>
            </a:r>
            <a:endParaRPr dirty="0"/>
          </a:p>
          <a:p>
            <a:pPr marL="0" marR="0" lvl="0" indent="0" algn="ctr" rtl="0">
              <a:spcBef>
                <a:spcPts val="0"/>
              </a:spcBef>
              <a:spcAft>
                <a:spcPts val="0"/>
              </a:spcAft>
              <a:buNone/>
            </a:pPr>
            <a:endParaRPr sz="1800" b="1" dirty="0">
              <a:solidFill>
                <a:schemeClr val="dk1"/>
              </a:solidFill>
              <a:latin typeface="Calibri"/>
              <a:ea typeface="Calibri"/>
              <a:cs typeface="Calibri"/>
              <a:sym typeface="Calibri"/>
            </a:endParaRPr>
          </a:p>
        </p:txBody>
      </p:sp>
    </p:spTree>
    <p:custDataLst>
      <p:tags r:id="rId1"/>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8336" y="1251284"/>
            <a:ext cx="8887325" cy="2954998"/>
          </a:xfrm>
        </p:spPr>
        <p:txBody>
          <a:bodyPr>
            <a:normAutofit fontScale="85000" lnSpcReduction="10000"/>
          </a:bodyPr>
          <a:lstStyle/>
          <a:p>
            <a:pPr marL="0" lvl="0" indent="0">
              <a:spcBef>
                <a:spcPts val="0"/>
              </a:spcBef>
              <a:spcAft>
                <a:spcPts val="1600"/>
              </a:spcAft>
              <a:buNone/>
            </a:pPr>
            <a:r>
              <a:rPr lang="en" dirty="0"/>
              <a:t>Once </a:t>
            </a:r>
            <a:r>
              <a:rPr lang="en" dirty="0" smtClean="0"/>
              <a:t>position classifications are approved</a:t>
            </a:r>
            <a:r>
              <a:rPr lang="en" dirty="0" smtClean="0"/>
              <a:t>, the information becomes available to </a:t>
            </a:r>
            <a:r>
              <a:rPr lang="en" dirty="0"/>
              <a:t>People </a:t>
            </a:r>
            <a:r>
              <a:rPr lang="en" dirty="0" smtClean="0"/>
              <a:t>Services team. The </a:t>
            </a:r>
            <a:r>
              <a:rPr lang="en" dirty="0"/>
              <a:t>e</a:t>
            </a:r>
            <a:r>
              <a:rPr lang="en" dirty="0" smtClean="0"/>
              <a:t>mployment </a:t>
            </a:r>
            <a:r>
              <a:rPr lang="en" dirty="0"/>
              <a:t>r</a:t>
            </a:r>
            <a:r>
              <a:rPr lang="en" dirty="0" smtClean="0"/>
              <a:t>epresentatives are responsible for posting </a:t>
            </a:r>
            <a:r>
              <a:rPr lang="en" dirty="0" smtClean="0"/>
              <a:t>Job </a:t>
            </a:r>
            <a:r>
              <a:rPr lang="en" dirty="0" smtClean="0"/>
              <a:t>Descriptions from Fast Class - onto the </a:t>
            </a:r>
            <a:r>
              <a:rPr lang="en" dirty="0" smtClean="0"/>
              <a:t>job </a:t>
            </a:r>
            <a:r>
              <a:rPr lang="en" dirty="0" smtClean="0"/>
              <a:t>opening </a:t>
            </a:r>
            <a:r>
              <a:rPr lang="en" dirty="0" smtClean="0"/>
              <a:t>in </a:t>
            </a:r>
            <a:r>
              <a:rPr lang="en" dirty="0" smtClean="0"/>
              <a:t>the new recruitment tool, TAM – Talent Acquisition Management</a:t>
            </a:r>
            <a:r>
              <a:rPr lang="en" dirty="0" smtClean="0"/>
              <a:t>. </a:t>
            </a:r>
            <a:endParaRPr lang="en-US" dirty="0"/>
          </a:p>
          <a:p>
            <a:pPr indent="-457200" fontAlgn="base">
              <a:spcBef>
                <a:spcPts val="0"/>
              </a:spcBef>
            </a:pPr>
            <a:r>
              <a:rPr lang="en-US" dirty="0" smtClean="0"/>
              <a:t>Job Posting </a:t>
            </a:r>
            <a:r>
              <a:rPr lang="en-US" dirty="0"/>
              <a:t>information is only a subset of information collected during the classification approval </a:t>
            </a:r>
            <a:r>
              <a:rPr lang="en-US" dirty="0" smtClean="0"/>
              <a:t>process.</a:t>
            </a:r>
            <a:endParaRPr lang="en-US" dirty="0"/>
          </a:p>
        </p:txBody>
      </p:sp>
      <p:sp>
        <p:nvSpPr>
          <p:cNvPr id="3" name="Title 2"/>
          <p:cNvSpPr>
            <a:spLocks noGrp="1"/>
          </p:cNvSpPr>
          <p:nvPr>
            <p:ph type="title"/>
          </p:nvPr>
        </p:nvSpPr>
        <p:spPr>
          <a:xfrm>
            <a:off x="0" y="131821"/>
            <a:ext cx="9144000" cy="850911"/>
          </a:xfrm>
        </p:spPr>
        <p:txBody>
          <a:bodyPr/>
          <a:lstStyle/>
          <a:p>
            <a:r>
              <a:rPr lang="en-US" dirty="0" smtClean="0"/>
              <a:t>Recruitment	</a:t>
            </a:r>
            <a:r>
              <a:rPr lang="en-US" dirty="0"/>
              <a:t>&amp;</a:t>
            </a:r>
            <a:r>
              <a:rPr lang="en-US" dirty="0" smtClean="0"/>
              <a:t> Fast Class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2167" y="4334618"/>
            <a:ext cx="2319661" cy="223868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530375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5" name="Google Shape;977;p63"/>
          <p:cNvSpPr/>
          <p:nvPr/>
        </p:nvSpPr>
        <p:spPr>
          <a:xfrm>
            <a:off x="2021840" y="3232368"/>
            <a:ext cx="5369522" cy="730031"/>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1"/>
          <p:cNvSpPr txBox="1"/>
          <p:nvPr/>
        </p:nvSpPr>
        <p:spPr>
          <a:xfrm>
            <a:off x="1622239" y="3295903"/>
            <a:ext cx="6168724" cy="60295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1D579B"/>
              </a:buClr>
              <a:buSzPts val="3600"/>
              <a:buFont typeface="Arial"/>
              <a:buNone/>
            </a:pPr>
            <a:r>
              <a:rPr lang="en-US" sz="3200" b="1" dirty="0" smtClean="0">
                <a:solidFill>
                  <a:srgbClr val="1D579B"/>
                </a:solidFill>
              </a:rPr>
              <a:t>Job Description Library</a:t>
            </a:r>
            <a:endParaRPr sz="2400" b="1" dirty="0">
              <a:solidFill>
                <a:srgbClr val="1D579B"/>
              </a:solidFill>
              <a:latin typeface="Arial"/>
              <a:ea typeface="Arial"/>
              <a:cs typeface="Arial"/>
              <a:sym typeface="Arial"/>
            </a:endParaRPr>
          </a:p>
        </p:txBody>
      </p:sp>
      <p:pic>
        <p:nvPicPr>
          <p:cNvPr id="2" name="Picture 1" descr="A Principal's Reflections: Rise of the Edupreneu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4203" y="4190165"/>
            <a:ext cx="2529840" cy="1897380"/>
          </a:xfrm>
          <a:prstGeom prst="rect">
            <a:avLst/>
          </a:prstGeom>
        </p:spPr>
      </p:pic>
      <p:sp>
        <p:nvSpPr>
          <p:cNvPr id="3" name="TextBox 2"/>
          <p:cNvSpPr txBox="1"/>
          <p:nvPr/>
        </p:nvSpPr>
        <p:spPr>
          <a:xfrm>
            <a:off x="652075" y="2579740"/>
            <a:ext cx="6439605" cy="954107"/>
          </a:xfrm>
          <a:prstGeom prst="rect">
            <a:avLst/>
          </a:prstGeom>
          <a:noFill/>
        </p:spPr>
        <p:txBody>
          <a:bodyPr wrap="square" rtlCol="0">
            <a:spAutoFit/>
          </a:bodyPr>
          <a:lstStyle/>
          <a:p>
            <a:r>
              <a:rPr lang="en-US" sz="3200" b="1" dirty="0" smtClean="0">
                <a:solidFill>
                  <a:srgbClr val="1D579B"/>
                </a:solidFill>
              </a:rPr>
              <a:t>Fast Class</a:t>
            </a:r>
            <a:r>
              <a:rPr lang="en-US" b="1" dirty="0" smtClean="0">
                <a:solidFill>
                  <a:srgbClr val="1D579B"/>
                </a:solidFill>
              </a:rPr>
              <a:t>:</a:t>
            </a:r>
            <a:endParaRPr lang="en-US" b="1" dirty="0">
              <a:solidFill>
                <a:srgbClr val="1D579B"/>
              </a:solidFill>
            </a:endParaRPr>
          </a:p>
          <a:p>
            <a:endParaRPr lang="en-US" sz="2400" dirty="0"/>
          </a:p>
        </p:txBody>
      </p:sp>
    </p:spTree>
    <p:custDataLst>
      <p:tags r:id="rId1"/>
    </p:custDataLst>
    <p:extLst>
      <p:ext uri="{BB962C8B-B14F-4D97-AF65-F5344CB8AC3E}">
        <p14:creationId xmlns:p14="http://schemas.microsoft.com/office/powerpoint/2010/main" val="35385092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729264" y="1301576"/>
            <a:ext cx="4572000" cy="1784819"/>
          </a:xfrm>
        </p:spPr>
        <p:txBody>
          <a:bodyPr>
            <a:normAutofit/>
          </a:bodyPr>
          <a:lstStyle/>
          <a:p>
            <a:pPr marL="0" lvl="0" indent="0">
              <a:spcBef>
                <a:spcPts val="0"/>
              </a:spcBef>
              <a:spcAft>
                <a:spcPts val="1600"/>
              </a:spcAft>
              <a:buNone/>
            </a:pPr>
            <a:r>
              <a:rPr lang="en-US" sz="2800" b="1" dirty="0" smtClean="0"/>
              <a:t>*No </a:t>
            </a:r>
            <a:r>
              <a:rPr lang="en-US" sz="2800" b="1" dirty="0" smtClean="0"/>
              <a:t>special access required to view job description library in KSAMS.</a:t>
            </a:r>
            <a:endParaRPr lang="en-US" sz="2800" b="1" dirty="0"/>
          </a:p>
        </p:txBody>
      </p:sp>
      <p:sp>
        <p:nvSpPr>
          <p:cNvPr id="3" name="Title 2"/>
          <p:cNvSpPr>
            <a:spLocks noGrp="1"/>
          </p:cNvSpPr>
          <p:nvPr>
            <p:ph type="title"/>
          </p:nvPr>
        </p:nvSpPr>
        <p:spPr>
          <a:xfrm>
            <a:off x="0" y="131821"/>
            <a:ext cx="9144000" cy="850911"/>
          </a:xfrm>
        </p:spPr>
        <p:txBody>
          <a:bodyPr/>
          <a:lstStyle/>
          <a:p>
            <a:r>
              <a:rPr lang="en-US" dirty="0" smtClean="0"/>
              <a:t>Job Description Library</a:t>
            </a:r>
            <a:endParaRPr lang="en-US" dirty="0"/>
          </a:p>
        </p:txBody>
      </p:sp>
      <p:pic>
        <p:nvPicPr>
          <p:cNvPr id="5" name="Picture 2" descr="https://lh3.googleusercontent.com/RmTxB0kwTAhJlW5b7jKShK_HzOpO1gJg73d_m3G6s65aS-g-tCyqXGzdIlq_3_d--sBKi1Gn8umGr7a7Ag_17771-O83B6p7bAOM2WJiXrbrF_jcX_mdx7E7fWiQ-SCcTGg1uHkeB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 y="1990902"/>
            <a:ext cx="3400926" cy="1194575"/>
          </a:xfrm>
          <a:prstGeom prst="rect">
            <a:avLst/>
          </a:prstGeom>
          <a:noFill/>
          <a:ln>
            <a:solidFill>
              <a:schemeClr val="tx1"/>
            </a:solid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Content Placeholder 3"/>
          <p:cNvPicPr>
            <a:picLocks noChangeAspect="1"/>
          </p:cNvPicPr>
          <p:nvPr/>
        </p:nvPicPr>
        <p:blipFill>
          <a:blip r:embed="rId4"/>
          <a:stretch>
            <a:fillRect/>
          </a:stretch>
        </p:blipFill>
        <p:spPr>
          <a:xfrm>
            <a:off x="1860884" y="3086395"/>
            <a:ext cx="7090610" cy="3187100"/>
          </a:xfrm>
          <a:prstGeom prst="rect">
            <a:avLst/>
          </a:prstGeom>
          <a:noFill/>
          <a:ln>
            <a:noFill/>
          </a:ln>
          <a:effectLst>
            <a:outerShdw blurRad="50800" dist="38100" dir="10800000" algn="r" rotWithShape="0">
              <a:prstClr val="black">
                <a:alpha val="40000"/>
              </a:prstClr>
            </a:outerShdw>
          </a:effectLst>
        </p:spPr>
      </p:pic>
      <p:sp>
        <p:nvSpPr>
          <p:cNvPr id="7" name="Down Arrow 6"/>
          <p:cNvSpPr/>
          <p:nvPr/>
        </p:nvSpPr>
        <p:spPr>
          <a:xfrm>
            <a:off x="2614863" y="2324055"/>
            <a:ext cx="176463" cy="3068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ent Arrow 7"/>
          <p:cNvSpPr/>
          <p:nvPr/>
        </p:nvSpPr>
        <p:spPr>
          <a:xfrm rot="5400000">
            <a:off x="3490866" y="2477480"/>
            <a:ext cx="664039" cy="60891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9041614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76"/>
          <p:cNvSpPr txBox="1">
            <a:spLocks noGrp="1"/>
          </p:cNvSpPr>
          <p:nvPr>
            <p:ph type="body" idx="1"/>
          </p:nvPr>
        </p:nvSpPr>
        <p:spPr>
          <a:xfrm>
            <a:off x="1466851" y="1371600"/>
            <a:ext cx="7238238"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200"/>
              <a:buNone/>
            </a:pPr>
            <a:r>
              <a:rPr lang="en-US" b="1" dirty="0"/>
              <a:t>Having completed this lesson, you should now be able to:</a:t>
            </a:r>
            <a:endParaRPr dirty="0"/>
          </a:p>
          <a:p>
            <a:pPr marL="0" lvl="0" indent="0" algn="l" rtl="0">
              <a:spcBef>
                <a:spcPts val="200"/>
              </a:spcBef>
              <a:spcAft>
                <a:spcPts val="0"/>
              </a:spcAft>
              <a:buClr>
                <a:schemeClr val="dk1"/>
              </a:buClr>
              <a:buSzPts val="1000"/>
              <a:buNone/>
            </a:pPr>
            <a:r>
              <a:rPr lang="en-US" sz="1000" b="1" dirty="0"/>
              <a:t>  </a:t>
            </a:r>
            <a:endParaRPr dirty="0"/>
          </a:p>
          <a:p>
            <a:pPr marL="342900" lvl="0" indent="-342900" algn="l" rtl="0">
              <a:spcBef>
                <a:spcPts val="640"/>
              </a:spcBef>
              <a:spcAft>
                <a:spcPts val="0"/>
              </a:spcAft>
              <a:buClr>
                <a:schemeClr val="dk1"/>
              </a:buClr>
              <a:buSzPts val="3200"/>
              <a:buChar char="•"/>
            </a:pPr>
            <a:r>
              <a:rPr lang="en-US" dirty="0" smtClean="0"/>
              <a:t>Understand how and when to </a:t>
            </a:r>
            <a:r>
              <a:rPr lang="en-US" dirty="0" smtClean="0"/>
              <a:t>submit a  classification request for </a:t>
            </a:r>
            <a:r>
              <a:rPr lang="en-US" dirty="0" smtClean="0"/>
              <a:t>a </a:t>
            </a:r>
            <a:r>
              <a:rPr lang="en-US" dirty="0" smtClean="0"/>
              <a:t>position.</a:t>
            </a:r>
            <a:endParaRPr dirty="0"/>
          </a:p>
          <a:p>
            <a:pPr marL="342900" lvl="0" indent="-342900" algn="l" rtl="0">
              <a:spcBef>
                <a:spcPts val="640"/>
              </a:spcBef>
              <a:spcAft>
                <a:spcPts val="0"/>
              </a:spcAft>
              <a:buClr>
                <a:schemeClr val="dk1"/>
              </a:buClr>
              <a:buSzPts val="3200"/>
              <a:buChar char="•"/>
            </a:pPr>
            <a:r>
              <a:rPr lang="en-US" dirty="0" smtClean="0"/>
              <a:t>Understand the </a:t>
            </a:r>
            <a:r>
              <a:rPr lang="en-US" dirty="0" smtClean="0"/>
              <a:t>Fast Class </a:t>
            </a:r>
            <a:r>
              <a:rPr lang="en-US" dirty="0" smtClean="0"/>
              <a:t>approval process for Career and Non-Career track positions.</a:t>
            </a:r>
            <a:endParaRPr dirty="0"/>
          </a:p>
        </p:txBody>
      </p:sp>
      <p:sp>
        <p:nvSpPr>
          <p:cNvPr id="1094" name="Google Shape;1094;p76"/>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Lesson Objectives Review</a:t>
            </a:r>
            <a:endParaRPr/>
          </a:p>
        </p:txBody>
      </p:sp>
      <p:pic>
        <p:nvPicPr>
          <p:cNvPr id="1095" name="Google Shape;1095;p76"/>
          <p:cNvPicPr preferRelativeResize="0"/>
          <p:nvPr/>
        </p:nvPicPr>
        <p:blipFill rotWithShape="1">
          <a:blip r:embed="rId4">
            <a:alphaModFix/>
          </a:blip>
          <a:srcRect/>
          <a:stretch/>
        </p:blipFill>
        <p:spPr>
          <a:xfrm>
            <a:off x="7799832" y="283464"/>
            <a:ext cx="914400" cy="914400"/>
          </a:xfrm>
          <a:prstGeom prst="rect">
            <a:avLst/>
          </a:prstGeom>
          <a:noFill/>
          <a:ln>
            <a:noFill/>
          </a:ln>
          <a:effectLst>
            <a:outerShdw blurRad="292100" dist="139700" dir="2700000" algn="tl" rotWithShape="0">
              <a:srgbClr val="333333">
                <a:alpha val="64705"/>
              </a:srgbClr>
            </a:outerShdw>
          </a:effectLst>
        </p:spPr>
      </p:pic>
      <p:pic>
        <p:nvPicPr>
          <p:cNvPr id="1096" name="Google Shape;1096;p76"/>
          <p:cNvPicPr preferRelativeResize="0"/>
          <p:nvPr/>
        </p:nvPicPr>
        <p:blipFill rotWithShape="1">
          <a:blip r:embed="rId5">
            <a:alphaModFix/>
          </a:blip>
          <a:srcRect/>
          <a:stretch/>
        </p:blipFill>
        <p:spPr>
          <a:xfrm>
            <a:off x="438911" y="1371600"/>
            <a:ext cx="825624" cy="845439"/>
          </a:xfrm>
          <a:prstGeom prst="rect">
            <a:avLst/>
          </a:prstGeom>
          <a:noFill/>
          <a:ln>
            <a:noFill/>
          </a:ln>
          <a:effectLst>
            <a:outerShdw blurRad="292100" dist="139700" dir="2700000" algn="tl" rotWithShape="0">
              <a:srgbClr val="333333">
                <a:alpha val="64705"/>
              </a:srgbClr>
            </a:outerShdw>
          </a:effectLst>
        </p:spPr>
      </p:pic>
    </p:spTree>
    <p:custDataLst>
      <p:tags r:id="rId1"/>
    </p:custDataLst>
    <p:extLst>
      <p:ext uri="{BB962C8B-B14F-4D97-AF65-F5344CB8AC3E}">
        <p14:creationId xmlns:p14="http://schemas.microsoft.com/office/powerpoint/2010/main" val="10376560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78"/>
          <p:cNvSpPr/>
          <p:nvPr/>
        </p:nvSpPr>
        <p:spPr>
          <a:xfrm>
            <a:off x="0" y="719293"/>
            <a:ext cx="9144000" cy="70792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9" name="Google Shape;1109;p78"/>
          <p:cNvSpPr txBox="1"/>
          <p:nvPr/>
        </p:nvSpPr>
        <p:spPr>
          <a:xfrm>
            <a:off x="1623060" y="2081773"/>
            <a:ext cx="8366760" cy="749808"/>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FFC000"/>
              </a:buClr>
              <a:buSzPts val="3600"/>
              <a:buFont typeface="Arial Black"/>
              <a:buNone/>
            </a:pPr>
            <a:r>
              <a:rPr lang="en-US" sz="3600" dirty="0">
                <a:solidFill>
                  <a:srgbClr val="FFC000"/>
                </a:solidFill>
                <a:latin typeface="Arial Black"/>
                <a:ea typeface="Arial Black"/>
                <a:cs typeface="Arial Black"/>
                <a:sym typeface="Arial Black"/>
              </a:rPr>
              <a:t>LESSON</a:t>
            </a:r>
            <a:r>
              <a:rPr lang="en-US" sz="3600" dirty="0">
                <a:solidFill>
                  <a:srgbClr val="3F3F3F"/>
                </a:solidFill>
                <a:latin typeface="Arial Black"/>
                <a:ea typeface="Arial Black"/>
                <a:cs typeface="Arial Black"/>
                <a:sym typeface="Arial Black"/>
              </a:rPr>
              <a:t> </a:t>
            </a:r>
            <a:r>
              <a:rPr lang="en-US" sz="3600" dirty="0">
                <a:solidFill>
                  <a:srgbClr val="FFC000"/>
                </a:solidFill>
                <a:latin typeface="Arial Black"/>
                <a:ea typeface="Arial Black"/>
                <a:cs typeface="Arial Black"/>
                <a:sym typeface="Arial Black"/>
              </a:rPr>
              <a:t>4</a:t>
            </a:r>
            <a:endParaRPr dirty="0"/>
          </a:p>
        </p:txBody>
      </p:sp>
      <p:sp>
        <p:nvSpPr>
          <p:cNvPr id="1110" name="Google Shape;1110;p78"/>
          <p:cNvSpPr txBox="1"/>
          <p:nvPr/>
        </p:nvSpPr>
        <p:spPr>
          <a:xfrm>
            <a:off x="1813560" y="2915864"/>
            <a:ext cx="8348472" cy="10961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1D579B"/>
              </a:buClr>
              <a:buSzPts val="4400"/>
              <a:buFont typeface="Arial"/>
              <a:buNone/>
            </a:pPr>
            <a:r>
              <a:rPr lang="en-US" sz="4400" b="1">
                <a:solidFill>
                  <a:srgbClr val="1D579B"/>
                </a:solidFill>
                <a:latin typeface="Arial"/>
                <a:ea typeface="Arial"/>
                <a:cs typeface="Arial"/>
                <a:sym typeface="Arial"/>
              </a:rPr>
              <a:t>Update Positions</a:t>
            </a:r>
            <a:endParaRPr/>
          </a:p>
        </p:txBody>
      </p:sp>
      <p:sp>
        <p:nvSpPr>
          <p:cNvPr id="1111" name="Google Shape;1111;p78"/>
          <p:cNvSpPr/>
          <p:nvPr/>
        </p:nvSpPr>
        <p:spPr>
          <a:xfrm>
            <a:off x="190500" y="2245435"/>
            <a:ext cx="1432560" cy="1416391"/>
          </a:xfrm>
          <a:prstGeom prst="curvedRightArrow">
            <a:avLst>
              <a:gd name="adj1" fmla="val 25000"/>
              <a:gd name="adj2" fmla="val 50000"/>
              <a:gd name="adj3" fmla="val 25000"/>
            </a:avLst>
          </a:prstGeom>
          <a:gradFill>
            <a:gsLst>
              <a:gs pos="0">
                <a:srgbClr val="1F3864"/>
              </a:gs>
              <a:gs pos="100000">
                <a:srgbClr val="91CCFF"/>
              </a:gs>
            </a:gsLst>
            <a:lin ang="16200000" scaled="0"/>
          </a:gradFill>
          <a:ln w="9525" cap="flat" cmpd="sng">
            <a:solidFill>
              <a:srgbClr val="5597D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112" name="Google Shape;1112;p78">
            <a:hlinkClick r:id="rId4" action="ppaction://hlinksldjump"/>
          </p:cNvPr>
          <p:cNvPicPr preferRelativeResize="0"/>
          <p:nvPr/>
        </p:nvPicPr>
        <p:blipFill rotWithShape="1">
          <a:blip r:embed="rId5">
            <a:alphaModFix/>
          </a:blip>
          <a:srcRect b="10636"/>
          <a:stretch/>
        </p:blipFill>
        <p:spPr>
          <a:xfrm>
            <a:off x="8515030" y="77986"/>
            <a:ext cx="537530" cy="518160"/>
          </a:xfrm>
          <a:prstGeom prst="rect">
            <a:avLst/>
          </a:prstGeom>
          <a:noFill/>
          <a:ln>
            <a:noFill/>
          </a:ln>
        </p:spPr>
      </p:pic>
    </p:spTree>
    <p:custDataLst>
      <p:tags r:id="rId1"/>
    </p:custDataLst>
    <p:extLst>
      <p:ext uri="{BB962C8B-B14F-4D97-AF65-F5344CB8AC3E}">
        <p14:creationId xmlns:p14="http://schemas.microsoft.com/office/powerpoint/2010/main" val="67201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79"/>
          <p:cNvSpPr txBox="1">
            <a:spLocks noGrp="1"/>
          </p:cNvSpPr>
          <p:nvPr>
            <p:ph type="body" idx="1"/>
          </p:nvPr>
        </p:nvSpPr>
        <p:spPr>
          <a:xfrm>
            <a:off x="4810088" y="1126894"/>
            <a:ext cx="4128637"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400"/>
              <a:buNone/>
            </a:pPr>
            <a:r>
              <a:rPr lang="en-US" sz="1400" b="1" i="1"/>
              <a:t>  </a:t>
            </a:r>
            <a:endParaRPr/>
          </a:p>
          <a:p>
            <a:pPr marL="0" lvl="0" indent="0" algn="l" rtl="0">
              <a:spcBef>
                <a:spcPts val="480"/>
              </a:spcBef>
              <a:spcAft>
                <a:spcPts val="0"/>
              </a:spcAft>
              <a:buClr>
                <a:schemeClr val="dk1"/>
              </a:buClr>
              <a:buSzPts val="2400"/>
              <a:buNone/>
            </a:pPr>
            <a:r>
              <a:rPr lang="en-US" sz="2400" b="1" i="1"/>
              <a:t>In this lesson, we will:</a:t>
            </a:r>
            <a:br>
              <a:rPr lang="en-US" sz="2400" b="1" i="1"/>
            </a:br>
            <a:r>
              <a:rPr lang="en-US" sz="1000" b="1" i="1"/>
              <a:t> </a:t>
            </a:r>
            <a:endParaRPr/>
          </a:p>
          <a:p>
            <a:pPr marL="342900" lvl="0" indent="-342900" algn="l" rtl="0">
              <a:spcBef>
                <a:spcPts val="480"/>
              </a:spcBef>
              <a:spcAft>
                <a:spcPts val="0"/>
              </a:spcAft>
              <a:buClr>
                <a:schemeClr val="dk1"/>
              </a:buClr>
              <a:buSzPts val="2400"/>
              <a:buChar char="•"/>
            </a:pPr>
            <a:r>
              <a:rPr lang="en-US" sz="2400"/>
              <a:t>List the key system steps to update positions.</a:t>
            </a:r>
            <a:endParaRPr/>
          </a:p>
          <a:p>
            <a:pPr marL="342900" lvl="0" indent="-342900" algn="l" rtl="0">
              <a:spcBef>
                <a:spcPts val="480"/>
              </a:spcBef>
              <a:spcAft>
                <a:spcPts val="0"/>
              </a:spcAft>
              <a:buClr>
                <a:schemeClr val="dk1"/>
              </a:buClr>
              <a:buSzPts val="2400"/>
              <a:buChar char="•"/>
            </a:pPr>
            <a:r>
              <a:rPr lang="en-US" sz="2400"/>
              <a:t>Initiate a position control request for updates to a vacant position.</a:t>
            </a:r>
            <a:endParaRPr/>
          </a:p>
          <a:p>
            <a:pPr marL="342900" lvl="0" indent="-342900" algn="l" rtl="0">
              <a:spcBef>
                <a:spcPts val="480"/>
              </a:spcBef>
              <a:spcAft>
                <a:spcPts val="0"/>
              </a:spcAft>
              <a:buClr>
                <a:schemeClr val="dk1"/>
              </a:buClr>
              <a:buSzPts val="2400"/>
              <a:buChar char="•"/>
            </a:pPr>
            <a:r>
              <a:rPr lang="en-US" sz="2400"/>
              <a:t>Initiate PayPath transaction to update a filled position.</a:t>
            </a:r>
            <a:endParaRPr/>
          </a:p>
          <a:p>
            <a:pPr marL="342900" lvl="0" indent="-165100" algn="l" rtl="0">
              <a:spcBef>
                <a:spcPts val="560"/>
              </a:spcBef>
              <a:spcAft>
                <a:spcPts val="0"/>
              </a:spcAft>
              <a:buClr>
                <a:schemeClr val="dk1"/>
              </a:buClr>
              <a:buSzPts val="2800"/>
              <a:buNone/>
            </a:pPr>
            <a:endParaRPr sz="2800"/>
          </a:p>
        </p:txBody>
      </p:sp>
      <p:sp>
        <p:nvSpPr>
          <p:cNvPr id="1119" name="Google Shape;1119;p79"/>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Lesson Objectives</a:t>
            </a:r>
            <a:endParaRPr/>
          </a:p>
        </p:txBody>
      </p:sp>
      <p:pic>
        <p:nvPicPr>
          <p:cNvPr id="1120" name="Google Shape;1120;p79"/>
          <p:cNvPicPr preferRelativeResize="0"/>
          <p:nvPr/>
        </p:nvPicPr>
        <p:blipFill rotWithShape="1">
          <a:blip r:embed="rId4">
            <a:alphaModFix/>
          </a:blip>
          <a:srcRect/>
          <a:stretch/>
        </p:blipFill>
        <p:spPr>
          <a:xfrm>
            <a:off x="7842885" y="68263"/>
            <a:ext cx="914400" cy="914400"/>
          </a:xfrm>
          <a:prstGeom prst="rect">
            <a:avLst/>
          </a:prstGeom>
          <a:noFill/>
          <a:ln>
            <a:noFill/>
          </a:ln>
          <a:effectLst>
            <a:outerShdw blurRad="292100" dist="139700" dir="2700000" algn="tl" rotWithShape="0">
              <a:srgbClr val="333333">
                <a:alpha val="64705"/>
              </a:srgbClr>
            </a:outerShdw>
          </a:effectLst>
        </p:spPr>
      </p:pic>
      <p:sp>
        <p:nvSpPr>
          <p:cNvPr id="1135" name="Google Shape;1135;p79"/>
          <p:cNvSpPr txBox="1"/>
          <p:nvPr/>
        </p:nvSpPr>
        <p:spPr>
          <a:xfrm>
            <a:off x="1006321" y="3342528"/>
            <a:ext cx="5309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1D579B"/>
                </a:solidFill>
                <a:latin typeface="Arial Black"/>
                <a:ea typeface="Arial Black"/>
                <a:cs typeface="Arial Black"/>
                <a:sym typeface="Arial Black"/>
              </a:rPr>
              <a:t>3</a:t>
            </a:r>
            <a:endParaRPr/>
          </a:p>
        </p:txBody>
      </p:sp>
      <p:graphicFrame>
        <p:nvGraphicFramePr>
          <p:cNvPr id="20" name="Diagram 19"/>
          <p:cNvGraphicFramePr/>
          <p:nvPr>
            <p:extLst/>
          </p:nvPr>
        </p:nvGraphicFramePr>
        <p:xfrm>
          <a:off x="0" y="1495194"/>
          <a:ext cx="4608576"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5-Point Star 20"/>
          <p:cNvSpPr/>
          <p:nvPr/>
        </p:nvSpPr>
        <p:spPr>
          <a:xfrm>
            <a:off x="597792" y="4124943"/>
            <a:ext cx="280192"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828883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80"/>
          <p:cNvSpPr txBox="1">
            <a:spLocks noGrp="1"/>
          </p:cNvSpPr>
          <p:nvPr>
            <p:ph type="title"/>
          </p:nvPr>
        </p:nvSpPr>
        <p:spPr>
          <a:xfrm>
            <a:off x="133350" y="-96429"/>
            <a:ext cx="8820150" cy="121888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2800"/>
              <a:buFont typeface="Arial Black"/>
              <a:buNone/>
            </a:pPr>
            <a:r>
              <a:rPr lang="en-US" dirty="0"/>
              <a:t>Position Updates</a:t>
            </a:r>
            <a:endParaRPr sz="5400" dirty="0"/>
          </a:p>
        </p:txBody>
      </p:sp>
      <p:sp>
        <p:nvSpPr>
          <p:cNvPr id="1142" name="Google Shape;1142;p80"/>
          <p:cNvSpPr txBox="1"/>
          <p:nvPr/>
        </p:nvSpPr>
        <p:spPr>
          <a:xfrm>
            <a:off x="1144314" y="2333887"/>
            <a:ext cx="230729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Vacant Positions </a:t>
            </a:r>
            <a:endParaRPr sz="1600" dirty="0"/>
          </a:p>
        </p:txBody>
      </p:sp>
      <p:sp>
        <p:nvSpPr>
          <p:cNvPr id="1143" name="Google Shape;1143;p80"/>
          <p:cNvSpPr txBox="1"/>
          <p:nvPr/>
        </p:nvSpPr>
        <p:spPr>
          <a:xfrm>
            <a:off x="5423344" y="2332331"/>
            <a:ext cx="214834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Filled Positions </a:t>
            </a:r>
            <a:endParaRPr sz="1600" dirty="0"/>
          </a:p>
        </p:txBody>
      </p:sp>
      <p:sp>
        <p:nvSpPr>
          <p:cNvPr id="1144" name="Google Shape;1144;p80"/>
          <p:cNvSpPr txBox="1"/>
          <p:nvPr/>
        </p:nvSpPr>
        <p:spPr>
          <a:xfrm>
            <a:off x="740501" y="4643728"/>
            <a:ext cx="3173409"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Calibri"/>
                <a:ea typeface="Calibri"/>
                <a:cs typeface="Calibri"/>
                <a:sym typeface="Calibri"/>
              </a:rPr>
              <a:t>New positions and changes to existing vacant positions can be made via </a:t>
            </a:r>
            <a:r>
              <a:rPr lang="en-US" sz="2000" b="1" dirty="0">
                <a:solidFill>
                  <a:schemeClr val="dk1"/>
                </a:solidFill>
                <a:latin typeface="Calibri"/>
                <a:ea typeface="Calibri"/>
                <a:cs typeface="Calibri"/>
                <a:sym typeface="Calibri"/>
              </a:rPr>
              <a:t>Position Control Request</a:t>
            </a:r>
            <a:r>
              <a:rPr lang="en-US" sz="2000" dirty="0">
                <a:solidFill>
                  <a:schemeClr val="dk1"/>
                </a:solidFill>
                <a:latin typeface="Calibri"/>
                <a:ea typeface="Calibri"/>
                <a:cs typeface="Calibri"/>
                <a:sym typeface="Calibri"/>
              </a:rPr>
              <a:t> page. </a:t>
            </a:r>
            <a:endParaRPr dirty="0"/>
          </a:p>
        </p:txBody>
      </p:sp>
      <p:sp>
        <p:nvSpPr>
          <p:cNvPr id="1145" name="Google Shape;1145;p80"/>
          <p:cNvSpPr txBox="1"/>
          <p:nvPr/>
        </p:nvSpPr>
        <p:spPr>
          <a:xfrm>
            <a:off x="4572000" y="4580712"/>
            <a:ext cx="4380245"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dk1"/>
                </a:solidFill>
                <a:latin typeface="Calibri"/>
                <a:ea typeface="Calibri"/>
                <a:cs typeface="Calibri"/>
                <a:sym typeface="Calibri"/>
              </a:rPr>
              <a:t>Changes to existing filled positions can be made via </a:t>
            </a:r>
            <a:r>
              <a:rPr lang="en-US" sz="2000" b="1" dirty="0" err="1">
                <a:solidFill>
                  <a:schemeClr val="dk1"/>
                </a:solidFill>
                <a:latin typeface="Calibri"/>
                <a:ea typeface="Calibri"/>
                <a:cs typeface="Calibri"/>
                <a:sym typeface="Calibri"/>
              </a:rPr>
              <a:t>PayPath</a:t>
            </a:r>
            <a:r>
              <a:rPr lang="en-US" sz="2000" b="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a:t>
            </a:r>
            <a:r>
              <a:rPr lang="en-US" sz="2000" b="1"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a custom made UCPath component where multiple position, job and additional pay changes can be made. </a:t>
            </a:r>
            <a:endParaRPr dirty="0"/>
          </a:p>
        </p:txBody>
      </p:sp>
      <p:grpSp>
        <p:nvGrpSpPr>
          <p:cNvPr id="1146" name="Google Shape;1146;p80"/>
          <p:cNvGrpSpPr/>
          <p:nvPr/>
        </p:nvGrpSpPr>
        <p:grpSpPr>
          <a:xfrm>
            <a:off x="1704767" y="2846983"/>
            <a:ext cx="1073426" cy="1097280"/>
            <a:chOff x="1262402" y="1568429"/>
            <a:chExt cx="1360264" cy="1390493"/>
          </a:xfrm>
        </p:grpSpPr>
        <p:sp>
          <p:nvSpPr>
            <p:cNvPr id="1147" name="Google Shape;1147;p80"/>
            <p:cNvSpPr/>
            <p:nvPr/>
          </p:nvSpPr>
          <p:spPr>
            <a:xfrm>
              <a:off x="1262402" y="1568429"/>
              <a:ext cx="1360264" cy="1390493"/>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148" name="Google Shape;1148;p80"/>
            <p:cNvPicPr preferRelativeResize="0"/>
            <p:nvPr/>
          </p:nvPicPr>
          <p:blipFill rotWithShape="1">
            <a:blip r:embed="rId4">
              <a:alphaModFix/>
            </a:blip>
            <a:srcRect/>
            <a:stretch/>
          </p:blipFill>
          <p:spPr>
            <a:xfrm>
              <a:off x="1740246" y="1859235"/>
              <a:ext cx="484664" cy="862060"/>
            </a:xfrm>
            <a:prstGeom prst="rect">
              <a:avLst/>
            </a:prstGeom>
            <a:noFill/>
            <a:ln>
              <a:noFill/>
            </a:ln>
          </p:spPr>
        </p:pic>
      </p:grpSp>
      <p:grpSp>
        <p:nvGrpSpPr>
          <p:cNvPr id="1149" name="Google Shape;1149;p80"/>
          <p:cNvGrpSpPr/>
          <p:nvPr/>
        </p:nvGrpSpPr>
        <p:grpSpPr>
          <a:xfrm>
            <a:off x="5897385" y="2814068"/>
            <a:ext cx="1073426" cy="1097280"/>
            <a:chOff x="4197523" y="653756"/>
            <a:chExt cx="1360264" cy="1390493"/>
          </a:xfrm>
        </p:grpSpPr>
        <p:sp>
          <p:nvSpPr>
            <p:cNvPr id="1150" name="Google Shape;1150;p80"/>
            <p:cNvSpPr/>
            <p:nvPr/>
          </p:nvSpPr>
          <p:spPr>
            <a:xfrm>
              <a:off x="4197523" y="653756"/>
              <a:ext cx="1360264" cy="1390493"/>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1151" name="Google Shape;1151;p80"/>
            <p:cNvGrpSpPr/>
            <p:nvPr/>
          </p:nvGrpSpPr>
          <p:grpSpPr>
            <a:xfrm>
              <a:off x="4804461" y="815319"/>
              <a:ext cx="417302" cy="943371"/>
              <a:chOff x="6719666" y="1729991"/>
              <a:chExt cx="417302" cy="943371"/>
            </a:xfrm>
          </p:grpSpPr>
          <p:sp>
            <p:nvSpPr>
              <p:cNvPr id="1152" name="Google Shape;1152;p80"/>
              <p:cNvSpPr/>
              <p:nvPr/>
            </p:nvSpPr>
            <p:spPr>
              <a:xfrm>
                <a:off x="6720296" y="1908121"/>
                <a:ext cx="191403" cy="410829"/>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53" name="Google Shape;1153;p80"/>
              <p:cNvSpPr/>
              <p:nvPr/>
            </p:nvSpPr>
            <p:spPr>
              <a:xfrm rot="5400000">
                <a:off x="6905585" y="2441980"/>
                <a:ext cx="368646" cy="94118"/>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54" name="Google Shape;1154;p80"/>
              <p:cNvSpPr/>
              <p:nvPr/>
            </p:nvSpPr>
            <p:spPr>
              <a:xfrm>
                <a:off x="6719666" y="1729991"/>
                <a:ext cx="165385" cy="16624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55" name="Google Shape;1155;p80"/>
              <p:cNvSpPr/>
              <p:nvPr/>
            </p:nvSpPr>
            <p:spPr>
              <a:xfrm rot="-7447259">
                <a:off x="6792413" y="2023132"/>
                <a:ext cx="316931" cy="71166"/>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56" name="Google Shape;1156;p80"/>
              <p:cNvSpPr/>
              <p:nvPr/>
            </p:nvSpPr>
            <p:spPr>
              <a:xfrm rot="10800000">
                <a:off x="6753705" y="2234121"/>
                <a:ext cx="383261" cy="90529"/>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1157" name="Google Shape;1157;p80"/>
            <p:cNvPicPr preferRelativeResize="0"/>
            <p:nvPr/>
          </p:nvPicPr>
          <p:blipFill rotWithShape="1">
            <a:blip r:embed="rId4">
              <a:alphaModFix/>
            </a:blip>
            <a:srcRect/>
            <a:stretch/>
          </p:blipFill>
          <p:spPr>
            <a:xfrm>
              <a:off x="4596168" y="1043146"/>
              <a:ext cx="484664" cy="862060"/>
            </a:xfrm>
            <a:prstGeom prst="rect">
              <a:avLst/>
            </a:prstGeom>
            <a:noFill/>
            <a:ln>
              <a:noFill/>
            </a:ln>
          </p:spPr>
        </p:pic>
      </p:grpSp>
      <p:sp>
        <p:nvSpPr>
          <p:cNvPr id="1158" name="Google Shape;1158;p80"/>
          <p:cNvSpPr txBox="1"/>
          <p:nvPr/>
        </p:nvSpPr>
        <p:spPr>
          <a:xfrm>
            <a:off x="531060" y="1228725"/>
            <a:ext cx="8226226" cy="794064"/>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en-US" sz="2400" dirty="0">
                <a:solidFill>
                  <a:schemeClr val="dk1"/>
                </a:solidFill>
                <a:latin typeface="Calibri"/>
                <a:ea typeface="Calibri"/>
                <a:cs typeface="Calibri"/>
                <a:sym typeface="Calibri"/>
              </a:rPr>
              <a:t>Whether the position is filled or vacant, determines where in UCPath you will go to make changes.</a:t>
            </a:r>
            <a:endParaRPr sz="2400" dirty="0">
              <a:solidFill>
                <a:schemeClr val="dk1"/>
              </a:solidFill>
              <a:latin typeface="Arial"/>
              <a:ea typeface="Arial"/>
              <a:cs typeface="Arial"/>
              <a:sym typeface="Arial"/>
            </a:endParaRPr>
          </a:p>
        </p:txBody>
      </p:sp>
      <p:cxnSp>
        <p:nvCxnSpPr>
          <p:cNvPr id="1159" name="Google Shape;1159;p80"/>
          <p:cNvCxnSpPr/>
          <p:nvPr/>
        </p:nvCxnSpPr>
        <p:spPr>
          <a:xfrm>
            <a:off x="4300583" y="2329772"/>
            <a:ext cx="28575" cy="4041182"/>
          </a:xfrm>
          <a:prstGeom prst="straightConnector1">
            <a:avLst/>
          </a:prstGeom>
          <a:noFill/>
          <a:ln w="25400" cap="flat" cmpd="sng">
            <a:solidFill>
              <a:srgbClr val="09548E"/>
            </a:solidFill>
            <a:prstDash val="solid"/>
            <a:round/>
            <a:headEnd type="none" w="sm" len="sm"/>
            <a:tailEnd type="none" w="sm" len="sm"/>
          </a:ln>
        </p:spPr>
      </p:cxnSp>
      <p:sp>
        <p:nvSpPr>
          <p:cNvPr id="1160" name="Google Shape;1160;p80"/>
          <p:cNvSpPr txBox="1"/>
          <p:nvPr/>
        </p:nvSpPr>
        <p:spPr>
          <a:xfrm>
            <a:off x="801381" y="4094865"/>
            <a:ext cx="281173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Position Control Request</a:t>
            </a:r>
            <a:endParaRPr/>
          </a:p>
        </p:txBody>
      </p:sp>
      <p:sp>
        <p:nvSpPr>
          <p:cNvPr id="1161" name="Google Shape;1161;p80"/>
          <p:cNvSpPr txBox="1"/>
          <p:nvPr/>
        </p:nvSpPr>
        <p:spPr>
          <a:xfrm>
            <a:off x="5954983" y="4046639"/>
            <a:ext cx="11977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err="1">
                <a:solidFill>
                  <a:schemeClr val="accent1">
                    <a:lumMod val="50000"/>
                  </a:schemeClr>
                </a:solidFill>
                <a:latin typeface="Calibri"/>
                <a:ea typeface="Calibri"/>
                <a:cs typeface="Calibri"/>
                <a:sym typeface="Calibri"/>
              </a:rPr>
              <a:t>PayPath</a:t>
            </a:r>
            <a:endParaRPr dirty="0">
              <a:solidFill>
                <a:schemeClr val="accent1">
                  <a:lumMod val="50000"/>
                </a:schemeClr>
              </a:solidFill>
            </a:endParaRPr>
          </a:p>
        </p:txBody>
      </p:sp>
    </p:spTree>
    <p:custDataLst>
      <p:tags r:id="rId1"/>
    </p:custDataLst>
    <p:extLst>
      <p:ext uri="{BB962C8B-B14F-4D97-AF65-F5344CB8AC3E}">
        <p14:creationId xmlns:p14="http://schemas.microsoft.com/office/powerpoint/2010/main" val="150991919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81"/>
          <p:cNvSpPr txBox="1">
            <a:spLocks noGrp="1"/>
          </p:cNvSpPr>
          <p:nvPr>
            <p:ph type="body" idx="1"/>
          </p:nvPr>
        </p:nvSpPr>
        <p:spPr>
          <a:xfrm>
            <a:off x="2171198" y="1287427"/>
            <a:ext cx="6772275" cy="480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A vacant position is defined as a position that is already created in UCPath, with no employee or incumbent assigned.</a:t>
            </a:r>
            <a:endParaRPr dirty="0"/>
          </a:p>
          <a:p>
            <a:pPr marL="342900" lvl="0" indent="-342900" algn="l" rtl="0">
              <a:spcBef>
                <a:spcPts val="1800"/>
              </a:spcBef>
              <a:spcAft>
                <a:spcPts val="0"/>
              </a:spcAft>
              <a:buClr>
                <a:schemeClr val="dk1"/>
              </a:buClr>
              <a:buSzPts val="2400"/>
              <a:buChar char="•"/>
            </a:pPr>
            <a:r>
              <a:rPr lang="en-US" sz="2400" dirty="0"/>
              <a:t>There are times when you must update a vacant position’s data, (e.g., the Reports To Position, Job Code, Salary Plan, etc.)</a:t>
            </a:r>
            <a:endParaRPr dirty="0"/>
          </a:p>
          <a:p>
            <a:pPr marL="342900" lvl="0" indent="-342900" algn="l" rtl="0">
              <a:spcBef>
                <a:spcPts val="1800"/>
              </a:spcBef>
              <a:spcAft>
                <a:spcPts val="0"/>
              </a:spcAft>
              <a:buClr>
                <a:schemeClr val="dk1"/>
              </a:buClr>
              <a:buSzPts val="2400"/>
              <a:buChar char="•"/>
            </a:pPr>
            <a:r>
              <a:rPr lang="en-US" sz="2400" dirty="0"/>
              <a:t>To update a vacant position in UCPath, </a:t>
            </a:r>
            <a:r>
              <a:rPr lang="en-US" sz="2400" dirty="0" smtClean="0"/>
              <a:t>the Initiator </a:t>
            </a:r>
            <a:r>
              <a:rPr lang="en-US" sz="2400" dirty="0"/>
              <a:t>must enter updates to by using the </a:t>
            </a:r>
            <a:r>
              <a:rPr lang="en-US" sz="2400" b="1" dirty="0"/>
              <a:t>Position Control Request </a:t>
            </a:r>
            <a:r>
              <a:rPr lang="en-US" sz="2400" dirty="0"/>
              <a:t>page.</a:t>
            </a:r>
            <a:endParaRPr dirty="0"/>
          </a:p>
          <a:p>
            <a:pPr marL="342900" lvl="0" indent="-342900" algn="l" rtl="0">
              <a:spcBef>
                <a:spcPts val="1800"/>
              </a:spcBef>
              <a:spcAft>
                <a:spcPts val="0"/>
              </a:spcAft>
              <a:buClr>
                <a:schemeClr val="dk1"/>
              </a:buClr>
              <a:buSzPts val="2400"/>
              <a:buChar char="•"/>
            </a:pPr>
            <a:r>
              <a:rPr lang="en-US" sz="2400" b="1" u="sng" dirty="0"/>
              <a:t>Remember: </a:t>
            </a:r>
            <a:r>
              <a:rPr lang="en-US" sz="2400" dirty="0"/>
              <a:t>Updates to a filled position must be completed using a </a:t>
            </a:r>
            <a:r>
              <a:rPr lang="en-US" sz="2400" b="1" i="1" dirty="0" err="1"/>
              <a:t>PayPath</a:t>
            </a:r>
            <a:r>
              <a:rPr lang="en-US" sz="2400" b="1" i="1" dirty="0"/>
              <a:t> Actions </a:t>
            </a:r>
            <a:r>
              <a:rPr lang="en-US" sz="2400" dirty="0"/>
              <a:t>transaction.</a:t>
            </a:r>
            <a:endParaRPr dirty="0"/>
          </a:p>
          <a:p>
            <a:pPr marL="342900" lvl="0" indent="-139700" algn="l" rtl="0">
              <a:spcBef>
                <a:spcPts val="640"/>
              </a:spcBef>
              <a:spcAft>
                <a:spcPts val="0"/>
              </a:spcAft>
              <a:buClr>
                <a:schemeClr val="dk1"/>
              </a:buClr>
              <a:buSzPts val="3200"/>
              <a:buNone/>
            </a:pPr>
            <a:endParaRPr dirty="0"/>
          </a:p>
        </p:txBody>
      </p:sp>
      <p:sp>
        <p:nvSpPr>
          <p:cNvPr id="1168" name="Google Shape;1168;p81"/>
          <p:cNvSpPr txBox="1">
            <a:spLocks noGrp="1"/>
          </p:cNvSpPr>
          <p:nvPr>
            <p:ph type="title"/>
          </p:nvPr>
        </p:nvSpPr>
        <p:spPr>
          <a:xfrm>
            <a:off x="142609" y="138523"/>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dirty="0" smtClean="0"/>
              <a:t>Updating </a:t>
            </a:r>
            <a:r>
              <a:rPr lang="en-US" dirty="0"/>
              <a:t>Vacant </a:t>
            </a:r>
            <a:r>
              <a:rPr lang="en-US" dirty="0" smtClean="0"/>
              <a:t>Positions </a:t>
            </a:r>
            <a:endParaRPr dirty="0"/>
          </a:p>
        </p:txBody>
      </p:sp>
      <p:grpSp>
        <p:nvGrpSpPr>
          <p:cNvPr id="1169" name="Google Shape;1169;p81"/>
          <p:cNvGrpSpPr/>
          <p:nvPr/>
        </p:nvGrpSpPr>
        <p:grpSpPr>
          <a:xfrm>
            <a:off x="220980" y="1482994"/>
            <a:ext cx="1808454" cy="1737360"/>
            <a:chOff x="491126" y="1910302"/>
            <a:chExt cx="1427726" cy="1371600"/>
          </a:xfrm>
        </p:grpSpPr>
        <p:grpSp>
          <p:nvGrpSpPr>
            <p:cNvPr id="1170" name="Google Shape;1170;p81"/>
            <p:cNvGrpSpPr/>
            <p:nvPr/>
          </p:nvGrpSpPr>
          <p:grpSpPr>
            <a:xfrm>
              <a:off x="813855" y="2151293"/>
              <a:ext cx="1104997" cy="1130609"/>
              <a:chOff x="1262402" y="1568429"/>
              <a:chExt cx="1252330" cy="1280160"/>
            </a:xfrm>
          </p:grpSpPr>
          <p:sp>
            <p:nvSpPr>
              <p:cNvPr id="1171" name="Google Shape;1171;p81"/>
              <p:cNvSpPr/>
              <p:nvPr/>
            </p:nvSpPr>
            <p:spPr>
              <a:xfrm>
                <a:off x="1262402" y="1568429"/>
                <a:ext cx="1252330" cy="1280160"/>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172" name="Google Shape;1172;p81"/>
              <p:cNvPicPr preferRelativeResize="0"/>
              <p:nvPr/>
            </p:nvPicPr>
            <p:blipFill rotWithShape="1">
              <a:blip r:embed="rId4">
                <a:alphaModFix/>
              </a:blip>
              <a:srcRect/>
              <a:stretch/>
            </p:blipFill>
            <p:spPr>
              <a:xfrm>
                <a:off x="1700492" y="1819480"/>
                <a:ext cx="462681" cy="822960"/>
              </a:xfrm>
              <a:prstGeom prst="rect">
                <a:avLst/>
              </a:prstGeom>
              <a:noFill/>
              <a:ln>
                <a:noFill/>
              </a:ln>
            </p:spPr>
          </p:pic>
        </p:grpSp>
        <p:grpSp>
          <p:nvGrpSpPr>
            <p:cNvPr id="1173" name="Google Shape;1173;p81"/>
            <p:cNvGrpSpPr/>
            <p:nvPr/>
          </p:nvGrpSpPr>
          <p:grpSpPr>
            <a:xfrm>
              <a:off x="491126" y="1910302"/>
              <a:ext cx="645459" cy="646062"/>
              <a:chOff x="4974634" y="2199221"/>
              <a:chExt cx="914400" cy="914400"/>
            </a:xfrm>
          </p:grpSpPr>
          <p:grpSp>
            <p:nvGrpSpPr>
              <p:cNvPr id="1174" name="Google Shape;1174;p81"/>
              <p:cNvGrpSpPr/>
              <p:nvPr/>
            </p:nvGrpSpPr>
            <p:grpSpPr>
              <a:xfrm>
                <a:off x="4974634" y="2199221"/>
                <a:ext cx="914400" cy="914400"/>
                <a:chOff x="6484451" y="2787529"/>
                <a:chExt cx="886968" cy="882096"/>
              </a:xfrm>
            </p:grpSpPr>
            <p:sp>
              <p:nvSpPr>
                <p:cNvPr id="1175" name="Google Shape;1175;p81"/>
                <p:cNvSpPr/>
                <p:nvPr/>
              </p:nvSpPr>
              <p:spPr>
                <a:xfrm>
                  <a:off x="6484451" y="2787529"/>
                  <a:ext cx="886968" cy="882096"/>
                </a:xfrm>
                <a:prstGeom prst="ellipse">
                  <a:avLst/>
                </a:prstGeom>
                <a:solidFill>
                  <a:srgbClr val="09548E"/>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6" name="Google Shape;1176;p81"/>
                <p:cNvSpPr/>
                <p:nvPr/>
              </p:nvSpPr>
              <p:spPr>
                <a:xfrm>
                  <a:off x="6946225" y="2926391"/>
                  <a:ext cx="302850" cy="485700"/>
                </a:xfrm>
                <a:prstGeom prst="curvedLeftArrow">
                  <a:avLst>
                    <a:gd name="adj1" fmla="val 25000"/>
                    <a:gd name="adj2" fmla="val 50000"/>
                    <a:gd name="adj3" fmla="val 25000"/>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1177" name="Google Shape;1177;p81"/>
              <p:cNvSpPr/>
              <p:nvPr/>
            </p:nvSpPr>
            <p:spPr>
              <a:xfrm rot="10800000">
                <a:off x="5119618" y="2463260"/>
                <a:ext cx="312216" cy="503487"/>
              </a:xfrm>
              <a:prstGeom prst="curvedLeftArrow">
                <a:avLst>
                  <a:gd name="adj1" fmla="val 25000"/>
                  <a:gd name="adj2" fmla="val 50000"/>
                  <a:gd name="adj3" fmla="val 25000"/>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Tree>
    <p:custDataLst>
      <p:tags r:id="rId1"/>
    </p:custDataLst>
    <p:extLst>
      <p:ext uri="{BB962C8B-B14F-4D97-AF65-F5344CB8AC3E}">
        <p14:creationId xmlns:p14="http://schemas.microsoft.com/office/powerpoint/2010/main" val="13964834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p82"/>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2800"/>
              <a:buFont typeface="Arial Black"/>
              <a:buNone/>
            </a:pPr>
            <a:r>
              <a:rPr lang="en-US" sz="2800"/>
              <a:t>Update Vacant Position – Key System Steps</a:t>
            </a:r>
            <a:endParaRPr/>
          </a:p>
        </p:txBody>
      </p:sp>
      <p:grpSp>
        <p:nvGrpSpPr>
          <p:cNvPr id="1184" name="Google Shape;1184;p82"/>
          <p:cNvGrpSpPr/>
          <p:nvPr/>
        </p:nvGrpSpPr>
        <p:grpSpPr>
          <a:xfrm>
            <a:off x="464655" y="1164569"/>
            <a:ext cx="8288983" cy="4833661"/>
            <a:chOff x="3645" y="0"/>
            <a:chExt cx="8288983" cy="4833661"/>
          </a:xfrm>
        </p:grpSpPr>
        <p:sp>
          <p:nvSpPr>
            <p:cNvPr id="1185" name="Google Shape;1185;p82"/>
            <p:cNvSpPr/>
            <p:nvPr/>
          </p:nvSpPr>
          <p:spPr>
            <a:xfrm>
              <a:off x="622220" y="0"/>
              <a:ext cx="7051833" cy="4833661"/>
            </a:xfrm>
            <a:prstGeom prst="rightArrow">
              <a:avLst>
                <a:gd name="adj1" fmla="val 50000"/>
                <a:gd name="adj2" fmla="val 50000"/>
              </a:avLst>
            </a:prstGeom>
            <a:gradFill>
              <a:gsLst>
                <a:gs pos="0">
                  <a:srgbClr val="D1D8E5"/>
                </a:gs>
                <a:gs pos="50000">
                  <a:srgbClr val="C8D1E1"/>
                </a:gs>
                <a:gs pos="100000">
                  <a:srgbClr val="AFB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2"/>
            <p:cNvSpPr/>
            <p:nvPr/>
          </p:nvSpPr>
          <p:spPr>
            <a:xfrm>
              <a:off x="3645" y="1450098"/>
              <a:ext cx="1594035" cy="1933464"/>
            </a:xfrm>
            <a:prstGeom prst="roundRect">
              <a:avLst>
                <a:gd name="adj" fmla="val 16667"/>
              </a:avLst>
            </a:prstGeom>
            <a:solidFill>
              <a:srgbClr val="006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82"/>
            <p:cNvSpPr txBox="1"/>
            <p:nvPr/>
          </p:nvSpPr>
          <p:spPr>
            <a:xfrm>
              <a:off x="81459" y="1527912"/>
              <a:ext cx="1438407" cy="1777836"/>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US" sz="1800" dirty="0">
                  <a:solidFill>
                    <a:srgbClr val="FFFFFF"/>
                  </a:solidFill>
                  <a:latin typeface="Arial"/>
                  <a:ea typeface="Arial"/>
                  <a:cs typeface="Arial"/>
                  <a:sym typeface="Arial"/>
                </a:rPr>
                <a:t>Navigate to the </a:t>
              </a:r>
              <a:r>
                <a:rPr lang="en-US" sz="1800" b="1" dirty="0" smtClean="0">
                  <a:solidFill>
                    <a:srgbClr val="FFFFFF"/>
                  </a:solidFill>
                  <a:latin typeface="Arial"/>
                  <a:ea typeface="Arial"/>
                  <a:cs typeface="Arial"/>
                  <a:sym typeface="Arial"/>
                </a:rPr>
                <a:t> </a:t>
              </a:r>
              <a:r>
                <a:rPr lang="en-US" sz="1800" b="1" dirty="0">
                  <a:solidFill>
                    <a:srgbClr val="FFFFFF"/>
                  </a:solidFill>
                  <a:latin typeface="Arial"/>
                  <a:ea typeface="Arial"/>
                  <a:cs typeface="Arial"/>
                  <a:sym typeface="Arial"/>
                </a:rPr>
                <a:t>Position </a:t>
              </a:r>
              <a:r>
                <a:rPr lang="en-US" sz="1800" b="1" dirty="0" smtClean="0">
                  <a:solidFill>
                    <a:srgbClr val="FFFFFF"/>
                  </a:solidFill>
                  <a:latin typeface="Arial"/>
                  <a:ea typeface="Arial"/>
                  <a:cs typeface="Arial"/>
                  <a:sym typeface="Arial"/>
                </a:rPr>
                <a:t>Control Request </a:t>
              </a:r>
              <a:r>
                <a:rPr lang="en-US" sz="1800" b="0" dirty="0">
                  <a:solidFill>
                    <a:srgbClr val="FFFFFF"/>
                  </a:solidFill>
                  <a:latin typeface="Arial"/>
                  <a:ea typeface="Arial"/>
                  <a:cs typeface="Arial"/>
                  <a:sym typeface="Arial"/>
                </a:rPr>
                <a:t>Page</a:t>
              </a:r>
              <a:endParaRPr sz="1800" dirty="0">
                <a:solidFill>
                  <a:srgbClr val="FFFFFF"/>
                </a:solidFill>
                <a:latin typeface="Arial"/>
                <a:ea typeface="Arial"/>
                <a:cs typeface="Arial"/>
                <a:sym typeface="Arial"/>
              </a:endParaRPr>
            </a:p>
          </p:txBody>
        </p:sp>
        <p:sp>
          <p:nvSpPr>
            <p:cNvPr id="1188" name="Google Shape;1188;p82"/>
            <p:cNvSpPr/>
            <p:nvPr/>
          </p:nvSpPr>
          <p:spPr>
            <a:xfrm>
              <a:off x="1677382" y="1450098"/>
              <a:ext cx="1594035" cy="1933464"/>
            </a:xfrm>
            <a:prstGeom prst="roundRect">
              <a:avLst>
                <a:gd name="adj" fmla="val 16667"/>
              </a:avLst>
            </a:prstGeom>
            <a:gradFill>
              <a:gsLst>
                <a:gs pos="0">
                  <a:srgbClr val="476CA1"/>
                </a:gs>
                <a:gs pos="50000">
                  <a:srgbClr val="00579B"/>
                </a:gs>
                <a:gs pos="100000">
                  <a:srgbClr val="004E8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82"/>
            <p:cNvSpPr txBox="1"/>
            <p:nvPr/>
          </p:nvSpPr>
          <p:spPr>
            <a:xfrm>
              <a:off x="1755196" y="1527912"/>
              <a:ext cx="1438407" cy="1777836"/>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US" sz="1800">
                  <a:solidFill>
                    <a:srgbClr val="FFFFFF"/>
                  </a:solidFill>
                  <a:latin typeface="Arial"/>
                  <a:ea typeface="Arial"/>
                  <a:cs typeface="Arial"/>
                  <a:sym typeface="Arial"/>
                </a:rPr>
                <a:t>Select  </a:t>
              </a:r>
              <a:r>
                <a:rPr lang="en-US" sz="1800" b="1">
                  <a:solidFill>
                    <a:srgbClr val="FFFFFF"/>
                  </a:solidFill>
                  <a:latin typeface="Arial"/>
                  <a:ea typeface="Arial"/>
                  <a:cs typeface="Arial"/>
                  <a:sym typeface="Arial"/>
                </a:rPr>
                <a:t>Update Vacant Position </a:t>
              </a:r>
              <a:r>
                <a:rPr lang="en-US" sz="1800">
                  <a:solidFill>
                    <a:srgbClr val="FFFFFF"/>
                  </a:solidFill>
                  <a:latin typeface="Arial"/>
                  <a:ea typeface="Arial"/>
                  <a:cs typeface="Arial"/>
                  <a:sym typeface="Arial"/>
                </a:rPr>
                <a:t>option, click Next</a:t>
              </a:r>
              <a:endParaRPr/>
            </a:p>
          </p:txBody>
        </p:sp>
        <p:sp>
          <p:nvSpPr>
            <p:cNvPr id="1190" name="Google Shape;1190;p82"/>
            <p:cNvSpPr/>
            <p:nvPr/>
          </p:nvSpPr>
          <p:spPr>
            <a:xfrm>
              <a:off x="3351119" y="1450098"/>
              <a:ext cx="1594035" cy="1933464"/>
            </a:xfrm>
            <a:prstGeom prst="roundRect">
              <a:avLst>
                <a:gd name="adj" fmla="val 16667"/>
              </a:avLst>
            </a:prstGeom>
            <a:gradFill>
              <a:gsLst>
                <a:gs pos="0">
                  <a:srgbClr val="485D88"/>
                </a:gs>
                <a:gs pos="100000">
                  <a:srgbClr val="073A7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82"/>
            <p:cNvSpPr txBox="1"/>
            <p:nvPr/>
          </p:nvSpPr>
          <p:spPr>
            <a:xfrm>
              <a:off x="3428933" y="1527912"/>
              <a:ext cx="1438407" cy="1777836"/>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US" sz="1800" b="1">
                  <a:solidFill>
                    <a:srgbClr val="FFFFFF"/>
                  </a:solidFill>
                  <a:latin typeface="Arial"/>
                  <a:ea typeface="Arial"/>
                  <a:cs typeface="Arial"/>
                  <a:sym typeface="Arial"/>
                </a:rPr>
                <a:t>Search and select appropriate position</a:t>
              </a:r>
              <a:endParaRPr/>
            </a:p>
          </p:txBody>
        </p:sp>
        <p:sp>
          <p:nvSpPr>
            <p:cNvPr id="1192" name="Google Shape;1192;p82"/>
            <p:cNvSpPr/>
            <p:nvPr/>
          </p:nvSpPr>
          <p:spPr>
            <a:xfrm>
              <a:off x="5024856" y="1450098"/>
              <a:ext cx="1594035" cy="1933464"/>
            </a:xfrm>
            <a:prstGeom prst="roundRect">
              <a:avLst>
                <a:gd name="adj" fmla="val 16667"/>
              </a:avLst>
            </a:prstGeom>
            <a:gradFill>
              <a:gsLst>
                <a:gs pos="0">
                  <a:srgbClr val="485D88"/>
                </a:gs>
                <a:gs pos="100000">
                  <a:srgbClr val="073A73"/>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82"/>
            <p:cNvSpPr txBox="1"/>
            <p:nvPr/>
          </p:nvSpPr>
          <p:spPr>
            <a:xfrm>
              <a:off x="5102670" y="1527912"/>
              <a:ext cx="1438407" cy="1777836"/>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1">
                  <a:solidFill>
                    <a:srgbClr val="FFFFFF"/>
                  </a:solidFill>
                  <a:latin typeface="Arial"/>
                  <a:ea typeface="Arial"/>
                  <a:cs typeface="Arial"/>
                  <a:sym typeface="Arial"/>
                </a:rPr>
                <a:t>Update appropriate position data</a:t>
              </a:r>
              <a:endParaRPr/>
            </a:p>
          </p:txBody>
        </p:sp>
        <p:sp>
          <p:nvSpPr>
            <p:cNvPr id="1194" name="Google Shape;1194;p82"/>
            <p:cNvSpPr/>
            <p:nvPr/>
          </p:nvSpPr>
          <p:spPr>
            <a:xfrm>
              <a:off x="6698593" y="1450098"/>
              <a:ext cx="1594035" cy="1933464"/>
            </a:xfrm>
            <a:prstGeom prst="roundRect">
              <a:avLst>
                <a:gd name="adj" fmla="val 16667"/>
              </a:avLst>
            </a:prstGeom>
            <a:gradFill>
              <a:gsLst>
                <a:gs pos="0">
                  <a:srgbClr val="00B050"/>
                </a:gs>
                <a:gs pos="100000">
                  <a:srgbClr val="143B7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82"/>
            <p:cNvSpPr txBox="1"/>
            <p:nvPr/>
          </p:nvSpPr>
          <p:spPr>
            <a:xfrm>
              <a:off x="6776407" y="1527912"/>
              <a:ext cx="1438407" cy="1777836"/>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None/>
              </a:pPr>
              <a:r>
                <a:rPr lang="en-US" sz="1800" b="0">
                  <a:solidFill>
                    <a:srgbClr val="FFFFFF"/>
                  </a:solidFill>
                  <a:latin typeface="Arial"/>
                  <a:ea typeface="Arial"/>
                  <a:cs typeface="Arial"/>
                  <a:sym typeface="Arial"/>
                </a:rPr>
                <a:t>Click </a:t>
              </a:r>
              <a:r>
                <a:rPr lang="en-US" sz="1800" b="1">
                  <a:solidFill>
                    <a:srgbClr val="FFFFFF"/>
                  </a:solidFill>
                  <a:latin typeface="Arial"/>
                  <a:ea typeface="Arial"/>
                  <a:cs typeface="Arial"/>
                  <a:sym typeface="Arial"/>
                </a:rPr>
                <a:t>Save &amp; Submit for Review and Approval</a:t>
              </a:r>
              <a:endParaRPr/>
            </a:p>
          </p:txBody>
        </p:sp>
      </p:grpSp>
      <p:sp>
        <p:nvSpPr>
          <p:cNvPr id="1196" name="Google Shape;1196;p82"/>
          <p:cNvSpPr txBox="1"/>
          <p:nvPr/>
        </p:nvSpPr>
        <p:spPr>
          <a:xfrm>
            <a:off x="3836175" y="2132768"/>
            <a:ext cx="1569989" cy="600124"/>
          </a:xfrm>
          <a:prstGeom prst="rect">
            <a:avLst/>
          </a:prstGeom>
          <a:solidFill>
            <a:srgbClr val="FFD03B"/>
          </a:solidFill>
          <a:ln w="9525" cap="flat" cmpd="sng">
            <a:solidFill>
              <a:srgbClr val="59595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dirty="0" smtClean="0">
                <a:solidFill>
                  <a:schemeClr val="dk1"/>
                </a:solidFill>
                <a:latin typeface="Calibri"/>
                <a:ea typeface="Calibri"/>
                <a:cs typeface="Calibri"/>
                <a:sym typeface="Calibri"/>
              </a:rPr>
              <a:t>*Effective date should be </a:t>
            </a:r>
            <a:r>
              <a:rPr lang="en-US" sz="1100" b="1" u="sng" dirty="0" smtClean="0">
                <a:solidFill>
                  <a:schemeClr val="dk1"/>
                </a:solidFill>
                <a:latin typeface="Calibri"/>
                <a:ea typeface="Calibri"/>
                <a:cs typeface="Calibri"/>
                <a:sym typeface="Calibri"/>
              </a:rPr>
              <a:t>afte</a:t>
            </a:r>
            <a:r>
              <a:rPr lang="en-US" sz="1100" b="1" dirty="0" smtClean="0">
                <a:solidFill>
                  <a:schemeClr val="dk1"/>
                </a:solidFill>
                <a:latin typeface="Calibri"/>
                <a:ea typeface="Calibri"/>
                <a:cs typeface="Calibri"/>
                <a:sym typeface="Calibri"/>
              </a:rPr>
              <a:t>r the original date.</a:t>
            </a:r>
            <a:endParaRPr dirty="0"/>
          </a:p>
        </p:txBody>
      </p:sp>
    </p:spTree>
    <p:custDataLst>
      <p:tags r:id="rId1"/>
    </p:custDataLst>
    <p:extLst>
      <p:ext uri="{BB962C8B-B14F-4D97-AF65-F5344CB8AC3E}">
        <p14:creationId xmlns:p14="http://schemas.microsoft.com/office/powerpoint/2010/main" val="31830742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1821"/>
            <a:ext cx="9144000" cy="850911"/>
          </a:xfrm>
        </p:spPr>
        <p:txBody>
          <a:bodyPr/>
          <a:lstStyle/>
          <a:p>
            <a:r>
              <a:rPr lang="en-US" dirty="0" smtClean="0"/>
              <a:t>Updating Vacant Staff Positions</a:t>
            </a:r>
            <a:endParaRPr lang="en-US" dirty="0"/>
          </a:p>
        </p:txBody>
      </p:sp>
      <p:grpSp>
        <p:nvGrpSpPr>
          <p:cNvPr id="4" name="Google Shape;539;p28"/>
          <p:cNvGrpSpPr/>
          <p:nvPr/>
        </p:nvGrpSpPr>
        <p:grpSpPr>
          <a:xfrm>
            <a:off x="231052" y="1278151"/>
            <a:ext cx="2174313" cy="2106413"/>
            <a:chOff x="491126" y="1910302"/>
            <a:chExt cx="1427726" cy="1371600"/>
          </a:xfrm>
        </p:grpSpPr>
        <p:sp>
          <p:nvSpPr>
            <p:cNvPr id="11" name="Google Shape;541;p28"/>
            <p:cNvSpPr/>
            <p:nvPr/>
          </p:nvSpPr>
          <p:spPr>
            <a:xfrm>
              <a:off x="813855" y="2151293"/>
              <a:ext cx="1104997" cy="1130609"/>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 name="Google Shape;543;p28"/>
            <p:cNvGrpSpPr/>
            <p:nvPr/>
          </p:nvGrpSpPr>
          <p:grpSpPr>
            <a:xfrm>
              <a:off x="491126" y="1910302"/>
              <a:ext cx="645459" cy="646062"/>
              <a:chOff x="4974634" y="2199221"/>
              <a:chExt cx="914400" cy="914400"/>
            </a:xfrm>
          </p:grpSpPr>
          <p:grpSp>
            <p:nvGrpSpPr>
              <p:cNvPr id="7" name="Google Shape;544;p28"/>
              <p:cNvGrpSpPr/>
              <p:nvPr/>
            </p:nvGrpSpPr>
            <p:grpSpPr>
              <a:xfrm>
                <a:off x="4974634" y="2199221"/>
                <a:ext cx="914400" cy="914400"/>
                <a:chOff x="6484451" y="2787529"/>
                <a:chExt cx="886968" cy="882096"/>
              </a:xfrm>
            </p:grpSpPr>
            <p:sp>
              <p:nvSpPr>
                <p:cNvPr id="9" name="Google Shape;545;p28"/>
                <p:cNvSpPr/>
                <p:nvPr/>
              </p:nvSpPr>
              <p:spPr>
                <a:xfrm>
                  <a:off x="6484451" y="2787529"/>
                  <a:ext cx="886968" cy="882096"/>
                </a:xfrm>
                <a:prstGeom prst="ellipse">
                  <a:avLst/>
                </a:prstGeom>
                <a:solidFill>
                  <a:srgbClr val="09548E"/>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546;p28"/>
                <p:cNvSpPr/>
                <p:nvPr/>
              </p:nvSpPr>
              <p:spPr>
                <a:xfrm>
                  <a:off x="6946225" y="2926391"/>
                  <a:ext cx="302850" cy="485700"/>
                </a:xfrm>
                <a:prstGeom prst="curvedLeftArrow">
                  <a:avLst>
                    <a:gd name="adj1" fmla="val 25000"/>
                    <a:gd name="adj2" fmla="val 50000"/>
                    <a:gd name="adj3" fmla="val 25000"/>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8" name="Google Shape;547;p28"/>
              <p:cNvSpPr/>
              <p:nvPr/>
            </p:nvSpPr>
            <p:spPr>
              <a:xfrm rot="10800000">
                <a:off x="5119618" y="2463260"/>
                <a:ext cx="312216" cy="503487"/>
              </a:xfrm>
              <a:prstGeom prst="curvedLeftArrow">
                <a:avLst>
                  <a:gd name="adj1" fmla="val 25000"/>
                  <a:gd name="adj2" fmla="val 50000"/>
                  <a:gd name="adj3" fmla="val 25000"/>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3" name="TextBox 12"/>
          <p:cNvSpPr txBox="1"/>
          <p:nvPr/>
        </p:nvSpPr>
        <p:spPr>
          <a:xfrm>
            <a:off x="393576" y="3545840"/>
            <a:ext cx="2237864" cy="1138773"/>
          </a:xfrm>
          <a:prstGeom prst="rect">
            <a:avLst/>
          </a:prstGeom>
          <a:noFill/>
        </p:spPr>
        <p:txBody>
          <a:bodyPr wrap="square" rtlCol="0">
            <a:spAutoFit/>
          </a:bodyPr>
          <a:lstStyle/>
          <a:p>
            <a:pPr algn="ctr"/>
            <a:r>
              <a:rPr lang="en-US" sz="3200" b="1" dirty="0" smtClean="0"/>
              <a:t>STAFF</a:t>
            </a:r>
          </a:p>
          <a:p>
            <a:pPr algn="ctr"/>
            <a:r>
              <a:rPr lang="en-US" sz="1800" b="1" dirty="0" smtClean="0"/>
              <a:t>(Career, Limited- Career, Contract)</a:t>
            </a:r>
            <a:endParaRPr lang="en-US" sz="1800" b="1" dirty="0"/>
          </a:p>
        </p:txBody>
      </p:sp>
      <p:sp>
        <p:nvSpPr>
          <p:cNvPr id="14" name="Google Shape;536;p28"/>
          <p:cNvSpPr txBox="1">
            <a:spLocks noGrp="1"/>
          </p:cNvSpPr>
          <p:nvPr>
            <p:ph type="body" idx="1"/>
          </p:nvPr>
        </p:nvSpPr>
        <p:spPr>
          <a:xfrm>
            <a:off x="2624039" y="1450871"/>
            <a:ext cx="6245750" cy="381572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200"/>
              <a:buChar char="•"/>
            </a:pPr>
            <a:r>
              <a:rPr lang="en-US" sz="2400" dirty="0" smtClean="0"/>
              <a:t>When changing or updating </a:t>
            </a:r>
            <a:r>
              <a:rPr lang="en-US" sz="2400" dirty="0" smtClean="0"/>
              <a:t>vacant Staff </a:t>
            </a:r>
            <a:r>
              <a:rPr lang="en-US" sz="2400" dirty="0" smtClean="0"/>
              <a:t>position attributes, a </a:t>
            </a:r>
            <a:r>
              <a:rPr lang="en-US" sz="2400" b="1" dirty="0" smtClean="0"/>
              <a:t>“Reclassification” </a:t>
            </a:r>
            <a:r>
              <a:rPr lang="en-US" sz="2400" dirty="0" smtClean="0"/>
              <a:t>request will need to be submitted via </a:t>
            </a:r>
            <a:r>
              <a:rPr lang="en-US" sz="2400" dirty="0" smtClean="0"/>
              <a:t>Fast Class</a:t>
            </a:r>
            <a:r>
              <a:rPr lang="en-US" sz="2400" dirty="0" smtClean="0"/>
              <a:t>.</a:t>
            </a:r>
            <a:endParaRPr sz="3600" dirty="0"/>
          </a:p>
          <a:p>
            <a:pPr marL="342900" lvl="0" indent="-342900" algn="l" rtl="0">
              <a:spcBef>
                <a:spcPts val="600"/>
              </a:spcBef>
              <a:spcAft>
                <a:spcPts val="0"/>
              </a:spcAft>
              <a:buClr>
                <a:schemeClr val="dk1"/>
              </a:buClr>
              <a:buSzPts val="2200"/>
              <a:buChar char="•"/>
            </a:pPr>
            <a:endParaRPr sz="3600" dirty="0"/>
          </a:p>
          <a:p>
            <a:pPr marL="342900" lvl="0" indent="-342900" algn="l" rtl="0">
              <a:spcBef>
                <a:spcPts val="600"/>
              </a:spcBef>
              <a:spcAft>
                <a:spcPts val="0"/>
              </a:spcAft>
              <a:buClr>
                <a:schemeClr val="dk1"/>
              </a:buClr>
              <a:buSzPts val="2200"/>
              <a:buChar char="•"/>
            </a:pPr>
            <a:r>
              <a:rPr lang="en-US" sz="2400" dirty="0" smtClean="0"/>
              <a:t>Changes to </a:t>
            </a:r>
            <a:r>
              <a:rPr lang="en-US" sz="2400" dirty="0"/>
              <a:t>vacant positions should be driven by departmental </a:t>
            </a:r>
            <a:r>
              <a:rPr lang="en-US" sz="2400" dirty="0" smtClean="0"/>
              <a:t>needs, </a:t>
            </a:r>
            <a:r>
              <a:rPr lang="en-US" sz="2400" dirty="0"/>
              <a:t>and reflect the actual evolution of the position.</a:t>
            </a:r>
            <a:endParaRPr sz="3600" dirty="0"/>
          </a:p>
          <a:p>
            <a:pPr marL="342900" lvl="0" indent="-139700" algn="l" rtl="0">
              <a:spcBef>
                <a:spcPts val="640"/>
              </a:spcBef>
              <a:spcAft>
                <a:spcPts val="0"/>
              </a:spcAft>
              <a:buClr>
                <a:schemeClr val="dk1"/>
              </a:buClr>
              <a:buSzPts val="3200"/>
              <a:buNone/>
            </a:pPr>
            <a:endParaRPr sz="3600" dirty="0"/>
          </a:p>
          <a:p>
            <a:pPr marL="342900" lvl="0" indent="-139700" algn="l" rtl="0">
              <a:spcBef>
                <a:spcPts val="640"/>
              </a:spcBef>
              <a:spcAft>
                <a:spcPts val="0"/>
              </a:spcAft>
              <a:buClr>
                <a:schemeClr val="dk1"/>
              </a:buClr>
              <a:buSzPts val="3200"/>
              <a:buNone/>
            </a:pPr>
            <a:endParaRPr sz="36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021" y="1969445"/>
            <a:ext cx="990526" cy="1183749"/>
          </a:xfrm>
          <a:prstGeom prst="rect">
            <a:avLst/>
          </a:prstGeom>
        </p:spPr>
      </p:pic>
    </p:spTree>
    <p:custDataLst>
      <p:tags r:id="rId1"/>
    </p:custDataLst>
    <p:extLst>
      <p:ext uri="{BB962C8B-B14F-4D97-AF65-F5344CB8AC3E}">
        <p14:creationId xmlns:p14="http://schemas.microsoft.com/office/powerpoint/2010/main" val="2633425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10"/>
          <p:cNvSpPr txBox="1">
            <a:spLocks noGrp="1"/>
          </p:cNvSpPr>
          <p:nvPr>
            <p:ph type="body" idx="1"/>
          </p:nvPr>
        </p:nvSpPr>
        <p:spPr>
          <a:xfrm>
            <a:off x="1912620" y="2957357"/>
            <a:ext cx="5510156" cy="109612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D579B"/>
              </a:buClr>
              <a:buSzPts val="4000"/>
              <a:buNone/>
            </a:pPr>
            <a:r>
              <a:rPr lang="en-US" sz="4000" b="1" dirty="0">
                <a:solidFill>
                  <a:srgbClr val="1D579B"/>
                </a:solidFill>
                <a:latin typeface="Arial"/>
                <a:ea typeface="Arial"/>
                <a:cs typeface="Arial"/>
                <a:sym typeface="Arial"/>
              </a:rPr>
              <a:t>Position Management Overview</a:t>
            </a:r>
            <a:endParaRPr dirty="0"/>
          </a:p>
        </p:txBody>
      </p:sp>
      <p:sp>
        <p:nvSpPr>
          <p:cNvPr id="199" name="Google Shape;199;p10"/>
          <p:cNvSpPr txBox="1">
            <a:spLocks noGrp="1"/>
          </p:cNvSpPr>
          <p:nvPr>
            <p:ph type="title"/>
          </p:nvPr>
        </p:nvSpPr>
        <p:spPr>
          <a:xfrm>
            <a:off x="1722120" y="2123266"/>
            <a:ext cx="8366760" cy="74980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C000"/>
              </a:buClr>
              <a:buSzPts val="3600"/>
              <a:buFont typeface="Arial Black"/>
              <a:buNone/>
            </a:pPr>
            <a:r>
              <a:rPr lang="en-US" sz="3600">
                <a:solidFill>
                  <a:srgbClr val="FFC000"/>
                </a:solidFill>
              </a:rPr>
              <a:t>LESSON</a:t>
            </a:r>
            <a:r>
              <a:rPr lang="en-US" sz="3600">
                <a:solidFill>
                  <a:srgbClr val="3F3F3F"/>
                </a:solidFill>
              </a:rPr>
              <a:t> </a:t>
            </a:r>
            <a:r>
              <a:rPr lang="en-US" sz="3600">
                <a:solidFill>
                  <a:srgbClr val="FFC000"/>
                </a:solidFill>
              </a:rPr>
              <a:t>1</a:t>
            </a:r>
            <a:endParaRPr/>
          </a:p>
        </p:txBody>
      </p:sp>
      <p:sp>
        <p:nvSpPr>
          <p:cNvPr id="200" name="Google Shape;200;p10"/>
          <p:cNvSpPr/>
          <p:nvPr/>
        </p:nvSpPr>
        <p:spPr>
          <a:xfrm>
            <a:off x="0" y="784982"/>
            <a:ext cx="9144000" cy="44245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10"/>
          <p:cNvSpPr/>
          <p:nvPr/>
        </p:nvSpPr>
        <p:spPr>
          <a:xfrm>
            <a:off x="289560" y="2286928"/>
            <a:ext cx="1432560" cy="1416391"/>
          </a:xfrm>
          <a:prstGeom prst="curvedRightArrow">
            <a:avLst>
              <a:gd name="adj1" fmla="val 25000"/>
              <a:gd name="adj2" fmla="val 50000"/>
              <a:gd name="adj3" fmla="val 25000"/>
            </a:avLst>
          </a:prstGeom>
          <a:gradFill>
            <a:gsLst>
              <a:gs pos="0">
                <a:srgbClr val="1F3864"/>
              </a:gs>
              <a:gs pos="100000">
                <a:srgbClr val="91CCFF"/>
              </a:gs>
            </a:gsLst>
            <a:lin ang="16200000" scaled="0"/>
          </a:gradFill>
          <a:ln w="9525" cap="flat" cmpd="sng">
            <a:solidFill>
              <a:srgbClr val="5597D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02" name="Google Shape;202;p10">
            <a:hlinkClick r:id="rId4" action="ppaction://hlinksldjump"/>
          </p:cNvPr>
          <p:cNvPicPr preferRelativeResize="0"/>
          <p:nvPr/>
        </p:nvPicPr>
        <p:blipFill rotWithShape="1">
          <a:blip r:embed="rId5">
            <a:alphaModFix/>
          </a:blip>
          <a:srcRect b="10636"/>
          <a:stretch/>
        </p:blipFill>
        <p:spPr>
          <a:xfrm>
            <a:off x="8515030" y="77986"/>
            <a:ext cx="537530" cy="518160"/>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28"/>
          <p:cNvSpPr txBox="1">
            <a:spLocks noGrp="1"/>
          </p:cNvSpPr>
          <p:nvPr>
            <p:ph type="body" idx="1"/>
          </p:nvPr>
        </p:nvSpPr>
        <p:spPr>
          <a:xfrm>
            <a:off x="2624039" y="1450871"/>
            <a:ext cx="6245750" cy="381572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200"/>
              <a:buChar char="•"/>
            </a:pPr>
            <a:r>
              <a:rPr lang="en-US" sz="2400" dirty="0"/>
              <a:t>Vacant positions can be updated whenever a department needs to change the data on an unfilled position.</a:t>
            </a:r>
            <a:endParaRPr sz="3600" dirty="0"/>
          </a:p>
          <a:p>
            <a:pPr marL="342900" lvl="0" indent="-342900" algn="l" rtl="0">
              <a:spcBef>
                <a:spcPts val="600"/>
              </a:spcBef>
              <a:spcAft>
                <a:spcPts val="0"/>
              </a:spcAft>
              <a:buClr>
                <a:schemeClr val="dk1"/>
              </a:buClr>
              <a:buSzPts val="2200"/>
              <a:buChar char="•"/>
            </a:pPr>
            <a:r>
              <a:rPr lang="en-US" sz="2400" dirty="0" smtClean="0"/>
              <a:t>Changes to an empty/unfilled position are done via Position Control Request, using the “Update Vacant Position” option.</a:t>
            </a:r>
            <a:endParaRPr sz="3600" dirty="0"/>
          </a:p>
          <a:p>
            <a:pPr marL="342900" lvl="0" indent="-342900" algn="l" rtl="0">
              <a:spcBef>
                <a:spcPts val="600"/>
              </a:spcBef>
              <a:spcAft>
                <a:spcPts val="0"/>
              </a:spcAft>
              <a:buClr>
                <a:schemeClr val="dk1"/>
              </a:buClr>
              <a:buSzPts val="2200"/>
              <a:buChar char="•"/>
            </a:pPr>
            <a:r>
              <a:rPr lang="en-US" sz="2400" dirty="0" smtClean="0"/>
              <a:t>Changes to </a:t>
            </a:r>
            <a:r>
              <a:rPr lang="en-US" sz="2400" dirty="0"/>
              <a:t>vacant positions should be driven by departmental needs and reflect the actual evolution of the position</a:t>
            </a:r>
            <a:r>
              <a:rPr lang="en-US" sz="2400" dirty="0" smtClean="0"/>
              <a:t>.</a:t>
            </a:r>
            <a:endParaRPr sz="3600" dirty="0"/>
          </a:p>
          <a:p>
            <a:pPr marL="342900" lvl="0" indent="-139700" algn="l" rtl="0">
              <a:spcBef>
                <a:spcPts val="640"/>
              </a:spcBef>
              <a:spcAft>
                <a:spcPts val="0"/>
              </a:spcAft>
              <a:buClr>
                <a:schemeClr val="dk1"/>
              </a:buClr>
              <a:buSzPts val="3200"/>
              <a:buNone/>
            </a:pPr>
            <a:endParaRPr sz="3600" dirty="0"/>
          </a:p>
          <a:p>
            <a:pPr marL="342900" lvl="0" indent="-139700" algn="l" rtl="0">
              <a:spcBef>
                <a:spcPts val="640"/>
              </a:spcBef>
              <a:spcAft>
                <a:spcPts val="0"/>
              </a:spcAft>
              <a:buClr>
                <a:schemeClr val="dk1"/>
              </a:buClr>
              <a:buSzPts val="3200"/>
              <a:buNone/>
            </a:pPr>
            <a:endParaRPr sz="3600" dirty="0"/>
          </a:p>
        </p:txBody>
      </p:sp>
      <p:sp>
        <p:nvSpPr>
          <p:cNvPr id="537" name="Google Shape;537;p28"/>
          <p:cNvSpPr txBox="1">
            <a:spLocks noGrp="1"/>
          </p:cNvSpPr>
          <p:nvPr>
            <p:ph type="title"/>
          </p:nvPr>
        </p:nvSpPr>
        <p:spPr>
          <a:xfrm>
            <a:off x="0" y="131821"/>
            <a:ext cx="9144000" cy="85091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3200"/>
              <a:buFont typeface="Arial Black"/>
              <a:buNone/>
            </a:pPr>
            <a:r>
              <a:rPr lang="en-US" sz="3600" dirty="0"/>
              <a:t>Updating </a:t>
            </a:r>
            <a:r>
              <a:rPr lang="en-US" sz="3600" dirty="0" smtClean="0"/>
              <a:t>Academic Positions </a:t>
            </a:r>
            <a:endParaRPr sz="3600" dirty="0"/>
          </a:p>
        </p:txBody>
      </p:sp>
      <p:sp>
        <p:nvSpPr>
          <p:cNvPr id="538" name="Google Shape;538;p28"/>
          <p:cNvSpPr txBox="1"/>
          <p:nvPr/>
        </p:nvSpPr>
        <p:spPr>
          <a:xfrm>
            <a:off x="819609" y="5433020"/>
            <a:ext cx="7816313" cy="646331"/>
          </a:xfrm>
          <a:prstGeom prst="rect">
            <a:avLst/>
          </a:prstGeom>
          <a:noFill/>
          <a:ln>
            <a:noFill/>
          </a:ln>
        </p:spPr>
        <p:txBody>
          <a:bodyPr spcFirstLastPara="1" wrap="square" lIns="91425" tIns="45700" rIns="91425" bIns="45700" anchor="t" anchorCtr="0">
            <a:spAutoFit/>
          </a:bodyPr>
          <a:lstStyle/>
          <a:p>
            <a:pPr marL="457200" marR="0" lvl="2" indent="0" algn="l" rtl="0">
              <a:lnSpc>
                <a:spcPct val="100000"/>
              </a:lnSpc>
              <a:spcBef>
                <a:spcPts val="0"/>
              </a:spcBef>
              <a:spcAft>
                <a:spcPts val="0"/>
              </a:spcAft>
              <a:buClr>
                <a:schemeClr val="dk1"/>
              </a:buClr>
              <a:buSzPts val="1800"/>
              <a:buFont typeface="Calibri"/>
              <a:buNone/>
            </a:pPr>
            <a:r>
              <a:rPr lang="en-US" sz="1800" b="0" i="0" u="none" strike="noStrike" cap="none" dirty="0">
                <a:solidFill>
                  <a:schemeClr val="dk1"/>
                </a:solidFill>
                <a:latin typeface="Calibri"/>
                <a:ea typeface="Calibri"/>
                <a:cs typeface="Calibri"/>
                <a:sym typeface="Calibri"/>
              </a:rPr>
              <a:t>Example: </a:t>
            </a:r>
            <a:r>
              <a:rPr lang="en-US" sz="1800" b="1" i="0" u="none" strike="noStrike" cap="none" dirty="0">
                <a:solidFill>
                  <a:srgbClr val="00B050"/>
                </a:solidFill>
                <a:latin typeface="Calibri"/>
                <a:ea typeface="Calibri"/>
                <a:cs typeface="Calibri"/>
                <a:sym typeface="Calibri"/>
              </a:rPr>
              <a:t>My principal analyst retired, and I need to hire someone to replace them, but we want to hire someone at the senior analyst level.</a:t>
            </a:r>
            <a:endParaRPr b="1" dirty="0">
              <a:solidFill>
                <a:srgbClr val="00B050"/>
              </a:solidFill>
            </a:endParaRPr>
          </a:p>
        </p:txBody>
      </p:sp>
      <p:grpSp>
        <p:nvGrpSpPr>
          <p:cNvPr id="539" name="Google Shape;539;p28"/>
          <p:cNvGrpSpPr/>
          <p:nvPr/>
        </p:nvGrpSpPr>
        <p:grpSpPr>
          <a:xfrm>
            <a:off x="141592" y="1445149"/>
            <a:ext cx="2174313" cy="2106413"/>
            <a:chOff x="491126" y="1910302"/>
            <a:chExt cx="1427726" cy="1371600"/>
          </a:xfrm>
        </p:grpSpPr>
        <p:sp>
          <p:nvSpPr>
            <p:cNvPr id="541" name="Google Shape;541;p28"/>
            <p:cNvSpPr/>
            <p:nvPr/>
          </p:nvSpPr>
          <p:spPr>
            <a:xfrm>
              <a:off x="813855" y="2151293"/>
              <a:ext cx="1104997" cy="1130609"/>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43" name="Google Shape;543;p28"/>
            <p:cNvGrpSpPr/>
            <p:nvPr/>
          </p:nvGrpSpPr>
          <p:grpSpPr>
            <a:xfrm>
              <a:off x="491126" y="1910302"/>
              <a:ext cx="645459" cy="646062"/>
              <a:chOff x="4974634" y="2199221"/>
              <a:chExt cx="914400" cy="914400"/>
            </a:xfrm>
          </p:grpSpPr>
          <p:grpSp>
            <p:nvGrpSpPr>
              <p:cNvPr id="544" name="Google Shape;544;p28"/>
              <p:cNvGrpSpPr/>
              <p:nvPr/>
            </p:nvGrpSpPr>
            <p:grpSpPr>
              <a:xfrm>
                <a:off x="4974634" y="2199221"/>
                <a:ext cx="914400" cy="914400"/>
                <a:chOff x="6484451" y="2787529"/>
                <a:chExt cx="886968" cy="882096"/>
              </a:xfrm>
            </p:grpSpPr>
            <p:sp>
              <p:nvSpPr>
                <p:cNvPr id="545" name="Google Shape;545;p28"/>
                <p:cNvSpPr/>
                <p:nvPr/>
              </p:nvSpPr>
              <p:spPr>
                <a:xfrm>
                  <a:off x="6484451" y="2787529"/>
                  <a:ext cx="886968" cy="882096"/>
                </a:xfrm>
                <a:prstGeom prst="ellipse">
                  <a:avLst/>
                </a:prstGeom>
                <a:solidFill>
                  <a:srgbClr val="09548E"/>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28"/>
                <p:cNvSpPr/>
                <p:nvPr/>
              </p:nvSpPr>
              <p:spPr>
                <a:xfrm>
                  <a:off x="6946225" y="2926391"/>
                  <a:ext cx="302850" cy="485700"/>
                </a:xfrm>
                <a:prstGeom prst="curvedLeftArrow">
                  <a:avLst>
                    <a:gd name="adj1" fmla="val 25000"/>
                    <a:gd name="adj2" fmla="val 50000"/>
                    <a:gd name="adj3" fmla="val 25000"/>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547" name="Google Shape;547;p28"/>
              <p:cNvSpPr/>
              <p:nvPr/>
            </p:nvSpPr>
            <p:spPr>
              <a:xfrm rot="10800000">
                <a:off x="5119618" y="2463260"/>
                <a:ext cx="312216" cy="503487"/>
              </a:xfrm>
              <a:prstGeom prst="curvedLeftArrow">
                <a:avLst>
                  <a:gd name="adj1" fmla="val 25000"/>
                  <a:gd name="adj2" fmla="val 50000"/>
                  <a:gd name="adj3" fmla="val 25000"/>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548" name="Google Shape;548;p28"/>
          <p:cNvPicPr preferRelativeResize="0"/>
          <p:nvPr/>
        </p:nvPicPr>
        <p:blipFill rotWithShape="1">
          <a:blip r:embed="rId4">
            <a:alphaModFix/>
          </a:blip>
          <a:srcRect/>
          <a:stretch/>
        </p:blipFill>
        <p:spPr>
          <a:xfrm>
            <a:off x="506124" y="5418273"/>
            <a:ext cx="680005" cy="630505"/>
          </a:xfrm>
          <a:prstGeom prst="rect">
            <a:avLst/>
          </a:prstGeom>
          <a:noFill/>
          <a:ln>
            <a:noFill/>
          </a:ln>
        </p:spPr>
      </p:pic>
      <p:sp>
        <p:nvSpPr>
          <p:cNvPr id="15" name="TextBox 14"/>
          <p:cNvSpPr txBox="1"/>
          <p:nvPr/>
        </p:nvSpPr>
        <p:spPr>
          <a:xfrm>
            <a:off x="393576" y="3545840"/>
            <a:ext cx="2237864" cy="861774"/>
          </a:xfrm>
          <a:prstGeom prst="rect">
            <a:avLst/>
          </a:prstGeom>
          <a:noFill/>
        </p:spPr>
        <p:txBody>
          <a:bodyPr wrap="square" rtlCol="0">
            <a:spAutoFit/>
          </a:bodyPr>
          <a:lstStyle/>
          <a:p>
            <a:pPr algn="ctr"/>
            <a:r>
              <a:rPr lang="en-US" sz="3200" b="1" dirty="0" smtClean="0"/>
              <a:t>Academic</a:t>
            </a:r>
          </a:p>
          <a:p>
            <a:pPr algn="ctr"/>
            <a:r>
              <a:rPr lang="en-US" sz="1800" b="1" dirty="0" smtClean="0"/>
              <a:t>(All)</a:t>
            </a:r>
            <a:endParaRPr lang="en-US" sz="1800" b="1"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803" y="2147655"/>
            <a:ext cx="990526" cy="1183749"/>
          </a:xfrm>
          <a:prstGeom prst="rect">
            <a:avLst/>
          </a:prstGeom>
        </p:spPr>
      </p:pic>
    </p:spTree>
    <p:custDataLst>
      <p:tags r:id="rId1"/>
    </p:custDataLst>
    <p:extLst>
      <p:ext uri="{BB962C8B-B14F-4D97-AF65-F5344CB8AC3E}">
        <p14:creationId xmlns:p14="http://schemas.microsoft.com/office/powerpoint/2010/main" val="3406058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7" name="Google Shape;537;p28"/>
          <p:cNvSpPr txBox="1">
            <a:spLocks noGrp="1"/>
          </p:cNvSpPr>
          <p:nvPr>
            <p:ph type="title"/>
          </p:nvPr>
        </p:nvSpPr>
        <p:spPr>
          <a:xfrm>
            <a:off x="0" y="131821"/>
            <a:ext cx="9144000" cy="85091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0000"/>
              </a:buClr>
              <a:buSzPts val="3200"/>
              <a:buFont typeface="Arial Black"/>
              <a:buNone/>
            </a:pPr>
            <a:r>
              <a:rPr lang="en-US" sz="3600" dirty="0"/>
              <a:t>Updating </a:t>
            </a:r>
            <a:r>
              <a:rPr lang="en-US" sz="3600" dirty="0" smtClean="0"/>
              <a:t>Academic Senate Positions </a:t>
            </a:r>
            <a:endParaRPr sz="3600" dirty="0"/>
          </a:p>
        </p:txBody>
      </p:sp>
      <p:grpSp>
        <p:nvGrpSpPr>
          <p:cNvPr id="539" name="Google Shape;539;p28"/>
          <p:cNvGrpSpPr/>
          <p:nvPr/>
        </p:nvGrpSpPr>
        <p:grpSpPr>
          <a:xfrm>
            <a:off x="287500" y="1633501"/>
            <a:ext cx="2174313" cy="2106413"/>
            <a:chOff x="491126" y="1910302"/>
            <a:chExt cx="1427726" cy="1371600"/>
          </a:xfrm>
        </p:grpSpPr>
        <p:sp>
          <p:nvSpPr>
            <p:cNvPr id="541" name="Google Shape;541;p28"/>
            <p:cNvSpPr/>
            <p:nvPr/>
          </p:nvSpPr>
          <p:spPr>
            <a:xfrm>
              <a:off x="813855" y="2151293"/>
              <a:ext cx="1104997" cy="1130609"/>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43" name="Google Shape;543;p28"/>
            <p:cNvGrpSpPr/>
            <p:nvPr/>
          </p:nvGrpSpPr>
          <p:grpSpPr>
            <a:xfrm>
              <a:off x="491126" y="1910302"/>
              <a:ext cx="645459" cy="646062"/>
              <a:chOff x="4974634" y="2199221"/>
              <a:chExt cx="914400" cy="914400"/>
            </a:xfrm>
          </p:grpSpPr>
          <p:grpSp>
            <p:nvGrpSpPr>
              <p:cNvPr id="544" name="Google Shape;544;p28"/>
              <p:cNvGrpSpPr/>
              <p:nvPr/>
            </p:nvGrpSpPr>
            <p:grpSpPr>
              <a:xfrm>
                <a:off x="4974634" y="2199221"/>
                <a:ext cx="914400" cy="914400"/>
                <a:chOff x="6484451" y="2787529"/>
                <a:chExt cx="886968" cy="882096"/>
              </a:xfrm>
            </p:grpSpPr>
            <p:sp>
              <p:nvSpPr>
                <p:cNvPr id="545" name="Google Shape;545;p28"/>
                <p:cNvSpPr/>
                <p:nvPr/>
              </p:nvSpPr>
              <p:spPr>
                <a:xfrm>
                  <a:off x="6484451" y="2787529"/>
                  <a:ext cx="886968" cy="882096"/>
                </a:xfrm>
                <a:prstGeom prst="ellipse">
                  <a:avLst/>
                </a:prstGeom>
                <a:solidFill>
                  <a:srgbClr val="09548E"/>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28"/>
                <p:cNvSpPr/>
                <p:nvPr/>
              </p:nvSpPr>
              <p:spPr>
                <a:xfrm>
                  <a:off x="6946225" y="2926391"/>
                  <a:ext cx="302850" cy="485700"/>
                </a:xfrm>
                <a:prstGeom prst="curvedLeftArrow">
                  <a:avLst>
                    <a:gd name="adj1" fmla="val 25000"/>
                    <a:gd name="adj2" fmla="val 50000"/>
                    <a:gd name="adj3" fmla="val 25000"/>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547" name="Google Shape;547;p28"/>
              <p:cNvSpPr/>
              <p:nvPr/>
            </p:nvSpPr>
            <p:spPr>
              <a:xfrm rot="10800000">
                <a:off x="5119618" y="2463260"/>
                <a:ext cx="312216" cy="503487"/>
              </a:xfrm>
              <a:prstGeom prst="curvedLeftArrow">
                <a:avLst>
                  <a:gd name="adj1" fmla="val 25000"/>
                  <a:gd name="adj2" fmla="val 50000"/>
                  <a:gd name="adj3" fmla="val 25000"/>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 name="Text Placeholder 2"/>
          <p:cNvSpPr>
            <a:spLocks noGrp="1"/>
          </p:cNvSpPr>
          <p:nvPr>
            <p:ph type="body" idx="1"/>
          </p:nvPr>
        </p:nvSpPr>
        <p:spPr>
          <a:xfrm>
            <a:off x="2797445" y="1381512"/>
            <a:ext cx="6121965" cy="4714488"/>
          </a:xfrm>
        </p:spPr>
        <p:txBody>
          <a:bodyPr>
            <a:noAutofit/>
          </a:bodyPr>
          <a:lstStyle/>
          <a:p>
            <a:r>
              <a:rPr lang="en-US" sz="2300" dirty="0" smtClean="0"/>
              <a:t>Although Academic Senate positions are created by the budget office,</a:t>
            </a:r>
            <a:r>
              <a:rPr lang="en-US" sz="2300" b="1" dirty="0" smtClean="0"/>
              <a:t> each individual department is responsible for maintaining the position until vacated</a:t>
            </a:r>
            <a:r>
              <a:rPr lang="en-US" sz="2300" dirty="0" smtClean="0"/>
              <a:t>.</a:t>
            </a:r>
          </a:p>
          <a:p>
            <a:endParaRPr lang="en-US" sz="2300" dirty="0" smtClean="0"/>
          </a:p>
          <a:p>
            <a:r>
              <a:rPr lang="en-US" sz="2300" dirty="0" smtClean="0"/>
              <a:t>Please do </a:t>
            </a:r>
            <a:r>
              <a:rPr lang="en-US" sz="2300" smtClean="0"/>
              <a:t>assign more than </a:t>
            </a:r>
            <a:r>
              <a:rPr lang="en-US" sz="2300" dirty="0" smtClean="0"/>
              <a:t>1 </a:t>
            </a:r>
            <a:r>
              <a:rPr lang="en-US" sz="2300" smtClean="0"/>
              <a:t>person to </a:t>
            </a:r>
            <a:r>
              <a:rPr lang="en-US" sz="2300" dirty="0" smtClean="0"/>
              <a:t>a position. </a:t>
            </a:r>
            <a:r>
              <a:rPr lang="en-US" sz="2300" dirty="0" smtClean="0"/>
              <a:t>No multi-head count.</a:t>
            </a:r>
          </a:p>
          <a:p>
            <a:pPr lvl="1"/>
            <a:r>
              <a:rPr lang="en-US" sz="2300" dirty="0" smtClean="0"/>
              <a:t>In transition situations where shadowing or cross training may occur, create another position with the same attributes for the new employee.</a:t>
            </a:r>
            <a:endParaRPr lang="en-US" sz="2300" dirty="0" smtClean="0"/>
          </a:p>
        </p:txBody>
      </p:sp>
      <p:sp>
        <p:nvSpPr>
          <p:cNvPr id="20" name="TextBox 19"/>
          <p:cNvSpPr txBox="1"/>
          <p:nvPr/>
        </p:nvSpPr>
        <p:spPr>
          <a:xfrm>
            <a:off x="408429" y="3776987"/>
            <a:ext cx="2237864" cy="1077218"/>
          </a:xfrm>
          <a:prstGeom prst="rect">
            <a:avLst/>
          </a:prstGeom>
          <a:noFill/>
        </p:spPr>
        <p:txBody>
          <a:bodyPr wrap="square" rtlCol="0">
            <a:spAutoFit/>
          </a:bodyPr>
          <a:lstStyle/>
          <a:p>
            <a:pPr algn="ctr"/>
            <a:r>
              <a:rPr lang="en-US" sz="3200" b="1" dirty="0" smtClean="0"/>
              <a:t>Academic Senate</a:t>
            </a:r>
            <a:endParaRPr lang="en-US" sz="1800" b="1"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081" y="2279881"/>
            <a:ext cx="990526" cy="1183749"/>
          </a:xfrm>
          <a:prstGeom prst="rect">
            <a:avLst/>
          </a:prstGeom>
        </p:spPr>
      </p:pic>
    </p:spTree>
    <p:custDataLst>
      <p:tags r:id="rId1"/>
    </p:custData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 Update Form</a:t>
            </a:r>
            <a:endParaRPr lang="en-US" dirty="0"/>
          </a:p>
        </p:txBody>
      </p:sp>
      <p:pic>
        <p:nvPicPr>
          <p:cNvPr id="5" name="Picture 4"/>
          <p:cNvPicPr>
            <a:picLocks noChangeAspect="1"/>
          </p:cNvPicPr>
          <p:nvPr/>
        </p:nvPicPr>
        <p:blipFill>
          <a:blip r:embed="rId4"/>
          <a:stretch>
            <a:fillRect/>
          </a:stretch>
        </p:blipFill>
        <p:spPr>
          <a:xfrm>
            <a:off x="515597" y="1333922"/>
            <a:ext cx="8015266" cy="4587220"/>
          </a:xfrm>
          <a:prstGeom prst="rect">
            <a:avLst/>
          </a:prstGeom>
        </p:spPr>
      </p:pic>
      <p:sp>
        <p:nvSpPr>
          <p:cNvPr id="6" name="TextBox 5"/>
          <p:cNvSpPr txBox="1"/>
          <p:nvPr/>
        </p:nvSpPr>
        <p:spPr>
          <a:xfrm>
            <a:off x="272688" y="1245434"/>
            <a:ext cx="8073571"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t>It is strongly recommended to download and save the document to your computer in order to activate values for each required field.</a:t>
            </a:r>
            <a:endParaRPr lang="en-US" sz="1800" dirty="0"/>
          </a:p>
        </p:txBody>
      </p:sp>
      <p:pic>
        <p:nvPicPr>
          <p:cNvPr id="7" name="Picture 6"/>
          <p:cNvPicPr>
            <a:picLocks noChangeAspect="1"/>
          </p:cNvPicPr>
          <p:nvPr/>
        </p:nvPicPr>
        <p:blipFill>
          <a:blip r:embed="rId5"/>
          <a:stretch>
            <a:fillRect/>
          </a:stretch>
        </p:blipFill>
        <p:spPr>
          <a:xfrm>
            <a:off x="4206572" y="2154467"/>
            <a:ext cx="4595747" cy="4048456"/>
          </a:xfrm>
          <a:prstGeom prst="rect">
            <a:avLst/>
          </a:prstGeom>
          <a:ln>
            <a:solidFill>
              <a:schemeClr val="tx1"/>
            </a:solidFill>
          </a:ln>
        </p:spPr>
      </p:pic>
      <p:sp>
        <p:nvSpPr>
          <p:cNvPr id="8" name="TextBox 7"/>
          <p:cNvSpPr txBox="1"/>
          <p:nvPr/>
        </p:nvSpPr>
        <p:spPr>
          <a:xfrm>
            <a:off x="485762" y="2154467"/>
            <a:ext cx="3548264" cy="3754874"/>
          </a:xfrm>
          <a:prstGeom prst="rect">
            <a:avLst/>
          </a:prstGeom>
          <a:noFill/>
        </p:spPr>
        <p:txBody>
          <a:bodyPr wrap="square" rtlCol="0">
            <a:spAutoFit/>
          </a:bodyPr>
          <a:lstStyle/>
          <a:p>
            <a:r>
              <a:rPr lang="en-US" dirty="0" smtClean="0"/>
              <a:t>Please make sure to fill out the areas with red asterisks. Those fields are required.</a:t>
            </a:r>
          </a:p>
          <a:p>
            <a:endParaRPr lang="en-US" dirty="0"/>
          </a:p>
          <a:p>
            <a:r>
              <a:rPr lang="en-US" b="1" dirty="0" smtClean="0"/>
              <a:t>If the position change affects the Employee, please include employee’s ID number in the required section.</a:t>
            </a:r>
          </a:p>
          <a:p>
            <a:endParaRPr lang="en-US" dirty="0"/>
          </a:p>
          <a:p>
            <a:r>
              <a:rPr lang="en-US" dirty="0" smtClean="0"/>
              <a:t>Please ensure to enter detailed comments so the UCPath Center understands the change you’re looking to </a:t>
            </a:r>
            <a:r>
              <a:rPr lang="en-US" dirty="0" smtClean="0"/>
              <a:t>make.</a:t>
            </a:r>
          </a:p>
          <a:p>
            <a:endParaRPr lang="en-US" dirty="0"/>
          </a:p>
          <a:p>
            <a:r>
              <a:rPr lang="en-US" dirty="0" smtClean="0"/>
              <a:t>This form is located in the </a:t>
            </a:r>
            <a:r>
              <a:rPr lang="en-US" b="1" dirty="0" smtClean="0"/>
              <a:t>Forms Library </a:t>
            </a:r>
            <a:r>
              <a:rPr lang="en-US" dirty="0" smtClean="0"/>
              <a:t>from the UCPath dashboard, or on our UCI UCPath website in the </a:t>
            </a:r>
            <a:r>
              <a:rPr lang="en-US" dirty="0" err="1" smtClean="0"/>
              <a:t>Transactor</a:t>
            </a:r>
            <a:r>
              <a:rPr lang="en-US" dirty="0" smtClean="0"/>
              <a:t> Users section.</a:t>
            </a:r>
            <a:endParaRPr lang="en-US" dirty="0" smtClean="0"/>
          </a:p>
          <a:p>
            <a:endParaRPr lang="en-US" dirty="0"/>
          </a:p>
          <a:p>
            <a:endParaRPr lang="en-US" dirty="0"/>
          </a:p>
        </p:txBody>
      </p:sp>
      <p:sp>
        <p:nvSpPr>
          <p:cNvPr id="9" name="TextBox 8"/>
          <p:cNvSpPr txBox="1"/>
          <p:nvPr/>
        </p:nvSpPr>
        <p:spPr>
          <a:xfrm>
            <a:off x="1104835" y="2432502"/>
            <a:ext cx="2859029" cy="707886"/>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000" dirty="0" smtClean="0">
                <a:solidFill>
                  <a:schemeClr val="accent1">
                    <a:lumMod val="50000"/>
                  </a:schemeClr>
                </a:solidFill>
              </a:rPr>
              <a:t>Submit form as a case to the UCPath Center.</a:t>
            </a:r>
            <a:endParaRPr lang="en-US" sz="2000" dirty="0">
              <a:solidFill>
                <a:schemeClr val="accent1">
                  <a:lumMod val="50000"/>
                </a:schemeClr>
              </a:solidFill>
            </a:endParaRPr>
          </a:p>
        </p:txBody>
      </p:sp>
    </p:spTree>
    <p:custDataLst>
      <p:tags r:id="rId1"/>
    </p:custDataLst>
    <p:extLst>
      <p:ext uri="{BB962C8B-B14F-4D97-AF65-F5344CB8AC3E}">
        <p14:creationId xmlns:p14="http://schemas.microsoft.com/office/powerpoint/2010/main" val="312591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27"/>
          <p:cNvSpPr txBox="1">
            <a:spLocks noGrp="1"/>
          </p:cNvSpPr>
          <p:nvPr>
            <p:ph type="body" idx="1"/>
          </p:nvPr>
        </p:nvSpPr>
        <p:spPr>
          <a:xfrm>
            <a:off x="2511535" y="1467497"/>
            <a:ext cx="6520112" cy="4292984"/>
          </a:xfrm>
          <a:prstGeom prst="rect">
            <a:avLst/>
          </a:prstGeom>
          <a:noFill/>
          <a:ln>
            <a:noFill/>
          </a:ln>
        </p:spPr>
        <p:txBody>
          <a:bodyPr spcFirstLastPara="1" wrap="square" lIns="91425" tIns="45700" rIns="91425" bIns="45700" anchor="t" anchorCtr="0">
            <a:normAutofit fontScale="92500" lnSpcReduction="20000"/>
          </a:bodyPr>
          <a:lstStyle/>
          <a:p>
            <a:pPr marL="342900">
              <a:spcBef>
                <a:spcPts val="0"/>
              </a:spcBef>
              <a:buSzPts val="2200"/>
            </a:pPr>
            <a:r>
              <a:rPr lang="en-US" sz="2400" dirty="0"/>
              <a:t>Making changes to a position that is </a:t>
            </a:r>
            <a:r>
              <a:rPr lang="en-US" sz="2400" b="1" dirty="0"/>
              <a:t>filled</a:t>
            </a:r>
            <a:r>
              <a:rPr lang="en-US" sz="2400" dirty="0"/>
              <a:t>, are done via </a:t>
            </a:r>
            <a:r>
              <a:rPr lang="en-US" sz="2400" b="1" i="1" dirty="0" err="1"/>
              <a:t>PayPath</a:t>
            </a:r>
            <a:r>
              <a:rPr lang="en-US" sz="2400" b="1" i="1" dirty="0"/>
              <a:t> Actions</a:t>
            </a:r>
            <a:r>
              <a:rPr lang="en-US" sz="2400" dirty="0"/>
              <a:t>, on the Position Data tab</a:t>
            </a:r>
            <a:r>
              <a:rPr lang="en-US" sz="2400" dirty="0" smtClean="0"/>
              <a:t>.</a:t>
            </a:r>
          </a:p>
          <a:p>
            <a:pPr marL="342900">
              <a:spcBef>
                <a:spcPts val="0"/>
              </a:spcBef>
              <a:buSzPts val="2200"/>
            </a:pPr>
            <a:endParaRPr lang="en-US" sz="2400" dirty="0" smtClean="0"/>
          </a:p>
          <a:p>
            <a:pPr marL="342900">
              <a:spcBef>
                <a:spcPts val="0"/>
              </a:spcBef>
              <a:buSzPts val="2200"/>
            </a:pPr>
            <a:r>
              <a:rPr lang="en-US" sz="2400" dirty="0" smtClean="0"/>
              <a:t>Changing </a:t>
            </a:r>
            <a:r>
              <a:rPr lang="en-US" sz="2400" dirty="0"/>
              <a:t>position data on a filled position may have unintended downstream impacts that could affect employee payroll</a:t>
            </a:r>
            <a:r>
              <a:rPr lang="en-US" sz="2400" dirty="0" smtClean="0"/>
              <a:t>.</a:t>
            </a:r>
          </a:p>
          <a:p>
            <a:pPr marL="342900">
              <a:spcBef>
                <a:spcPts val="0"/>
              </a:spcBef>
              <a:buSzPts val="2200"/>
            </a:pPr>
            <a:endParaRPr lang="en-US" sz="600" dirty="0" smtClean="0"/>
          </a:p>
          <a:p>
            <a:pPr marL="800100" lvl="1">
              <a:lnSpc>
                <a:spcPct val="120000"/>
              </a:lnSpc>
              <a:spcBef>
                <a:spcPts val="0"/>
              </a:spcBef>
              <a:buSzPts val="2200"/>
              <a:buFont typeface="Courier New" panose="02070309020205020404" pitchFamily="49" charset="0"/>
              <a:buChar char="o"/>
            </a:pPr>
            <a:r>
              <a:rPr lang="en-US" sz="2000" dirty="0"/>
              <a:t>Position changes cascade directly to the incumbent’s job </a:t>
            </a:r>
            <a:r>
              <a:rPr lang="en-US" sz="2000" dirty="0" smtClean="0"/>
              <a:t>data, </a:t>
            </a:r>
            <a:r>
              <a:rPr lang="en-US" sz="2000" dirty="0"/>
              <a:t>and may occur concurrently with other </a:t>
            </a:r>
            <a:r>
              <a:rPr lang="en-US" sz="2000" dirty="0" smtClean="0"/>
              <a:t>jobs, </a:t>
            </a:r>
            <a:r>
              <a:rPr lang="en-US" sz="2000" dirty="0"/>
              <a:t>compensation, </a:t>
            </a:r>
            <a:r>
              <a:rPr lang="en-US" sz="2000" dirty="0" smtClean="0"/>
              <a:t>benefits, or </a:t>
            </a:r>
            <a:r>
              <a:rPr lang="en-US" sz="2000" dirty="0"/>
              <a:t>additional pay </a:t>
            </a:r>
            <a:r>
              <a:rPr lang="en-US" sz="2000" dirty="0" smtClean="0"/>
              <a:t>may be impacted</a:t>
            </a:r>
            <a:endParaRPr lang="en-US" sz="3200" dirty="0"/>
          </a:p>
          <a:p>
            <a:pPr marL="0" indent="0">
              <a:spcBef>
                <a:spcPts val="0"/>
              </a:spcBef>
              <a:buSzPts val="2200"/>
              <a:buNone/>
            </a:pPr>
            <a:endParaRPr lang="en-US" sz="2400" dirty="0" smtClean="0"/>
          </a:p>
          <a:p>
            <a:pPr marL="342900">
              <a:spcBef>
                <a:spcPts val="0"/>
              </a:spcBef>
              <a:buSzPts val="2200"/>
            </a:pPr>
            <a:r>
              <a:rPr lang="en-US" sz="2400" b="1" dirty="0"/>
              <a:t>When modifying or correcting filled position data, this may require the use of a “Job Data Update” form, which can be found in the forms library on the employee dashboard menu</a:t>
            </a:r>
          </a:p>
          <a:p>
            <a:pPr marL="0" indent="0">
              <a:spcBef>
                <a:spcPts val="0"/>
              </a:spcBef>
              <a:buSzPts val="2200"/>
              <a:buNone/>
            </a:pPr>
            <a:endParaRPr lang="en-US" sz="2000" dirty="0" smtClean="0"/>
          </a:p>
        </p:txBody>
      </p:sp>
      <p:sp>
        <p:nvSpPr>
          <p:cNvPr id="521" name="Google Shape;521;p27"/>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3600"/>
              <a:buFont typeface="Arial Black"/>
              <a:buNone/>
            </a:pPr>
            <a:r>
              <a:rPr lang="en-US" sz="3600" dirty="0"/>
              <a:t>Updating Existing Filled Positions </a:t>
            </a:r>
            <a:endParaRPr dirty="0"/>
          </a:p>
        </p:txBody>
      </p:sp>
      <p:sp>
        <p:nvSpPr>
          <p:cNvPr id="522" name="Google Shape;522;p27"/>
          <p:cNvSpPr txBox="1"/>
          <p:nvPr/>
        </p:nvSpPr>
        <p:spPr>
          <a:xfrm>
            <a:off x="960729" y="5760481"/>
            <a:ext cx="784551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Example: </a:t>
            </a:r>
            <a:r>
              <a:rPr lang="en-US" sz="1800" b="1" dirty="0">
                <a:solidFill>
                  <a:srgbClr val="00B050"/>
                </a:solidFill>
                <a:latin typeface="Calibri"/>
                <a:ea typeface="Calibri"/>
                <a:cs typeface="Calibri"/>
                <a:sym typeface="Calibri"/>
              </a:rPr>
              <a:t>I need to reclassify one of my employees </a:t>
            </a:r>
            <a:r>
              <a:rPr lang="en-US" sz="1800" b="1" dirty="0" smtClean="0">
                <a:solidFill>
                  <a:srgbClr val="00B050"/>
                </a:solidFill>
                <a:latin typeface="Calibri"/>
                <a:ea typeface="Calibri"/>
                <a:cs typeface="Calibri"/>
                <a:sym typeface="Calibri"/>
              </a:rPr>
              <a:t>position &amp; change their FTE.</a:t>
            </a:r>
            <a:endParaRPr b="1" dirty="0">
              <a:solidFill>
                <a:srgbClr val="00B050"/>
              </a:solidFill>
            </a:endParaRPr>
          </a:p>
        </p:txBody>
      </p:sp>
      <p:pic>
        <p:nvPicPr>
          <p:cNvPr id="530" name="Google Shape;530;p27"/>
          <p:cNvPicPr preferRelativeResize="0"/>
          <p:nvPr/>
        </p:nvPicPr>
        <p:blipFill rotWithShape="1">
          <a:blip r:embed="rId4">
            <a:alphaModFix/>
          </a:blip>
          <a:srcRect/>
          <a:stretch/>
        </p:blipFill>
        <p:spPr>
          <a:xfrm>
            <a:off x="280724" y="5564451"/>
            <a:ext cx="680005" cy="630505"/>
          </a:xfrm>
          <a:prstGeom prst="rect">
            <a:avLst/>
          </a:prstGeom>
          <a:noFill/>
          <a:ln>
            <a:noFill/>
          </a:ln>
        </p:spPr>
      </p:pic>
      <p:sp>
        <p:nvSpPr>
          <p:cNvPr id="15" name="TextBox 14"/>
          <p:cNvSpPr txBox="1"/>
          <p:nvPr/>
        </p:nvSpPr>
        <p:spPr>
          <a:xfrm>
            <a:off x="393576" y="3545840"/>
            <a:ext cx="2237864" cy="1077218"/>
          </a:xfrm>
          <a:prstGeom prst="rect">
            <a:avLst/>
          </a:prstGeom>
          <a:noFill/>
        </p:spPr>
        <p:txBody>
          <a:bodyPr wrap="square" rtlCol="0">
            <a:spAutoFit/>
          </a:bodyPr>
          <a:lstStyle/>
          <a:p>
            <a:pPr algn="ctr"/>
            <a:r>
              <a:rPr lang="en-US" sz="3200" b="1" dirty="0" smtClean="0"/>
              <a:t>Filled Positions</a:t>
            </a:r>
            <a:endParaRPr lang="en-US" sz="1800" b="1" dirty="0"/>
          </a:p>
        </p:txBody>
      </p:sp>
      <p:sp>
        <p:nvSpPr>
          <p:cNvPr id="19" name="Google Shape;541;p28"/>
          <p:cNvSpPr/>
          <p:nvPr/>
        </p:nvSpPr>
        <p:spPr>
          <a:xfrm>
            <a:off x="778991" y="2003599"/>
            <a:ext cx="1619051" cy="1542241"/>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567" y="2139611"/>
            <a:ext cx="1399898" cy="1140240"/>
          </a:xfrm>
          <a:prstGeom prst="rect">
            <a:avLst/>
          </a:prstGeom>
        </p:spPr>
      </p:pic>
      <p:sp>
        <p:nvSpPr>
          <p:cNvPr id="16" name="Google Shape;527;p27"/>
          <p:cNvSpPr/>
          <p:nvPr/>
        </p:nvSpPr>
        <p:spPr>
          <a:xfrm>
            <a:off x="589009" y="1481580"/>
            <a:ext cx="743440" cy="782705"/>
          </a:xfrm>
          <a:prstGeom prst="ellipse">
            <a:avLst/>
          </a:prstGeom>
          <a:solidFill>
            <a:srgbClr val="09548E"/>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528;p27"/>
          <p:cNvSpPr/>
          <p:nvPr/>
        </p:nvSpPr>
        <p:spPr>
          <a:xfrm>
            <a:off x="976857" y="1609319"/>
            <a:ext cx="242099" cy="430973"/>
          </a:xfrm>
          <a:prstGeom prst="curvedLeftArrow">
            <a:avLst>
              <a:gd name="adj1" fmla="val 25000"/>
              <a:gd name="adj2" fmla="val 50000"/>
              <a:gd name="adj3" fmla="val 25000"/>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529;p27"/>
          <p:cNvSpPr/>
          <p:nvPr/>
        </p:nvSpPr>
        <p:spPr>
          <a:xfrm rot="10800000">
            <a:off x="718629" y="1733695"/>
            <a:ext cx="242100" cy="430972"/>
          </a:xfrm>
          <a:prstGeom prst="curvedLeftArrow">
            <a:avLst>
              <a:gd name="adj1" fmla="val 25000"/>
              <a:gd name="adj2" fmla="val 50000"/>
              <a:gd name="adj3" fmla="val 25000"/>
            </a:avLst>
          </a:prstGeom>
          <a:solidFill>
            <a:schemeClr val="lt1"/>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616927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0"/>
          <p:cNvSpPr txBox="1">
            <a:spLocks noGrp="1"/>
          </p:cNvSpPr>
          <p:nvPr>
            <p:ph type="body" idx="1"/>
          </p:nvPr>
        </p:nvSpPr>
        <p:spPr>
          <a:xfrm>
            <a:off x="217855" y="1436332"/>
            <a:ext cx="4767699" cy="24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sz="2800" dirty="0"/>
              <a:t>A position should </a:t>
            </a:r>
            <a:r>
              <a:rPr lang="en-US" sz="2800" b="1" dirty="0"/>
              <a:t>only</a:t>
            </a:r>
            <a:r>
              <a:rPr lang="en-US" sz="2800" dirty="0"/>
              <a:t> be moved between departments if the </a:t>
            </a:r>
            <a:r>
              <a:rPr lang="en-US" sz="2800" u="sng" dirty="0"/>
              <a:t>actual role</a:t>
            </a:r>
            <a:r>
              <a:rPr lang="en-US" sz="2800" dirty="0"/>
              <a:t> and </a:t>
            </a:r>
            <a:r>
              <a:rPr lang="en-US" sz="2800" u="sng" dirty="0"/>
              <a:t>funding</a:t>
            </a:r>
            <a:r>
              <a:rPr lang="en-US" sz="2800" dirty="0"/>
              <a:t> are being transferred.</a:t>
            </a:r>
            <a:endParaRPr sz="2800" dirty="0"/>
          </a:p>
          <a:p>
            <a:pPr marL="0" lvl="0" indent="0" algn="l" rtl="0">
              <a:spcBef>
                <a:spcPts val="640"/>
              </a:spcBef>
              <a:spcAft>
                <a:spcPts val="0"/>
              </a:spcAft>
              <a:buClr>
                <a:schemeClr val="dk1"/>
              </a:buClr>
              <a:buSzPts val="3200"/>
              <a:buNone/>
            </a:pPr>
            <a:endParaRPr sz="2800" dirty="0"/>
          </a:p>
        </p:txBody>
      </p:sp>
      <p:sp>
        <p:nvSpPr>
          <p:cNvPr id="571" name="Google Shape;571;p30"/>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dirty="0" smtClean="0"/>
              <a:t>Moving/Transferring </a:t>
            </a:r>
            <a:r>
              <a:rPr lang="en-US" dirty="0"/>
              <a:t>Positions </a:t>
            </a:r>
            <a:endParaRPr dirty="0"/>
          </a:p>
        </p:txBody>
      </p:sp>
      <p:pic>
        <p:nvPicPr>
          <p:cNvPr id="572" name="Google Shape;572;p30"/>
          <p:cNvPicPr preferRelativeResize="0"/>
          <p:nvPr/>
        </p:nvPicPr>
        <p:blipFill rotWithShape="1">
          <a:blip r:embed="rId4">
            <a:alphaModFix/>
          </a:blip>
          <a:srcRect/>
          <a:stretch/>
        </p:blipFill>
        <p:spPr>
          <a:xfrm>
            <a:off x="5226185" y="1288439"/>
            <a:ext cx="3505004" cy="2433329"/>
          </a:xfrm>
          <a:prstGeom prst="rect">
            <a:avLst/>
          </a:prstGeom>
          <a:noFill/>
          <a:ln>
            <a:noFill/>
          </a:ln>
        </p:spPr>
      </p:pic>
      <p:sp>
        <p:nvSpPr>
          <p:cNvPr id="5" name="Google Shape;570;p30"/>
          <p:cNvSpPr txBox="1">
            <a:spLocks/>
          </p:cNvSpPr>
          <p:nvPr/>
        </p:nvSpPr>
        <p:spPr>
          <a:xfrm>
            <a:off x="285564" y="3820589"/>
            <a:ext cx="8445625" cy="24003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indent="-457200">
              <a:spcBef>
                <a:spcPts val="0"/>
              </a:spcBef>
              <a:buSzPts val="3200"/>
            </a:pPr>
            <a:r>
              <a:rPr lang="en-US" sz="2800" dirty="0" smtClean="0"/>
              <a:t>If the position is </a:t>
            </a:r>
            <a:r>
              <a:rPr lang="en-US" sz="2800" b="1" dirty="0" smtClean="0"/>
              <a:t>filled</a:t>
            </a:r>
            <a:r>
              <a:rPr lang="en-US" sz="2800" dirty="0" smtClean="0"/>
              <a:t>, and the department needs to be changed, this would be initiated </a:t>
            </a:r>
            <a:r>
              <a:rPr lang="en-US" sz="2800" dirty="0" smtClean="0"/>
              <a:t>as a ticket to the Employee Experience Center.</a:t>
            </a:r>
            <a:endParaRPr lang="en-US" sz="2800" dirty="0" smtClean="0"/>
          </a:p>
          <a:p>
            <a:pPr marL="0" indent="0">
              <a:spcBef>
                <a:spcPts val="0"/>
              </a:spcBef>
              <a:buSzPts val="3200"/>
              <a:buNone/>
            </a:pPr>
            <a:endParaRPr lang="en-US" sz="2800" dirty="0" smtClean="0"/>
          </a:p>
          <a:p>
            <a:pPr indent="-457200">
              <a:spcBef>
                <a:spcPts val="0"/>
              </a:spcBef>
              <a:buSzPts val="3200"/>
            </a:pPr>
            <a:r>
              <a:rPr lang="en-US" sz="2800" dirty="0" smtClean="0"/>
              <a:t>You may also submit a Position Update Form.</a:t>
            </a:r>
            <a:endParaRPr lang="en-US" sz="2800" dirty="0"/>
          </a:p>
        </p:txBody>
      </p:sp>
    </p:spTree>
    <p:custDataLst>
      <p:tags r:id="rId1"/>
    </p:custDataLst>
    <p:extLst>
      <p:ext uri="{BB962C8B-B14F-4D97-AF65-F5344CB8AC3E}">
        <p14:creationId xmlns:p14="http://schemas.microsoft.com/office/powerpoint/2010/main" val="3362732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83"/>
          <p:cNvSpPr txBox="1">
            <a:spLocks noGrp="1"/>
          </p:cNvSpPr>
          <p:nvPr>
            <p:ph type="body" idx="1"/>
          </p:nvPr>
        </p:nvSpPr>
        <p:spPr>
          <a:xfrm>
            <a:off x="419876" y="1205371"/>
            <a:ext cx="8229600" cy="5029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000"/>
              <a:buNone/>
            </a:pPr>
            <a:r>
              <a:rPr lang="en-US" sz="2000" b="1" dirty="0"/>
              <a:t>Navigation: </a:t>
            </a:r>
            <a:r>
              <a:rPr lang="en-US" sz="2000" dirty="0"/>
              <a:t>PeopleSoft Menu &gt; UC Customizations &gt; UC Extensions &gt; </a:t>
            </a:r>
            <a:r>
              <a:rPr lang="en-US" sz="2000" b="1" dirty="0"/>
              <a:t>Position Control Request</a:t>
            </a:r>
            <a:endParaRPr dirty="0"/>
          </a:p>
          <a:p>
            <a:pPr marL="342900" lvl="0" indent="-342900" algn="l" rtl="0">
              <a:spcBef>
                <a:spcPts val="1200"/>
              </a:spcBef>
              <a:spcAft>
                <a:spcPts val="0"/>
              </a:spcAft>
              <a:buClr>
                <a:schemeClr val="dk1"/>
              </a:buClr>
              <a:buSzPts val="2000"/>
              <a:buChar char="•"/>
            </a:pPr>
            <a:r>
              <a:rPr lang="en-US" sz="2000" dirty="0"/>
              <a:t>Click the </a:t>
            </a:r>
            <a:r>
              <a:rPr lang="en-US" sz="2000" b="1" dirty="0"/>
              <a:t>Update Vacant Position </a:t>
            </a:r>
            <a:r>
              <a:rPr lang="en-US" sz="2000" dirty="0" smtClean="0"/>
              <a:t>option</a:t>
            </a:r>
            <a:r>
              <a:rPr lang="en-US" sz="2000" b="1" dirty="0"/>
              <a:t>,</a:t>
            </a:r>
            <a:r>
              <a:rPr lang="en-US" sz="2000" dirty="0" smtClean="0"/>
              <a:t> </a:t>
            </a:r>
            <a:r>
              <a:rPr lang="en-US" sz="2000" dirty="0"/>
              <a:t>then click </a:t>
            </a:r>
            <a:r>
              <a:rPr lang="en-US" sz="2000" b="1" dirty="0"/>
              <a:t>Next</a:t>
            </a:r>
            <a:r>
              <a:rPr lang="en-US" sz="2000" dirty="0"/>
              <a:t> to begin the steps for initiating </a:t>
            </a:r>
            <a:r>
              <a:rPr lang="en-US" sz="2000" dirty="0" smtClean="0"/>
              <a:t>an update to a vacant position. </a:t>
            </a:r>
            <a:endParaRPr dirty="0"/>
          </a:p>
        </p:txBody>
      </p:sp>
      <p:sp>
        <p:nvSpPr>
          <p:cNvPr id="1203" name="Google Shape;1203;p83"/>
          <p:cNvSpPr txBox="1">
            <a:spLocks noGrp="1"/>
          </p:cNvSpPr>
          <p:nvPr>
            <p:ph type="title"/>
          </p:nvPr>
        </p:nvSpPr>
        <p:spPr>
          <a:xfrm>
            <a:off x="0" y="131821"/>
            <a:ext cx="9753600" cy="850911"/>
          </a:xfrm>
          <a:prstGeom prst="rect">
            <a:avLst/>
          </a:prstGeom>
          <a:noFill/>
          <a:ln>
            <a:noFill/>
          </a:ln>
        </p:spPr>
        <p:txBody>
          <a:bodyPr spcFirstLastPara="1" wrap="square" lIns="91425" tIns="45700" rIns="91425" bIns="45700" anchor="ctr" anchorCtr="0">
            <a:noAutofit/>
          </a:bodyPr>
          <a:lstStyle/>
          <a:p>
            <a:pPr>
              <a:buSzPts val="4000"/>
            </a:pPr>
            <a:r>
              <a:rPr lang="en-US" sz="3600" dirty="0"/>
              <a:t>Updating Vacant </a:t>
            </a:r>
            <a:r>
              <a:rPr lang="en-US" sz="3600" dirty="0" smtClean="0"/>
              <a:t>Position Steps</a:t>
            </a:r>
            <a:endParaRPr sz="3600" dirty="0"/>
          </a:p>
        </p:txBody>
      </p:sp>
      <p:pic>
        <p:nvPicPr>
          <p:cNvPr id="1204" name="Google Shape;1204;p83"/>
          <p:cNvPicPr preferRelativeResize="0"/>
          <p:nvPr/>
        </p:nvPicPr>
        <p:blipFill rotWithShape="1">
          <a:blip r:embed="rId4">
            <a:alphaModFix/>
          </a:blip>
          <a:srcRect/>
          <a:stretch/>
        </p:blipFill>
        <p:spPr>
          <a:xfrm>
            <a:off x="457200" y="2962574"/>
            <a:ext cx="8360531" cy="3209524"/>
          </a:xfrm>
          <a:prstGeom prst="rect">
            <a:avLst/>
          </a:prstGeom>
          <a:noFill/>
          <a:ln w="9525" cap="flat" cmpd="sng">
            <a:solidFill>
              <a:srgbClr val="7F7F7F"/>
            </a:solidFill>
            <a:prstDash val="solid"/>
            <a:round/>
            <a:headEnd type="none" w="sm" len="sm"/>
            <a:tailEnd type="none" w="sm" len="sm"/>
          </a:ln>
        </p:spPr>
      </p:pic>
    </p:spTree>
    <p:custDataLst>
      <p:tags r:id="rId1"/>
    </p:custDataLst>
    <p:extLst>
      <p:ext uri="{BB962C8B-B14F-4D97-AF65-F5344CB8AC3E}">
        <p14:creationId xmlns:p14="http://schemas.microsoft.com/office/powerpoint/2010/main" val="200462184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pic>
        <p:nvPicPr>
          <p:cNvPr id="1210" name="Google Shape;1210;p84"/>
          <p:cNvPicPr preferRelativeResize="0"/>
          <p:nvPr/>
        </p:nvPicPr>
        <p:blipFill rotWithShape="1">
          <a:blip r:embed="rId4">
            <a:alphaModFix/>
          </a:blip>
          <a:srcRect/>
          <a:stretch/>
        </p:blipFill>
        <p:spPr>
          <a:xfrm>
            <a:off x="879960" y="2425815"/>
            <a:ext cx="7034514" cy="3749040"/>
          </a:xfrm>
          <a:prstGeom prst="rect">
            <a:avLst/>
          </a:prstGeom>
          <a:noFill/>
          <a:ln w="9525" cap="flat" cmpd="sng">
            <a:solidFill>
              <a:srgbClr val="595959"/>
            </a:solidFill>
            <a:prstDash val="solid"/>
            <a:round/>
            <a:headEnd type="none" w="sm" len="sm"/>
            <a:tailEnd type="none" w="sm" len="sm"/>
          </a:ln>
        </p:spPr>
      </p:pic>
      <p:pic>
        <p:nvPicPr>
          <p:cNvPr id="1211" name="Google Shape;1211;p84"/>
          <p:cNvPicPr preferRelativeResize="0"/>
          <p:nvPr/>
        </p:nvPicPr>
        <p:blipFill rotWithShape="1">
          <a:blip r:embed="rId5">
            <a:alphaModFix/>
          </a:blip>
          <a:srcRect/>
          <a:stretch/>
        </p:blipFill>
        <p:spPr>
          <a:xfrm>
            <a:off x="564945" y="2425815"/>
            <a:ext cx="6732703" cy="2834640"/>
          </a:xfrm>
          <a:prstGeom prst="rect">
            <a:avLst/>
          </a:prstGeom>
          <a:noFill/>
          <a:ln>
            <a:noFill/>
          </a:ln>
        </p:spPr>
      </p:pic>
      <p:sp>
        <p:nvSpPr>
          <p:cNvPr id="1212" name="Google Shape;1212;p84"/>
          <p:cNvSpPr txBox="1">
            <a:spLocks noGrp="1"/>
          </p:cNvSpPr>
          <p:nvPr>
            <p:ph type="title"/>
          </p:nvPr>
        </p:nvSpPr>
        <p:spPr>
          <a:xfrm>
            <a:off x="72186" y="102828"/>
            <a:ext cx="8750424" cy="850911"/>
          </a:xfrm>
          <a:prstGeom prst="rect">
            <a:avLst/>
          </a:prstGeom>
          <a:noFill/>
          <a:ln>
            <a:noFill/>
          </a:ln>
        </p:spPr>
        <p:txBody>
          <a:bodyPr spcFirstLastPara="1" wrap="square" lIns="91425" tIns="45700" rIns="91425" bIns="45700" anchor="ctr" anchorCtr="0">
            <a:noAutofit/>
          </a:bodyPr>
          <a:lstStyle/>
          <a:p>
            <a:pPr>
              <a:buSzPts val="4000"/>
            </a:pPr>
            <a:r>
              <a:rPr lang="en-US" sz="3600"/>
              <a:t>Search for Vacant Position</a:t>
            </a:r>
            <a:endParaRPr sz="3600"/>
          </a:p>
        </p:txBody>
      </p:sp>
      <p:sp>
        <p:nvSpPr>
          <p:cNvPr id="1213" name="Google Shape;1213;p84"/>
          <p:cNvSpPr txBox="1"/>
          <p:nvPr/>
        </p:nvSpPr>
        <p:spPr>
          <a:xfrm>
            <a:off x="417163" y="1216009"/>
            <a:ext cx="8405447" cy="77369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64A4"/>
              </a:buClr>
              <a:buSzPts val="2000"/>
              <a:buFont typeface="Noto Sans Symbols"/>
              <a:buNone/>
            </a:pPr>
            <a:r>
              <a:rPr lang="en-US" sz="2400" b="1" dirty="0">
                <a:solidFill>
                  <a:schemeClr val="dk1"/>
                </a:solidFill>
                <a:latin typeface="Arial"/>
                <a:ea typeface="Arial"/>
                <a:cs typeface="Arial"/>
                <a:sym typeface="Arial"/>
              </a:rPr>
              <a:t>Navigation: </a:t>
            </a:r>
            <a:r>
              <a:rPr lang="en-US" sz="2400" dirty="0">
                <a:solidFill>
                  <a:schemeClr val="dk1"/>
                </a:solidFill>
                <a:latin typeface="Arial"/>
                <a:ea typeface="Arial"/>
                <a:cs typeface="Arial"/>
                <a:sym typeface="Arial"/>
              </a:rPr>
              <a:t>PeopleSoft Menu &gt; UC Customizations &gt; UC Extensions &gt; Position Control Request </a:t>
            </a:r>
            <a:endParaRPr sz="2400" dirty="0">
              <a:solidFill>
                <a:schemeClr val="dk1"/>
              </a:solidFill>
              <a:latin typeface="Arial"/>
              <a:ea typeface="Arial"/>
              <a:cs typeface="Arial"/>
              <a:sym typeface="Arial"/>
            </a:endParaRPr>
          </a:p>
        </p:txBody>
      </p:sp>
      <p:sp>
        <p:nvSpPr>
          <p:cNvPr id="1214" name="Google Shape;1214;p84"/>
          <p:cNvSpPr/>
          <p:nvPr/>
        </p:nvSpPr>
        <p:spPr>
          <a:xfrm rot="10800000" flipH="1">
            <a:off x="434051" y="3794146"/>
            <a:ext cx="457835" cy="221615"/>
          </a:xfrm>
          <a:prstGeom prst="rightArrow">
            <a:avLst>
              <a:gd name="adj1" fmla="val 50000"/>
              <a:gd name="adj2" fmla="val 55763"/>
            </a:avLst>
          </a:prstGeom>
          <a:solidFill>
            <a:srgbClr val="FF0000"/>
          </a:solid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15" name="Google Shape;1215;p84" descr="C:\Users\garrisa1\AppData\Local\Temp\SNAGHTML1fc75d90.PNG"/>
          <p:cNvPicPr preferRelativeResize="0"/>
          <p:nvPr/>
        </p:nvPicPr>
        <p:blipFill rotWithShape="1">
          <a:blip r:embed="rId6">
            <a:alphaModFix/>
          </a:blip>
          <a:srcRect/>
          <a:stretch/>
        </p:blipFill>
        <p:spPr>
          <a:xfrm>
            <a:off x="366669" y="1989701"/>
            <a:ext cx="8506436" cy="4480560"/>
          </a:xfrm>
          <a:prstGeom prst="rect">
            <a:avLst/>
          </a:prstGeom>
          <a:noFill/>
          <a:ln>
            <a:noFill/>
          </a:ln>
        </p:spPr>
      </p:pic>
      <p:sp>
        <p:nvSpPr>
          <p:cNvPr id="2" name="TextBox 1"/>
          <p:cNvSpPr txBox="1"/>
          <p:nvPr/>
        </p:nvSpPr>
        <p:spPr>
          <a:xfrm>
            <a:off x="4462532" y="2425815"/>
            <a:ext cx="2344755" cy="738664"/>
          </a:xfrm>
          <a:prstGeom prst="rect">
            <a:avLst/>
          </a:prstGeom>
          <a:solidFill>
            <a:schemeClr val="accent2">
              <a:lumMod val="20000"/>
              <a:lumOff val="80000"/>
            </a:schemeClr>
          </a:solidFill>
          <a:ln>
            <a:solidFill>
              <a:schemeClr val="tx1"/>
            </a:solidFill>
          </a:ln>
        </p:spPr>
        <p:txBody>
          <a:bodyPr wrap="square" rtlCol="0">
            <a:spAutoFit/>
          </a:bodyPr>
          <a:lstStyle/>
          <a:p>
            <a:r>
              <a:rPr lang="en-US" dirty="0" smtClean="0"/>
              <a:t>Effective date of update needs to be</a:t>
            </a:r>
            <a:r>
              <a:rPr lang="en-US" b="1" dirty="0" smtClean="0"/>
              <a:t> AFTER </a:t>
            </a:r>
            <a:r>
              <a:rPr lang="en-US" dirty="0" smtClean="0"/>
              <a:t>date of initial creation.</a:t>
            </a:r>
            <a:endParaRPr lang="en-US" dirty="0"/>
          </a:p>
        </p:txBody>
      </p:sp>
      <p:sp>
        <p:nvSpPr>
          <p:cNvPr id="3" name="Rectangle 2"/>
          <p:cNvSpPr/>
          <p:nvPr/>
        </p:nvSpPr>
        <p:spPr>
          <a:xfrm>
            <a:off x="1850277" y="2660907"/>
            <a:ext cx="786063" cy="2664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2" idx="1"/>
          </p:cNvCxnSpPr>
          <p:nvPr/>
        </p:nvCxnSpPr>
        <p:spPr>
          <a:xfrm flipH="1">
            <a:off x="2636340" y="2795147"/>
            <a:ext cx="1826192" cy="1982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9346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85"/>
          <p:cNvSpPr txBox="1">
            <a:spLocks noGrp="1"/>
          </p:cNvSpPr>
          <p:nvPr>
            <p:ph type="body" idx="1"/>
          </p:nvPr>
        </p:nvSpPr>
        <p:spPr>
          <a:xfrm>
            <a:off x="0" y="1400175"/>
            <a:ext cx="2695575" cy="488027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1D579B"/>
              </a:buClr>
              <a:buSzPts val="2000"/>
              <a:buFont typeface="Arial"/>
              <a:buChar char="♦"/>
            </a:pPr>
            <a:r>
              <a:rPr lang="en-US" sz="2000"/>
              <a:t>If only one match is found, the system displays the record in the </a:t>
            </a:r>
            <a:r>
              <a:rPr lang="en-US" sz="2000" b="1"/>
              <a:t>Position Information </a:t>
            </a:r>
            <a:r>
              <a:rPr lang="en-US" sz="2000"/>
              <a:t>page.</a:t>
            </a:r>
            <a:endParaRPr/>
          </a:p>
          <a:p>
            <a:pPr marL="342900" lvl="0" indent="-342900" algn="l" rtl="0">
              <a:spcBef>
                <a:spcPts val="1200"/>
              </a:spcBef>
              <a:spcAft>
                <a:spcPts val="0"/>
              </a:spcAft>
              <a:buClr>
                <a:srgbClr val="1D579B"/>
              </a:buClr>
              <a:buSzPts val="2000"/>
              <a:buFont typeface="Arial"/>
              <a:buChar char="♦"/>
            </a:pPr>
            <a:r>
              <a:rPr lang="en-US" sz="2000"/>
              <a:t>A </a:t>
            </a:r>
            <a:r>
              <a:rPr lang="en-US" sz="2000" b="1"/>
              <a:t>Reason</a:t>
            </a:r>
            <a:r>
              <a:rPr lang="en-US" sz="2000"/>
              <a:t> for the change must be selected in order to submit the change for approval.</a:t>
            </a:r>
            <a:endParaRPr/>
          </a:p>
          <a:p>
            <a:pPr marL="342900" lvl="0" indent="-342900" algn="l" rtl="0">
              <a:spcBef>
                <a:spcPts val="1200"/>
              </a:spcBef>
              <a:spcAft>
                <a:spcPts val="0"/>
              </a:spcAft>
              <a:buClr>
                <a:srgbClr val="1D579B"/>
              </a:buClr>
              <a:buSzPts val="2000"/>
              <a:buFont typeface="Arial"/>
              <a:buChar char="♦"/>
            </a:pPr>
            <a:r>
              <a:rPr lang="en-US" sz="2000"/>
              <a:t>Click Submit from the </a:t>
            </a:r>
            <a:r>
              <a:rPr lang="en-US" sz="2000" b="1"/>
              <a:t>Supporting Documents </a:t>
            </a:r>
            <a:r>
              <a:rPr lang="en-US" sz="2000"/>
              <a:t>tab.</a:t>
            </a:r>
            <a:endParaRPr/>
          </a:p>
        </p:txBody>
      </p:sp>
      <p:sp>
        <p:nvSpPr>
          <p:cNvPr id="1222" name="Google Shape;1222;p85"/>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00"/>
              </a:buClr>
              <a:buSzPts val="2800"/>
              <a:buFont typeface="Arial Black"/>
              <a:buNone/>
            </a:pPr>
            <a:r>
              <a:rPr lang="en-US" sz="2800"/>
              <a:t>Position Change Reason</a:t>
            </a:r>
            <a:endParaRPr/>
          </a:p>
        </p:txBody>
      </p:sp>
      <p:pic>
        <p:nvPicPr>
          <p:cNvPr id="1223" name="Google Shape;1223;p85"/>
          <p:cNvPicPr preferRelativeResize="0"/>
          <p:nvPr/>
        </p:nvPicPr>
        <p:blipFill rotWithShape="1">
          <a:blip r:embed="rId4">
            <a:alphaModFix/>
          </a:blip>
          <a:srcRect/>
          <a:stretch/>
        </p:blipFill>
        <p:spPr>
          <a:xfrm>
            <a:off x="2695575" y="1251254"/>
            <a:ext cx="5501194" cy="5029200"/>
          </a:xfrm>
          <a:prstGeom prst="rect">
            <a:avLst/>
          </a:prstGeom>
          <a:noFill/>
          <a:ln>
            <a:noFill/>
          </a:ln>
        </p:spPr>
      </p:pic>
    </p:spTree>
    <p:custDataLst>
      <p:tags r:id="rId1"/>
    </p:custDataLst>
    <p:extLst>
      <p:ext uri="{BB962C8B-B14F-4D97-AF65-F5344CB8AC3E}">
        <p14:creationId xmlns:p14="http://schemas.microsoft.com/office/powerpoint/2010/main" val="318057821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9"/>
          <p:cNvSpPr txBox="1">
            <a:spLocks noGrp="1"/>
          </p:cNvSpPr>
          <p:nvPr>
            <p:ph type="body" idx="1"/>
          </p:nvPr>
        </p:nvSpPr>
        <p:spPr>
          <a:xfrm>
            <a:off x="2487235" y="1169908"/>
            <a:ext cx="6462006" cy="4800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sz="2400" b="1" dirty="0"/>
              <a:t>Inactive</a:t>
            </a:r>
            <a:r>
              <a:rPr lang="en-US" sz="2400" dirty="0"/>
              <a:t>: Used for vacant positions that a dept. does not plan to recruit for in the future (e.g., Permanent layoff)</a:t>
            </a:r>
            <a:endParaRPr dirty="0"/>
          </a:p>
          <a:p>
            <a:pPr marL="342900" lvl="0" indent="-342900" algn="l" rtl="0">
              <a:spcBef>
                <a:spcPts val="600"/>
              </a:spcBef>
              <a:spcAft>
                <a:spcPts val="0"/>
              </a:spcAft>
              <a:buClr>
                <a:schemeClr val="dk1"/>
              </a:buClr>
              <a:buSzPts val="2400"/>
              <a:buChar char="•"/>
            </a:pPr>
            <a:r>
              <a:rPr lang="en-US" sz="2400" b="1" dirty="0"/>
              <a:t>Frozen</a:t>
            </a:r>
            <a:r>
              <a:rPr lang="en-US" sz="2400" dirty="0"/>
              <a:t>: Remains an active position, can be used for vacant positions that the Org/Dept. intends to recruit for </a:t>
            </a:r>
            <a:r>
              <a:rPr lang="en-US" sz="2400" b="1" dirty="0"/>
              <a:t>in the future</a:t>
            </a:r>
            <a:r>
              <a:rPr lang="en-US" sz="2400" dirty="0"/>
              <a:t>.  </a:t>
            </a:r>
            <a:r>
              <a:rPr lang="en-US" sz="2400" dirty="0" smtClean="0"/>
              <a:t/>
            </a:r>
            <a:br>
              <a:rPr lang="en-US" sz="2400" dirty="0" smtClean="0"/>
            </a:br>
            <a:r>
              <a:rPr lang="en-US" sz="2400" dirty="0" smtClean="0"/>
              <a:t>Example</a:t>
            </a:r>
            <a:r>
              <a:rPr lang="en-US" sz="2400" dirty="0"/>
              <a:t>:  Employee retires, and the dept. intends to recruit for the role in the future, but does not choose to fill it immediately</a:t>
            </a:r>
            <a:r>
              <a:rPr lang="en-US" sz="2400" dirty="0" smtClean="0"/>
              <a:t>. </a:t>
            </a:r>
            <a:r>
              <a:rPr lang="en-US" sz="2400" b="1" dirty="0" smtClean="0">
                <a:solidFill>
                  <a:srgbClr val="FF0000"/>
                </a:solidFill>
              </a:rPr>
              <a:t>Or the Budget office freezes a Senate Faculty position once an employee vacates it.</a:t>
            </a:r>
            <a:endParaRPr b="1" dirty="0">
              <a:solidFill>
                <a:srgbClr val="FF0000"/>
              </a:solidFill>
            </a:endParaRPr>
          </a:p>
          <a:p>
            <a:pPr marL="342900" lvl="0" indent="-139700" algn="l" rtl="0">
              <a:spcBef>
                <a:spcPts val="640"/>
              </a:spcBef>
              <a:spcAft>
                <a:spcPts val="0"/>
              </a:spcAft>
              <a:buClr>
                <a:schemeClr val="dk1"/>
              </a:buClr>
              <a:buSzPts val="3200"/>
              <a:buNone/>
            </a:pPr>
            <a:endParaRPr dirty="0"/>
          </a:p>
        </p:txBody>
      </p:sp>
      <p:sp>
        <p:nvSpPr>
          <p:cNvPr id="555" name="Google Shape;555;p29"/>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3600"/>
              <a:buFont typeface="Arial Black"/>
              <a:buNone/>
            </a:pPr>
            <a:r>
              <a:rPr lang="en-US" sz="3600"/>
              <a:t>Inactivating vs Freezing Positions </a:t>
            </a:r>
            <a:endParaRPr/>
          </a:p>
        </p:txBody>
      </p:sp>
      <p:grpSp>
        <p:nvGrpSpPr>
          <p:cNvPr id="556" name="Google Shape;556;p29"/>
          <p:cNvGrpSpPr/>
          <p:nvPr/>
        </p:nvGrpSpPr>
        <p:grpSpPr>
          <a:xfrm>
            <a:off x="68119" y="1336152"/>
            <a:ext cx="2056395" cy="1971207"/>
            <a:chOff x="3035543" y="3462149"/>
            <a:chExt cx="1425037" cy="1339794"/>
          </a:xfrm>
        </p:grpSpPr>
        <p:sp>
          <p:nvSpPr>
            <p:cNvPr id="558" name="Google Shape;558;p29"/>
            <p:cNvSpPr/>
            <p:nvPr/>
          </p:nvSpPr>
          <p:spPr>
            <a:xfrm>
              <a:off x="3355583" y="3671334"/>
              <a:ext cx="1104997" cy="1130609"/>
            </a:xfrm>
            <a:prstGeom prst="ellipse">
              <a:avLst/>
            </a:prstGeom>
            <a:solidFill>
              <a:srgbClr val="FFC000"/>
            </a:solidFill>
            <a:ln w="38100" cap="flat" cmpd="sng">
              <a:solidFill>
                <a:srgbClr val="FFC00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560" name="Google Shape;560;p29"/>
            <p:cNvGrpSpPr/>
            <p:nvPr/>
          </p:nvGrpSpPr>
          <p:grpSpPr>
            <a:xfrm>
              <a:off x="3035543" y="3462149"/>
              <a:ext cx="601259" cy="618931"/>
              <a:chOff x="758562" y="4020338"/>
              <a:chExt cx="858943" cy="884187"/>
            </a:xfrm>
          </p:grpSpPr>
          <p:sp>
            <p:nvSpPr>
              <p:cNvPr id="561" name="Google Shape;561;p29"/>
              <p:cNvSpPr/>
              <p:nvPr/>
            </p:nvSpPr>
            <p:spPr>
              <a:xfrm>
                <a:off x="758562" y="4020338"/>
                <a:ext cx="858943" cy="884187"/>
              </a:xfrm>
              <a:prstGeom prst="ellipse">
                <a:avLst/>
              </a:prstGeom>
              <a:solidFill>
                <a:srgbClr val="09548E"/>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sp>
            <p:nvSpPr>
              <p:cNvPr id="562" name="Google Shape;562;p29"/>
              <p:cNvSpPr/>
              <p:nvPr/>
            </p:nvSpPr>
            <p:spPr>
              <a:xfrm rot="2540550">
                <a:off x="896445" y="4211935"/>
                <a:ext cx="605539" cy="566454"/>
              </a:xfrm>
              <a:prstGeom prst="plus">
                <a:avLst>
                  <a:gd name="adj" fmla="val 38223"/>
                </a:avLst>
              </a:prstGeom>
              <a:solidFill>
                <a:srgbClr val="FF0000"/>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563" name="Google Shape;563;p29"/>
          <p:cNvSpPr txBox="1"/>
          <p:nvPr/>
        </p:nvSpPr>
        <p:spPr>
          <a:xfrm>
            <a:off x="272171" y="5647363"/>
            <a:ext cx="8581091" cy="646290"/>
          </a:xfrm>
          <a:prstGeom prst="rect">
            <a:avLst/>
          </a:prstGeom>
          <a:noFill/>
          <a:ln>
            <a:noFill/>
          </a:ln>
        </p:spPr>
        <p:txBody>
          <a:bodyPr spcFirstLastPara="1" wrap="square" lIns="91425" tIns="45700" rIns="91425" bIns="45700" anchor="t" anchorCtr="0">
            <a:spAutoFit/>
          </a:bodyPr>
          <a:lstStyle/>
          <a:p>
            <a:pPr marL="457200"/>
            <a:r>
              <a:rPr lang="en-US" sz="1800" b="0" i="0" u="none" strike="noStrike" cap="none" dirty="0">
                <a:solidFill>
                  <a:schemeClr val="dk1"/>
                </a:solidFill>
                <a:latin typeface="Calibri"/>
                <a:ea typeface="Calibri"/>
                <a:cs typeface="Calibri"/>
                <a:sym typeface="Calibri"/>
              </a:rPr>
              <a:t>Example: </a:t>
            </a:r>
            <a:r>
              <a:rPr lang="en-US" sz="1800" b="0" i="0" u="none" strike="noStrike" cap="none" dirty="0">
                <a:solidFill>
                  <a:schemeClr val="accent6"/>
                </a:solidFill>
                <a:latin typeface="Calibri"/>
                <a:ea typeface="Calibri"/>
                <a:cs typeface="Calibri"/>
                <a:sym typeface="Calibri"/>
              </a:rPr>
              <a:t>I had to lay off a number of employees in my unit. I’ve completed all the involuntary terminations. I will not be recruiting to those positions in the future. </a:t>
            </a:r>
            <a:endParaRPr dirty="0"/>
          </a:p>
        </p:txBody>
      </p:sp>
      <p:pic>
        <p:nvPicPr>
          <p:cNvPr id="564" name="Google Shape;564;p29"/>
          <p:cNvPicPr preferRelativeResize="0"/>
          <p:nvPr/>
        </p:nvPicPr>
        <p:blipFill rotWithShape="1">
          <a:blip r:embed="rId4">
            <a:alphaModFix/>
          </a:blip>
          <a:srcRect/>
          <a:stretch/>
        </p:blipFill>
        <p:spPr>
          <a:xfrm>
            <a:off x="53573" y="5541695"/>
            <a:ext cx="680005" cy="630505"/>
          </a:xfrm>
          <a:prstGeom prst="rect">
            <a:avLst/>
          </a:prstGeom>
          <a:noFill/>
          <a:ln>
            <a:no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422" y="2003394"/>
            <a:ext cx="990526" cy="1183749"/>
          </a:xfrm>
          <a:prstGeom prst="rect">
            <a:avLst/>
          </a:prstGeom>
        </p:spPr>
      </p:pic>
      <p:sp>
        <p:nvSpPr>
          <p:cNvPr id="14" name="Google Shape;561;p29"/>
          <p:cNvSpPr/>
          <p:nvPr/>
        </p:nvSpPr>
        <p:spPr>
          <a:xfrm>
            <a:off x="1612406" y="1336152"/>
            <a:ext cx="874830" cy="910618"/>
          </a:xfrm>
          <a:prstGeom prst="ellipse">
            <a:avLst/>
          </a:prstGeom>
          <a:solidFill>
            <a:srgbClr val="09548E"/>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Calibri"/>
              <a:ea typeface="Calibri"/>
              <a:cs typeface="Calibri"/>
              <a:sym typeface="Calibri"/>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9666" y="1561163"/>
            <a:ext cx="459345" cy="508813"/>
          </a:xfrm>
          <a:prstGeom prst="rect">
            <a:avLst/>
          </a:prstGeom>
        </p:spPr>
      </p:pic>
    </p:spTree>
    <p:custDataLst>
      <p:tags r:id="rId1"/>
    </p:custData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89"/>
          <p:cNvSpPr txBox="1">
            <a:spLocks noGrp="1"/>
          </p:cNvSpPr>
          <p:nvPr>
            <p:ph type="body" idx="1"/>
          </p:nvPr>
        </p:nvSpPr>
        <p:spPr>
          <a:xfrm>
            <a:off x="457200" y="1157618"/>
            <a:ext cx="8229600" cy="4800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b="1"/>
              <a:t>To inactive a position:</a:t>
            </a:r>
            <a:endParaRPr/>
          </a:p>
          <a:p>
            <a:pPr marL="457200" lvl="0" indent="-457200" algn="l" rtl="0">
              <a:spcBef>
                <a:spcPts val="400"/>
              </a:spcBef>
              <a:spcAft>
                <a:spcPts val="0"/>
              </a:spcAft>
              <a:buClr>
                <a:schemeClr val="dk1"/>
              </a:buClr>
              <a:buSzPts val="2000"/>
              <a:buAutoNum type="arabicPeriod"/>
            </a:pPr>
            <a:r>
              <a:rPr lang="en-US" sz="2000"/>
              <a:t>Navigate to </a:t>
            </a:r>
            <a:r>
              <a:rPr lang="en-US" sz="2000" b="1"/>
              <a:t>Position Control Request Form </a:t>
            </a:r>
            <a:r>
              <a:rPr lang="en-US" sz="2000"/>
              <a:t>(PeopleSoft Menu &gt; UC Customizations &gt; UC Extensions &gt; Position Control Request)</a:t>
            </a:r>
            <a:endParaRPr/>
          </a:p>
          <a:p>
            <a:pPr marL="457200" lvl="0" indent="-457200" algn="l" rtl="0">
              <a:spcBef>
                <a:spcPts val="400"/>
              </a:spcBef>
              <a:spcAft>
                <a:spcPts val="0"/>
              </a:spcAft>
              <a:buClr>
                <a:schemeClr val="dk1"/>
              </a:buClr>
              <a:buSzPts val="2000"/>
              <a:buAutoNum type="arabicPeriod"/>
            </a:pPr>
            <a:r>
              <a:rPr lang="en-US" sz="2000"/>
              <a:t>Click the </a:t>
            </a:r>
            <a:r>
              <a:rPr lang="en-US" sz="2000" b="1"/>
              <a:t>Update Vacant Position </a:t>
            </a:r>
            <a:r>
              <a:rPr lang="en-US" sz="2000"/>
              <a:t>option and then click </a:t>
            </a:r>
            <a:r>
              <a:rPr lang="en-US" sz="2000" b="1"/>
              <a:t>Next</a:t>
            </a:r>
            <a:r>
              <a:rPr lang="en-US" sz="2000"/>
              <a:t> to begin the steps for initiating a position update control request. </a:t>
            </a:r>
            <a:endParaRPr/>
          </a:p>
          <a:p>
            <a:pPr marL="457200" lvl="0" indent="-457200" algn="l" rtl="0">
              <a:spcBef>
                <a:spcPts val="400"/>
              </a:spcBef>
              <a:spcAft>
                <a:spcPts val="0"/>
              </a:spcAft>
              <a:buClr>
                <a:schemeClr val="dk1"/>
              </a:buClr>
              <a:buSzPts val="2000"/>
              <a:buAutoNum type="arabicPeriod"/>
            </a:pPr>
            <a:r>
              <a:rPr lang="en-US" sz="2000"/>
              <a:t>Enter </a:t>
            </a:r>
            <a:r>
              <a:rPr lang="en-US" sz="2000" b="1"/>
              <a:t>Effective Date </a:t>
            </a:r>
            <a:r>
              <a:rPr lang="en-US" sz="2000"/>
              <a:t>and </a:t>
            </a:r>
            <a:r>
              <a:rPr lang="en-US" sz="2000" b="1"/>
              <a:t>Reason Code </a:t>
            </a:r>
            <a:r>
              <a:rPr lang="en-US" sz="2000"/>
              <a:t>‘Position Inactivated’. </a:t>
            </a:r>
            <a:endParaRPr/>
          </a:p>
          <a:p>
            <a:pPr marL="457200" lvl="0" indent="-457200" algn="l" rtl="0">
              <a:spcBef>
                <a:spcPts val="400"/>
              </a:spcBef>
              <a:spcAft>
                <a:spcPts val="0"/>
              </a:spcAft>
              <a:buClr>
                <a:schemeClr val="dk1"/>
              </a:buClr>
              <a:buSzPts val="2000"/>
              <a:buAutoNum type="arabicPeriod"/>
            </a:pPr>
            <a:r>
              <a:rPr lang="en-US" sz="2000"/>
              <a:t>Change the </a:t>
            </a:r>
            <a:r>
              <a:rPr lang="en-US" sz="2000" b="1"/>
              <a:t>Status</a:t>
            </a:r>
            <a:r>
              <a:rPr lang="en-US" sz="2000"/>
              <a:t> to ‘Inactive’. </a:t>
            </a:r>
            <a:endParaRPr/>
          </a:p>
          <a:p>
            <a:pPr marL="457200" lvl="0" indent="-457200" algn="l" rtl="0">
              <a:spcBef>
                <a:spcPts val="400"/>
              </a:spcBef>
              <a:spcAft>
                <a:spcPts val="0"/>
              </a:spcAft>
              <a:buClr>
                <a:schemeClr val="dk1"/>
              </a:buClr>
              <a:buSzPts val="2000"/>
              <a:buAutoNum type="arabicPeriod"/>
            </a:pPr>
            <a:r>
              <a:rPr lang="en-US" sz="2000"/>
              <a:t>Click </a:t>
            </a:r>
            <a:r>
              <a:rPr lang="en-US" sz="2000" b="1"/>
              <a:t>Save and Submit </a:t>
            </a:r>
            <a:endParaRPr/>
          </a:p>
          <a:p>
            <a:pPr marL="342900" lvl="0" indent="-215900" algn="l" rtl="0">
              <a:spcBef>
                <a:spcPts val="400"/>
              </a:spcBef>
              <a:spcAft>
                <a:spcPts val="0"/>
              </a:spcAft>
              <a:buClr>
                <a:schemeClr val="dk1"/>
              </a:buClr>
              <a:buSzPts val="2000"/>
              <a:buNone/>
            </a:pPr>
            <a:endParaRPr sz="2000"/>
          </a:p>
        </p:txBody>
      </p:sp>
      <p:sp>
        <p:nvSpPr>
          <p:cNvPr id="1263" name="Google Shape;1263;p89"/>
          <p:cNvSpPr txBox="1">
            <a:spLocks noGrp="1"/>
          </p:cNvSpPr>
          <p:nvPr>
            <p:ph type="title"/>
          </p:nvPr>
        </p:nvSpPr>
        <p:spPr>
          <a:xfrm>
            <a:off x="393576" y="131821"/>
            <a:ext cx="8750424" cy="85091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4000"/>
              <a:buFont typeface="Arial Black"/>
              <a:buNone/>
            </a:pPr>
            <a:r>
              <a:rPr lang="en-US"/>
              <a:t>Inactivating a Position </a:t>
            </a:r>
            <a:endParaRPr/>
          </a:p>
        </p:txBody>
      </p:sp>
      <p:pic>
        <p:nvPicPr>
          <p:cNvPr id="1264" name="Google Shape;1264;p89"/>
          <p:cNvPicPr preferRelativeResize="0"/>
          <p:nvPr/>
        </p:nvPicPr>
        <p:blipFill rotWithShape="1">
          <a:blip r:embed="rId4">
            <a:alphaModFix/>
          </a:blip>
          <a:srcRect/>
          <a:stretch/>
        </p:blipFill>
        <p:spPr>
          <a:xfrm>
            <a:off x="497021" y="4239908"/>
            <a:ext cx="8260264" cy="1737360"/>
          </a:xfrm>
          <a:prstGeom prst="rect">
            <a:avLst/>
          </a:prstGeom>
          <a:noFill/>
          <a:ln w="9525" cap="flat" cmpd="sng">
            <a:solidFill>
              <a:srgbClr val="7F7F7F"/>
            </a:solidFill>
            <a:prstDash val="solid"/>
            <a:round/>
            <a:headEnd type="none" w="sm" len="sm"/>
            <a:tailEnd type="none" w="sm" len="sm"/>
          </a:ln>
        </p:spPr>
      </p:pic>
    </p:spTree>
    <p:custDataLst>
      <p:tags r:id="rId1"/>
    </p:custDataLst>
    <p:extLst>
      <p:ext uri="{BB962C8B-B14F-4D97-AF65-F5344CB8AC3E}">
        <p14:creationId xmlns:p14="http://schemas.microsoft.com/office/powerpoint/2010/main" val="23289407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oFF507g"/>
  <p:tag name="ARTICULATE_PROJECT_OPEN" val="0"/>
  <p:tag name="ARTICULATE_SLIDE_COUNT" val="1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24526</TotalTime>
  <Words>13329</Words>
  <Application>Microsoft Office PowerPoint</Application>
  <PresentationFormat>On-screen Show (4:3)</PresentationFormat>
  <Paragraphs>1256</Paragraphs>
  <Slides>135</Slides>
  <Notes>117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135</vt:i4>
      </vt:variant>
    </vt:vector>
  </HeadingPairs>
  <TitlesOfParts>
    <vt:vector size="144" baseType="lpstr">
      <vt:lpstr>Calibri</vt:lpstr>
      <vt:lpstr>Wingdings</vt:lpstr>
      <vt:lpstr>Verdana</vt:lpstr>
      <vt:lpstr>Courier New</vt:lpstr>
      <vt:lpstr>Arial Black</vt:lpstr>
      <vt:lpstr>Yu Gothic Medium</vt:lpstr>
      <vt:lpstr>Noto Sans Symbols</vt:lpstr>
      <vt:lpstr>Arial</vt:lpstr>
      <vt:lpstr>Office Theme</vt:lpstr>
      <vt:lpstr>Welcome to  Position Control  </vt:lpstr>
      <vt:lpstr>Introductions </vt:lpstr>
      <vt:lpstr>General Rules</vt:lpstr>
      <vt:lpstr>Course Agenda</vt:lpstr>
      <vt:lpstr>Course Objectives </vt:lpstr>
      <vt:lpstr>Key Concepts &amp; Vocabulary </vt:lpstr>
      <vt:lpstr>Key Concepts &amp; Vocabulary </vt:lpstr>
      <vt:lpstr>Position Management Roles </vt:lpstr>
      <vt:lpstr>LESSON 1</vt:lpstr>
      <vt:lpstr>Lesson Objectives</vt:lpstr>
      <vt:lpstr>Position as Foundational Concept</vt:lpstr>
      <vt:lpstr>What is a Position in UCPath?</vt:lpstr>
      <vt:lpstr>Position Management Overview </vt:lpstr>
      <vt:lpstr>Position Attributes </vt:lpstr>
      <vt:lpstr>Job Attributes </vt:lpstr>
      <vt:lpstr>How Positions are used </vt:lpstr>
      <vt:lpstr>Why Use Positions?</vt:lpstr>
      <vt:lpstr>How Position Control Management works</vt:lpstr>
      <vt:lpstr>Position Attributes – ‘Reports To’ </vt:lpstr>
      <vt:lpstr>“Reports To” Field – Position Attribute</vt:lpstr>
      <vt:lpstr>Position Control Request - Reports To</vt:lpstr>
      <vt:lpstr>Permanently Budgeted Positions</vt:lpstr>
      <vt:lpstr>Position Management Actions </vt:lpstr>
      <vt:lpstr>PowerPoint Presentation</vt:lpstr>
      <vt:lpstr>What are Smart HR Templates?</vt:lpstr>
      <vt:lpstr>Position Data and Smart HR Templates</vt:lpstr>
      <vt:lpstr>Position Data and Smart HR Templates (cont’d)</vt:lpstr>
      <vt:lpstr>Positions for Contingent Workers </vt:lpstr>
      <vt:lpstr>Key Takeaways</vt:lpstr>
      <vt:lpstr>Lesson Objectives Review</vt:lpstr>
      <vt:lpstr>PowerPoint Presentation</vt:lpstr>
      <vt:lpstr>Lesson Objectives</vt:lpstr>
      <vt:lpstr>Creating New Positions </vt:lpstr>
      <vt:lpstr>Add New Position – High Level Steps</vt:lpstr>
      <vt:lpstr>Position Control Request Page</vt:lpstr>
      <vt:lpstr>Position Effective Date</vt:lpstr>
      <vt:lpstr>Position Effective Date (cont.)</vt:lpstr>
      <vt:lpstr>Position Control Request Page</vt:lpstr>
      <vt:lpstr>Position Data– Search Functionality </vt:lpstr>
      <vt:lpstr>Full / Part Time Field </vt:lpstr>
      <vt:lpstr>Salary Plan &amp; Salary Grade</vt:lpstr>
      <vt:lpstr>More Info: Salary Admin Plan</vt:lpstr>
      <vt:lpstr>FLSA Status </vt:lpstr>
      <vt:lpstr>Specific Information Tab</vt:lpstr>
      <vt:lpstr>Position Pools </vt:lpstr>
      <vt:lpstr>Position Pool ID</vt:lpstr>
      <vt:lpstr>UC Position Data Tab </vt:lpstr>
      <vt:lpstr>HR Worksite ID</vt:lpstr>
      <vt:lpstr>UC Position Data Tab – Employee Relations Code  </vt:lpstr>
      <vt:lpstr>Position Control Request – Special Training Code </vt:lpstr>
      <vt:lpstr>Position Control Request – Security Clearance Type </vt:lpstr>
      <vt:lpstr>Position Control Request – Save &amp; Submit</vt:lpstr>
      <vt:lpstr>Copy an Existing Position</vt:lpstr>
      <vt:lpstr>Position Management for Retirees </vt:lpstr>
      <vt:lpstr>PowerPoint Presentation</vt:lpstr>
      <vt:lpstr>Position Approvals</vt:lpstr>
      <vt:lpstr>Approval Workflow</vt:lpstr>
      <vt:lpstr>Email Notifications</vt:lpstr>
      <vt:lpstr>Introduction to Position Funding </vt:lpstr>
      <vt:lpstr>Permanently Budgeted Positions </vt:lpstr>
      <vt:lpstr>Position Control Example</vt:lpstr>
      <vt:lpstr>Position Management Example Cont’d</vt:lpstr>
      <vt:lpstr>Knowledge Check</vt:lpstr>
      <vt:lpstr>True or False</vt:lpstr>
      <vt:lpstr>True or False</vt:lpstr>
      <vt:lpstr>True or False</vt:lpstr>
      <vt:lpstr>Instructor Demo</vt:lpstr>
      <vt:lpstr>BREAK TIME</vt:lpstr>
      <vt:lpstr>PowerPoint Presentation</vt:lpstr>
      <vt:lpstr>Lesson Objectives</vt:lpstr>
      <vt:lpstr>What is Fast Class?</vt:lpstr>
      <vt:lpstr>High Level Fast Class Process</vt:lpstr>
      <vt:lpstr>Classification Initiator</vt:lpstr>
      <vt:lpstr>UCPath &amp; Fast Class</vt:lpstr>
      <vt:lpstr>Fast Class Process</vt:lpstr>
      <vt:lpstr>PowerPoint Presentation</vt:lpstr>
      <vt:lpstr>FastClass Approvers</vt:lpstr>
      <vt:lpstr>Fast Class Approver View</vt:lpstr>
      <vt:lpstr>Union Positions</vt:lpstr>
      <vt:lpstr>Recruitment &amp; Fast Class</vt:lpstr>
      <vt:lpstr>PowerPoint Presentation</vt:lpstr>
      <vt:lpstr>Job Description Library</vt:lpstr>
      <vt:lpstr>Lesson Objectives Review</vt:lpstr>
      <vt:lpstr>PowerPoint Presentation</vt:lpstr>
      <vt:lpstr>Lesson Objectives</vt:lpstr>
      <vt:lpstr>Position Updates</vt:lpstr>
      <vt:lpstr>Updating Vacant Positions </vt:lpstr>
      <vt:lpstr>Update Vacant Position – Key System Steps</vt:lpstr>
      <vt:lpstr>Updating Vacant Staff Positions</vt:lpstr>
      <vt:lpstr>Updating Academic Positions </vt:lpstr>
      <vt:lpstr>Updating Academic Senate Positions </vt:lpstr>
      <vt:lpstr>Position Update Form</vt:lpstr>
      <vt:lpstr>Updating Existing Filled Positions </vt:lpstr>
      <vt:lpstr>Moving/Transferring Positions </vt:lpstr>
      <vt:lpstr>Updating Vacant Position Steps</vt:lpstr>
      <vt:lpstr>Search for Vacant Position</vt:lpstr>
      <vt:lpstr>Position Change Reason</vt:lpstr>
      <vt:lpstr>Inactivating vs Freezing Positions </vt:lpstr>
      <vt:lpstr>Inactivating a Position </vt:lpstr>
      <vt:lpstr>Freezing a Position </vt:lpstr>
      <vt:lpstr>Instructor Demo</vt:lpstr>
      <vt:lpstr>Knowledge Check</vt:lpstr>
      <vt:lpstr>True or False</vt:lpstr>
      <vt:lpstr>Multiple Choice</vt:lpstr>
      <vt:lpstr>True or False</vt:lpstr>
      <vt:lpstr>True or False</vt:lpstr>
      <vt:lpstr>Lesson Objectives Review</vt:lpstr>
      <vt:lpstr>Key Takeaways</vt:lpstr>
      <vt:lpstr>BREAK TIME</vt:lpstr>
      <vt:lpstr>PowerPoint Presentation</vt:lpstr>
      <vt:lpstr>Lesson Objectives</vt:lpstr>
      <vt:lpstr>Review Position Transactions </vt:lpstr>
      <vt:lpstr>Review Transactions Page</vt:lpstr>
      <vt:lpstr>Find the Existing Position</vt:lpstr>
      <vt:lpstr>Position Control Request Page</vt:lpstr>
      <vt:lpstr>Position Control – Approval Page</vt:lpstr>
      <vt:lpstr>Lesson Objectives Review</vt:lpstr>
      <vt:lpstr>Knowledge Check</vt:lpstr>
      <vt:lpstr>True or False</vt:lpstr>
      <vt:lpstr>Multiple Choice</vt:lpstr>
      <vt:lpstr>Fill-in the Blank</vt:lpstr>
      <vt:lpstr>True or False</vt:lpstr>
      <vt:lpstr>Course Review</vt:lpstr>
      <vt:lpstr>Course Objectives Review</vt:lpstr>
      <vt:lpstr>Putting It All Together</vt:lpstr>
      <vt:lpstr>Course Resources</vt:lpstr>
      <vt:lpstr>Positions – Action / Page matrix</vt:lpstr>
      <vt:lpstr>The Position Lifecycle</vt:lpstr>
      <vt:lpstr>Reference Material for Review</vt:lpstr>
      <vt:lpstr>Where to Get Help</vt:lpstr>
      <vt:lpstr>Position Control Lab</vt:lpstr>
      <vt:lpstr>VPN Login</vt:lpstr>
      <vt:lpstr>Exercise 1</vt:lpstr>
      <vt:lpstr>Exercise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Position Control</dc:title>
  <dc:creator>Joe Cladis</dc:creator>
  <cp:lastModifiedBy>Angel Rivera</cp:lastModifiedBy>
  <cp:revision>116</cp:revision>
  <dcterms:created xsi:type="dcterms:W3CDTF">2012-04-23T23:06:05Z</dcterms:created>
  <dcterms:modified xsi:type="dcterms:W3CDTF">2020-08-18T16:44:34Z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0x010100064A8420CC564B4B890708A4B957C9CC</vt:lpwstr>
  </property>
  <property fmtid="{D5CDD505-2E9C-101B-9397-08002B2CF9AE}" pid="3" name="ArticulateGUID">
    <vt:lpwstr>3F681B7F-43E5-4EDD-8C1F-E5F2AF45773B</vt:lpwstr>
  </property>
  <property fmtid="{D5CDD505-2E9C-101B-9397-08002B2CF9AE}" pid="4" name="ArticulatePath">
    <vt:lpwstr>BPG_workshops_ABS_S1_Intro_AWE_PosMan (001)</vt:lpwstr>
  </property>
</Properties>
</file>