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notesSlides/notesSlide23.xml" ContentType="application/vnd.openxmlformats-officedocument.presentationml.notesSlide+xml"/>
  <Override PartName="/ppt/tags/tag36.xml" ContentType="application/vnd.openxmlformats-officedocument.presentationml.tags+xml"/>
  <Override PartName="/ppt/notesSlides/notesSlide2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9.xml" ContentType="application/vnd.openxmlformats-officedocument.presentationml.tags+xml"/>
  <Override PartName="/ppt/notesSlides/notesSlide26.xml" ContentType="application/vnd.openxmlformats-officedocument.presentationml.notesSlide+xml"/>
  <Override PartName="/ppt/tags/tag40.xml" ContentType="application/vnd.openxmlformats-officedocument.presentationml.tags+xml"/>
  <Override PartName="/ppt/notesSlides/notesSlide27.xml" ContentType="application/vnd.openxmlformats-officedocument.presentationml.notesSlide+xml"/>
  <Override PartName="/ppt/tags/tag41.xml" ContentType="application/vnd.openxmlformats-officedocument.presentationml.tags+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42.xml" ContentType="application/vnd.openxmlformats-officedocument.presentationml.tags+xml"/>
  <Override PartName="/ppt/notesSlides/notesSlide29.xml" ContentType="application/vnd.openxmlformats-officedocument.presentationml.notesSlide+xml"/>
  <Override PartName="/ppt/tags/tag43.xml" ContentType="application/vnd.openxmlformats-officedocument.presentationml.tags+xml"/>
  <Override PartName="/ppt/notesSlides/notesSlide30.xml" ContentType="application/vnd.openxmlformats-officedocument.presentationml.notesSlide+xml"/>
  <Override PartName="/ppt/tags/tag44.xml" ContentType="application/vnd.openxmlformats-officedocument.presentationml.tags+xml"/>
  <Override PartName="/ppt/notesSlides/notesSlide31.xml" ContentType="application/vnd.openxmlformats-officedocument.presentationml.notesSlide+xml"/>
  <Override PartName="/ppt/tags/tag45.xml" ContentType="application/vnd.openxmlformats-officedocument.presentationml.tags+xml"/>
  <Override PartName="/ppt/notesSlides/notesSlide32.xml" ContentType="application/vnd.openxmlformats-officedocument.presentationml.notesSlide+xml"/>
  <Override PartName="/ppt/tags/tag46.xml" ContentType="application/vnd.openxmlformats-officedocument.presentationml.tags+xml"/>
  <Override PartName="/ppt/notesSlides/notesSlide3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34.xml" ContentType="application/vnd.openxmlformats-officedocument.presentationml.notesSlide+xml"/>
  <Override PartName="/ppt/tags/tag50.xml" ContentType="application/vnd.openxmlformats-officedocument.presentationml.tags+xml"/>
  <Override PartName="/ppt/notesSlides/notesSlide35.xml" ContentType="application/vnd.openxmlformats-officedocument.presentationml.notesSlide+xml"/>
  <Override PartName="/ppt/tags/tag51.xml" ContentType="application/vnd.openxmlformats-officedocument.presentationml.tags+xml"/>
  <Override PartName="/ppt/notesSlides/notesSlide36.xml" ContentType="application/vnd.openxmlformats-officedocument.presentationml.notesSlide+xml"/>
  <Override PartName="/ppt/tags/tag52.xml" ContentType="application/vnd.openxmlformats-officedocument.presentationml.tags+xml"/>
  <Override PartName="/ppt/notesSlides/notesSlide37.xml" ContentType="application/vnd.openxmlformats-officedocument.presentationml.notesSlide+xml"/>
  <Override PartName="/ppt/tags/tag53.xml" ContentType="application/vnd.openxmlformats-officedocument.presentationml.tags+xml"/>
  <Override PartName="/ppt/notesSlides/notesSlide38.xml" ContentType="application/vnd.openxmlformats-officedocument.presentationml.notesSlide+xml"/>
  <Override PartName="/ppt/tags/tag54.xml" ContentType="application/vnd.openxmlformats-officedocument.presentationml.tags+xml"/>
  <Override PartName="/ppt/notesSlides/notesSlide39.xml" ContentType="application/vnd.openxmlformats-officedocument.presentationml.notesSlide+xml"/>
  <Override PartName="/ppt/tags/tag55.xml" ContentType="application/vnd.openxmlformats-officedocument.presentationml.tags+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6.xml" ContentType="application/vnd.openxmlformats-officedocument.presentationml.tags+xml"/>
  <Override PartName="/ppt/notesSlides/notesSlide41.xml" ContentType="application/vnd.openxmlformats-officedocument.presentationml.notesSlide+xml"/>
  <Override PartName="/ppt/tags/tag57.xml" ContentType="application/vnd.openxmlformats-officedocument.presentationml.tags+xml"/>
  <Override PartName="/ppt/notesSlides/notesSlide42.xml" ContentType="application/vnd.openxmlformats-officedocument.presentationml.notesSlide+xml"/>
  <Override PartName="/ppt/tags/tag58.xml" ContentType="application/vnd.openxmlformats-officedocument.presentationml.tags+xml"/>
  <Override PartName="/ppt/notesSlides/notesSlide4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9.xml" ContentType="application/vnd.openxmlformats-officedocument.presentationml.tags+xml"/>
  <Override PartName="/ppt/notesSlides/notesSlide44.xml" ContentType="application/vnd.openxmlformats-officedocument.presentationml.notesSlide+xml"/>
  <Override PartName="/ppt/tags/tag60.xml" ContentType="application/vnd.openxmlformats-officedocument.presentationml.tags+xml"/>
  <Override PartName="/ppt/notesSlides/notesSlide45.xml" ContentType="application/vnd.openxmlformats-officedocument.presentationml.notesSlide+xml"/>
  <Override PartName="/ppt/tags/tag61.xml" ContentType="application/vnd.openxmlformats-officedocument.presentationml.tags+xml"/>
  <Override PartName="/ppt/notesSlides/notesSlide4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47.xml" ContentType="application/vnd.openxmlformats-officedocument.presentationml.notesSlide+xml"/>
  <Override PartName="/ppt/tags/tag64.xml" ContentType="application/vnd.openxmlformats-officedocument.presentationml.tags+xml"/>
  <Override PartName="/ppt/notesSlides/notesSlide4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49.xml" ContentType="application/vnd.openxmlformats-officedocument.presentationml.notesSlide+xml"/>
  <Override PartName="/ppt/tags/tag67.xml" ContentType="application/vnd.openxmlformats-officedocument.presentationml.tags+xml"/>
  <Override PartName="/ppt/notesSlides/notesSlide50.xml" ContentType="application/vnd.openxmlformats-officedocument.presentationml.notesSlide+xml"/>
  <Override PartName="/ppt/tags/tag68.xml" ContentType="application/vnd.openxmlformats-officedocument.presentationml.tags+xml"/>
  <Override PartName="/ppt/notesSlides/notesSlide51.xml" ContentType="application/vnd.openxmlformats-officedocument.presentationml.notesSlide+xml"/>
  <Override PartName="/ppt/tags/tag69.xml" ContentType="application/vnd.openxmlformats-officedocument.presentationml.tags+xml"/>
  <Override PartName="/ppt/notesSlides/notesSlide52.xml" ContentType="application/vnd.openxmlformats-officedocument.presentationml.notesSlide+xml"/>
  <Override PartName="/ppt/tags/tag70.xml" ContentType="application/vnd.openxmlformats-officedocument.presentationml.tags+xml"/>
  <Override PartName="/ppt/notesSlides/notesSlide53.xml" ContentType="application/vnd.openxmlformats-officedocument.presentationml.notesSlide+xml"/>
  <Override PartName="/ppt/tags/tag71.xml" ContentType="application/vnd.openxmlformats-officedocument.presentationml.tags+xml"/>
  <Override PartName="/ppt/notesSlides/notesSlide54.xml" ContentType="application/vnd.openxmlformats-officedocument.presentationml.notesSlide+xml"/>
  <Override PartName="/ppt/tags/tag72.xml" ContentType="application/vnd.openxmlformats-officedocument.presentationml.tags+xml"/>
  <Override PartName="/ppt/notesSlides/notesSlide55.xml" ContentType="application/vnd.openxmlformats-officedocument.presentationml.notesSlide+xml"/>
  <Override PartName="/ppt/tags/tag73.xml" ContentType="application/vnd.openxmlformats-officedocument.presentationml.tags+xml"/>
  <Override PartName="/ppt/notesSlides/notesSlide56.xml" ContentType="application/vnd.openxmlformats-officedocument.presentationml.notesSlide+xml"/>
  <Override PartName="/ppt/tags/tag74.xml" ContentType="application/vnd.openxmlformats-officedocument.presentationml.tags+xml"/>
  <Override PartName="/ppt/notesSlides/notesSlide5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75.xml" ContentType="application/vnd.openxmlformats-officedocument.presentationml.tags+xml"/>
  <Override PartName="/ppt/notesSlides/notesSlide58.xml" ContentType="application/vnd.openxmlformats-officedocument.presentationml.notesSlide+xml"/>
  <Override PartName="/ppt/tags/tag76.xml" ContentType="application/vnd.openxmlformats-officedocument.presentationml.tags+xml"/>
  <Override PartName="/ppt/notesSlides/notesSlide59.xml" ContentType="application/vnd.openxmlformats-officedocument.presentationml.notesSlide+xml"/>
  <Override PartName="/ppt/tags/tag77.xml" ContentType="application/vnd.openxmlformats-officedocument.presentationml.tags+xml"/>
  <Override PartName="/ppt/notesSlides/notesSlide6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78.xml" ContentType="application/vnd.openxmlformats-officedocument.presentationml.tags+xml"/>
  <Override PartName="/ppt/notesSlides/notesSlide61.xml" ContentType="application/vnd.openxmlformats-officedocument.presentationml.notesSlide+xml"/>
  <Override PartName="/ppt/tags/tag79.xml" ContentType="application/vnd.openxmlformats-officedocument.presentationml.tags+xml"/>
  <Override PartName="/ppt/notesSlides/notesSlide62.xml" ContentType="application/vnd.openxmlformats-officedocument.presentationml.notesSlide+xml"/>
  <Override PartName="/ppt/tags/tag80.xml" ContentType="application/vnd.openxmlformats-officedocument.presentationml.tags+xml"/>
  <Override PartName="/ppt/notesSlides/notesSlide63.xml" ContentType="application/vnd.openxmlformats-officedocument.presentationml.notesSlide+xml"/>
  <Override PartName="/ppt/tags/tag81.xml" ContentType="application/vnd.openxmlformats-officedocument.presentationml.tags+xml"/>
  <Override PartName="/ppt/notesSlides/notesSlide64.xml" ContentType="application/vnd.openxmlformats-officedocument.presentationml.notesSlide+xml"/>
  <Override PartName="/ppt/tags/tag82.xml" ContentType="application/vnd.openxmlformats-officedocument.presentationml.tags+xml"/>
  <Override PartName="/ppt/notesSlides/notesSlide65.xml" ContentType="application/vnd.openxmlformats-officedocument.presentationml.notesSlide+xml"/>
  <Override PartName="/ppt/tags/tag83.xml" ContentType="application/vnd.openxmlformats-officedocument.presentationml.tags+xml"/>
  <Override PartName="/ppt/notesSlides/notesSlide66.xml" ContentType="application/vnd.openxmlformats-officedocument.presentationml.notesSlide+xml"/>
  <Override PartName="/ppt/tags/tag84.xml" ContentType="application/vnd.openxmlformats-officedocument.presentationml.tags+xml"/>
  <Override PartName="/ppt/notesSlides/notesSlide67.xml" ContentType="application/vnd.openxmlformats-officedocument.presentationml.notesSlide+xml"/>
  <Override PartName="/ppt/tags/tag85.xml" ContentType="application/vnd.openxmlformats-officedocument.presentationml.tags+xml"/>
  <Override PartName="/ppt/notesSlides/notesSlide68.xml" ContentType="application/vnd.openxmlformats-officedocument.presentationml.notesSlide+xml"/>
  <Override PartName="/ppt/tags/tag86.xml" ContentType="application/vnd.openxmlformats-officedocument.presentationml.tags+xml"/>
  <Override PartName="/ppt/notesSlides/notesSlide69.xml" ContentType="application/vnd.openxmlformats-officedocument.presentationml.notesSlide+xml"/>
  <Override PartName="/ppt/tags/tag87.xml" ContentType="application/vnd.openxmlformats-officedocument.presentationml.tags+xml"/>
  <Override PartName="/ppt/notesSlides/notesSlide70.xml" ContentType="application/vnd.openxmlformats-officedocument.presentationml.notesSlide+xml"/>
  <Override PartName="/ppt/tags/tag88.xml" ContentType="application/vnd.openxmlformats-officedocument.presentationml.tags+xml"/>
  <Override PartName="/ppt/notesSlides/notesSlide71.xml" ContentType="application/vnd.openxmlformats-officedocument.presentationml.notesSlide+xml"/>
  <Override PartName="/ppt/tags/tag89.xml" ContentType="application/vnd.openxmlformats-officedocument.presentationml.tags+xml"/>
  <Override PartName="/ppt/notesSlides/notesSlide7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90.xml" ContentType="application/vnd.openxmlformats-officedocument.presentationml.tags+xml"/>
  <Override PartName="/ppt/notesSlides/notesSlide73.xml" ContentType="application/vnd.openxmlformats-officedocument.presentationml.notesSlide+xml"/>
  <Override PartName="/ppt/tags/tag91.xml" ContentType="application/vnd.openxmlformats-officedocument.presentationml.tags+xml"/>
  <Override PartName="/ppt/notesSlides/notesSlide7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92.xml" ContentType="application/vnd.openxmlformats-officedocument.presentationml.tags+xml"/>
  <Override PartName="/ppt/notesSlides/notesSlide75.xml" ContentType="application/vnd.openxmlformats-officedocument.presentationml.notesSlide+xml"/>
  <Override PartName="/ppt/tags/tag93.xml" ContentType="application/vnd.openxmlformats-officedocument.presentationml.tags+xml"/>
  <Override PartName="/ppt/notesSlides/notesSlide76.xml" ContentType="application/vnd.openxmlformats-officedocument.presentationml.notesSlide+xml"/>
  <Override PartName="/ppt/tags/tag94.xml" ContentType="application/vnd.openxmlformats-officedocument.presentationml.tags+xml"/>
  <Override PartName="/ppt/notesSlides/notesSlide77.xml" ContentType="application/vnd.openxmlformats-officedocument.presentationml.notesSlide+xml"/>
  <Override PartName="/ppt/tags/tag95.xml" ContentType="application/vnd.openxmlformats-officedocument.presentationml.tags+xml"/>
  <Override PartName="/ppt/notesSlides/notesSlide78.xml" ContentType="application/vnd.openxmlformats-officedocument.presentationml.notesSlide+xml"/>
  <Override PartName="/ppt/tags/tag96.xml" ContentType="application/vnd.openxmlformats-officedocument.presentationml.tags+xml"/>
  <Override PartName="/ppt/notesSlides/notesSlide79.xml" ContentType="application/vnd.openxmlformats-officedocument.presentationml.notesSlide+xml"/>
  <Override PartName="/ppt/tags/tag97.xml" ContentType="application/vnd.openxmlformats-officedocument.presentationml.tags+xml"/>
  <Override PartName="/ppt/notesSlides/notesSlide80.xml" ContentType="application/vnd.openxmlformats-officedocument.presentationml.notesSlide+xml"/>
  <Override PartName="/ppt/tags/tag98.xml" ContentType="application/vnd.openxmlformats-officedocument.presentationml.tags+xml"/>
  <Override PartName="/ppt/notesSlides/notesSlide81.xml" ContentType="application/vnd.openxmlformats-officedocument.presentationml.notesSlide+xml"/>
  <Override PartName="/ppt/tags/tag99.xml" ContentType="application/vnd.openxmlformats-officedocument.presentationml.tags+xml"/>
  <Override PartName="/ppt/notesSlides/notesSlide82.xml" ContentType="application/vnd.openxmlformats-officedocument.presentationml.notesSlide+xml"/>
  <Override PartName="/ppt/tags/tag100.xml" ContentType="application/vnd.openxmlformats-officedocument.presentationml.tags+xml"/>
  <Override PartName="/ppt/notesSlides/notesSlide83.xml" ContentType="application/vnd.openxmlformats-officedocument.presentationml.notesSlide+xml"/>
  <Override PartName="/ppt/tags/tag101.xml" ContentType="application/vnd.openxmlformats-officedocument.presentationml.tags+xml"/>
  <Override PartName="/ppt/notesSlides/notesSlide84.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85.xml" ContentType="application/vnd.openxmlformats-officedocument.presentationml.notesSlide+xml"/>
  <Override PartName="/ppt/tags/tag104.xml" ContentType="application/vnd.openxmlformats-officedocument.presentationml.tags+xml"/>
  <Override PartName="/ppt/notesSlides/notesSlide86.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87.xml" ContentType="application/vnd.openxmlformats-officedocument.presentationml.notesSlide+xml"/>
  <Override PartName="/ppt/tags/tag108.xml" ContentType="application/vnd.openxmlformats-officedocument.presentationml.tags+xml"/>
  <Override PartName="/ppt/notesSlides/notesSlide88.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89.xml" ContentType="application/vnd.openxmlformats-officedocument.presentationml.notesSlide+xml"/>
  <Override PartName="/ppt/tags/tag113.xml" ContentType="application/vnd.openxmlformats-officedocument.presentationml.tags+xml"/>
  <Override PartName="/ppt/notesSlides/notesSlide90.xml" ContentType="application/vnd.openxmlformats-officedocument.presentationml.notesSlide+xml"/>
  <Override PartName="/ppt/tags/tag114.xml" ContentType="application/vnd.openxmlformats-officedocument.presentationml.tags+xml"/>
  <Override PartName="/ppt/notesSlides/notesSlide91.xml" ContentType="application/vnd.openxmlformats-officedocument.presentationml.notesSlide+xml"/>
  <Override PartName="/ppt/tags/tag115.xml" ContentType="application/vnd.openxmlformats-officedocument.presentationml.tags+xml"/>
  <Override PartName="/ppt/notesSlides/notesSlide92.xml" ContentType="application/vnd.openxmlformats-officedocument.presentationml.notesSlide+xml"/>
  <Override PartName="/ppt/tags/tag116.xml" ContentType="application/vnd.openxmlformats-officedocument.presentationml.tags+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7"/>
  </p:notesMasterIdLst>
  <p:sldIdLst>
    <p:sldId id="506" r:id="rId2"/>
    <p:sldId id="257" r:id="rId3"/>
    <p:sldId id="258" r:id="rId4"/>
    <p:sldId id="507" r:id="rId5"/>
    <p:sldId id="508" r:id="rId6"/>
    <p:sldId id="509" r:id="rId7"/>
    <p:sldId id="510" r:id="rId8"/>
    <p:sldId id="511" r:id="rId9"/>
    <p:sldId id="512" r:id="rId10"/>
    <p:sldId id="514" r:id="rId11"/>
    <p:sldId id="515" r:id="rId12"/>
    <p:sldId id="606" r:id="rId13"/>
    <p:sldId id="513" r:id="rId14"/>
    <p:sldId id="516" r:id="rId15"/>
    <p:sldId id="517" r:id="rId16"/>
    <p:sldId id="518" r:id="rId17"/>
    <p:sldId id="519" r:id="rId18"/>
    <p:sldId id="520" r:id="rId19"/>
    <p:sldId id="521" r:id="rId20"/>
    <p:sldId id="522" r:id="rId21"/>
    <p:sldId id="525" r:id="rId22"/>
    <p:sldId id="526" r:id="rId23"/>
    <p:sldId id="527" r:id="rId24"/>
    <p:sldId id="528" r:id="rId25"/>
    <p:sldId id="607" r:id="rId26"/>
    <p:sldId id="530" r:id="rId27"/>
    <p:sldId id="531" r:id="rId28"/>
    <p:sldId id="532" r:id="rId29"/>
    <p:sldId id="533" r:id="rId30"/>
    <p:sldId id="535" r:id="rId31"/>
    <p:sldId id="536" r:id="rId32"/>
    <p:sldId id="537" r:id="rId33"/>
    <p:sldId id="538" r:id="rId34"/>
    <p:sldId id="539" r:id="rId35"/>
    <p:sldId id="540" r:id="rId36"/>
    <p:sldId id="608" r:id="rId37"/>
    <p:sldId id="609" r:id="rId38"/>
    <p:sldId id="541" r:id="rId39"/>
    <p:sldId id="542" r:id="rId40"/>
    <p:sldId id="543" r:id="rId41"/>
    <p:sldId id="544" r:id="rId42"/>
    <p:sldId id="545" r:id="rId43"/>
    <p:sldId id="548" r:id="rId44"/>
    <p:sldId id="549" r:id="rId45"/>
    <p:sldId id="550" r:id="rId46"/>
    <p:sldId id="551" r:id="rId47"/>
    <p:sldId id="552" r:id="rId48"/>
    <p:sldId id="553" r:id="rId49"/>
    <p:sldId id="554" r:id="rId50"/>
    <p:sldId id="555" r:id="rId51"/>
    <p:sldId id="556" r:id="rId52"/>
    <p:sldId id="557" r:id="rId53"/>
    <p:sldId id="558" r:id="rId54"/>
    <p:sldId id="610" r:id="rId55"/>
    <p:sldId id="564" r:id="rId56"/>
    <p:sldId id="565" r:id="rId57"/>
    <p:sldId id="566" r:id="rId58"/>
    <p:sldId id="613" r:id="rId59"/>
    <p:sldId id="568" r:id="rId60"/>
    <p:sldId id="569" r:id="rId61"/>
    <p:sldId id="570" r:id="rId62"/>
    <p:sldId id="571" r:id="rId63"/>
    <p:sldId id="572" r:id="rId64"/>
    <p:sldId id="573" r:id="rId65"/>
    <p:sldId id="574" r:id="rId66"/>
    <p:sldId id="575" r:id="rId67"/>
    <p:sldId id="576" r:id="rId68"/>
    <p:sldId id="577" r:id="rId69"/>
    <p:sldId id="578" r:id="rId70"/>
    <p:sldId id="579" r:id="rId71"/>
    <p:sldId id="580" r:id="rId72"/>
    <p:sldId id="585" r:id="rId73"/>
    <p:sldId id="581" r:id="rId74"/>
    <p:sldId id="617" r:id="rId75"/>
    <p:sldId id="583" r:id="rId76"/>
    <p:sldId id="584" r:id="rId77"/>
    <p:sldId id="587" r:id="rId78"/>
    <p:sldId id="588" r:id="rId79"/>
    <p:sldId id="589" r:id="rId80"/>
    <p:sldId id="590" r:id="rId81"/>
    <p:sldId id="591" r:id="rId82"/>
    <p:sldId id="592" r:id="rId83"/>
    <p:sldId id="593" r:id="rId84"/>
    <p:sldId id="594" r:id="rId85"/>
    <p:sldId id="595" r:id="rId86"/>
    <p:sldId id="596" r:id="rId87"/>
    <p:sldId id="618" r:id="rId88"/>
    <p:sldId id="598" r:id="rId89"/>
    <p:sldId id="599" r:id="rId90"/>
    <p:sldId id="600" r:id="rId91"/>
    <p:sldId id="601" r:id="rId92"/>
    <p:sldId id="602" r:id="rId93"/>
    <p:sldId id="603" r:id="rId94"/>
    <p:sldId id="604" r:id="rId95"/>
    <p:sldId id="605" r:id="rId96"/>
    <p:sldId id="368" r:id="rId97"/>
    <p:sldId id="489" r:id="rId98"/>
    <p:sldId id="505" r:id="rId99"/>
    <p:sldId id="504" r:id="rId100"/>
    <p:sldId id="623" r:id="rId101"/>
    <p:sldId id="620" r:id="rId102"/>
    <p:sldId id="619" r:id="rId103"/>
    <p:sldId id="621" r:id="rId104"/>
    <p:sldId id="622" r:id="rId105"/>
    <p:sldId id="370" r:id="rId106"/>
  </p:sldIdLst>
  <p:sldSz cx="9144000" cy="6858000" type="screen4x3"/>
  <p:notesSz cx="6985000" cy="9271000"/>
  <p:embeddedFontLst>
    <p:embeddedFont>
      <p:font typeface="Calibri" panose="020F0502020204030204" pitchFamily="34" charset="0"/>
      <p:regular r:id="rId108"/>
      <p:bold r:id="rId109"/>
      <p:italic r:id="rId110"/>
      <p:boldItalic r:id="rId111"/>
    </p:embeddedFont>
    <p:embeddedFont>
      <p:font typeface="Microsoft Sans Serif" panose="020B0604020202020204" pitchFamily="34" charset="0"/>
      <p:regular r:id="rId112"/>
    </p:embeddedFont>
    <p:embeddedFont>
      <p:font typeface="Verdana" panose="020B0604030504040204" pitchFamily="34" charset="0"/>
      <p:regular r:id="rId113"/>
      <p:bold r:id="rId114"/>
      <p:italic r:id="rId115"/>
      <p:boldItalic r:id="rId116"/>
    </p:embeddedFont>
    <p:embeddedFont>
      <p:font typeface="Nirmala UI Semilight" panose="020B0402040204020203" pitchFamily="34" charset="0"/>
      <p:regular r:id="rId117"/>
    </p:embeddedFont>
    <p:embeddedFont>
      <p:font typeface="Arial Black" panose="020B0A04020102020204" pitchFamily="34" charset="0"/>
      <p:regular r:id="rId118"/>
      <p:bold r:id="rId119"/>
    </p:embeddedFont>
    <p:embeddedFont>
      <p:font typeface="Yu Gothic Medium" panose="020B0500000000000000" pitchFamily="34" charset="-128"/>
      <p:regular r:id="rId120"/>
    </p:embeddedFont>
  </p:embeddedFontLst>
  <p:custDataLst>
    <p:tags r:id="rId12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1" roundtripDataSignature="AMtx7mhQmYWrS5MVsItkIDBczLoxNPJK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 Rivera" initials="AR" lastIdx="2" clrIdx="0">
    <p:extLst>
      <p:ext uri="{19B8F6BF-5375-455C-9EA6-DF929625EA0E}">
        <p15:presenceInfo xmlns:p15="http://schemas.microsoft.com/office/powerpoint/2012/main" userId="S-1-5-21-497440546-3349810628-3187559507-63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746F9F-0E89-49C7-9AF0-A1651704D797}">
  <a:tblStyle styleId="{0E746F9F-0E89-49C7-9AF0-A1651704D79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9" autoAdjust="0"/>
    <p:restoredTop sz="88153" autoAdjust="0"/>
  </p:normalViewPr>
  <p:slideViewPr>
    <p:cSldViewPr snapToGrid="0">
      <p:cViewPr varScale="1">
        <p:scale>
          <a:sx n="64" d="100"/>
          <a:sy n="64" d="100"/>
        </p:scale>
        <p:origin x="1116" y="48"/>
      </p:cViewPr>
      <p:guideLst>
        <p:guide orient="horz" pos="2160"/>
        <p:guide pos="2880"/>
      </p:guideLst>
    </p:cSldViewPr>
  </p:slideViewPr>
  <p:notesTextViewPr>
    <p:cViewPr>
      <p:scale>
        <a:sx n="1" d="1"/>
        <a:sy n="1" d="1"/>
      </p:scale>
      <p:origin x="0" y="0"/>
    </p:cViewPr>
  </p:notesTextViewPr>
  <p:sorterViewPr>
    <p:cViewPr>
      <p:scale>
        <a:sx n="100" d="100"/>
        <a:sy n="100" d="100"/>
      </p:scale>
      <p:origin x="0" y="-25962"/>
    </p:cViewPr>
  </p:sorterViewPr>
  <p:notesViewPr>
    <p:cSldViewPr snapToGrid="0">
      <p:cViewPr varScale="1">
        <p:scale>
          <a:sx n="55" d="100"/>
          <a:sy n="55" d="100"/>
        </p:scale>
        <p:origin x="2286" y="8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0.fntdata"/><Relationship Id="rId252" Type="http://schemas.openxmlformats.org/officeDocument/2006/relationships/commentAuthors" Target="commentAuthor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5.fntdata"/><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253" Type="http://schemas.openxmlformats.org/officeDocument/2006/relationships/presProps" Target="pres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6.fntdata"/><Relationship Id="rId11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gs" Target="tags/tag1.xml"/><Relationship Id="rId3" Type="http://schemas.openxmlformats.org/officeDocument/2006/relationships/slide" Target="slides/slide2.xml"/><Relationship Id="rId251" Type="http://customschemas.google.com/relationships/presentationmetadata" Target="metadata"/><Relationship Id="rId256"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font" Target="fonts/font1.fntdata"/><Relationship Id="rId11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254" Type="http://schemas.openxmlformats.org/officeDocument/2006/relationships/viewProps" Target="viewProps.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7.fntdata"/><Relationship Id="rId119"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2.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theme" Target="theme/theme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3.fntdata"/><Relationship Id="rId115" Type="http://schemas.openxmlformats.org/officeDocument/2006/relationships/font" Target="fonts/font8.fntdata"/><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dgm:spPr>
        <a:solidFill>
          <a:srgbClr val="1D579B"/>
        </a:solidFill>
        <a:ln>
          <a:noFill/>
        </a:ln>
      </dgm:spPr>
      <dgm:t>
        <a:bodyPr/>
        <a:lstStyle/>
        <a:p>
          <a:r>
            <a:rPr lang="en-US" dirty="0" smtClean="0"/>
            <a:t>1. </a:t>
          </a:r>
          <a:r>
            <a:rPr lang="en-US" dirty="0"/>
            <a:t>Personal </a:t>
          </a:r>
          <a:r>
            <a:rPr lang="en-US" dirty="0" smtClean="0"/>
            <a:t>Data Changes</a:t>
          </a:r>
          <a:endParaRPr lang="en-US" dirty="0"/>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8A153E51-6BB6-4328-A437-8A020A40996E}">
      <dgm:prSet phldrT="[Text]"/>
      <dgm:spPr>
        <a:solidFill>
          <a:srgbClr val="1D579B"/>
        </a:solidFill>
        <a:ln>
          <a:noFill/>
        </a:ln>
      </dgm:spPr>
      <dgm:t>
        <a:bodyPr/>
        <a:lstStyle/>
        <a:p>
          <a:r>
            <a:rPr lang="en-US" dirty="0"/>
            <a:t>2: Rehire</a:t>
          </a:r>
        </a:p>
      </dgm:t>
    </dgm:pt>
    <dgm:pt modelId="{4BB86AE8-FDB2-4012-8D3A-9F99D3BAEC8A}" type="parTrans" cxnId="{00BDF016-4481-4AC5-8B04-A20D6CD4D05D}">
      <dgm:prSet/>
      <dgm:spPr/>
      <dgm:t>
        <a:bodyPr/>
        <a:lstStyle/>
        <a:p>
          <a:endParaRPr lang="en-US"/>
        </a:p>
      </dgm:t>
    </dgm:pt>
    <dgm:pt modelId="{1B9F7292-07F5-4B2D-9DCB-A5C1ADEC71F8}" type="sibTrans" cxnId="{00BDF016-4481-4AC5-8B04-A20D6CD4D05D}">
      <dgm:prSet/>
      <dgm:spPr/>
      <dgm:t>
        <a:bodyPr/>
        <a:lstStyle/>
        <a:p>
          <a:endParaRPr lang="en-US"/>
        </a:p>
      </dgm:t>
    </dgm:pt>
    <dgm:pt modelId="{2ACA077D-4897-4CF2-A979-16D6C63FEC27}">
      <dgm:prSet phldrT="[Text]"/>
      <dgm:spPr>
        <a:solidFill>
          <a:srgbClr val="1D579B"/>
        </a:solidFill>
        <a:ln>
          <a:noFill/>
        </a:ln>
      </dgm:spPr>
      <dgm:t>
        <a:bodyPr/>
        <a:lstStyle/>
        <a:p>
          <a:r>
            <a:rPr lang="en-US" dirty="0" smtClean="0"/>
            <a:t>5. </a:t>
          </a:r>
          <a:r>
            <a:rPr lang="en-US" dirty="0"/>
            <a:t>Transfers</a:t>
          </a:r>
        </a:p>
      </dgm:t>
    </dgm:pt>
    <dgm:pt modelId="{6B474AE3-2A17-44F1-8EDD-4C99CC0D019B}" type="sibTrans" cxnId="{E424FF33-7ED8-4DA2-B563-5132A3FCD586}">
      <dgm:prSet/>
      <dgm:spPr/>
      <dgm:t>
        <a:bodyPr/>
        <a:lstStyle/>
        <a:p>
          <a:endParaRPr lang="en-US"/>
        </a:p>
      </dgm:t>
    </dgm:pt>
    <dgm:pt modelId="{21866B20-6045-485E-964E-6E6ABE3A429E}" type="parTrans" cxnId="{E424FF33-7ED8-4DA2-B563-5132A3FCD586}">
      <dgm:prSet/>
      <dgm:spPr/>
      <dgm:t>
        <a:bodyPr/>
        <a:lstStyle/>
        <a:p>
          <a:endParaRPr lang="en-US"/>
        </a:p>
      </dgm:t>
    </dgm:pt>
    <dgm:pt modelId="{B7EF9468-88F9-4D44-88B8-63C6A8D9EF1E}">
      <dgm:prSet phldrT="[Text]"/>
      <dgm:spPr>
        <a:solidFill>
          <a:srgbClr val="1D579B"/>
        </a:solidFill>
        <a:ln>
          <a:noFill/>
        </a:ln>
      </dgm:spPr>
      <dgm:t>
        <a:bodyPr/>
        <a:lstStyle/>
        <a:p>
          <a:r>
            <a:rPr lang="en-US" dirty="0" smtClean="0"/>
            <a:t>3.Terminations</a:t>
          </a:r>
          <a:endParaRPr lang="en-US" dirty="0"/>
        </a:p>
      </dgm:t>
    </dgm:pt>
    <dgm:pt modelId="{AA8755CF-28FB-42CA-B6D9-FE8A3810B237}" type="parTrans" cxnId="{B8B9A850-9C71-473C-B7B4-9EE19CF34EA9}">
      <dgm:prSet/>
      <dgm:spPr/>
    </dgm:pt>
    <dgm:pt modelId="{5913A30C-9BE4-4BAD-A7E8-CB58BBF62D27}" type="sibTrans" cxnId="{B8B9A850-9C71-473C-B7B4-9EE19CF34EA9}">
      <dgm:prSet/>
      <dgm:spPr/>
    </dgm:pt>
    <dgm:pt modelId="{D2B2C53E-FAA7-4D93-8632-0E0A62117528}">
      <dgm:prSet phldrT="[Text]"/>
      <dgm:spPr>
        <a:solidFill>
          <a:srgbClr val="1D579B"/>
        </a:solidFill>
        <a:ln>
          <a:noFill/>
        </a:ln>
      </dgm:spPr>
      <dgm:t>
        <a:bodyPr/>
        <a:lstStyle/>
        <a:p>
          <a:r>
            <a:rPr lang="en-US" dirty="0" smtClean="0"/>
            <a:t>4. Retirements</a:t>
          </a:r>
          <a:endParaRPr lang="en-US" dirty="0"/>
        </a:p>
      </dgm:t>
    </dgm:pt>
    <dgm:pt modelId="{F461CC8A-D509-4835-94B1-F41BF29ABB56}" type="parTrans" cxnId="{B12D1891-533F-4790-9FB4-91EF2DBD794C}">
      <dgm:prSet/>
      <dgm:spPr/>
    </dgm:pt>
    <dgm:pt modelId="{626A867E-3AD9-49B8-99E2-DDB111483019}" type="sibTrans" cxnId="{B12D1891-533F-4790-9FB4-91EF2DBD794C}">
      <dgm:prSet/>
      <dgm:spPr/>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5"/>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5"/>
      <dgm:spPr/>
    </dgm:pt>
    <dgm:pt modelId="{AEE64FBA-0210-4063-B0D3-9E92D9E18A25}" type="pres">
      <dgm:prSet presAssocID="{452A7F5C-E271-4CD5-A307-A25AD5062F9A}" presName="dstNode" presStyleLbl="node1" presStyleIdx="0" presStyleCnt="5"/>
      <dgm:spPr/>
    </dgm:pt>
    <dgm:pt modelId="{BDE2854F-B583-49DF-9080-F695508E16EF}" type="pres">
      <dgm:prSet presAssocID="{C76D0D2C-4894-45F8-9583-18D75E25F0AD}" presName="text_1" presStyleLbl="node1" presStyleIdx="0" presStyleCnt="5">
        <dgm:presLayoutVars>
          <dgm:bulletEnabled val="1"/>
        </dgm:presLayoutVars>
      </dgm:prSet>
      <dgm:spPr/>
      <dgm:t>
        <a:bodyPr/>
        <a:lstStyle/>
        <a:p>
          <a:endParaRPr lang="en-US"/>
        </a:p>
      </dgm:t>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5"/>
      <dgm:spPr>
        <a:ln>
          <a:solidFill>
            <a:srgbClr val="1D579B"/>
          </a:solidFill>
        </a:ln>
      </dgm:spPr>
    </dgm:pt>
    <dgm:pt modelId="{CE9CE76F-BA71-46EB-A1AF-A08D7DC1D373}" type="pres">
      <dgm:prSet presAssocID="{8A153E51-6BB6-4328-A437-8A020A40996E}" presName="text_2" presStyleLbl="node1" presStyleIdx="1" presStyleCnt="5">
        <dgm:presLayoutVars>
          <dgm:bulletEnabled val="1"/>
        </dgm:presLayoutVars>
      </dgm:prSet>
      <dgm:spPr/>
      <dgm:t>
        <a:bodyPr/>
        <a:lstStyle/>
        <a:p>
          <a:endParaRPr lang="en-US"/>
        </a:p>
      </dgm:t>
    </dgm:pt>
    <dgm:pt modelId="{1419E6F0-C3F2-4A90-8989-852F71F6B6A6}" type="pres">
      <dgm:prSet presAssocID="{8A153E51-6BB6-4328-A437-8A020A40996E}" presName="accent_2" presStyleCnt="0"/>
      <dgm:spPr/>
    </dgm:pt>
    <dgm:pt modelId="{CA4125BE-6495-4D94-882C-269281CDD5C1}" type="pres">
      <dgm:prSet presAssocID="{8A153E51-6BB6-4328-A437-8A020A40996E}" presName="accentRepeatNode" presStyleLbl="solidFgAcc1" presStyleIdx="1" presStyleCnt="5"/>
      <dgm:spPr/>
    </dgm:pt>
    <dgm:pt modelId="{84EB97ED-C570-4B70-90BF-7FC0A57E0FBE}" type="pres">
      <dgm:prSet presAssocID="{B7EF9468-88F9-4D44-88B8-63C6A8D9EF1E}" presName="text_3" presStyleLbl="node1" presStyleIdx="2" presStyleCnt="5">
        <dgm:presLayoutVars>
          <dgm:bulletEnabled val="1"/>
        </dgm:presLayoutVars>
      </dgm:prSet>
      <dgm:spPr/>
      <dgm:t>
        <a:bodyPr/>
        <a:lstStyle/>
        <a:p>
          <a:endParaRPr lang="en-US"/>
        </a:p>
      </dgm:t>
    </dgm:pt>
    <dgm:pt modelId="{C2AF1E93-2D2F-4E78-865E-BE9FE15A8DFD}" type="pres">
      <dgm:prSet presAssocID="{B7EF9468-88F9-4D44-88B8-63C6A8D9EF1E}" presName="accent_3" presStyleCnt="0"/>
      <dgm:spPr/>
    </dgm:pt>
    <dgm:pt modelId="{884E230A-D299-4105-9FB6-86F741329374}" type="pres">
      <dgm:prSet presAssocID="{B7EF9468-88F9-4D44-88B8-63C6A8D9EF1E}" presName="accentRepeatNode" presStyleLbl="solidFgAcc1" presStyleIdx="2" presStyleCnt="5"/>
      <dgm:spPr/>
    </dgm:pt>
    <dgm:pt modelId="{3229203B-291C-4F22-8487-D7E22F9116BD}" type="pres">
      <dgm:prSet presAssocID="{D2B2C53E-FAA7-4D93-8632-0E0A62117528}" presName="text_4" presStyleLbl="node1" presStyleIdx="3" presStyleCnt="5">
        <dgm:presLayoutVars>
          <dgm:bulletEnabled val="1"/>
        </dgm:presLayoutVars>
      </dgm:prSet>
      <dgm:spPr/>
      <dgm:t>
        <a:bodyPr/>
        <a:lstStyle/>
        <a:p>
          <a:endParaRPr lang="en-US"/>
        </a:p>
      </dgm:t>
    </dgm:pt>
    <dgm:pt modelId="{D6218811-5DC4-4A1B-BB6C-F0A601655EB0}" type="pres">
      <dgm:prSet presAssocID="{D2B2C53E-FAA7-4D93-8632-0E0A62117528}" presName="accent_4" presStyleCnt="0"/>
      <dgm:spPr/>
    </dgm:pt>
    <dgm:pt modelId="{355A7DA6-E204-429A-9BC0-390BB766A095}" type="pres">
      <dgm:prSet presAssocID="{D2B2C53E-FAA7-4D93-8632-0E0A62117528}" presName="accentRepeatNode" presStyleLbl="solidFgAcc1" presStyleIdx="3" presStyleCnt="5"/>
      <dgm:spPr/>
    </dgm:pt>
    <dgm:pt modelId="{927413DA-87AB-476C-904F-7C87B1B07988}" type="pres">
      <dgm:prSet presAssocID="{2ACA077D-4897-4CF2-A979-16D6C63FEC27}" presName="text_5" presStyleLbl="node1" presStyleIdx="4" presStyleCnt="5">
        <dgm:presLayoutVars>
          <dgm:bulletEnabled val="1"/>
        </dgm:presLayoutVars>
      </dgm:prSet>
      <dgm:spPr/>
      <dgm:t>
        <a:bodyPr/>
        <a:lstStyle/>
        <a:p>
          <a:endParaRPr lang="en-US"/>
        </a:p>
      </dgm:t>
    </dgm:pt>
    <dgm:pt modelId="{9AAC9687-863E-4E20-BF8F-BDCB6A44AB6E}" type="pres">
      <dgm:prSet presAssocID="{2ACA077D-4897-4CF2-A979-16D6C63FEC27}" presName="accent_5" presStyleCnt="0"/>
      <dgm:spPr/>
    </dgm:pt>
    <dgm:pt modelId="{7E0D7686-BB12-49D9-B576-91588A93951A}" type="pres">
      <dgm:prSet presAssocID="{2ACA077D-4897-4CF2-A979-16D6C63FEC27}" presName="accentRepeatNode" presStyleLbl="solidFgAcc1" presStyleIdx="4" presStyleCnt="5"/>
      <dgm:spPr>
        <a:ln>
          <a:solidFill>
            <a:srgbClr val="1D579B"/>
          </a:solidFill>
        </a:ln>
      </dgm:spPr>
    </dgm:pt>
  </dgm:ptLst>
  <dgm:cxnLst>
    <dgm:cxn modelId="{B8B9A850-9C71-473C-B7B4-9EE19CF34EA9}" srcId="{452A7F5C-E271-4CD5-A307-A25AD5062F9A}" destId="{B7EF9468-88F9-4D44-88B8-63C6A8D9EF1E}" srcOrd="2" destOrd="0" parTransId="{AA8755CF-28FB-42CA-B6D9-FE8A3810B237}" sibTransId="{5913A30C-9BE4-4BAD-A7E8-CB58BBF62D27}"/>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4" destOrd="0" parTransId="{21866B20-6045-485E-964E-6E6ABE3A429E}" sibTransId="{6B474AE3-2A17-44F1-8EDD-4C99CC0D019B}"/>
    <dgm:cxn modelId="{CC3E64B3-421F-4094-A82B-11A166B31B81}" type="presOf" srcId="{B7EF9468-88F9-4D44-88B8-63C6A8D9EF1E}" destId="{84EB97ED-C570-4B70-90BF-7FC0A57E0FBE}" srcOrd="0" destOrd="0" presId="urn:microsoft.com/office/officeart/2008/layout/VerticalCurvedList"/>
    <dgm:cxn modelId="{B12D1891-533F-4790-9FB4-91EF2DBD794C}" srcId="{452A7F5C-E271-4CD5-A307-A25AD5062F9A}" destId="{D2B2C53E-FAA7-4D93-8632-0E0A62117528}" srcOrd="3" destOrd="0" parTransId="{F461CC8A-D509-4835-94B1-F41BF29ABB56}" sibTransId="{626A867E-3AD9-49B8-99E2-DDB111483019}"/>
    <dgm:cxn modelId="{87654ED1-C666-47AC-95D1-E50C8E671003}" type="presOf" srcId="{D2B2C53E-FAA7-4D93-8632-0E0A62117528}" destId="{3229203B-291C-4F22-8487-D7E22F9116BD}" srcOrd="0" destOrd="0" presId="urn:microsoft.com/office/officeart/2008/layout/VerticalCurvedList"/>
    <dgm:cxn modelId="{436920A5-4333-490D-B7DA-953A6BA17A4B}" type="presOf" srcId="{8A153E51-6BB6-4328-A437-8A020A40996E}" destId="{CE9CE76F-BA71-46EB-A1AF-A08D7DC1D373}" srcOrd="0" destOrd="0" presId="urn:microsoft.com/office/officeart/2008/layout/VerticalCurvedList"/>
    <dgm:cxn modelId="{520D51F3-6714-4B4C-998D-1F67F93B3CE6}" type="presOf" srcId="{2ACA077D-4897-4CF2-A979-16D6C63FEC27}" destId="{927413DA-87AB-476C-904F-7C87B1B07988}" srcOrd="0" destOrd="0" presId="urn:microsoft.com/office/officeart/2008/layout/VerticalCurvedList"/>
    <dgm:cxn modelId="{59C7557A-8793-41CD-8082-4FE11B7BFD66}" type="presOf" srcId="{C76D0D2C-4894-45F8-9583-18D75E25F0AD}" destId="{BDE2854F-B583-49DF-9080-F695508E16EF}"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00BDF016-4481-4AC5-8B04-A20D6CD4D05D}" srcId="{452A7F5C-E271-4CD5-A307-A25AD5062F9A}" destId="{8A153E51-6BB6-4328-A437-8A020A40996E}" srcOrd="1" destOrd="0" parTransId="{4BB86AE8-FDB2-4012-8D3A-9F99D3BAEC8A}" sibTransId="{1B9F7292-07F5-4B2D-9DCB-A5C1ADEC71F8}"/>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BD0FE9EA-8E9C-4A98-AF92-CD8D10DA0FF2}" type="presParOf" srcId="{5A30AF97-B98C-4514-8031-6C5B8A07CC54}" destId="{CE9CE76F-BA71-46EB-A1AF-A08D7DC1D373}" srcOrd="3" destOrd="0" presId="urn:microsoft.com/office/officeart/2008/layout/VerticalCurvedList"/>
    <dgm:cxn modelId="{4E12A794-3E4D-40BF-AA71-81C5824D7580}" type="presParOf" srcId="{5A30AF97-B98C-4514-8031-6C5B8A07CC54}" destId="{1419E6F0-C3F2-4A90-8989-852F71F6B6A6}" srcOrd="4" destOrd="0" presId="urn:microsoft.com/office/officeart/2008/layout/VerticalCurvedList"/>
    <dgm:cxn modelId="{17E247CF-C036-4B26-987F-C7364DC427C9}" type="presParOf" srcId="{1419E6F0-C3F2-4A90-8989-852F71F6B6A6}" destId="{CA4125BE-6495-4D94-882C-269281CDD5C1}" srcOrd="0" destOrd="0" presId="urn:microsoft.com/office/officeart/2008/layout/VerticalCurvedList"/>
    <dgm:cxn modelId="{58F1DEB1-0D8C-47BD-B98B-ADF4FC3992A0}" type="presParOf" srcId="{5A30AF97-B98C-4514-8031-6C5B8A07CC54}" destId="{84EB97ED-C570-4B70-90BF-7FC0A57E0FBE}" srcOrd="5" destOrd="0" presId="urn:microsoft.com/office/officeart/2008/layout/VerticalCurvedList"/>
    <dgm:cxn modelId="{883F5D1C-1037-43A5-A294-FE5A38D9770C}" type="presParOf" srcId="{5A30AF97-B98C-4514-8031-6C5B8A07CC54}" destId="{C2AF1E93-2D2F-4E78-865E-BE9FE15A8DFD}" srcOrd="6" destOrd="0" presId="urn:microsoft.com/office/officeart/2008/layout/VerticalCurvedList"/>
    <dgm:cxn modelId="{2356BA06-3BBD-4589-9EF2-3AFCA0763070}" type="presParOf" srcId="{C2AF1E93-2D2F-4E78-865E-BE9FE15A8DFD}" destId="{884E230A-D299-4105-9FB6-86F741329374}" srcOrd="0" destOrd="0" presId="urn:microsoft.com/office/officeart/2008/layout/VerticalCurvedList"/>
    <dgm:cxn modelId="{4076BFF6-132C-4178-9570-967D1921AEDA}" type="presParOf" srcId="{5A30AF97-B98C-4514-8031-6C5B8A07CC54}" destId="{3229203B-291C-4F22-8487-D7E22F9116BD}" srcOrd="7" destOrd="0" presId="urn:microsoft.com/office/officeart/2008/layout/VerticalCurvedList"/>
    <dgm:cxn modelId="{C11C83D7-5279-47CD-AA66-2BC6A59D8E82}" type="presParOf" srcId="{5A30AF97-B98C-4514-8031-6C5B8A07CC54}" destId="{D6218811-5DC4-4A1B-BB6C-F0A601655EB0}" srcOrd="8" destOrd="0" presId="urn:microsoft.com/office/officeart/2008/layout/VerticalCurvedList"/>
    <dgm:cxn modelId="{26BAF977-A4E7-4EFF-A4D9-A57DCC65B48C}" type="presParOf" srcId="{D6218811-5DC4-4A1B-BB6C-F0A601655EB0}" destId="{355A7DA6-E204-429A-9BC0-390BB766A095}" srcOrd="0" destOrd="0" presId="urn:microsoft.com/office/officeart/2008/layout/VerticalCurvedList"/>
    <dgm:cxn modelId="{A27931E4-BA80-455D-BA16-163B64470763}" type="presParOf" srcId="{5A30AF97-B98C-4514-8031-6C5B8A07CC54}" destId="{927413DA-87AB-476C-904F-7C87B1B07988}" srcOrd="9" destOrd="0" presId="urn:microsoft.com/office/officeart/2008/layout/VerticalCurvedList"/>
    <dgm:cxn modelId="{4DFAC245-4445-4391-9FA6-32455EEB0279}" type="presParOf" srcId="{5A30AF97-B98C-4514-8031-6C5B8A07CC54}" destId="{9AAC9687-863E-4E20-BF8F-BDCB6A44AB6E}" srcOrd="10" destOrd="0" presId="urn:microsoft.com/office/officeart/2008/layout/VerticalCurvedList"/>
    <dgm:cxn modelId="{56CC5022-2F9E-456E-B100-BC3F9F1BB865}" type="presParOf" srcId="{9AAC9687-863E-4E20-BF8F-BDCB6A44AB6E}" destId="{7E0D7686-BB12-49D9-B576-91588A93951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custT="1"/>
      <dgm:spPr>
        <a:solidFill>
          <a:schemeClr val="accent1"/>
        </a:solidFill>
        <a:ln>
          <a:noFill/>
        </a:ln>
      </dgm:spPr>
      <dgm:t>
        <a:bodyPr/>
        <a:lstStyle/>
        <a:p>
          <a:r>
            <a:rPr lang="en-US" sz="2800" b="1" dirty="0">
              <a:solidFill>
                <a:schemeClr val="bg1"/>
              </a:solidFill>
            </a:rPr>
            <a:t>Personal Data</a:t>
          </a:r>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6287FBF7-90BA-44CD-A9C2-3BE6956DFE67}">
      <dgm:prSet phldrT="[Text]" custT="1"/>
      <dgm:spPr>
        <a:solidFill>
          <a:schemeClr val="accent1"/>
        </a:solidFill>
        <a:ln>
          <a:noFill/>
        </a:ln>
      </dgm:spPr>
      <dgm:t>
        <a:bodyPr/>
        <a:lstStyle/>
        <a:p>
          <a:r>
            <a:rPr lang="en-US" sz="2800" b="1" dirty="0" smtClean="0"/>
            <a:t>Rehire</a:t>
          </a:r>
          <a:endParaRPr lang="en-US" sz="2800" b="1" dirty="0"/>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2ACA077D-4897-4CF2-A979-16D6C63FEC27}">
      <dgm:prSet phldrT="[Text]" custT="1"/>
      <dgm:spPr>
        <a:solidFill>
          <a:schemeClr val="accent1"/>
        </a:solidFill>
        <a:ln>
          <a:noFill/>
        </a:ln>
      </dgm:spPr>
      <dgm:t>
        <a:bodyPr/>
        <a:lstStyle/>
        <a:p>
          <a:r>
            <a:rPr lang="en-US" sz="2800" b="1" dirty="0" smtClean="0"/>
            <a:t>Transfers</a:t>
          </a:r>
          <a:endParaRPr lang="en-US" sz="2800" b="1" dirty="0"/>
        </a:p>
      </dgm:t>
    </dgm:pt>
    <dgm:pt modelId="{6B474AE3-2A17-44F1-8EDD-4C99CC0D019B}" type="sibTrans" cxnId="{E424FF33-7ED8-4DA2-B563-5132A3FCD586}">
      <dgm:prSet/>
      <dgm:spPr/>
      <dgm:t>
        <a:bodyPr/>
        <a:lstStyle/>
        <a:p>
          <a:endParaRPr lang="en-US"/>
        </a:p>
      </dgm:t>
    </dgm:pt>
    <dgm:pt modelId="{21866B20-6045-485E-964E-6E6ABE3A429E}" type="parTrans" cxnId="{E424FF33-7ED8-4DA2-B563-5132A3FCD586}">
      <dgm:prSet/>
      <dgm:spPr/>
      <dgm:t>
        <a:bodyPr/>
        <a:lstStyle/>
        <a:p>
          <a:endParaRPr lang="en-US"/>
        </a:p>
      </dgm:t>
    </dgm:pt>
    <dgm:pt modelId="{780F2679-A637-491B-8611-933F0773988B}">
      <dgm:prSet phldrT="[Text]" custT="1"/>
      <dgm:spPr>
        <a:solidFill>
          <a:schemeClr val="accent1"/>
        </a:solidFill>
        <a:ln>
          <a:noFill/>
        </a:ln>
      </dgm:spPr>
      <dgm:t>
        <a:bodyPr/>
        <a:lstStyle/>
        <a:p>
          <a:r>
            <a:rPr lang="en-US" sz="2800" b="1" dirty="0" smtClean="0"/>
            <a:t>Terminations</a:t>
          </a:r>
          <a:endParaRPr lang="en-US" sz="2800" b="1" dirty="0"/>
        </a:p>
      </dgm:t>
    </dgm:pt>
    <dgm:pt modelId="{1960CF78-1D7B-4F9D-8C15-52A662F59C04}" type="parTrans" cxnId="{7B9A21C7-3B51-44F2-B1DD-6982A632BABA}">
      <dgm:prSet/>
      <dgm:spPr/>
      <dgm:t>
        <a:bodyPr/>
        <a:lstStyle/>
        <a:p>
          <a:endParaRPr lang="en-US"/>
        </a:p>
      </dgm:t>
    </dgm:pt>
    <dgm:pt modelId="{D4E3302B-C67B-492F-B124-964F0F9E21DE}" type="sibTrans" cxnId="{7B9A21C7-3B51-44F2-B1DD-6982A632BABA}">
      <dgm:prSet/>
      <dgm:spPr/>
      <dgm:t>
        <a:bodyPr/>
        <a:lstStyle/>
        <a:p>
          <a:endParaRPr lang="en-US"/>
        </a:p>
      </dgm:t>
    </dgm:pt>
    <dgm:pt modelId="{75A27D65-22EC-48B6-A170-6E529501AFEE}">
      <dgm:prSet phldrT="[Text]" custT="1"/>
      <dgm:spPr>
        <a:solidFill>
          <a:schemeClr val="bg2"/>
        </a:solidFill>
        <a:ln>
          <a:noFill/>
        </a:ln>
      </dgm:spPr>
      <dgm:t>
        <a:bodyPr/>
        <a:lstStyle/>
        <a:p>
          <a:r>
            <a:rPr lang="en-US" sz="2800" b="1" dirty="0" smtClean="0"/>
            <a:t>Retirements</a:t>
          </a:r>
          <a:endParaRPr lang="en-US" sz="2800" b="1" dirty="0"/>
        </a:p>
      </dgm:t>
    </dgm:pt>
    <dgm:pt modelId="{46AABA15-446A-483F-84DA-FF13759022E6}" type="parTrans" cxnId="{BFBF431D-2499-48F5-AE38-D8C68DDEB414}">
      <dgm:prSet/>
      <dgm:spPr/>
      <dgm:t>
        <a:bodyPr/>
        <a:lstStyle/>
        <a:p>
          <a:endParaRPr lang="en-US"/>
        </a:p>
      </dgm:t>
    </dgm:pt>
    <dgm:pt modelId="{B402B00E-89D8-49B9-9508-F2137DC47F9F}" type="sibTrans" cxnId="{BFBF431D-2499-48F5-AE38-D8C68DDEB414}">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5"/>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5"/>
      <dgm:spPr/>
    </dgm:pt>
    <dgm:pt modelId="{AEE64FBA-0210-4063-B0D3-9E92D9E18A25}" type="pres">
      <dgm:prSet presAssocID="{452A7F5C-E271-4CD5-A307-A25AD5062F9A}" presName="dstNode" presStyleLbl="node1" presStyleIdx="0" presStyleCnt="5"/>
      <dgm:spPr/>
    </dgm:pt>
    <dgm:pt modelId="{BDE2854F-B583-49DF-9080-F695508E16EF}" type="pres">
      <dgm:prSet presAssocID="{C76D0D2C-4894-45F8-9583-18D75E25F0AD}" presName="text_1" presStyleLbl="node1" presStyleIdx="0" presStyleCnt="5">
        <dgm:presLayoutVars>
          <dgm:bulletEnabled val="1"/>
        </dgm:presLayoutVars>
      </dgm:prSet>
      <dgm:spPr/>
      <dgm:t>
        <a:bodyPr/>
        <a:lstStyle/>
        <a:p>
          <a:endParaRPr lang="en-US"/>
        </a:p>
      </dgm:t>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5"/>
      <dgm:spPr>
        <a:ln>
          <a:solidFill>
            <a:schemeClr val="bg2"/>
          </a:solidFill>
        </a:ln>
      </dgm:spPr>
      <dgm:t>
        <a:bodyPr/>
        <a:lstStyle/>
        <a:p>
          <a:endParaRPr lang="en-US"/>
        </a:p>
      </dgm:t>
    </dgm:pt>
    <dgm:pt modelId="{340503F1-F8DF-4311-A028-91AB6F39A540}" type="pres">
      <dgm:prSet presAssocID="{6287FBF7-90BA-44CD-A9C2-3BE6956DFE67}" presName="text_2" presStyleLbl="node1" presStyleIdx="1" presStyleCnt="5">
        <dgm:presLayoutVars>
          <dgm:bulletEnabled val="1"/>
        </dgm:presLayoutVars>
      </dgm:prSet>
      <dgm:spPr/>
      <dgm:t>
        <a:bodyPr/>
        <a:lstStyle/>
        <a:p>
          <a:endParaRPr lang="en-US"/>
        </a:p>
      </dgm:t>
    </dgm:pt>
    <dgm:pt modelId="{51C2DD2B-54C7-4D51-8633-1F7AFAEE540B}" type="pres">
      <dgm:prSet presAssocID="{6287FBF7-90BA-44CD-A9C2-3BE6956DFE67}" presName="accent_2" presStyleCnt="0"/>
      <dgm:spPr/>
    </dgm:pt>
    <dgm:pt modelId="{CC02BE62-3B7D-4461-9C39-EC575DDD736B}" type="pres">
      <dgm:prSet presAssocID="{6287FBF7-90BA-44CD-A9C2-3BE6956DFE67}" presName="accentRepeatNode" presStyleLbl="solidFgAcc1" presStyleIdx="1" presStyleCnt="5"/>
      <dgm:spPr>
        <a:ln>
          <a:solidFill>
            <a:schemeClr val="bg2"/>
          </a:solidFill>
        </a:ln>
      </dgm:spPr>
      <dgm:t>
        <a:bodyPr/>
        <a:lstStyle/>
        <a:p>
          <a:endParaRPr lang="en-US"/>
        </a:p>
      </dgm:t>
    </dgm:pt>
    <dgm:pt modelId="{E509F0F5-7BA7-41DA-9C07-FA4B2CD2E031}" type="pres">
      <dgm:prSet presAssocID="{2ACA077D-4897-4CF2-A979-16D6C63FEC27}" presName="text_3" presStyleLbl="node1" presStyleIdx="2" presStyleCnt="5">
        <dgm:presLayoutVars>
          <dgm:bulletEnabled val="1"/>
        </dgm:presLayoutVars>
      </dgm:prSet>
      <dgm:spPr/>
      <dgm:t>
        <a:bodyPr/>
        <a:lstStyle/>
        <a:p>
          <a:endParaRPr lang="en-US"/>
        </a:p>
      </dgm:t>
    </dgm:pt>
    <dgm:pt modelId="{8D8A2BD4-66CB-400A-B28C-72A4BE8A3601}" type="pres">
      <dgm:prSet presAssocID="{2ACA077D-4897-4CF2-A979-16D6C63FEC27}" presName="accent_3" presStyleCnt="0"/>
      <dgm:spPr/>
    </dgm:pt>
    <dgm:pt modelId="{7E0D7686-BB12-49D9-B576-91588A93951A}" type="pres">
      <dgm:prSet presAssocID="{2ACA077D-4897-4CF2-A979-16D6C63FEC27}" presName="accentRepeatNode" presStyleLbl="solidFgAcc1" presStyleIdx="2" presStyleCnt="5"/>
      <dgm:spPr>
        <a:ln>
          <a:solidFill>
            <a:schemeClr val="bg2"/>
          </a:solidFill>
        </a:ln>
      </dgm:spPr>
      <dgm:t>
        <a:bodyPr/>
        <a:lstStyle/>
        <a:p>
          <a:endParaRPr lang="en-US"/>
        </a:p>
      </dgm:t>
    </dgm:pt>
    <dgm:pt modelId="{77746E95-7B94-47B6-AD01-6696943ACC53}" type="pres">
      <dgm:prSet presAssocID="{780F2679-A637-491B-8611-933F0773988B}" presName="text_4" presStyleLbl="node1" presStyleIdx="3" presStyleCnt="5">
        <dgm:presLayoutVars>
          <dgm:bulletEnabled val="1"/>
        </dgm:presLayoutVars>
      </dgm:prSet>
      <dgm:spPr/>
      <dgm:t>
        <a:bodyPr/>
        <a:lstStyle/>
        <a:p>
          <a:endParaRPr lang="en-US"/>
        </a:p>
      </dgm:t>
    </dgm:pt>
    <dgm:pt modelId="{EC51419D-D10B-43FF-9792-515279D5AE40}" type="pres">
      <dgm:prSet presAssocID="{780F2679-A637-491B-8611-933F0773988B}" presName="accent_4" presStyleCnt="0"/>
      <dgm:spPr/>
    </dgm:pt>
    <dgm:pt modelId="{7B48AAC2-FE85-4C9E-959B-27C2CA3C9079}" type="pres">
      <dgm:prSet presAssocID="{780F2679-A637-491B-8611-933F0773988B}" presName="accentRepeatNode" presStyleLbl="solidFgAcc1" presStyleIdx="3" presStyleCnt="5"/>
      <dgm:spPr>
        <a:ln>
          <a:solidFill>
            <a:schemeClr val="bg2"/>
          </a:solidFill>
        </a:ln>
      </dgm:spPr>
      <dgm:t>
        <a:bodyPr/>
        <a:lstStyle/>
        <a:p>
          <a:endParaRPr lang="en-US"/>
        </a:p>
      </dgm:t>
    </dgm:pt>
    <dgm:pt modelId="{C84D4139-B23C-4461-9C1B-C6190E12C131}" type="pres">
      <dgm:prSet presAssocID="{75A27D65-22EC-48B6-A170-6E529501AFEE}" presName="text_5" presStyleLbl="node1" presStyleIdx="4" presStyleCnt="5">
        <dgm:presLayoutVars>
          <dgm:bulletEnabled val="1"/>
        </dgm:presLayoutVars>
      </dgm:prSet>
      <dgm:spPr/>
      <dgm:t>
        <a:bodyPr/>
        <a:lstStyle/>
        <a:p>
          <a:endParaRPr lang="en-US"/>
        </a:p>
      </dgm:t>
    </dgm:pt>
    <dgm:pt modelId="{8B78070F-5BB9-4768-9469-C747319F4B6B}" type="pres">
      <dgm:prSet presAssocID="{75A27D65-22EC-48B6-A170-6E529501AFEE}" presName="accent_5" presStyleCnt="0"/>
      <dgm:spPr/>
    </dgm:pt>
    <dgm:pt modelId="{DB4E7467-E7F9-4BD1-9C08-1516B850C3AC}" type="pres">
      <dgm:prSet presAssocID="{75A27D65-22EC-48B6-A170-6E529501AFEE}" presName="accentRepeatNode" presStyleLbl="solidFgAcc1" presStyleIdx="4" presStyleCnt="5"/>
      <dgm:spPr>
        <a:ln>
          <a:solidFill>
            <a:schemeClr val="accent4"/>
          </a:solidFill>
        </a:ln>
      </dgm:spPr>
      <dgm:t>
        <a:bodyPr/>
        <a:lstStyle/>
        <a:p>
          <a:endParaRPr lang="en-US"/>
        </a:p>
      </dgm:t>
    </dgm:pt>
  </dgm:ptLst>
  <dgm:cxnLst>
    <dgm:cxn modelId="{4C3F8BCC-69B7-4ADA-A92E-73A32A37DBDE}" type="presOf" srcId="{780F2679-A637-491B-8611-933F0773988B}" destId="{77746E95-7B94-47B6-AD01-6696943ACC53}" srcOrd="0" destOrd="0" presId="urn:microsoft.com/office/officeart/2008/layout/VerticalCurvedList"/>
    <dgm:cxn modelId="{AC387AC0-5E6D-4031-8D93-1134EA390EBA}" type="presOf" srcId="{2ACA077D-4897-4CF2-A979-16D6C63FEC27}" destId="{E509F0F5-7BA7-41DA-9C07-FA4B2CD2E031}" srcOrd="0" destOrd="0" presId="urn:microsoft.com/office/officeart/2008/layout/VerticalCurvedList"/>
    <dgm:cxn modelId="{6640CC45-2457-453A-8D31-65FB4311C7BC}" type="presOf" srcId="{6287FBF7-90BA-44CD-A9C2-3BE6956DFE67}" destId="{340503F1-F8DF-4311-A028-91AB6F39A540}"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2" destOrd="0" parTransId="{21866B20-6045-485E-964E-6E6ABE3A429E}" sibTransId="{6B474AE3-2A17-44F1-8EDD-4C99CC0D019B}"/>
    <dgm:cxn modelId="{7B9A21C7-3B51-44F2-B1DD-6982A632BABA}" srcId="{452A7F5C-E271-4CD5-A307-A25AD5062F9A}" destId="{780F2679-A637-491B-8611-933F0773988B}" srcOrd="3" destOrd="0" parTransId="{1960CF78-1D7B-4F9D-8C15-52A662F59C04}" sibTransId="{D4E3302B-C67B-492F-B124-964F0F9E21DE}"/>
    <dgm:cxn modelId="{94B8FE7A-2C7C-44C0-91B7-A5AD03BFFA83}" srcId="{452A7F5C-E271-4CD5-A307-A25AD5062F9A}" destId="{6287FBF7-90BA-44CD-A9C2-3BE6956DFE67}" srcOrd="1" destOrd="0" parTransId="{44E4CCA2-78A7-41C5-8E6B-DC5AF2ED221C}" sibTransId="{83FD1826-CAA7-4626-A8AA-3BCA9D9B41A3}"/>
    <dgm:cxn modelId="{BFBF431D-2499-48F5-AE38-D8C68DDEB414}" srcId="{452A7F5C-E271-4CD5-A307-A25AD5062F9A}" destId="{75A27D65-22EC-48B6-A170-6E529501AFEE}" srcOrd="4" destOrd="0" parTransId="{46AABA15-446A-483F-84DA-FF13759022E6}" sibTransId="{B402B00E-89D8-49B9-9508-F2137DC47F9F}"/>
    <dgm:cxn modelId="{59C7557A-8793-41CD-8082-4FE11B7BFD66}" type="presOf" srcId="{C76D0D2C-4894-45F8-9583-18D75E25F0AD}" destId="{BDE2854F-B583-49DF-9080-F695508E16EF}"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81949482-E3A6-4C0E-B289-06E81EE8F2A3}" type="presOf" srcId="{75A27D65-22EC-48B6-A170-6E529501AFEE}" destId="{C84D4139-B23C-4461-9C1B-C6190E12C131}" srcOrd="0" destOrd="0" presId="urn:microsoft.com/office/officeart/2008/layout/VerticalCurvedList"/>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008B7076-837C-4A89-904A-08C215D25CA4}" type="presParOf" srcId="{5A30AF97-B98C-4514-8031-6C5B8A07CC54}" destId="{E509F0F5-7BA7-41DA-9C07-FA4B2CD2E031}" srcOrd="5" destOrd="0" presId="urn:microsoft.com/office/officeart/2008/layout/VerticalCurvedList"/>
    <dgm:cxn modelId="{5B754086-8524-4AE9-B369-DEA0BCC6C73D}" type="presParOf" srcId="{5A30AF97-B98C-4514-8031-6C5B8A07CC54}" destId="{8D8A2BD4-66CB-400A-B28C-72A4BE8A3601}" srcOrd="6" destOrd="0" presId="urn:microsoft.com/office/officeart/2008/layout/VerticalCurvedList"/>
    <dgm:cxn modelId="{2270D612-DDEC-4298-96D1-B12B8BB14F19}" type="presParOf" srcId="{8D8A2BD4-66CB-400A-B28C-72A4BE8A3601}" destId="{7E0D7686-BB12-49D9-B576-91588A93951A}" srcOrd="0" destOrd="0" presId="urn:microsoft.com/office/officeart/2008/layout/VerticalCurvedList"/>
    <dgm:cxn modelId="{999D9324-E282-4342-AB99-7E50C9AEFDBF}" type="presParOf" srcId="{5A30AF97-B98C-4514-8031-6C5B8A07CC54}" destId="{77746E95-7B94-47B6-AD01-6696943ACC53}" srcOrd="7" destOrd="0" presId="urn:microsoft.com/office/officeart/2008/layout/VerticalCurvedList"/>
    <dgm:cxn modelId="{5FBE7EEE-3AF1-4B7E-AD2C-34A8CC3097A0}" type="presParOf" srcId="{5A30AF97-B98C-4514-8031-6C5B8A07CC54}" destId="{EC51419D-D10B-43FF-9792-515279D5AE40}" srcOrd="8" destOrd="0" presId="urn:microsoft.com/office/officeart/2008/layout/VerticalCurvedList"/>
    <dgm:cxn modelId="{7F0640A6-7E1D-47BD-9159-9E1BAB9F0FB9}" type="presParOf" srcId="{EC51419D-D10B-43FF-9792-515279D5AE40}" destId="{7B48AAC2-FE85-4C9E-959B-27C2CA3C9079}" srcOrd="0" destOrd="0" presId="urn:microsoft.com/office/officeart/2008/layout/VerticalCurvedList"/>
    <dgm:cxn modelId="{B752F6D7-80C7-4E5E-B3A6-D438371CFC3E}" type="presParOf" srcId="{5A30AF97-B98C-4514-8031-6C5B8A07CC54}" destId="{C84D4139-B23C-4461-9C1B-C6190E12C131}" srcOrd="9" destOrd="0" presId="urn:microsoft.com/office/officeart/2008/layout/VerticalCurvedList"/>
    <dgm:cxn modelId="{49712A93-7B85-4722-BFAC-25F268254865}" type="presParOf" srcId="{5A30AF97-B98C-4514-8031-6C5B8A07CC54}" destId="{8B78070F-5BB9-4768-9469-C747319F4B6B}" srcOrd="10" destOrd="0" presId="urn:microsoft.com/office/officeart/2008/layout/VerticalCurvedList"/>
    <dgm:cxn modelId="{374F76F2-BB83-482C-B61A-81C2F1B5F8CF}" type="presParOf" srcId="{8B78070F-5BB9-4768-9469-C747319F4B6B}" destId="{DB4E7467-E7F9-4BD1-9C08-1516B850C3A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simple2" qsCatId="simple" csTypeId="urn:microsoft.com/office/officeart/2005/8/colors/colorful5" csCatId="colorful" phldr="1"/>
      <dgm:spPr/>
    </dgm:pt>
    <dgm:pt modelId="{343766AB-6B28-44AF-8D88-4855D300E150}">
      <dgm:prSet phldrT="[Text]" custT="1"/>
      <dgm:spPr/>
      <dgm:t>
        <a:bodyPr/>
        <a:lstStyle/>
        <a:p>
          <a:r>
            <a:rPr lang="en-US" sz="1800" smtClean="0"/>
            <a:t>Save &amp; Submit</a:t>
          </a:r>
          <a:endParaRPr lang="en-US" sz="1800" dirty="0"/>
        </a:p>
      </dgm:t>
    </dgm:pt>
    <dgm:pt modelId="{5BAEE0B5-2875-4A83-B6AA-5A80502807CD}" type="parTrans" cxnId="{2449CA8D-DE34-4E56-B21B-FF3DE628E3A2}">
      <dgm:prSet/>
      <dgm:spPr/>
      <dgm:t>
        <a:bodyPr/>
        <a:lstStyle/>
        <a:p>
          <a:endParaRPr lang="en-US" sz="2800">
            <a:solidFill>
              <a:schemeClr val="tx1"/>
            </a:solidFill>
          </a:endParaRPr>
        </a:p>
      </dgm:t>
    </dgm:pt>
    <dgm:pt modelId="{C6E7607F-9DEC-41CA-A405-17B6F43C51FE}" type="sibTrans" cxnId="{2449CA8D-DE34-4E56-B21B-FF3DE628E3A2}">
      <dgm:prSet/>
      <dgm:spPr/>
      <dgm:t>
        <a:bodyPr/>
        <a:lstStyle/>
        <a:p>
          <a:endParaRPr lang="en-US" sz="2800">
            <a:solidFill>
              <a:schemeClr val="tx1"/>
            </a:solidFill>
          </a:endParaRPr>
        </a:p>
      </dgm:t>
    </dgm:pt>
    <dgm:pt modelId="{920646B3-286E-4059-8504-E7BD96E74DC6}">
      <dgm:prSet phldrT="[Text]" custT="1"/>
      <dgm:spPr/>
      <dgm:t>
        <a:bodyPr/>
        <a:lstStyle/>
        <a:p>
          <a:r>
            <a:rPr lang="en-US" sz="1800" dirty="0" smtClean="0"/>
            <a:t>Enter Retirement details, attach documentation as needed</a:t>
          </a:r>
          <a:endParaRPr lang="en-US" sz="1800" dirty="0"/>
        </a:p>
      </dgm:t>
    </dgm:pt>
    <dgm:pt modelId="{A21744AC-97E9-4150-BB58-2F668155527D}" type="sibTrans" cxnId="{FEB80703-7A66-441F-BDB6-634599ACA089}">
      <dgm:prSet/>
      <dgm:spPr/>
      <dgm:t>
        <a:bodyPr/>
        <a:lstStyle/>
        <a:p>
          <a:endParaRPr lang="en-US" sz="2800">
            <a:solidFill>
              <a:schemeClr val="tx1"/>
            </a:solidFill>
          </a:endParaRPr>
        </a:p>
      </dgm:t>
    </dgm:pt>
    <dgm:pt modelId="{BF9650BB-3521-48E1-B0AA-46334792C173}" type="parTrans" cxnId="{FEB80703-7A66-441F-BDB6-634599ACA089}">
      <dgm:prSet/>
      <dgm:spPr/>
      <dgm:t>
        <a:bodyPr/>
        <a:lstStyle/>
        <a:p>
          <a:endParaRPr lang="en-US" sz="2800">
            <a:solidFill>
              <a:schemeClr val="tx1"/>
            </a:solidFill>
          </a:endParaRPr>
        </a:p>
      </dgm:t>
    </dgm:pt>
    <dgm:pt modelId="{BFFF30A9-0DF3-4683-88A0-6F71ED0F8049}">
      <dgm:prSet phldrT="[Text]" custT="1"/>
      <dgm:spPr/>
      <dgm:t>
        <a:bodyPr/>
        <a:lstStyle/>
        <a:p>
          <a:r>
            <a:rPr lang="en-US" sz="1800" smtClean="0"/>
            <a:t>Select the Retirement template</a:t>
          </a:r>
          <a:endParaRPr lang="en-US" sz="1800" dirty="0"/>
        </a:p>
      </dgm:t>
    </dgm:pt>
    <dgm:pt modelId="{E8E9BC61-6D54-41DC-AC77-A41BB960EAA9}" type="sibTrans" cxnId="{72CFBDA5-4340-4109-A8AF-6235ED38ACC2}">
      <dgm:prSet/>
      <dgm:spPr/>
      <dgm:t>
        <a:bodyPr/>
        <a:lstStyle/>
        <a:p>
          <a:endParaRPr lang="en-US" sz="2800">
            <a:solidFill>
              <a:schemeClr val="tx1"/>
            </a:solidFill>
          </a:endParaRPr>
        </a:p>
      </dgm:t>
    </dgm:pt>
    <dgm:pt modelId="{E17FAE7E-7F6A-47C7-A855-7E7DA4099D5B}" type="parTrans" cxnId="{72CFBDA5-4340-4109-A8AF-6235ED38ACC2}">
      <dgm:prSet/>
      <dgm:spPr/>
      <dgm:t>
        <a:bodyPr/>
        <a:lstStyle/>
        <a:p>
          <a:endParaRPr lang="en-US" sz="2800">
            <a:solidFill>
              <a:schemeClr val="tx1"/>
            </a:solidFill>
          </a:endParaRPr>
        </a:p>
      </dgm:t>
    </dgm:pt>
    <dgm:pt modelId="{287F5AE9-D646-4DB6-96F1-A90953FA3300}">
      <dgm:prSet custT="1"/>
      <dgm:spPr/>
      <dgm:t>
        <a:bodyPr/>
        <a:lstStyle/>
        <a:p>
          <a:r>
            <a:rPr lang="en-US" sz="1800" dirty="0" smtClean="0"/>
            <a:t>Go to</a:t>
          </a:r>
          <a:br>
            <a:rPr lang="en-US" sz="1800" dirty="0" smtClean="0"/>
          </a:br>
          <a:r>
            <a:rPr lang="en-US" sz="1800" dirty="0" smtClean="0"/>
            <a:t>Smart HR Transaction page</a:t>
          </a:r>
          <a:endParaRPr lang="en-US" sz="1800" dirty="0"/>
        </a:p>
      </dgm:t>
    </dgm:pt>
    <dgm:pt modelId="{0730CCA1-AFDB-404A-B929-01068128D5BD}" type="parTrans" cxnId="{B1CC4D97-6132-4476-869D-238130858E71}">
      <dgm:prSet/>
      <dgm:spPr/>
      <dgm:t>
        <a:bodyPr/>
        <a:lstStyle/>
        <a:p>
          <a:endParaRPr lang="en-US" sz="2800">
            <a:solidFill>
              <a:schemeClr val="tx1"/>
            </a:solidFill>
          </a:endParaRPr>
        </a:p>
      </dgm:t>
    </dgm:pt>
    <dgm:pt modelId="{A4C6C700-5BD9-45FE-81C3-404DD3D0130C}" type="sibTrans" cxnId="{B1CC4D97-6132-4476-869D-238130858E71}">
      <dgm:prSet/>
      <dgm:spPr/>
      <dgm:t>
        <a:bodyPr/>
        <a:lstStyle/>
        <a:p>
          <a:endParaRPr lang="en-US" sz="2800">
            <a:solidFill>
              <a:schemeClr val="tx1"/>
            </a:solidFill>
          </a:endParaRPr>
        </a:p>
      </dgm:t>
    </dgm:pt>
    <dgm:pt modelId="{C75EE085-8C1E-450F-83A5-91947E690A1B}">
      <dgm:prSet custT="1"/>
      <dgm:spPr/>
      <dgm:t>
        <a:bodyPr/>
        <a:lstStyle/>
        <a:p>
          <a:r>
            <a:rPr lang="en-US" sz="1800" smtClean="0"/>
            <a:t>Review Person Org Summary page</a:t>
          </a:r>
          <a:endParaRPr lang="en-US" sz="1800" dirty="0"/>
        </a:p>
      </dgm:t>
    </dgm:pt>
    <dgm:pt modelId="{6DCD75FC-C5BC-4B06-ADBF-E72E386486DD}" type="parTrans" cxnId="{502426BB-F676-42AD-A454-F053EB595916}">
      <dgm:prSet/>
      <dgm:spPr/>
      <dgm:t>
        <a:bodyPr/>
        <a:lstStyle/>
        <a:p>
          <a:endParaRPr lang="en-US" sz="2800">
            <a:solidFill>
              <a:schemeClr val="tx1"/>
            </a:solidFill>
          </a:endParaRPr>
        </a:p>
      </dgm:t>
    </dgm:pt>
    <dgm:pt modelId="{0E7FA36D-540F-4F22-806E-62E9AA080733}" type="sibTrans" cxnId="{502426BB-F676-42AD-A454-F053EB595916}">
      <dgm:prSet/>
      <dgm:spPr/>
      <dgm:t>
        <a:bodyPr/>
        <a:lstStyle/>
        <a:p>
          <a:endParaRPr lang="en-US" sz="2800">
            <a:solidFill>
              <a:schemeClr val="tx1"/>
            </a:solidFill>
          </a:endParaRPr>
        </a:p>
      </dgm:t>
    </dgm:pt>
    <dgm:pt modelId="{3244F81B-CDEC-44C7-824E-7A5043517494}">
      <dgm:prSet custT="1"/>
      <dgm:spPr/>
      <dgm:t>
        <a:bodyPr/>
        <a:lstStyle/>
        <a:p>
          <a:r>
            <a:rPr lang="en-US" sz="1800" smtClean="0"/>
            <a:t>Initiate Final Pay, if needed</a:t>
          </a:r>
          <a:endParaRPr lang="en-US" sz="1800" dirty="0"/>
        </a:p>
      </dgm:t>
    </dgm:pt>
    <dgm:pt modelId="{42F9E9DD-AA51-43D4-AFB1-D850D399D2E9}" type="parTrans" cxnId="{D15D64B1-D025-4D29-968A-73E7141F23CB}">
      <dgm:prSet/>
      <dgm:spPr/>
      <dgm:t>
        <a:bodyPr/>
        <a:lstStyle/>
        <a:p>
          <a:endParaRPr lang="en-US" sz="2800">
            <a:solidFill>
              <a:schemeClr val="tx1"/>
            </a:solidFill>
          </a:endParaRPr>
        </a:p>
      </dgm:t>
    </dgm:pt>
    <dgm:pt modelId="{F276351B-B9DC-449C-9841-85C735660C4F}" type="sibTrans" cxnId="{D15D64B1-D025-4D29-968A-73E7141F23CB}">
      <dgm:prSet/>
      <dgm:spPr/>
      <dgm:t>
        <a:bodyPr/>
        <a:lstStyle/>
        <a:p>
          <a:endParaRPr lang="en-US" sz="2800">
            <a:solidFill>
              <a:schemeClr val="tx1"/>
            </a:solidFill>
          </a:endParaRPr>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dgm:spPr/>
    </dgm:pt>
    <dgm:pt modelId="{99A20CB7-88C8-4253-8584-78D5D91DECD4}" type="pres">
      <dgm:prSet presAssocID="{09DCE3F5-322E-4279-9F15-669277168534}" presName="linearProcess" presStyleCnt="0"/>
      <dgm:spPr/>
    </dgm:pt>
    <dgm:pt modelId="{8098229D-7E2A-41B5-9F30-BC615B928F6F}" type="pres">
      <dgm:prSet presAssocID="{C75EE085-8C1E-450F-83A5-91947E690A1B}" presName="textNode" presStyleLbl="node1" presStyleIdx="0" presStyleCnt="6" custScaleX="126575">
        <dgm:presLayoutVars>
          <dgm:bulletEnabled val="1"/>
        </dgm:presLayoutVars>
      </dgm:prSet>
      <dgm:spPr/>
      <dgm:t>
        <a:bodyPr/>
        <a:lstStyle/>
        <a:p>
          <a:endParaRPr lang="en-US"/>
        </a:p>
      </dgm:t>
    </dgm:pt>
    <dgm:pt modelId="{992993D1-95C2-4993-8941-E4593D937826}" type="pres">
      <dgm:prSet presAssocID="{0E7FA36D-540F-4F22-806E-62E9AA080733}" presName="sibTrans" presStyleCnt="0"/>
      <dgm:spPr/>
    </dgm:pt>
    <dgm:pt modelId="{D2FA8B24-3AFC-4C14-81C5-8046F7EF1DD8}" type="pres">
      <dgm:prSet presAssocID="{287F5AE9-D646-4DB6-96F1-A90953FA3300}" presName="textNode" presStyleLbl="node1" presStyleIdx="1" presStyleCnt="6" custScaleX="152428">
        <dgm:presLayoutVars>
          <dgm:bulletEnabled val="1"/>
        </dgm:presLayoutVars>
      </dgm:prSet>
      <dgm:spPr/>
      <dgm:t>
        <a:bodyPr/>
        <a:lstStyle/>
        <a:p>
          <a:endParaRPr lang="en-US"/>
        </a:p>
      </dgm:t>
    </dgm:pt>
    <dgm:pt modelId="{40CB8C4F-5224-49CC-8A2A-4405AA8A7A63}" type="pres">
      <dgm:prSet presAssocID="{A4C6C700-5BD9-45FE-81C3-404DD3D0130C}" presName="sibTrans" presStyleCnt="0"/>
      <dgm:spPr/>
    </dgm:pt>
    <dgm:pt modelId="{7BE2C09B-77B4-4CEB-9C8F-74C2AA2A71DE}" type="pres">
      <dgm:prSet presAssocID="{BFFF30A9-0DF3-4683-88A0-6F71ED0F8049}" presName="textNode" presStyleLbl="node1" presStyleIdx="2" presStyleCnt="6" custScaleX="144882">
        <dgm:presLayoutVars>
          <dgm:bulletEnabled val="1"/>
        </dgm:presLayoutVars>
      </dgm:prSet>
      <dgm:spPr/>
      <dgm:t>
        <a:bodyPr/>
        <a:lstStyle/>
        <a:p>
          <a:endParaRPr lang="en-US"/>
        </a:p>
      </dgm:t>
    </dgm:pt>
    <dgm:pt modelId="{0D63CCF9-A10C-4D13-98CE-11CB392B81BA}" type="pres">
      <dgm:prSet presAssocID="{E8E9BC61-6D54-41DC-AC77-A41BB960EAA9}" presName="sibTrans" presStyleCnt="0"/>
      <dgm:spPr/>
    </dgm:pt>
    <dgm:pt modelId="{640F6AD1-F585-40D9-8574-6B31B6AA2D59}" type="pres">
      <dgm:prSet presAssocID="{920646B3-286E-4059-8504-E7BD96E74DC6}" presName="textNode" presStyleLbl="node1" presStyleIdx="3" presStyleCnt="6" custScaleX="194768" custScaleY="101200">
        <dgm:presLayoutVars>
          <dgm:bulletEnabled val="1"/>
        </dgm:presLayoutVars>
      </dgm:prSet>
      <dgm:spPr/>
      <dgm:t>
        <a:bodyPr/>
        <a:lstStyle/>
        <a:p>
          <a:endParaRPr lang="en-US"/>
        </a:p>
      </dgm:t>
    </dgm:pt>
    <dgm:pt modelId="{E1CB9E57-5823-4F78-BBE2-395AFE27C0D2}" type="pres">
      <dgm:prSet presAssocID="{A21744AC-97E9-4150-BB58-2F668155527D}" presName="sibTrans" presStyleCnt="0"/>
      <dgm:spPr/>
    </dgm:pt>
    <dgm:pt modelId="{451925E2-D2FA-4057-B830-9CFBC8FE444E}" type="pres">
      <dgm:prSet presAssocID="{343766AB-6B28-44AF-8D88-4855D300E150}" presName="textNode" presStyleLbl="node1" presStyleIdx="4" presStyleCnt="6">
        <dgm:presLayoutVars>
          <dgm:bulletEnabled val="1"/>
        </dgm:presLayoutVars>
      </dgm:prSet>
      <dgm:spPr/>
      <dgm:t>
        <a:bodyPr/>
        <a:lstStyle/>
        <a:p>
          <a:endParaRPr lang="en-US"/>
        </a:p>
      </dgm:t>
    </dgm:pt>
    <dgm:pt modelId="{7463FBDC-B3F7-4AD9-9D8E-B46110003290}" type="pres">
      <dgm:prSet presAssocID="{C6E7607F-9DEC-41CA-A405-17B6F43C51FE}" presName="sibTrans" presStyleCnt="0"/>
      <dgm:spPr/>
    </dgm:pt>
    <dgm:pt modelId="{77E2AEC0-7C4B-4F3B-979A-D8B213D57EBC}" type="pres">
      <dgm:prSet presAssocID="{3244F81B-CDEC-44C7-824E-7A5043517494}" presName="textNode" presStyleLbl="node1" presStyleIdx="5" presStyleCnt="6">
        <dgm:presLayoutVars>
          <dgm:bulletEnabled val="1"/>
        </dgm:presLayoutVars>
      </dgm:prSet>
      <dgm:spPr/>
      <dgm:t>
        <a:bodyPr/>
        <a:lstStyle/>
        <a:p>
          <a:endParaRPr lang="en-US"/>
        </a:p>
      </dgm:t>
    </dgm:pt>
  </dgm:ptLst>
  <dgm:cxnLst>
    <dgm:cxn modelId="{FFAC6C9C-0C60-4115-8568-E79B8CFF8201}" type="presOf" srcId="{287F5AE9-D646-4DB6-96F1-A90953FA3300}" destId="{D2FA8B24-3AFC-4C14-81C5-8046F7EF1DD8}" srcOrd="0" destOrd="0" presId="urn:microsoft.com/office/officeart/2005/8/layout/hProcess9"/>
    <dgm:cxn modelId="{CC4DEB42-400A-4E1C-8C68-27378FF221FE}" type="presOf" srcId="{BFFF30A9-0DF3-4683-88A0-6F71ED0F8049}" destId="{7BE2C09B-77B4-4CEB-9C8F-74C2AA2A71DE}" srcOrd="0" destOrd="0" presId="urn:microsoft.com/office/officeart/2005/8/layout/hProcess9"/>
    <dgm:cxn modelId="{72CFBDA5-4340-4109-A8AF-6235ED38ACC2}" srcId="{09DCE3F5-322E-4279-9F15-669277168534}" destId="{BFFF30A9-0DF3-4683-88A0-6F71ED0F8049}" srcOrd="2" destOrd="0" parTransId="{E17FAE7E-7F6A-47C7-A855-7E7DA4099D5B}" sibTransId="{E8E9BC61-6D54-41DC-AC77-A41BB960EAA9}"/>
    <dgm:cxn modelId="{FEB80703-7A66-441F-BDB6-634599ACA089}" srcId="{09DCE3F5-322E-4279-9F15-669277168534}" destId="{920646B3-286E-4059-8504-E7BD96E74DC6}" srcOrd="3" destOrd="0" parTransId="{BF9650BB-3521-48E1-B0AA-46334792C173}" sibTransId="{A21744AC-97E9-4150-BB58-2F668155527D}"/>
    <dgm:cxn modelId="{487DEDD3-B380-4C8F-B7AC-3D6DD4359490}" type="presOf" srcId="{920646B3-286E-4059-8504-E7BD96E74DC6}" destId="{640F6AD1-F585-40D9-8574-6B31B6AA2D59}" srcOrd="0" destOrd="0" presId="urn:microsoft.com/office/officeart/2005/8/layout/hProcess9"/>
    <dgm:cxn modelId="{24BF43DD-F55A-468A-97E8-490B34AC899E}" type="presOf" srcId="{343766AB-6B28-44AF-8D88-4855D300E150}" destId="{451925E2-D2FA-4057-B830-9CFBC8FE444E}" srcOrd="0" destOrd="0" presId="urn:microsoft.com/office/officeart/2005/8/layout/hProcess9"/>
    <dgm:cxn modelId="{502426BB-F676-42AD-A454-F053EB595916}" srcId="{09DCE3F5-322E-4279-9F15-669277168534}" destId="{C75EE085-8C1E-450F-83A5-91947E690A1B}" srcOrd="0" destOrd="0" parTransId="{6DCD75FC-C5BC-4B06-ADBF-E72E386486DD}" sibTransId="{0E7FA36D-540F-4F22-806E-62E9AA080733}"/>
    <dgm:cxn modelId="{D15D64B1-D025-4D29-968A-73E7141F23CB}" srcId="{09DCE3F5-322E-4279-9F15-669277168534}" destId="{3244F81B-CDEC-44C7-824E-7A5043517494}" srcOrd="5" destOrd="0" parTransId="{42F9E9DD-AA51-43D4-AFB1-D850D399D2E9}" sibTransId="{F276351B-B9DC-449C-9841-85C735660C4F}"/>
    <dgm:cxn modelId="{2449CA8D-DE34-4E56-B21B-FF3DE628E3A2}" srcId="{09DCE3F5-322E-4279-9F15-669277168534}" destId="{343766AB-6B28-44AF-8D88-4855D300E150}" srcOrd="4" destOrd="0" parTransId="{5BAEE0B5-2875-4A83-B6AA-5A80502807CD}" sibTransId="{C6E7607F-9DEC-41CA-A405-17B6F43C51FE}"/>
    <dgm:cxn modelId="{4E438740-3583-4720-997A-491DE4F33137}" type="presOf" srcId="{3244F81B-CDEC-44C7-824E-7A5043517494}" destId="{77E2AEC0-7C4B-4F3B-979A-D8B213D57EBC}" srcOrd="0" destOrd="0" presId="urn:microsoft.com/office/officeart/2005/8/layout/hProcess9"/>
    <dgm:cxn modelId="{3B5EF6B9-CC62-43BA-AAAC-A4ECDB0AD707}" type="presOf" srcId="{09DCE3F5-322E-4279-9F15-669277168534}" destId="{3E2415BB-78BE-493D-AC5E-49F3AC62F5EF}" srcOrd="0" destOrd="0" presId="urn:microsoft.com/office/officeart/2005/8/layout/hProcess9"/>
    <dgm:cxn modelId="{F0A62419-F698-4199-84A4-D7407D100583}" type="presOf" srcId="{C75EE085-8C1E-450F-83A5-91947E690A1B}" destId="{8098229D-7E2A-41B5-9F30-BC615B928F6F}" srcOrd="0" destOrd="0" presId="urn:microsoft.com/office/officeart/2005/8/layout/hProcess9"/>
    <dgm:cxn modelId="{B1CC4D97-6132-4476-869D-238130858E71}" srcId="{09DCE3F5-322E-4279-9F15-669277168534}" destId="{287F5AE9-D646-4DB6-96F1-A90953FA3300}" srcOrd="1" destOrd="0" parTransId="{0730CCA1-AFDB-404A-B929-01068128D5BD}" sibTransId="{A4C6C700-5BD9-45FE-81C3-404DD3D0130C}"/>
    <dgm:cxn modelId="{B9721DF4-235C-48CB-BF22-66B3E5EE76B3}" type="presParOf" srcId="{3E2415BB-78BE-493D-AC5E-49F3AC62F5EF}" destId="{638E1670-D66D-4188-8BF4-4EFBAB8E837A}" srcOrd="0" destOrd="0" presId="urn:microsoft.com/office/officeart/2005/8/layout/hProcess9"/>
    <dgm:cxn modelId="{6A3E2076-E610-47FA-A610-8B473C5CFA0C}" type="presParOf" srcId="{3E2415BB-78BE-493D-AC5E-49F3AC62F5EF}" destId="{99A20CB7-88C8-4253-8584-78D5D91DECD4}" srcOrd="1" destOrd="0" presId="urn:microsoft.com/office/officeart/2005/8/layout/hProcess9"/>
    <dgm:cxn modelId="{91F28361-CA9F-4FFD-813F-8FBFEE7C2774}" type="presParOf" srcId="{99A20CB7-88C8-4253-8584-78D5D91DECD4}" destId="{8098229D-7E2A-41B5-9F30-BC615B928F6F}" srcOrd="0" destOrd="0" presId="urn:microsoft.com/office/officeart/2005/8/layout/hProcess9"/>
    <dgm:cxn modelId="{2883D263-9AFB-4223-9BC3-AC1352FDC9EA}" type="presParOf" srcId="{99A20CB7-88C8-4253-8584-78D5D91DECD4}" destId="{992993D1-95C2-4993-8941-E4593D937826}" srcOrd="1" destOrd="0" presId="urn:microsoft.com/office/officeart/2005/8/layout/hProcess9"/>
    <dgm:cxn modelId="{2536A71F-B29A-41CC-9131-C9706205041A}" type="presParOf" srcId="{99A20CB7-88C8-4253-8584-78D5D91DECD4}" destId="{D2FA8B24-3AFC-4C14-81C5-8046F7EF1DD8}" srcOrd="2" destOrd="0" presId="urn:microsoft.com/office/officeart/2005/8/layout/hProcess9"/>
    <dgm:cxn modelId="{EC7DFF28-4B72-413D-AC71-8FADD04231BD}" type="presParOf" srcId="{99A20CB7-88C8-4253-8584-78D5D91DECD4}" destId="{40CB8C4F-5224-49CC-8A2A-4405AA8A7A63}" srcOrd="3" destOrd="0" presId="urn:microsoft.com/office/officeart/2005/8/layout/hProcess9"/>
    <dgm:cxn modelId="{42EF8644-4E5F-4289-8222-DC605C5C8703}" type="presParOf" srcId="{99A20CB7-88C8-4253-8584-78D5D91DECD4}" destId="{7BE2C09B-77B4-4CEB-9C8F-74C2AA2A71DE}" srcOrd="4" destOrd="0" presId="urn:microsoft.com/office/officeart/2005/8/layout/hProcess9"/>
    <dgm:cxn modelId="{370216FC-D50E-4B18-BE38-ABA782D0A4B8}" type="presParOf" srcId="{99A20CB7-88C8-4253-8584-78D5D91DECD4}" destId="{0D63CCF9-A10C-4D13-98CE-11CB392B81BA}" srcOrd="5" destOrd="0" presId="urn:microsoft.com/office/officeart/2005/8/layout/hProcess9"/>
    <dgm:cxn modelId="{F9B150B9-7FD4-42ED-B91A-72183BA7F75B}" type="presParOf" srcId="{99A20CB7-88C8-4253-8584-78D5D91DECD4}" destId="{640F6AD1-F585-40D9-8574-6B31B6AA2D59}" srcOrd="6" destOrd="0" presId="urn:microsoft.com/office/officeart/2005/8/layout/hProcess9"/>
    <dgm:cxn modelId="{4F5C6355-0343-479E-ABAD-2A46048D715B}" type="presParOf" srcId="{99A20CB7-88C8-4253-8584-78D5D91DECD4}" destId="{E1CB9E57-5823-4F78-BBE2-395AFE27C0D2}" srcOrd="7" destOrd="0" presId="urn:microsoft.com/office/officeart/2005/8/layout/hProcess9"/>
    <dgm:cxn modelId="{6DDFD98E-126D-48EE-8E3A-A71BC5C666EC}" type="presParOf" srcId="{99A20CB7-88C8-4253-8584-78D5D91DECD4}" destId="{451925E2-D2FA-4057-B830-9CFBC8FE444E}" srcOrd="8" destOrd="0" presId="urn:microsoft.com/office/officeart/2005/8/layout/hProcess9"/>
    <dgm:cxn modelId="{8196D3CF-F446-4E7E-B753-65C0031666BC}" type="presParOf" srcId="{99A20CB7-88C8-4253-8584-78D5D91DECD4}" destId="{7463FBDC-B3F7-4AD9-9D8E-B46110003290}" srcOrd="9" destOrd="0" presId="urn:microsoft.com/office/officeart/2005/8/layout/hProcess9"/>
    <dgm:cxn modelId="{F9C02C3F-78EB-4513-B618-44ECAFE67C2A}" type="presParOf" srcId="{99A20CB7-88C8-4253-8584-78D5D91DECD4}" destId="{77E2AEC0-7C4B-4F3B-979A-D8B213D57EBC}"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custT="1"/>
      <dgm:spPr>
        <a:solidFill>
          <a:schemeClr val="bg2"/>
        </a:solidFill>
        <a:ln>
          <a:noFill/>
        </a:ln>
      </dgm:spPr>
      <dgm:t>
        <a:bodyPr/>
        <a:lstStyle/>
        <a:p>
          <a:r>
            <a:rPr lang="en-US" sz="2800" b="1" dirty="0">
              <a:solidFill>
                <a:schemeClr val="bg1"/>
              </a:solidFill>
            </a:rPr>
            <a:t>Personal Data</a:t>
          </a:r>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6287FBF7-90BA-44CD-A9C2-3BE6956DFE67}">
      <dgm:prSet phldrT="[Text]" custT="1"/>
      <dgm:spPr>
        <a:solidFill>
          <a:schemeClr val="accent1"/>
        </a:solidFill>
        <a:ln>
          <a:noFill/>
        </a:ln>
      </dgm:spPr>
      <dgm:t>
        <a:bodyPr/>
        <a:lstStyle/>
        <a:p>
          <a:r>
            <a:rPr lang="en-US" sz="2800" b="1" dirty="0" smtClean="0"/>
            <a:t>Rehire</a:t>
          </a:r>
          <a:endParaRPr lang="en-US" sz="2800" b="1" dirty="0"/>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2ACA077D-4897-4CF2-A979-16D6C63FEC27}">
      <dgm:prSet phldrT="[Text]" custT="1"/>
      <dgm:spPr>
        <a:solidFill>
          <a:schemeClr val="accent1"/>
        </a:solidFill>
        <a:ln>
          <a:noFill/>
        </a:ln>
      </dgm:spPr>
      <dgm:t>
        <a:bodyPr/>
        <a:lstStyle/>
        <a:p>
          <a:r>
            <a:rPr lang="en-US" sz="2800" b="1" dirty="0" smtClean="0"/>
            <a:t>Transfers</a:t>
          </a:r>
          <a:endParaRPr lang="en-US" sz="2800" b="1" dirty="0"/>
        </a:p>
      </dgm:t>
    </dgm:pt>
    <dgm:pt modelId="{6B474AE3-2A17-44F1-8EDD-4C99CC0D019B}" type="sibTrans" cxnId="{E424FF33-7ED8-4DA2-B563-5132A3FCD586}">
      <dgm:prSet/>
      <dgm:spPr/>
      <dgm:t>
        <a:bodyPr/>
        <a:lstStyle/>
        <a:p>
          <a:endParaRPr lang="en-US"/>
        </a:p>
      </dgm:t>
    </dgm:pt>
    <dgm:pt modelId="{21866B20-6045-485E-964E-6E6ABE3A429E}" type="parTrans" cxnId="{E424FF33-7ED8-4DA2-B563-5132A3FCD586}">
      <dgm:prSet/>
      <dgm:spPr/>
      <dgm:t>
        <a:bodyPr/>
        <a:lstStyle/>
        <a:p>
          <a:endParaRPr lang="en-US"/>
        </a:p>
      </dgm:t>
    </dgm:pt>
    <dgm:pt modelId="{780F2679-A637-491B-8611-933F0773988B}">
      <dgm:prSet phldrT="[Text]" custT="1"/>
      <dgm:spPr>
        <a:solidFill>
          <a:schemeClr val="accent1"/>
        </a:solidFill>
        <a:ln>
          <a:noFill/>
        </a:ln>
      </dgm:spPr>
      <dgm:t>
        <a:bodyPr/>
        <a:lstStyle/>
        <a:p>
          <a:r>
            <a:rPr lang="en-US" sz="2800" b="1" dirty="0" smtClean="0"/>
            <a:t>Terminations</a:t>
          </a:r>
          <a:endParaRPr lang="en-US" sz="2800" b="1" dirty="0"/>
        </a:p>
      </dgm:t>
    </dgm:pt>
    <dgm:pt modelId="{1960CF78-1D7B-4F9D-8C15-52A662F59C04}" type="parTrans" cxnId="{7B9A21C7-3B51-44F2-B1DD-6982A632BABA}">
      <dgm:prSet/>
      <dgm:spPr/>
      <dgm:t>
        <a:bodyPr/>
        <a:lstStyle/>
        <a:p>
          <a:endParaRPr lang="en-US"/>
        </a:p>
      </dgm:t>
    </dgm:pt>
    <dgm:pt modelId="{D4E3302B-C67B-492F-B124-964F0F9E21DE}" type="sibTrans" cxnId="{7B9A21C7-3B51-44F2-B1DD-6982A632BABA}">
      <dgm:prSet/>
      <dgm:spPr/>
      <dgm:t>
        <a:bodyPr/>
        <a:lstStyle/>
        <a:p>
          <a:endParaRPr lang="en-US"/>
        </a:p>
      </dgm:t>
    </dgm:pt>
    <dgm:pt modelId="{75A27D65-22EC-48B6-A170-6E529501AFEE}">
      <dgm:prSet phldrT="[Text]" custT="1"/>
      <dgm:spPr>
        <a:solidFill>
          <a:schemeClr val="accent1"/>
        </a:solidFill>
        <a:ln>
          <a:noFill/>
        </a:ln>
      </dgm:spPr>
      <dgm:t>
        <a:bodyPr/>
        <a:lstStyle/>
        <a:p>
          <a:r>
            <a:rPr lang="en-US" sz="2800" b="1" dirty="0" smtClean="0"/>
            <a:t>Retirements</a:t>
          </a:r>
          <a:endParaRPr lang="en-US" sz="2800" b="1" dirty="0"/>
        </a:p>
      </dgm:t>
    </dgm:pt>
    <dgm:pt modelId="{46AABA15-446A-483F-84DA-FF13759022E6}" type="parTrans" cxnId="{BFBF431D-2499-48F5-AE38-D8C68DDEB414}">
      <dgm:prSet/>
      <dgm:spPr/>
      <dgm:t>
        <a:bodyPr/>
        <a:lstStyle/>
        <a:p>
          <a:endParaRPr lang="en-US"/>
        </a:p>
      </dgm:t>
    </dgm:pt>
    <dgm:pt modelId="{B402B00E-89D8-49B9-9508-F2137DC47F9F}" type="sibTrans" cxnId="{BFBF431D-2499-48F5-AE38-D8C68DDEB414}">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5"/>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5"/>
      <dgm:spPr/>
    </dgm:pt>
    <dgm:pt modelId="{AEE64FBA-0210-4063-B0D3-9E92D9E18A25}" type="pres">
      <dgm:prSet presAssocID="{452A7F5C-E271-4CD5-A307-A25AD5062F9A}" presName="dstNode" presStyleLbl="node1" presStyleIdx="0" presStyleCnt="5"/>
      <dgm:spPr/>
    </dgm:pt>
    <dgm:pt modelId="{BDE2854F-B583-49DF-9080-F695508E16EF}" type="pres">
      <dgm:prSet presAssocID="{C76D0D2C-4894-45F8-9583-18D75E25F0AD}" presName="text_1" presStyleLbl="node1" presStyleIdx="0" presStyleCnt="5">
        <dgm:presLayoutVars>
          <dgm:bulletEnabled val="1"/>
        </dgm:presLayoutVars>
      </dgm:prSet>
      <dgm:spPr/>
      <dgm:t>
        <a:bodyPr/>
        <a:lstStyle/>
        <a:p>
          <a:endParaRPr lang="en-US"/>
        </a:p>
      </dgm:t>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5"/>
      <dgm:spPr>
        <a:ln>
          <a:solidFill>
            <a:srgbClr val="FFD200"/>
          </a:solidFill>
        </a:ln>
      </dgm:spPr>
    </dgm:pt>
    <dgm:pt modelId="{340503F1-F8DF-4311-A028-91AB6F39A540}" type="pres">
      <dgm:prSet presAssocID="{6287FBF7-90BA-44CD-A9C2-3BE6956DFE67}" presName="text_2" presStyleLbl="node1" presStyleIdx="1" presStyleCnt="5">
        <dgm:presLayoutVars>
          <dgm:bulletEnabled val="1"/>
        </dgm:presLayoutVars>
      </dgm:prSet>
      <dgm:spPr/>
      <dgm:t>
        <a:bodyPr/>
        <a:lstStyle/>
        <a:p>
          <a:endParaRPr lang="en-US"/>
        </a:p>
      </dgm:t>
    </dgm:pt>
    <dgm:pt modelId="{51C2DD2B-54C7-4D51-8633-1F7AFAEE540B}" type="pres">
      <dgm:prSet presAssocID="{6287FBF7-90BA-44CD-A9C2-3BE6956DFE67}" presName="accent_2" presStyleCnt="0"/>
      <dgm:spPr/>
    </dgm:pt>
    <dgm:pt modelId="{CC02BE62-3B7D-4461-9C39-EC575DDD736B}" type="pres">
      <dgm:prSet presAssocID="{6287FBF7-90BA-44CD-A9C2-3BE6956DFE67}" presName="accentRepeatNode" presStyleLbl="solidFgAcc1" presStyleIdx="1" presStyleCnt="5"/>
      <dgm:spPr>
        <a:ln>
          <a:solidFill>
            <a:srgbClr val="1D579B"/>
          </a:solidFill>
        </a:ln>
      </dgm:spPr>
    </dgm:pt>
    <dgm:pt modelId="{E509F0F5-7BA7-41DA-9C07-FA4B2CD2E031}" type="pres">
      <dgm:prSet presAssocID="{2ACA077D-4897-4CF2-A979-16D6C63FEC27}" presName="text_3" presStyleLbl="node1" presStyleIdx="2" presStyleCnt="5">
        <dgm:presLayoutVars>
          <dgm:bulletEnabled val="1"/>
        </dgm:presLayoutVars>
      </dgm:prSet>
      <dgm:spPr/>
      <dgm:t>
        <a:bodyPr/>
        <a:lstStyle/>
        <a:p>
          <a:endParaRPr lang="en-US"/>
        </a:p>
      </dgm:t>
    </dgm:pt>
    <dgm:pt modelId="{8D8A2BD4-66CB-400A-B28C-72A4BE8A3601}" type="pres">
      <dgm:prSet presAssocID="{2ACA077D-4897-4CF2-A979-16D6C63FEC27}" presName="accent_3" presStyleCnt="0"/>
      <dgm:spPr/>
    </dgm:pt>
    <dgm:pt modelId="{7E0D7686-BB12-49D9-B576-91588A93951A}" type="pres">
      <dgm:prSet presAssocID="{2ACA077D-4897-4CF2-A979-16D6C63FEC27}" presName="accentRepeatNode" presStyleLbl="solidFgAcc1" presStyleIdx="2" presStyleCnt="5"/>
      <dgm:spPr>
        <a:ln>
          <a:solidFill>
            <a:srgbClr val="1D579B"/>
          </a:solidFill>
        </a:ln>
      </dgm:spPr>
    </dgm:pt>
    <dgm:pt modelId="{77746E95-7B94-47B6-AD01-6696943ACC53}" type="pres">
      <dgm:prSet presAssocID="{780F2679-A637-491B-8611-933F0773988B}" presName="text_4" presStyleLbl="node1" presStyleIdx="3" presStyleCnt="5">
        <dgm:presLayoutVars>
          <dgm:bulletEnabled val="1"/>
        </dgm:presLayoutVars>
      </dgm:prSet>
      <dgm:spPr/>
      <dgm:t>
        <a:bodyPr/>
        <a:lstStyle/>
        <a:p>
          <a:endParaRPr lang="en-US"/>
        </a:p>
      </dgm:t>
    </dgm:pt>
    <dgm:pt modelId="{EC51419D-D10B-43FF-9792-515279D5AE40}" type="pres">
      <dgm:prSet presAssocID="{780F2679-A637-491B-8611-933F0773988B}" presName="accent_4" presStyleCnt="0"/>
      <dgm:spPr/>
    </dgm:pt>
    <dgm:pt modelId="{7B48AAC2-FE85-4C9E-959B-27C2CA3C9079}" type="pres">
      <dgm:prSet presAssocID="{780F2679-A637-491B-8611-933F0773988B}" presName="accentRepeatNode" presStyleLbl="solidFgAcc1" presStyleIdx="3" presStyleCnt="5"/>
      <dgm:spPr/>
    </dgm:pt>
    <dgm:pt modelId="{C84D4139-B23C-4461-9C1B-C6190E12C131}" type="pres">
      <dgm:prSet presAssocID="{75A27D65-22EC-48B6-A170-6E529501AFEE}" presName="text_5" presStyleLbl="node1" presStyleIdx="4" presStyleCnt="5">
        <dgm:presLayoutVars>
          <dgm:bulletEnabled val="1"/>
        </dgm:presLayoutVars>
      </dgm:prSet>
      <dgm:spPr/>
      <dgm:t>
        <a:bodyPr/>
        <a:lstStyle/>
        <a:p>
          <a:endParaRPr lang="en-US"/>
        </a:p>
      </dgm:t>
    </dgm:pt>
    <dgm:pt modelId="{8B78070F-5BB9-4768-9469-C747319F4B6B}" type="pres">
      <dgm:prSet presAssocID="{75A27D65-22EC-48B6-A170-6E529501AFEE}" presName="accent_5" presStyleCnt="0"/>
      <dgm:spPr/>
    </dgm:pt>
    <dgm:pt modelId="{DB4E7467-E7F9-4BD1-9C08-1516B850C3AC}" type="pres">
      <dgm:prSet presAssocID="{75A27D65-22EC-48B6-A170-6E529501AFEE}" presName="accentRepeatNode" presStyleLbl="solidFgAcc1" presStyleIdx="4" presStyleCnt="5"/>
      <dgm:spPr/>
    </dgm:pt>
  </dgm:ptLst>
  <dgm:cxnLst>
    <dgm:cxn modelId="{4C3F8BCC-69B7-4ADA-A92E-73A32A37DBDE}" type="presOf" srcId="{780F2679-A637-491B-8611-933F0773988B}" destId="{77746E95-7B94-47B6-AD01-6696943ACC53}" srcOrd="0" destOrd="0" presId="urn:microsoft.com/office/officeart/2008/layout/VerticalCurvedList"/>
    <dgm:cxn modelId="{AC387AC0-5E6D-4031-8D93-1134EA390EBA}" type="presOf" srcId="{2ACA077D-4897-4CF2-A979-16D6C63FEC27}" destId="{E509F0F5-7BA7-41DA-9C07-FA4B2CD2E031}" srcOrd="0" destOrd="0" presId="urn:microsoft.com/office/officeart/2008/layout/VerticalCurvedList"/>
    <dgm:cxn modelId="{6640CC45-2457-453A-8D31-65FB4311C7BC}" type="presOf" srcId="{6287FBF7-90BA-44CD-A9C2-3BE6956DFE67}" destId="{340503F1-F8DF-4311-A028-91AB6F39A540}"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2" destOrd="0" parTransId="{21866B20-6045-485E-964E-6E6ABE3A429E}" sibTransId="{6B474AE3-2A17-44F1-8EDD-4C99CC0D019B}"/>
    <dgm:cxn modelId="{7B9A21C7-3B51-44F2-B1DD-6982A632BABA}" srcId="{452A7F5C-E271-4CD5-A307-A25AD5062F9A}" destId="{780F2679-A637-491B-8611-933F0773988B}" srcOrd="3" destOrd="0" parTransId="{1960CF78-1D7B-4F9D-8C15-52A662F59C04}" sibTransId="{D4E3302B-C67B-492F-B124-964F0F9E21DE}"/>
    <dgm:cxn modelId="{94B8FE7A-2C7C-44C0-91B7-A5AD03BFFA83}" srcId="{452A7F5C-E271-4CD5-A307-A25AD5062F9A}" destId="{6287FBF7-90BA-44CD-A9C2-3BE6956DFE67}" srcOrd="1" destOrd="0" parTransId="{44E4CCA2-78A7-41C5-8E6B-DC5AF2ED221C}" sibTransId="{83FD1826-CAA7-4626-A8AA-3BCA9D9B41A3}"/>
    <dgm:cxn modelId="{BFBF431D-2499-48F5-AE38-D8C68DDEB414}" srcId="{452A7F5C-E271-4CD5-A307-A25AD5062F9A}" destId="{75A27D65-22EC-48B6-A170-6E529501AFEE}" srcOrd="4" destOrd="0" parTransId="{46AABA15-446A-483F-84DA-FF13759022E6}" sibTransId="{B402B00E-89D8-49B9-9508-F2137DC47F9F}"/>
    <dgm:cxn modelId="{59C7557A-8793-41CD-8082-4FE11B7BFD66}" type="presOf" srcId="{C76D0D2C-4894-45F8-9583-18D75E25F0AD}" destId="{BDE2854F-B583-49DF-9080-F695508E16EF}"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81949482-E3A6-4C0E-B289-06E81EE8F2A3}" type="presOf" srcId="{75A27D65-22EC-48B6-A170-6E529501AFEE}" destId="{C84D4139-B23C-4461-9C1B-C6190E12C131}" srcOrd="0" destOrd="0" presId="urn:microsoft.com/office/officeart/2008/layout/VerticalCurvedList"/>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008B7076-837C-4A89-904A-08C215D25CA4}" type="presParOf" srcId="{5A30AF97-B98C-4514-8031-6C5B8A07CC54}" destId="{E509F0F5-7BA7-41DA-9C07-FA4B2CD2E031}" srcOrd="5" destOrd="0" presId="urn:microsoft.com/office/officeart/2008/layout/VerticalCurvedList"/>
    <dgm:cxn modelId="{5B754086-8524-4AE9-B369-DEA0BCC6C73D}" type="presParOf" srcId="{5A30AF97-B98C-4514-8031-6C5B8A07CC54}" destId="{8D8A2BD4-66CB-400A-B28C-72A4BE8A3601}" srcOrd="6" destOrd="0" presId="urn:microsoft.com/office/officeart/2008/layout/VerticalCurvedList"/>
    <dgm:cxn modelId="{2270D612-DDEC-4298-96D1-B12B8BB14F19}" type="presParOf" srcId="{8D8A2BD4-66CB-400A-B28C-72A4BE8A3601}" destId="{7E0D7686-BB12-49D9-B576-91588A93951A}" srcOrd="0" destOrd="0" presId="urn:microsoft.com/office/officeart/2008/layout/VerticalCurvedList"/>
    <dgm:cxn modelId="{999D9324-E282-4342-AB99-7E50C9AEFDBF}" type="presParOf" srcId="{5A30AF97-B98C-4514-8031-6C5B8A07CC54}" destId="{77746E95-7B94-47B6-AD01-6696943ACC53}" srcOrd="7" destOrd="0" presId="urn:microsoft.com/office/officeart/2008/layout/VerticalCurvedList"/>
    <dgm:cxn modelId="{5FBE7EEE-3AF1-4B7E-AD2C-34A8CC3097A0}" type="presParOf" srcId="{5A30AF97-B98C-4514-8031-6C5B8A07CC54}" destId="{EC51419D-D10B-43FF-9792-515279D5AE40}" srcOrd="8" destOrd="0" presId="urn:microsoft.com/office/officeart/2008/layout/VerticalCurvedList"/>
    <dgm:cxn modelId="{7F0640A6-7E1D-47BD-9159-9E1BAB9F0FB9}" type="presParOf" srcId="{EC51419D-D10B-43FF-9792-515279D5AE40}" destId="{7B48AAC2-FE85-4C9E-959B-27C2CA3C9079}" srcOrd="0" destOrd="0" presId="urn:microsoft.com/office/officeart/2008/layout/VerticalCurvedList"/>
    <dgm:cxn modelId="{B752F6D7-80C7-4E5E-B3A6-D438371CFC3E}" type="presParOf" srcId="{5A30AF97-B98C-4514-8031-6C5B8A07CC54}" destId="{C84D4139-B23C-4461-9C1B-C6190E12C131}" srcOrd="9" destOrd="0" presId="urn:microsoft.com/office/officeart/2008/layout/VerticalCurvedList"/>
    <dgm:cxn modelId="{49712A93-7B85-4722-BFAC-25F268254865}" type="presParOf" srcId="{5A30AF97-B98C-4514-8031-6C5B8A07CC54}" destId="{8B78070F-5BB9-4768-9469-C747319F4B6B}" srcOrd="10" destOrd="0" presId="urn:microsoft.com/office/officeart/2008/layout/VerticalCurvedList"/>
    <dgm:cxn modelId="{374F76F2-BB83-482C-B61A-81C2F1B5F8CF}" type="presParOf" srcId="{8B78070F-5BB9-4768-9469-C747319F4B6B}" destId="{DB4E7467-E7F9-4BD1-9C08-1516B850C3A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simple1" qsCatId="simple" csTypeId="urn:microsoft.com/office/officeart/2005/8/colors/accent2_4" csCatId="accent2" phldr="1"/>
      <dgm:spPr/>
    </dgm:pt>
    <dgm:pt modelId="{B5306DE4-1D68-462E-98A8-5C01EC84C3AC}">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dirty="0" smtClean="0">
              <a:solidFill>
                <a:schemeClr val="tx1"/>
              </a:solidFill>
            </a:rPr>
            <a:t>Review &amp; validate new employee information.</a:t>
          </a:r>
          <a:endParaRPr lang="en-US" b="1" dirty="0">
            <a:solidFill>
              <a:schemeClr val="tx1"/>
            </a:solidFill>
          </a:endParaRPr>
        </a:p>
      </dgm:t>
    </dgm:pt>
    <dgm:pt modelId="{FE8F636B-61A3-4B75-8151-367700AF3325}" type="parTrans" cxnId="{BC2E416C-B3D3-42BA-8E09-06CFB8FBC3F3}">
      <dgm:prSet/>
      <dgm:spPr/>
      <dgm:t>
        <a:bodyPr/>
        <a:lstStyle/>
        <a:p>
          <a:endParaRPr lang="en-US">
            <a:solidFill>
              <a:schemeClr val="tx1"/>
            </a:solidFill>
          </a:endParaRPr>
        </a:p>
      </dgm:t>
    </dgm:pt>
    <dgm:pt modelId="{BC2E22C4-21EB-4973-9ADA-331F66CC36F9}" type="sibTrans" cxnId="{BC2E416C-B3D3-42BA-8E09-06CFB8FBC3F3}">
      <dgm:prSet/>
      <dgm:spPr/>
      <dgm:t>
        <a:bodyPr/>
        <a:lstStyle/>
        <a:p>
          <a:endParaRPr lang="en-US">
            <a:solidFill>
              <a:schemeClr val="tx1"/>
            </a:solidFill>
          </a:endParaRPr>
        </a:p>
      </dgm:t>
    </dgm:pt>
    <dgm:pt modelId="{343766AB-6B28-44AF-8D88-4855D300E150}">
      <dgm:prSet phldrT="[Text]">
        <dgm:style>
          <a:lnRef idx="1">
            <a:schemeClr val="accent6"/>
          </a:lnRef>
          <a:fillRef idx="3">
            <a:schemeClr val="accent6"/>
          </a:fillRef>
          <a:effectRef idx="2">
            <a:schemeClr val="accent6"/>
          </a:effectRef>
          <a:fontRef idx="minor">
            <a:schemeClr val="lt1"/>
          </a:fontRef>
        </dgm:style>
      </dgm:prSet>
      <dgm:spPr/>
      <dgm:t>
        <a:bodyPr/>
        <a:lstStyle/>
        <a:p>
          <a:r>
            <a:rPr lang="en-US" b="1" dirty="0">
              <a:solidFill>
                <a:schemeClr val="tx1"/>
              </a:solidFill>
            </a:rPr>
            <a:t>Save &amp; Submit</a:t>
          </a:r>
        </a:p>
      </dgm:t>
    </dgm:pt>
    <dgm:pt modelId="{5BAEE0B5-2875-4A83-B6AA-5A80502807CD}" type="parTrans" cxnId="{2449CA8D-DE34-4E56-B21B-FF3DE628E3A2}">
      <dgm:prSet/>
      <dgm:spPr/>
      <dgm:t>
        <a:bodyPr/>
        <a:lstStyle/>
        <a:p>
          <a:endParaRPr lang="en-US">
            <a:solidFill>
              <a:schemeClr val="tx1"/>
            </a:solidFill>
          </a:endParaRPr>
        </a:p>
      </dgm:t>
    </dgm:pt>
    <dgm:pt modelId="{C6E7607F-9DEC-41CA-A405-17B6F43C51FE}" type="sibTrans" cxnId="{2449CA8D-DE34-4E56-B21B-FF3DE628E3A2}">
      <dgm:prSet/>
      <dgm:spPr/>
      <dgm:t>
        <a:bodyPr/>
        <a:lstStyle/>
        <a:p>
          <a:endParaRPr lang="en-US">
            <a:solidFill>
              <a:schemeClr val="tx1"/>
            </a:solidFill>
          </a:endParaRPr>
        </a:p>
      </dgm:t>
    </dgm:pt>
    <dgm:pt modelId="{920646B3-286E-4059-8504-E7BD96E74DC6}">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a:solidFill>
                <a:schemeClr val="tx1"/>
              </a:solidFill>
            </a:rPr>
            <a:t>Enter </a:t>
          </a:r>
          <a:r>
            <a:rPr lang="en-US" b="1" dirty="0" smtClean="0">
              <a:solidFill>
                <a:schemeClr val="tx1"/>
              </a:solidFill>
            </a:rPr>
            <a:t>any applicable changes and </a:t>
          </a:r>
          <a:r>
            <a:rPr lang="en-US" b="1" dirty="0">
              <a:solidFill>
                <a:schemeClr val="tx1"/>
              </a:solidFill>
            </a:rPr>
            <a:t>attach supporting </a:t>
          </a:r>
          <a:r>
            <a:rPr lang="en-US" b="1" dirty="0" smtClean="0">
              <a:solidFill>
                <a:schemeClr val="tx1"/>
              </a:solidFill>
            </a:rPr>
            <a:t>documentation</a:t>
          </a:r>
          <a:endParaRPr lang="en-US" b="1" dirty="0">
            <a:solidFill>
              <a:schemeClr val="tx1"/>
            </a:solidFill>
          </a:endParaRPr>
        </a:p>
      </dgm:t>
    </dgm:pt>
    <dgm:pt modelId="{A21744AC-97E9-4150-BB58-2F668155527D}" type="sibTrans" cxnId="{FEB80703-7A66-441F-BDB6-634599ACA089}">
      <dgm:prSet/>
      <dgm:spPr/>
      <dgm:t>
        <a:bodyPr/>
        <a:lstStyle/>
        <a:p>
          <a:endParaRPr lang="en-US">
            <a:solidFill>
              <a:schemeClr val="tx1"/>
            </a:solidFill>
          </a:endParaRPr>
        </a:p>
      </dgm:t>
    </dgm:pt>
    <dgm:pt modelId="{BF9650BB-3521-48E1-B0AA-46334792C173}" type="parTrans" cxnId="{FEB80703-7A66-441F-BDB6-634599ACA089}">
      <dgm:prSet/>
      <dgm:spPr/>
      <dgm:t>
        <a:bodyPr/>
        <a:lstStyle/>
        <a:p>
          <a:endParaRPr lang="en-US">
            <a:solidFill>
              <a:schemeClr val="tx1"/>
            </a:solidFill>
          </a:endParaRPr>
        </a:p>
      </dgm:t>
    </dgm:pt>
    <dgm:pt modelId="{BFFF30A9-0DF3-4683-88A0-6F71ED0F8049}">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dirty="0">
              <a:solidFill>
                <a:schemeClr val="tx1"/>
              </a:solidFill>
            </a:rPr>
            <a:t>Select the </a:t>
          </a:r>
          <a:r>
            <a:rPr lang="en-US" b="1" u="sng" dirty="0">
              <a:solidFill>
                <a:schemeClr val="tx1"/>
              </a:solidFill>
            </a:rPr>
            <a:t>Personal Data </a:t>
          </a:r>
          <a:r>
            <a:rPr lang="en-US" b="1" dirty="0">
              <a:solidFill>
                <a:schemeClr val="tx1"/>
              </a:solidFill>
            </a:rPr>
            <a:t>template</a:t>
          </a:r>
        </a:p>
      </dgm:t>
    </dgm:pt>
    <dgm:pt modelId="{E8E9BC61-6D54-41DC-AC77-A41BB960EAA9}" type="sibTrans" cxnId="{72CFBDA5-4340-4109-A8AF-6235ED38ACC2}">
      <dgm:prSet/>
      <dgm:spPr/>
      <dgm:t>
        <a:bodyPr/>
        <a:lstStyle/>
        <a:p>
          <a:endParaRPr lang="en-US">
            <a:solidFill>
              <a:schemeClr val="tx1"/>
            </a:solidFill>
          </a:endParaRPr>
        </a:p>
      </dgm:t>
    </dgm:pt>
    <dgm:pt modelId="{E17FAE7E-7F6A-47C7-A855-7E7DA4099D5B}" type="parTrans" cxnId="{72CFBDA5-4340-4109-A8AF-6235ED38ACC2}">
      <dgm:prSet/>
      <dgm:spPr/>
      <dgm:t>
        <a:bodyPr/>
        <a:lstStyle/>
        <a:p>
          <a:endParaRPr lang="en-US">
            <a:solidFill>
              <a:schemeClr val="tx1"/>
            </a:solidFill>
          </a:endParaRPr>
        </a:p>
      </dgm:t>
    </dgm:pt>
    <dgm:pt modelId="{287F5AE9-D646-4DB6-96F1-A90953FA3300}">
      <dgm:prSet>
        <dgm:style>
          <a:lnRef idx="1">
            <a:schemeClr val="accent1"/>
          </a:lnRef>
          <a:fillRef idx="2">
            <a:schemeClr val="accent1"/>
          </a:fillRef>
          <a:effectRef idx="1">
            <a:schemeClr val="accent1"/>
          </a:effectRef>
          <a:fontRef idx="minor">
            <a:schemeClr val="dk1"/>
          </a:fontRef>
        </dgm:style>
      </dgm:prSet>
      <dgm:spPr/>
      <dgm:t>
        <a:bodyPr/>
        <a:lstStyle/>
        <a:p>
          <a:r>
            <a:rPr lang="en-US" b="1">
              <a:solidFill>
                <a:schemeClr val="tx1"/>
              </a:solidFill>
            </a:rPr>
            <a:t>Navigate to the </a:t>
          </a:r>
          <a:br>
            <a:rPr lang="en-US" b="1">
              <a:solidFill>
                <a:schemeClr val="tx1"/>
              </a:solidFill>
            </a:rPr>
          </a:br>
          <a:r>
            <a:rPr lang="en-US" b="1">
              <a:solidFill>
                <a:schemeClr val="tx1"/>
              </a:solidFill>
            </a:rPr>
            <a:t>Smart HR Transactions page</a:t>
          </a:r>
          <a:endParaRPr lang="en-US" b="1" dirty="0">
            <a:solidFill>
              <a:schemeClr val="tx1"/>
            </a:solidFill>
          </a:endParaRPr>
        </a:p>
      </dgm:t>
    </dgm:pt>
    <dgm:pt modelId="{0730CCA1-AFDB-404A-B929-01068128D5BD}" type="parTrans" cxnId="{B1CC4D97-6132-4476-869D-238130858E71}">
      <dgm:prSet/>
      <dgm:spPr/>
      <dgm:t>
        <a:bodyPr/>
        <a:lstStyle/>
        <a:p>
          <a:endParaRPr lang="en-US">
            <a:solidFill>
              <a:schemeClr val="tx1"/>
            </a:solidFill>
          </a:endParaRPr>
        </a:p>
      </dgm:t>
    </dgm:pt>
    <dgm:pt modelId="{A4C6C700-5BD9-45FE-81C3-404DD3D0130C}" type="sibTrans" cxnId="{B1CC4D97-6132-4476-869D-238130858E71}">
      <dgm:prSet/>
      <dgm:spPr/>
      <dgm:t>
        <a:bodyPr/>
        <a:lstStyle/>
        <a:p>
          <a:endParaRPr lang="en-US">
            <a:solidFill>
              <a:schemeClr val="tx1"/>
            </a:solidFill>
          </a:endParaRPr>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dgm:spPr/>
    </dgm:pt>
    <dgm:pt modelId="{99A20CB7-88C8-4253-8584-78D5D91DECD4}" type="pres">
      <dgm:prSet presAssocID="{09DCE3F5-322E-4279-9F15-669277168534}" presName="linearProcess" presStyleCnt="0"/>
      <dgm:spPr/>
    </dgm:pt>
    <dgm:pt modelId="{32FA13B4-7554-448D-B88A-0ADD25809C46}" type="pres">
      <dgm:prSet presAssocID="{B5306DE4-1D68-462E-98A8-5C01EC84C3AC}" presName="textNode" presStyleLbl="node1" presStyleIdx="0" presStyleCnt="5" custLinFactNeighborX="-4574">
        <dgm:presLayoutVars>
          <dgm:bulletEnabled val="1"/>
        </dgm:presLayoutVars>
      </dgm:prSet>
      <dgm:spPr/>
      <dgm:t>
        <a:bodyPr/>
        <a:lstStyle/>
        <a:p>
          <a:endParaRPr lang="en-US"/>
        </a:p>
      </dgm:t>
    </dgm:pt>
    <dgm:pt modelId="{21EFA018-5991-478B-9FA1-2728B8244477}" type="pres">
      <dgm:prSet presAssocID="{BC2E22C4-21EB-4973-9ADA-331F66CC36F9}" presName="sibTrans" presStyleCnt="0"/>
      <dgm:spPr/>
    </dgm:pt>
    <dgm:pt modelId="{D2FA8B24-3AFC-4C14-81C5-8046F7EF1DD8}" type="pres">
      <dgm:prSet presAssocID="{287F5AE9-D646-4DB6-96F1-A90953FA3300}" presName="textNode" presStyleLbl="node1" presStyleIdx="1" presStyleCnt="5">
        <dgm:presLayoutVars>
          <dgm:bulletEnabled val="1"/>
        </dgm:presLayoutVars>
      </dgm:prSet>
      <dgm:spPr/>
      <dgm:t>
        <a:bodyPr/>
        <a:lstStyle/>
        <a:p>
          <a:endParaRPr lang="en-US"/>
        </a:p>
      </dgm:t>
    </dgm:pt>
    <dgm:pt modelId="{40CB8C4F-5224-49CC-8A2A-4405AA8A7A63}" type="pres">
      <dgm:prSet presAssocID="{A4C6C700-5BD9-45FE-81C3-404DD3D0130C}" presName="sibTrans" presStyleCnt="0"/>
      <dgm:spPr/>
    </dgm:pt>
    <dgm:pt modelId="{7BE2C09B-77B4-4CEB-9C8F-74C2AA2A71DE}" type="pres">
      <dgm:prSet presAssocID="{BFFF30A9-0DF3-4683-88A0-6F71ED0F8049}" presName="textNode" presStyleLbl="node1" presStyleIdx="2" presStyleCnt="5">
        <dgm:presLayoutVars>
          <dgm:bulletEnabled val="1"/>
        </dgm:presLayoutVars>
      </dgm:prSet>
      <dgm:spPr/>
      <dgm:t>
        <a:bodyPr/>
        <a:lstStyle/>
        <a:p>
          <a:endParaRPr lang="en-US"/>
        </a:p>
      </dgm:t>
    </dgm:pt>
    <dgm:pt modelId="{0D63CCF9-A10C-4D13-98CE-11CB392B81BA}" type="pres">
      <dgm:prSet presAssocID="{E8E9BC61-6D54-41DC-AC77-A41BB960EAA9}" presName="sibTrans" presStyleCnt="0"/>
      <dgm:spPr/>
    </dgm:pt>
    <dgm:pt modelId="{640F6AD1-F585-40D9-8574-6B31B6AA2D59}" type="pres">
      <dgm:prSet presAssocID="{920646B3-286E-4059-8504-E7BD96E74DC6}" presName="textNode" presStyleLbl="node1" presStyleIdx="3" presStyleCnt="5">
        <dgm:presLayoutVars>
          <dgm:bulletEnabled val="1"/>
        </dgm:presLayoutVars>
      </dgm:prSet>
      <dgm:spPr/>
      <dgm:t>
        <a:bodyPr/>
        <a:lstStyle/>
        <a:p>
          <a:endParaRPr lang="en-US"/>
        </a:p>
      </dgm:t>
    </dgm:pt>
    <dgm:pt modelId="{E1CB9E57-5823-4F78-BBE2-395AFE27C0D2}" type="pres">
      <dgm:prSet presAssocID="{A21744AC-97E9-4150-BB58-2F668155527D}" presName="sibTrans" presStyleCnt="0"/>
      <dgm:spPr/>
    </dgm:pt>
    <dgm:pt modelId="{451925E2-D2FA-4057-B830-9CFBC8FE444E}" type="pres">
      <dgm:prSet presAssocID="{343766AB-6B28-44AF-8D88-4855D300E150}" presName="textNode" presStyleLbl="node1" presStyleIdx="4" presStyleCnt="5">
        <dgm:presLayoutVars>
          <dgm:bulletEnabled val="1"/>
        </dgm:presLayoutVars>
      </dgm:prSet>
      <dgm:spPr/>
      <dgm:t>
        <a:bodyPr/>
        <a:lstStyle/>
        <a:p>
          <a:endParaRPr lang="en-US"/>
        </a:p>
      </dgm:t>
    </dgm:pt>
  </dgm:ptLst>
  <dgm:cxnLst>
    <dgm:cxn modelId="{FFAC6C9C-0C60-4115-8568-E79B8CFF8201}" type="presOf" srcId="{287F5AE9-D646-4DB6-96F1-A90953FA3300}" destId="{D2FA8B24-3AFC-4C14-81C5-8046F7EF1DD8}" srcOrd="0" destOrd="0" presId="urn:microsoft.com/office/officeart/2005/8/layout/hProcess9"/>
    <dgm:cxn modelId="{CC4DEB42-400A-4E1C-8C68-27378FF221FE}" type="presOf" srcId="{BFFF30A9-0DF3-4683-88A0-6F71ED0F8049}" destId="{7BE2C09B-77B4-4CEB-9C8F-74C2AA2A71DE}" srcOrd="0" destOrd="0" presId="urn:microsoft.com/office/officeart/2005/8/layout/hProcess9"/>
    <dgm:cxn modelId="{72CFBDA5-4340-4109-A8AF-6235ED38ACC2}" srcId="{09DCE3F5-322E-4279-9F15-669277168534}" destId="{BFFF30A9-0DF3-4683-88A0-6F71ED0F8049}" srcOrd="2" destOrd="0" parTransId="{E17FAE7E-7F6A-47C7-A855-7E7DA4099D5B}" sibTransId="{E8E9BC61-6D54-41DC-AC77-A41BB960EAA9}"/>
    <dgm:cxn modelId="{2E664A27-73EE-472E-B18E-2A566ECAF772}" type="presOf" srcId="{B5306DE4-1D68-462E-98A8-5C01EC84C3AC}" destId="{32FA13B4-7554-448D-B88A-0ADD25809C46}" srcOrd="0" destOrd="0" presId="urn:microsoft.com/office/officeart/2005/8/layout/hProcess9"/>
    <dgm:cxn modelId="{FEB80703-7A66-441F-BDB6-634599ACA089}" srcId="{09DCE3F5-322E-4279-9F15-669277168534}" destId="{920646B3-286E-4059-8504-E7BD96E74DC6}" srcOrd="3" destOrd="0" parTransId="{BF9650BB-3521-48E1-B0AA-46334792C173}" sibTransId="{A21744AC-97E9-4150-BB58-2F668155527D}"/>
    <dgm:cxn modelId="{BC2E416C-B3D3-42BA-8E09-06CFB8FBC3F3}" srcId="{09DCE3F5-322E-4279-9F15-669277168534}" destId="{B5306DE4-1D68-462E-98A8-5C01EC84C3AC}" srcOrd="0" destOrd="0" parTransId="{FE8F636B-61A3-4B75-8151-367700AF3325}" sibTransId="{BC2E22C4-21EB-4973-9ADA-331F66CC36F9}"/>
    <dgm:cxn modelId="{487DEDD3-B380-4C8F-B7AC-3D6DD4359490}" type="presOf" srcId="{920646B3-286E-4059-8504-E7BD96E74DC6}" destId="{640F6AD1-F585-40D9-8574-6B31B6AA2D59}" srcOrd="0" destOrd="0" presId="urn:microsoft.com/office/officeart/2005/8/layout/hProcess9"/>
    <dgm:cxn modelId="{24BF43DD-F55A-468A-97E8-490B34AC899E}" type="presOf" srcId="{343766AB-6B28-44AF-8D88-4855D300E150}" destId="{451925E2-D2FA-4057-B830-9CFBC8FE444E}" srcOrd="0" destOrd="0" presId="urn:microsoft.com/office/officeart/2005/8/layout/hProcess9"/>
    <dgm:cxn modelId="{2449CA8D-DE34-4E56-B21B-FF3DE628E3A2}" srcId="{09DCE3F5-322E-4279-9F15-669277168534}" destId="{343766AB-6B28-44AF-8D88-4855D300E150}" srcOrd="4" destOrd="0" parTransId="{5BAEE0B5-2875-4A83-B6AA-5A80502807CD}" sibTransId="{C6E7607F-9DEC-41CA-A405-17B6F43C51FE}"/>
    <dgm:cxn modelId="{3B5EF6B9-CC62-43BA-AAAC-A4ECDB0AD707}" type="presOf" srcId="{09DCE3F5-322E-4279-9F15-669277168534}" destId="{3E2415BB-78BE-493D-AC5E-49F3AC62F5EF}" srcOrd="0" destOrd="0" presId="urn:microsoft.com/office/officeart/2005/8/layout/hProcess9"/>
    <dgm:cxn modelId="{B1CC4D97-6132-4476-869D-238130858E71}" srcId="{09DCE3F5-322E-4279-9F15-669277168534}" destId="{287F5AE9-D646-4DB6-96F1-A90953FA3300}" srcOrd="1" destOrd="0" parTransId="{0730CCA1-AFDB-404A-B929-01068128D5BD}" sibTransId="{A4C6C700-5BD9-45FE-81C3-404DD3D0130C}"/>
    <dgm:cxn modelId="{B9721DF4-235C-48CB-BF22-66B3E5EE76B3}" type="presParOf" srcId="{3E2415BB-78BE-493D-AC5E-49F3AC62F5EF}" destId="{638E1670-D66D-4188-8BF4-4EFBAB8E837A}" srcOrd="0" destOrd="0" presId="urn:microsoft.com/office/officeart/2005/8/layout/hProcess9"/>
    <dgm:cxn modelId="{6A3E2076-E610-47FA-A610-8B473C5CFA0C}" type="presParOf" srcId="{3E2415BB-78BE-493D-AC5E-49F3AC62F5EF}" destId="{99A20CB7-88C8-4253-8584-78D5D91DECD4}" srcOrd="1" destOrd="0" presId="urn:microsoft.com/office/officeart/2005/8/layout/hProcess9"/>
    <dgm:cxn modelId="{6750D08C-D004-4847-9410-6BE2E4823FC2}" type="presParOf" srcId="{99A20CB7-88C8-4253-8584-78D5D91DECD4}" destId="{32FA13B4-7554-448D-B88A-0ADD25809C46}" srcOrd="0" destOrd="0" presId="urn:microsoft.com/office/officeart/2005/8/layout/hProcess9"/>
    <dgm:cxn modelId="{5C2DB291-6058-439F-ACF0-E96857D1F8B1}" type="presParOf" srcId="{99A20CB7-88C8-4253-8584-78D5D91DECD4}" destId="{21EFA018-5991-478B-9FA1-2728B8244477}" srcOrd="1" destOrd="0" presId="urn:microsoft.com/office/officeart/2005/8/layout/hProcess9"/>
    <dgm:cxn modelId="{2536A71F-B29A-41CC-9131-C9706205041A}" type="presParOf" srcId="{99A20CB7-88C8-4253-8584-78D5D91DECD4}" destId="{D2FA8B24-3AFC-4C14-81C5-8046F7EF1DD8}" srcOrd="2" destOrd="0" presId="urn:microsoft.com/office/officeart/2005/8/layout/hProcess9"/>
    <dgm:cxn modelId="{EC7DFF28-4B72-413D-AC71-8FADD04231BD}" type="presParOf" srcId="{99A20CB7-88C8-4253-8584-78D5D91DECD4}" destId="{40CB8C4F-5224-49CC-8A2A-4405AA8A7A63}" srcOrd="3" destOrd="0" presId="urn:microsoft.com/office/officeart/2005/8/layout/hProcess9"/>
    <dgm:cxn modelId="{42EF8644-4E5F-4289-8222-DC605C5C8703}" type="presParOf" srcId="{99A20CB7-88C8-4253-8584-78D5D91DECD4}" destId="{7BE2C09B-77B4-4CEB-9C8F-74C2AA2A71DE}" srcOrd="4" destOrd="0" presId="urn:microsoft.com/office/officeart/2005/8/layout/hProcess9"/>
    <dgm:cxn modelId="{370216FC-D50E-4B18-BE38-ABA782D0A4B8}" type="presParOf" srcId="{99A20CB7-88C8-4253-8584-78D5D91DECD4}" destId="{0D63CCF9-A10C-4D13-98CE-11CB392B81BA}" srcOrd="5" destOrd="0" presId="urn:microsoft.com/office/officeart/2005/8/layout/hProcess9"/>
    <dgm:cxn modelId="{F9B150B9-7FD4-42ED-B91A-72183BA7F75B}" type="presParOf" srcId="{99A20CB7-88C8-4253-8584-78D5D91DECD4}" destId="{640F6AD1-F585-40D9-8574-6B31B6AA2D59}" srcOrd="6" destOrd="0" presId="urn:microsoft.com/office/officeart/2005/8/layout/hProcess9"/>
    <dgm:cxn modelId="{4F5C6355-0343-479E-ABAD-2A46048D715B}" type="presParOf" srcId="{99A20CB7-88C8-4253-8584-78D5D91DECD4}" destId="{E1CB9E57-5823-4F78-BBE2-395AFE27C0D2}" srcOrd="7" destOrd="0" presId="urn:microsoft.com/office/officeart/2005/8/layout/hProcess9"/>
    <dgm:cxn modelId="{6DDFD98E-126D-48EE-8E3A-A71BC5C666EC}" type="presParOf" srcId="{99A20CB7-88C8-4253-8584-78D5D91DECD4}" destId="{451925E2-D2FA-4057-B830-9CFBC8FE444E}"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custT="1"/>
      <dgm:spPr>
        <a:solidFill>
          <a:schemeClr val="accent1"/>
        </a:solidFill>
        <a:ln>
          <a:noFill/>
        </a:ln>
      </dgm:spPr>
      <dgm:t>
        <a:bodyPr/>
        <a:lstStyle/>
        <a:p>
          <a:r>
            <a:rPr lang="en-US" sz="2800" b="1" dirty="0">
              <a:solidFill>
                <a:schemeClr val="bg1"/>
              </a:solidFill>
            </a:rPr>
            <a:t>Personal Data</a:t>
          </a:r>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6287FBF7-90BA-44CD-A9C2-3BE6956DFE67}">
      <dgm:prSet phldrT="[Text]" custT="1"/>
      <dgm:spPr>
        <a:solidFill>
          <a:schemeClr val="bg2"/>
        </a:solidFill>
        <a:ln>
          <a:noFill/>
        </a:ln>
      </dgm:spPr>
      <dgm:t>
        <a:bodyPr/>
        <a:lstStyle/>
        <a:p>
          <a:r>
            <a:rPr lang="en-US" sz="2800" b="1" dirty="0" smtClean="0"/>
            <a:t>Rehire</a:t>
          </a:r>
          <a:endParaRPr lang="en-US" sz="2800" b="1" dirty="0"/>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2ACA077D-4897-4CF2-A979-16D6C63FEC27}">
      <dgm:prSet phldrT="[Text]" custT="1"/>
      <dgm:spPr>
        <a:solidFill>
          <a:schemeClr val="accent1"/>
        </a:solidFill>
        <a:ln>
          <a:noFill/>
        </a:ln>
      </dgm:spPr>
      <dgm:t>
        <a:bodyPr/>
        <a:lstStyle/>
        <a:p>
          <a:r>
            <a:rPr lang="en-US" sz="2800" b="1" dirty="0" smtClean="0"/>
            <a:t>Transfers</a:t>
          </a:r>
          <a:endParaRPr lang="en-US" sz="2800" b="1" dirty="0"/>
        </a:p>
      </dgm:t>
    </dgm:pt>
    <dgm:pt modelId="{6B474AE3-2A17-44F1-8EDD-4C99CC0D019B}" type="sibTrans" cxnId="{E424FF33-7ED8-4DA2-B563-5132A3FCD586}">
      <dgm:prSet/>
      <dgm:spPr/>
      <dgm:t>
        <a:bodyPr/>
        <a:lstStyle/>
        <a:p>
          <a:endParaRPr lang="en-US"/>
        </a:p>
      </dgm:t>
    </dgm:pt>
    <dgm:pt modelId="{21866B20-6045-485E-964E-6E6ABE3A429E}" type="parTrans" cxnId="{E424FF33-7ED8-4DA2-B563-5132A3FCD586}">
      <dgm:prSet/>
      <dgm:spPr/>
      <dgm:t>
        <a:bodyPr/>
        <a:lstStyle/>
        <a:p>
          <a:endParaRPr lang="en-US"/>
        </a:p>
      </dgm:t>
    </dgm:pt>
    <dgm:pt modelId="{780F2679-A637-491B-8611-933F0773988B}">
      <dgm:prSet phldrT="[Text]" custT="1"/>
      <dgm:spPr>
        <a:solidFill>
          <a:schemeClr val="accent1"/>
        </a:solidFill>
        <a:ln>
          <a:noFill/>
        </a:ln>
      </dgm:spPr>
      <dgm:t>
        <a:bodyPr/>
        <a:lstStyle/>
        <a:p>
          <a:r>
            <a:rPr lang="en-US" sz="2800" b="1" dirty="0" smtClean="0"/>
            <a:t>Terminations</a:t>
          </a:r>
          <a:endParaRPr lang="en-US" sz="2800" b="1" dirty="0"/>
        </a:p>
      </dgm:t>
    </dgm:pt>
    <dgm:pt modelId="{1960CF78-1D7B-4F9D-8C15-52A662F59C04}" type="parTrans" cxnId="{7B9A21C7-3B51-44F2-B1DD-6982A632BABA}">
      <dgm:prSet/>
      <dgm:spPr/>
      <dgm:t>
        <a:bodyPr/>
        <a:lstStyle/>
        <a:p>
          <a:endParaRPr lang="en-US"/>
        </a:p>
      </dgm:t>
    </dgm:pt>
    <dgm:pt modelId="{D4E3302B-C67B-492F-B124-964F0F9E21DE}" type="sibTrans" cxnId="{7B9A21C7-3B51-44F2-B1DD-6982A632BABA}">
      <dgm:prSet/>
      <dgm:spPr/>
      <dgm:t>
        <a:bodyPr/>
        <a:lstStyle/>
        <a:p>
          <a:endParaRPr lang="en-US"/>
        </a:p>
      </dgm:t>
    </dgm:pt>
    <dgm:pt modelId="{75A27D65-22EC-48B6-A170-6E529501AFEE}">
      <dgm:prSet phldrT="[Text]" custT="1"/>
      <dgm:spPr>
        <a:solidFill>
          <a:schemeClr val="accent1"/>
        </a:solidFill>
        <a:ln>
          <a:noFill/>
        </a:ln>
      </dgm:spPr>
      <dgm:t>
        <a:bodyPr/>
        <a:lstStyle/>
        <a:p>
          <a:r>
            <a:rPr lang="en-US" sz="2800" b="1" dirty="0" smtClean="0"/>
            <a:t>Retirements</a:t>
          </a:r>
          <a:endParaRPr lang="en-US" sz="2800" b="1" dirty="0"/>
        </a:p>
      </dgm:t>
    </dgm:pt>
    <dgm:pt modelId="{46AABA15-446A-483F-84DA-FF13759022E6}" type="parTrans" cxnId="{BFBF431D-2499-48F5-AE38-D8C68DDEB414}">
      <dgm:prSet/>
      <dgm:spPr/>
      <dgm:t>
        <a:bodyPr/>
        <a:lstStyle/>
        <a:p>
          <a:endParaRPr lang="en-US"/>
        </a:p>
      </dgm:t>
    </dgm:pt>
    <dgm:pt modelId="{B402B00E-89D8-49B9-9508-F2137DC47F9F}" type="sibTrans" cxnId="{BFBF431D-2499-48F5-AE38-D8C68DDEB414}">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5"/>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5"/>
      <dgm:spPr/>
    </dgm:pt>
    <dgm:pt modelId="{AEE64FBA-0210-4063-B0D3-9E92D9E18A25}" type="pres">
      <dgm:prSet presAssocID="{452A7F5C-E271-4CD5-A307-A25AD5062F9A}" presName="dstNode" presStyleLbl="node1" presStyleIdx="0" presStyleCnt="5"/>
      <dgm:spPr/>
    </dgm:pt>
    <dgm:pt modelId="{BDE2854F-B583-49DF-9080-F695508E16EF}" type="pres">
      <dgm:prSet presAssocID="{C76D0D2C-4894-45F8-9583-18D75E25F0AD}" presName="text_1" presStyleLbl="node1" presStyleIdx="0" presStyleCnt="5">
        <dgm:presLayoutVars>
          <dgm:bulletEnabled val="1"/>
        </dgm:presLayoutVars>
      </dgm:prSet>
      <dgm:spPr/>
      <dgm:t>
        <a:bodyPr/>
        <a:lstStyle/>
        <a:p>
          <a:endParaRPr lang="en-US"/>
        </a:p>
      </dgm:t>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5"/>
      <dgm:spPr>
        <a:ln>
          <a:solidFill>
            <a:schemeClr val="bg2"/>
          </a:solidFill>
        </a:ln>
      </dgm:spPr>
      <dgm:t>
        <a:bodyPr/>
        <a:lstStyle/>
        <a:p>
          <a:endParaRPr lang="en-US"/>
        </a:p>
      </dgm:t>
    </dgm:pt>
    <dgm:pt modelId="{340503F1-F8DF-4311-A028-91AB6F39A540}" type="pres">
      <dgm:prSet presAssocID="{6287FBF7-90BA-44CD-A9C2-3BE6956DFE67}" presName="text_2" presStyleLbl="node1" presStyleIdx="1" presStyleCnt="5">
        <dgm:presLayoutVars>
          <dgm:bulletEnabled val="1"/>
        </dgm:presLayoutVars>
      </dgm:prSet>
      <dgm:spPr/>
      <dgm:t>
        <a:bodyPr/>
        <a:lstStyle/>
        <a:p>
          <a:endParaRPr lang="en-US"/>
        </a:p>
      </dgm:t>
    </dgm:pt>
    <dgm:pt modelId="{51C2DD2B-54C7-4D51-8633-1F7AFAEE540B}" type="pres">
      <dgm:prSet presAssocID="{6287FBF7-90BA-44CD-A9C2-3BE6956DFE67}" presName="accent_2" presStyleCnt="0"/>
      <dgm:spPr/>
    </dgm:pt>
    <dgm:pt modelId="{CC02BE62-3B7D-4461-9C39-EC575DDD736B}" type="pres">
      <dgm:prSet presAssocID="{6287FBF7-90BA-44CD-A9C2-3BE6956DFE67}" presName="accentRepeatNode" presStyleLbl="solidFgAcc1" presStyleIdx="1" presStyleCnt="5"/>
      <dgm:spPr>
        <a:ln>
          <a:solidFill>
            <a:srgbClr val="FFC000"/>
          </a:solidFill>
        </a:ln>
      </dgm:spPr>
      <dgm:t>
        <a:bodyPr/>
        <a:lstStyle/>
        <a:p>
          <a:endParaRPr lang="en-US"/>
        </a:p>
      </dgm:t>
    </dgm:pt>
    <dgm:pt modelId="{E509F0F5-7BA7-41DA-9C07-FA4B2CD2E031}" type="pres">
      <dgm:prSet presAssocID="{2ACA077D-4897-4CF2-A979-16D6C63FEC27}" presName="text_3" presStyleLbl="node1" presStyleIdx="2" presStyleCnt="5">
        <dgm:presLayoutVars>
          <dgm:bulletEnabled val="1"/>
        </dgm:presLayoutVars>
      </dgm:prSet>
      <dgm:spPr/>
      <dgm:t>
        <a:bodyPr/>
        <a:lstStyle/>
        <a:p>
          <a:endParaRPr lang="en-US"/>
        </a:p>
      </dgm:t>
    </dgm:pt>
    <dgm:pt modelId="{8D8A2BD4-66CB-400A-B28C-72A4BE8A3601}" type="pres">
      <dgm:prSet presAssocID="{2ACA077D-4897-4CF2-A979-16D6C63FEC27}" presName="accent_3" presStyleCnt="0"/>
      <dgm:spPr/>
    </dgm:pt>
    <dgm:pt modelId="{7E0D7686-BB12-49D9-B576-91588A93951A}" type="pres">
      <dgm:prSet presAssocID="{2ACA077D-4897-4CF2-A979-16D6C63FEC27}" presName="accentRepeatNode" presStyleLbl="solidFgAcc1" presStyleIdx="2" presStyleCnt="5"/>
      <dgm:spPr>
        <a:ln>
          <a:solidFill>
            <a:srgbClr val="1D579B"/>
          </a:solidFill>
        </a:ln>
      </dgm:spPr>
    </dgm:pt>
    <dgm:pt modelId="{77746E95-7B94-47B6-AD01-6696943ACC53}" type="pres">
      <dgm:prSet presAssocID="{780F2679-A637-491B-8611-933F0773988B}" presName="text_4" presStyleLbl="node1" presStyleIdx="3" presStyleCnt="5">
        <dgm:presLayoutVars>
          <dgm:bulletEnabled val="1"/>
        </dgm:presLayoutVars>
      </dgm:prSet>
      <dgm:spPr/>
      <dgm:t>
        <a:bodyPr/>
        <a:lstStyle/>
        <a:p>
          <a:endParaRPr lang="en-US"/>
        </a:p>
      </dgm:t>
    </dgm:pt>
    <dgm:pt modelId="{EC51419D-D10B-43FF-9792-515279D5AE40}" type="pres">
      <dgm:prSet presAssocID="{780F2679-A637-491B-8611-933F0773988B}" presName="accent_4" presStyleCnt="0"/>
      <dgm:spPr/>
    </dgm:pt>
    <dgm:pt modelId="{7B48AAC2-FE85-4C9E-959B-27C2CA3C9079}" type="pres">
      <dgm:prSet presAssocID="{780F2679-A637-491B-8611-933F0773988B}" presName="accentRepeatNode" presStyleLbl="solidFgAcc1" presStyleIdx="3" presStyleCnt="5"/>
      <dgm:spPr>
        <a:ln>
          <a:solidFill>
            <a:schemeClr val="bg2"/>
          </a:solidFill>
        </a:ln>
      </dgm:spPr>
      <dgm:t>
        <a:bodyPr/>
        <a:lstStyle/>
        <a:p>
          <a:endParaRPr lang="en-US"/>
        </a:p>
      </dgm:t>
    </dgm:pt>
    <dgm:pt modelId="{C84D4139-B23C-4461-9C1B-C6190E12C131}" type="pres">
      <dgm:prSet presAssocID="{75A27D65-22EC-48B6-A170-6E529501AFEE}" presName="text_5" presStyleLbl="node1" presStyleIdx="4" presStyleCnt="5">
        <dgm:presLayoutVars>
          <dgm:bulletEnabled val="1"/>
        </dgm:presLayoutVars>
      </dgm:prSet>
      <dgm:spPr/>
      <dgm:t>
        <a:bodyPr/>
        <a:lstStyle/>
        <a:p>
          <a:endParaRPr lang="en-US"/>
        </a:p>
      </dgm:t>
    </dgm:pt>
    <dgm:pt modelId="{8B78070F-5BB9-4768-9469-C747319F4B6B}" type="pres">
      <dgm:prSet presAssocID="{75A27D65-22EC-48B6-A170-6E529501AFEE}" presName="accent_5" presStyleCnt="0"/>
      <dgm:spPr/>
    </dgm:pt>
    <dgm:pt modelId="{DB4E7467-E7F9-4BD1-9C08-1516B850C3AC}" type="pres">
      <dgm:prSet presAssocID="{75A27D65-22EC-48B6-A170-6E529501AFEE}" presName="accentRepeatNode" presStyleLbl="solidFgAcc1" presStyleIdx="4" presStyleCnt="5"/>
      <dgm:spPr>
        <a:ln>
          <a:solidFill>
            <a:schemeClr val="bg2"/>
          </a:solidFill>
        </a:ln>
      </dgm:spPr>
      <dgm:t>
        <a:bodyPr/>
        <a:lstStyle/>
        <a:p>
          <a:endParaRPr lang="en-US"/>
        </a:p>
      </dgm:t>
    </dgm:pt>
  </dgm:ptLst>
  <dgm:cxnLst>
    <dgm:cxn modelId="{4C3F8BCC-69B7-4ADA-A92E-73A32A37DBDE}" type="presOf" srcId="{780F2679-A637-491B-8611-933F0773988B}" destId="{77746E95-7B94-47B6-AD01-6696943ACC53}" srcOrd="0" destOrd="0" presId="urn:microsoft.com/office/officeart/2008/layout/VerticalCurvedList"/>
    <dgm:cxn modelId="{AC387AC0-5E6D-4031-8D93-1134EA390EBA}" type="presOf" srcId="{2ACA077D-4897-4CF2-A979-16D6C63FEC27}" destId="{E509F0F5-7BA7-41DA-9C07-FA4B2CD2E031}" srcOrd="0" destOrd="0" presId="urn:microsoft.com/office/officeart/2008/layout/VerticalCurvedList"/>
    <dgm:cxn modelId="{6640CC45-2457-453A-8D31-65FB4311C7BC}" type="presOf" srcId="{6287FBF7-90BA-44CD-A9C2-3BE6956DFE67}" destId="{340503F1-F8DF-4311-A028-91AB6F39A540}"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2" destOrd="0" parTransId="{21866B20-6045-485E-964E-6E6ABE3A429E}" sibTransId="{6B474AE3-2A17-44F1-8EDD-4C99CC0D019B}"/>
    <dgm:cxn modelId="{7B9A21C7-3B51-44F2-B1DD-6982A632BABA}" srcId="{452A7F5C-E271-4CD5-A307-A25AD5062F9A}" destId="{780F2679-A637-491B-8611-933F0773988B}" srcOrd="3" destOrd="0" parTransId="{1960CF78-1D7B-4F9D-8C15-52A662F59C04}" sibTransId="{D4E3302B-C67B-492F-B124-964F0F9E21DE}"/>
    <dgm:cxn modelId="{94B8FE7A-2C7C-44C0-91B7-A5AD03BFFA83}" srcId="{452A7F5C-E271-4CD5-A307-A25AD5062F9A}" destId="{6287FBF7-90BA-44CD-A9C2-3BE6956DFE67}" srcOrd="1" destOrd="0" parTransId="{44E4CCA2-78A7-41C5-8E6B-DC5AF2ED221C}" sibTransId="{83FD1826-CAA7-4626-A8AA-3BCA9D9B41A3}"/>
    <dgm:cxn modelId="{BFBF431D-2499-48F5-AE38-D8C68DDEB414}" srcId="{452A7F5C-E271-4CD5-A307-A25AD5062F9A}" destId="{75A27D65-22EC-48B6-A170-6E529501AFEE}" srcOrd="4" destOrd="0" parTransId="{46AABA15-446A-483F-84DA-FF13759022E6}" sibTransId="{B402B00E-89D8-49B9-9508-F2137DC47F9F}"/>
    <dgm:cxn modelId="{59C7557A-8793-41CD-8082-4FE11B7BFD66}" type="presOf" srcId="{C76D0D2C-4894-45F8-9583-18D75E25F0AD}" destId="{BDE2854F-B583-49DF-9080-F695508E16EF}"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81949482-E3A6-4C0E-B289-06E81EE8F2A3}" type="presOf" srcId="{75A27D65-22EC-48B6-A170-6E529501AFEE}" destId="{C84D4139-B23C-4461-9C1B-C6190E12C131}" srcOrd="0" destOrd="0" presId="urn:microsoft.com/office/officeart/2008/layout/VerticalCurvedList"/>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008B7076-837C-4A89-904A-08C215D25CA4}" type="presParOf" srcId="{5A30AF97-B98C-4514-8031-6C5B8A07CC54}" destId="{E509F0F5-7BA7-41DA-9C07-FA4B2CD2E031}" srcOrd="5" destOrd="0" presId="urn:microsoft.com/office/officeart/2008/layout/VerticalCurvedList"/>
    <dgm:cxn modelId="{5B754086-8524-4AE9-B369-DEA0BCC6C73D}" type="presParOf" srcId="{5A30AF97-B98C-4514-8031-6C5B8A07CC54}" destId="{8D8A2BD4-66CB-400A-B28C-72A4BE8A3601}" srcOrd="6" destOrd="0" presId="urn:microsoft.com/office/officeart/2008/layout/VerticalCurvedList"/>
    <dgm:cxn modelId="{2270D612-DDEC-4298-96D1-B12B8BB14F19}" type="presParOf" srcId="{8D8A2BD4-66CB-400A-B28C-72A4BE8A3601}" destId="{7E0D7686-BB12-49D9-B576-91588A93951A}" srcOrd="0" destOrd="0" presId="urn:microsoft.com/office/officeart/2008/layout/VerticalCurvedList"/>
    <dgm:cxn modelId="{999D9324-E282-4342-AB99-7E50C9AEFDBF}" type="presParOf" srcId="{5A30AF97-B98C-4514-8031-6C5B8A07CC54}" destId="{77746E95-7B94-47B6-AD01-6696943ACC53}" srcOrd="7" destOrd="0" presId="urn:microsoft.com/office/officeart/2008/layout/VerticalCurvedList"/>
    <dgm:cxn modelId="{5FBE7EEE-3AF1-4B7E-AD2C-34A8CC3097A0}" type="presParOf" srcId="{5A30AF97-B98C-4514-8031-6C5B8A07CC54}" destId="{EC51419D-D10B-43FF-9792-515279D5AE40}" srcOrd="8" destOrd="0" presId="urn:microsoft.com/office/officeart/2008/layout/VerticalCurvedList"/>
    <dgm:cxn modelId="{7F0640A6-7E1D-47BD-9159-9E1BAB9F0FB9}" type="presParOf" srcId="{EC51419D-D10B-43FF-9792-515279D5AE40}" destId="{7B48AAC2-FE85-4C9E-959B-27C2CA3C9079}" srcOrd="0" destOrd="0" presId="urn:microsoft.com/office/officeart/2008/layout/VerticalCurvedList"/>
    <dgm:cxn modelId="{B752F6D7-80C7-4E5E-B3A6-D438371CFC3E}" type="presParOf" srcId="{5A30AF97-B98C-4514-8031-6C5B8A07CC54}" destId="{C84D4139-B23C-4461-9C1B-C6190E12C131}" srcOrd="9" destOrd="0" presId="urn:microsoft.com/office/officeart/2008/layout/VerticalCurvedList"/>
    <dgm:cxn modelId="{49712A93-7B85-4722-BFAC-25F268254865}" type="presParOf" srcId="{5A30AF97-B98C-4514-8031-6C5B8A07CC54}" destId="{8B78070F-5BB9-4768-9469-C747319F4B6B}" srcOrd="10" destOrd="0" presId="urn:microsoft.com/office/officeart/2008/layout/VerticalCurvedList"/>
    <dgm:cxn modelId="{374F76F2-BB83-482C-B61A-81C2F1B5F8CF}" type="presParOf" srcId="{8B78070F-5BB9-4768-9469-C747319F4B6B}" destId="{DB4E7467-E7F9-4BD1-9C08-1516B850C3A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3d1" qsCatId="3D" csTypeId="urn:microsoft.com/office/officeart/2005/8/colors/colorful4" csCatId="colorful" phldr="1"/>
      <dgm:spPr/>
    </dgm:pt>
    <dgm:pt modelId="{B5306DE4-1D68-462E-98A8-5C01EC84C3AC}">
      <dgm:prSet phldrT="[Text]" custT="1"/>
      <dgm:spPr>
        <a:xfrm>
          <a:off x="2411" y="1201044"/>
          <a:ext cx="1451431" cy="1601392"/>
        </a:xfrm>
        <a:solidFill>
          <a:srgbClr val="0064A4">
            <a:hueOff val="0"/>
            <a:satOff val="0"/>
            <a:lumOff val="0"/>
          </a:srgbClr>
        </a:solidFill>
        <a:ln>
          <a:noFill/>
        </a:ln>
        <a:effectLst/>
        <a:scene3d>
          <a:camera prst="orthographicFront"/>
          <a:lightRig rig="flat" dir="t"/>
        </a:scene3d>
        <a:sp3d prstMaterial="plastic">
          <a:bevelT w="120900" h="88900"/>
          <a:bevelB w="88900" h="31750" prst="angle"/>
        </a:sp3d>
      </dgm:spPr>
      <dgm:t>
        <a:bodyPr/>
        <a:lstStyle/>
        <a:p>
          <a:pPr>
            <a:lnSpc>
              <a:spcPct val="100000"/>
            </a:lnSpc>
            <a:spcAft>
              <a:spcPts val="0"/>
            </a:spcAft>
          </a:pPr>
          <a:r>
            <a:rPr lang="en-US" sz="1800" kern="0" spc="0" baseline="0" dirty="0">
              <a:solidFill>
                <a:sysClr val="window" lastClr="FFFFFF"/>
              </a:solidFill>
              <a:latin typeface="Arial"/>
              <a:ea typeface="+mn-ea"/>
              <a:cs typeface="+mn-cs"/>
            </a:rPr>
            <a:t>Review Person Org Summary page  </a:t>
          </a:r>
        </a:p>
      </dgm:t>
    </dgm:pt>
    <dgm:pt modelId="{FE8F636B-61A3-4B75-8151-367700AF3325}" type="parTrans" cxnId="{BC2E416C-B3D3-42BA-8E09-06CFB8FBC3F3}">
      <dgm:prSet/>
      <dgm:spPr/>
      <dgm:t>
        <a:bodyPr/>
        <a:lstStyle/>
        <a:p>
          <a:endParaRPr lang="en-US"/>
        </a:p>
      </dgm:t>
    </dgm:pt>
    <dgm:pt modelId="{BC2E22C4-21EB-4973-9ADA-331F66CC36F9}" type="sibTrans" cxnId="{BC2E416C-B3D3-42BA-8E09-06CFB8FBC3F3}">
      <dgm:prSet/>
      <dgm:spPr/>
      <dgm:t>
        <a:bodyPr/>
        <a:lstStyle/>
        <a:p>
          <a:endParaRPr lang="en-US"/>
        </a:p>
      </dgm:t>
    </dgm:pt>
    <dgm:pt modelId="{75A2C435-B1FC-4BBA-B0D0-5A5510C1AF28}">
      <dgm:prSet phldrT="[Text]" custT="1"/>
      <dgm:spPr>
        <a:xfrm>
          <a:off x="1695747" y="1201044"/>
          <a:ext cx="1451431" cy="1601392"/>
        </a:xfrm>
        <a:gradFill rotWithShape="0">
          <a:gsLst>
            <a:gs pos="0">
              <a:srgbClr val="0064A4">
                <a:hueOff val="175582"/>
                <a:satOff val="-9926"/>
                <a:lumOff val="-1373"/>
                <a:alphaOff val="0"/>
                <a:satMod val="103000"/>
                <a:lumMod val="102000"/>
                <a:tint val="94000"/>
              </a:srgbClr>
            </a:gs>
            <a:gs pos="50000">
              <a:srgbClr val="0064A4">
                <a:hueOff val="175582"/>
                <a:satOff val="-9926"/>
                <a:lumOff val="-1373"/>
                <a:alphaOff val="0"/>
                <a:satMod val="110000"/>
                <a:lumMod val="100000"/>
                <a:shade val="100000"/>
              </a:srgbClr>
            </a:gs>
            <a:gs pos="100000">
              <a:srgbClr val="0064A4">
                <a:hueOff val="175582"/>
                <a:satOff val="-9926"/>
                <a:lumOff val="-1373"/>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nSpc>
              <a:spcPct val="100000"/>
            </a:lnSpc>
            <a:spcAft>
              <a:spcPts val="0"/>
            </a:spcAft>
          </a:pPr>
          <a:r>
            <a:rPr lang="en-US" sz="1800" baseline="0" dirty="0">
              <a:solidFill>
                <a:sysClr val="window" lastClr="FFFFFF"/>
              </a:solidFill>
              <a:latin typeface="Arial"/>
              <a:ea typeface="+mn-ea"/>
              <a:cs typeface="+mn-cs"/>
            </a:rPr>
            <a:t>Navigate to Smart HR Transactions</a:t>
          </a:r>
        </a:p>
      </dgm:t>
    </dgm:pt>
    <dgm:pt modelId="{526AD806-96DF-495D-80D8-98FFCD594F8E}" type="parTrans" cxnId="{93F719B5-1253-4C3C-87AE-C5934B54ACD8}">
      <dgm:prSet/>
      <dgm:spPr/>
      <dgm:t>
        <a:bodyPr/>
        <a:lstStyle/>
        <a:p>
          <a:endParaRPr lang="en-US"/>
        </a:p>
      </dgm:t>
    </dgm:pt>
    <dgm:pt modelId="{506F4BBB-F68A-41DC-9B1C-87FAC35D8994}" type="sibTrans" cxnId="{93F719B5-1253-4C3C-87AE-C5934B54ACD8}">
      <dgm:prSet/>
      <dgm:spPr/>
      <dgm:t>
        <a:bodyPr/>
        <a:lstStyle/>
        <a:p>
          <a:endParaRPr lang="en-US"/>
        </a:p>
      </dgm:t>
    </dgm:pt>
    <dgm:pt modelId="{920646B3-286E-4059-8504-E7BD96E74DC6}">
      <dgm:prSet phldrT="[Text]" custT="1"/>
      <dgm:spPr>
        <a:xfrm>
          <a:off x="5082420" y="1201044"/>
          <a:ext cx="1451431" cy="1601392"/>
        </a:xfrm>
        <a:gradFill rotWithShape="0">
          <a:gsLst>
            <a:gs pos="0">
              <a:srgbClr val="0064A4">
                <a:hueOff val="526746"/>
                <a:satOff val="-29779"/>
                <a:lumOff val="-4118"/>
                <a:alphaOff val="0"/>
                <a:satMod val="103000"/>
                <a:lumMod val="102000"/>
                <a:tint val="94000"/>
              </a:srgbClr>
            </a:gs>
            <a:gs pos="0">
              <a:srgbClr val="0064A4">
                <a:lumMod val="40000"/>
                <a:lumOff val="60000"/>
              </a:srgbClr>
            </a:gs>
            <a:gs pos="100000">
              <a:srgbClr val="0064A4">
                <a:hueOff val="526746"/>
                <a:satOff val="-29779"/>
                <a:lumOff val="-411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nSpc>
              <a:spcPct val="100000"/>
            </a:lnSpc>
            <a:spcAft>
              <a:spcPts val="0"/>
            </a:spcAft>
          </a:pPr>
          <a:r>
            <a:rPr lang="en-US" sz="1800" b="0" dirty="0">
              <a:solidFill>
                <a:sysClr val="window" lastClr="FFFFFF"/>
              </a:solidFill>
              <a:latin typeface="Arial"/>
              <a:ea typeface="+mn-ea"/>
              <a:cs typeface="+mn-cs"/>
            </a:rPr>
            <a:t>Select </a:t>
          </a:r>
          <a:r>
            <a:rPr lang="en-US" sz="1800" b="0" dirty="0" smtClean="0">
              <a:solidFill>
                <a:sysClr val="window" lastClr="FFFFFF"/>
              </a:solidFill>
              <a:latin typeface="Arial"/>
              <a:ea typeface="+mn-ea"/>
              <a:cs typeface="+mn-cs"/>
            </a:rPr>
            <a:t>appropriate </a:t>
          </a:r>
          <a:r>
            <a:rPr lang="en-US" sz="1800" b="1" dirty="0">
              <a:solidFill>
                <a:sysClr val="window" lastClr="FFFFFF"/>
              </a:solidFill>
              <a:latin typeface="Arial"/>
              <a:ea typeface="+mn-ea"/>
              <a:cs typeface="+mn-cs"/>
            </a:rPr>
            <a:t>Rehire Template</a:t>
          </a:r>
        </a:p>
      </dgm:t>
    </dgm:pt>
    <dgm:pt modelId="{BF9650BB-3521-48E1-B0AA-46334792C173}" type="parTrans" cxnId="{FEB80703-7A66-441F-BDB6-634599ACA089}">
      <dgm:prSet/>
      <dgm:spPr/>
      <dgm:t>
        <a:bodyPr/>
        <a:lstStyle/>
        <a:p>
          <a:endParaRPr lang="en-US"/>
        </a:p>
      </dgm:t>
    </dgm:pt>
    <dgm:pt modelId="{A21744AC-97E9-4150-BB58-2F668155527D}" type="sibTrans" cxnId="{FEB80703-7A66-441F-BDB6-634599ACA089}">
      <dgm:prSet/>
      <dgm:spPr/>
      <dgm:t>
        <a:bodyPr/>
        <a:lstStyle/>
        <a:p>
          <a:endParaRPr lang="en-US"/>
        </a:p>
      </dgm:t>
    </dgm:pt>
    <dgm:pt modelId="{343766AB-6B28-44AF-8D88-4855D300E150}">
      <dgm:prSet phldrT="[Text]" custT="1"/>
      <dgm:spPr>
        <a:xfrm>
          <a:off x="6775757" y="1201044"/>
          <a:ext cx="1451431" cy="1601392"/>
        </a:xfrm>
        <a:gradFill rotWithShape="0">
          <a:gsLst>
            <a:gs pos="0">
              <a:srgbClr val="00B050"/>
            </a:gs>
            <a:gs pos="100000">
              <a:srgbClr val="0064A4">
                <a:hueOff val="702328"/>
                <a:satOff val="-39705"/>
                <a:lumOff val="-5490"/>
                <a:alphaOff val="0"/>
                <a:satMod val="110000"/>
                <a:lumMod val="100000"/>
                <a:shade val="100000"/>
              </a:srgbClr>
            </a:gs>
            <a:gs pos="100000">
              <a:srgbClr val="0064A4">
                <a:hueOff val="702328"/>
                <a:satOff val="-39705"/>
                <a:lumOff val="-549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nSpc>
              <a:spcPct val="100000"/>
            </a:lnSpc>
            <a:spcAft>
              <a:spcPts val="0"/>
            </a:spcAft>
          </a:pPr>
          <a:r>
            <a:rPr lang="en-US" sz="1800" b="0" dirty="0">
              <a:solidFill>
                <a:sysClr val="window" lastClr="FFFFFF"/>
              </a:solidFill>
              <a:latin typeface="Arial"/>
              <a:ea typeface="+mn-ea"/>
              <a:cs typeface="+mn-cs"/>
            </a:rPr>
            <a:t>Click </a:t>
          </a:r>
          <a:r>
            <a:rPr lang="en-US" sz="1800" b="1" dirty="0">
              <a:solidFill>
                <a:sysClr val="window" lastClr="FFFFFF"/>
              </a:solidFill>
              <a:latin typeface="Arial"/>
              <a:ea typeface="+mn-ea"/>
              <a:cs typeface="+mn-cs"/>
            </a:rPr>
            <a:t>Save &amp; Submit for Review and Approval</a:t>
          </a:r>
        </a:p>
      </dgm:t>
    </dgm:pt>
    <dgm:pt modelId="{5BAEE0B5-2875-4A83-B6AA-5A80502807CD}" type="parTrans" cxnId="{2449CA8D-DE34-4E56-B21B-FF3DE628E3A2}">
      <dgm:prSet/>
      <dgm:spPr/>
      <dgm:t>
        <a:bodyPr/>
        <a:lstStyle/>
        <a:p>
          <a:endParaRPr lang="en-US"/>
        </a:p>
      </dgm:t>
    </dgm:pt>
    <dgm:pt modelId="{C6E7607F-9DEC-41CA-A405-17B6F43C51FE}" type="sibTrans" cxnId="{2449CA8D-DE34-4E56-B21B-FF3DE628E3A2}">
      <dgm:prSet/>
      <dgm:spPr/>
      <dgm:t>
        <a:bodyPr/>
        <a:lstStyle/>
        <a:p>
          <a:endParaRPr lang="en-US"/>
        </a:p>
      </dgm:t>
    </dgm:pt>
    <dgm:pt modelId="{5D08BE88-F979-4D0F-AB76-9AA511F04B1C}">
      <dgm:prSet phldrT="[Text]" custT="1"/>
      <dgm:spPr>
        <a:xfrm>
          <a:off x="5082420" y="1201044"/>
          <a:ext cx="1451431" cy="1601392"/>
        </a:xfrm>
        <a:gradFill rotWithShape="0">
          <a:gsLst>
            <a:gs pos="0">
              <a:srgbClr val="0064A4">
                <a:hueOff val="526746"/>
                <a:satOff val="-29779"/>
                <a:lumOff val="-4118"/>
                <a:alphaOff val="0"/>
                <a:satMod val="103000"/>
                <a:lumMod val="102000"/>
                <a:tint val="94000"/>
              </a:srgbClr>
            </a:gs>
            <a:gs pos="0">
              <a:srgbClr val="0064A4">
                <a:lumMod val="40000"/>
                <a:lumOff val="60000"/>
              </a:srgbClr>
            </a:gs>
            <a:gs pos="100000">
              <a:srgbClr val="0064A4">
                <a:hueOff val="526746"/>
                <a:satOff val="-29779"/>
                <a:lumOff val="-411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n-US" sz="1600" b="1" dirty="0">
              <a:solidFill>
                <a:sysClr val="window" lastClr="FFFFFF"/>
              </a:solidFill>
              <a:latin typeface="Arial"/>
              <a:ea typeface="+mn-ea"/>
              <a:cs typeface="+mn-cs"/>
            </a:rPr>
            <a:t>Enter rehire details </a:t>
          </a:r>
          <a:r>
            <a:rPr lang="en-US" sz="1600" b="0" dirty="0">
              <a:solidFill>
                <a:sysClr val="window" lastClr="FFFFFF"/>
              </a:solidFill>
              <a:latin typeface="Arial"/>
              <a:ea typeface="+mn-ea"/>
              <a:cs typeface="+mn-cs"/>
            </a:rPr>
            <a:t>and </a:t>
          </a:r>
          <a:r>
            <a:rPr lang="en-US" sz="1600" b="1" dirty="0">
              <a:solidFill>
                <a:sysClr val="window" lastClr="FFFFFF"/>
              </a:solidFill>
              <a:latin typeface="Arial"/>
              <a:ea typeface="+mn-ea"/>
              <a:cs typeface="+mn-cs"/>
            </a:rPr>
            <a:t>attach documenta-</a:t>
          </a:r>
          <a:br>
            <a:rPr lang="en-US" sz="1600" b="1" dirty="0">
              <a:solidFill>
                <a:sysClr val="window" lastClr="FFFFFF"/>
              </a:solidFill>
              <a:latin typeface="Arial"/>
              <a:ea typeface="+mn-ea"/>
              <a:cs typeface="+mn-cs"/>
            </a:rPr>
          </a:br>
          <a:r>
            <a:rPr lang="en-US" sz="1600" b="1" dirty="0">
              <a:solidFill>
                <a:sysClr val="window" lastClr="FFFFFF"/>
              </a:solidFill>
              <a:latin typeface="Arial"/>
              <a:ea typeface="+mn-ea"/>
              <a:cs typeface="+mn-cs"/>
            </a:rPr>
            <a:t>tion </a:t>
          </a:r>
          <a:r>
            <a:rPr lang="en-US" sz="1600" b="0" dirty="0">
              <a:solidFill>
                <a:sysClr val="window" lastClr="FFFFFF"/>
              </a:solidFill>
              <a:latin typeface="Arial"/>
              <a:ea typeface="+mn-ea"/>
              <a:cs typeface="+mn-cs"/>
            </a:rPr>
            <a:t>as needed</a:t>
          </a:r>
          <a:endParaRPr lang="en-US" sz="1600" b="1" dirty="0">
            <a:solidFill>
              <a:sysClr val="window" lastClr="FFFFFF"/>
            </a:solidFill>
            <a:latin typeface="Arial"/>
            <a:ea typeface="+mn-ea"/>
            <a:cs typeface="+mn-cs"/>
          </a:endParaRPr>
        </a:p>
      </dgm:t>
    </dgm:pt>
    <dgm:pt modelId="{77283ED3-9390-406A-855D-F2649E2E3D52}" type="parTrans" cxnId="{B6533FDE-2372-4714-8C3F-45AF187C729E}">
      <dgm:prSet/>
      <dgm:spPr/>
      <dgm:t>
        <a:bodyPr/>
        <a:lstStyle/>
        <a:p>
          <a:endParaRPr lang="en-US"/>
        </a:p>
      </dgm:t>
    </dgm:pt>
    <dgm:pt modelId="{1EB2318B-99DC-4008-AE03-8840626A3EE8}" type="sibTrans" cxnId="{B6533FDE-2372-4714-8C3F-45AF187C729E}">
      <dgm:prSet/>
      <dgm:spPr/>
      <dgm:t>
        <a:bodyPr/>
        <a:lstStyle/>
        <a:p>
          <a:endParaRPr lang="en-US"/>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dgm:spPr>
        <a:xfrm>
          <a:off x="617219" y="0"/>
          <a:ext cx="6995160" cy="4003482"/>
        </a:xfrm>
        <a:prstGeom prst="rightArrow">
          <a:avLst/>
        </a:prstGeom>
        <a:gradFill rotWithShape="0">
          <a:gsLst>
            <a:gs pos="0">
              <a:srgbClr val="0064A4">
                <a:tint val="40000"/>
                <a:hueOff val="0"/>
                <a:satOff val="0"/>
                <a:lumOff val="0"/>
                <a:alphaOff val="0"/>
                <a:satMod val="103000"/>
                <a:lumMod val="102000"/>
                <a:tint val="94000"/>
              </a:srgbClr>
            </a:gs>
            <a:gs pos="50000">
              <a:srgbClr val="0064A4">
                <a:tint val="40000"/>
                <a:hueOff val="0"/>
                <a:satOff val="0"/>
                <a:lumOff val="0"/>
                <a:alphaOff val="0"/>
                <a:satMod val="110000"/>
                <a:lumMod val="100000"/>
                <a:shade val="100000"/>
              </a:srgbClr>
            </a:gs>
            <a:gs pos="100000">
              <a:srgbClr val="0064A4">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gm:spPr>
    </dgm:pt>
    <dgm:pt modelId="{99A20CB7-88C8-4253-8584-78D5D91DECD4}" type="pres">
      <dgm:prSet presAssocID="{09DCE3F5-322E-4279-9F15-669277168534}" presName="linearProcess" presStyleCnt="0"/>
      <dgm:spPr/>
    </dgm:pt>
    <dgm:pt modelId="{32FA13B4-7554-448D-B88A-0ADD25809C46}" type="pres">
      <dgm:prSet presAssocID="{B5306DE4-1D68-462E-98A8-5C01EC84C3AC}" presName="textNode" presStyleLbl="node1" presStyleIdx="0" presStyleCnt="5">
        <dgm:presLayoutVars>
          <dgm:bulletEnabled val="1"/>
        </dgm:presLayoutVars>
      </dgm:prSet>
      <dgm:spPr>
        <a:prstGeom prst="roundRect">
          <a:avLst/>
        </a:prstGeom>
      </dgm:spPr>
      <dgm:t>
        <a:bodyPr/>
        <a:lstStyle/>
        <a:p>
          <a:endParaRPr lang="en-US"/>
        </a:p>
      </dgm:t>
    </dgm:pt>
    <dgm:pt modelId="{21EFA018-5991-478B-9FA1-2728B8244477}" type="pres">
      <dgm:prSet presAssocID="{BC2E22C4-21EB-4973-9ADA-331F66CC36F9}" presName="sibTrans" presStyleCnt="0"/>
      <dgm:spPr/>
    </dgm:pt>
    <dgm:pt modelId="{E622D688-5EFF-4F9D-9F3A-16D294BAC2FC}" type="pres">
      <dgm:prSet presAssocID="{75A2C435-B1FC-4BBA-B0D0-5A5510C1AF28}" presName="textNode" presStyleLbl="node1" presStyleIdx="1" presStyleCnt="5" custScaleX="120737">
        <dgm:presLayoutVars>
          <dgm:bulletEnabled val="1"/>
        </dgm:presLayoutVars>
      </dgm:prSet>
      <dgm:spPr>
        <a:prstGeom prst="roundRect">
          <a:avLst/>
        </a:prstGeom>
      </dgm:spPr>
      <dgm:t>
        <a:bodyPr/>
        <a:lstStyle/>
        <a:p>
          <a:endParaRPr lang="en-US"/>
        </a:p>
      </dgm:t>
    </dgm:pt>
    <dgm:pt modelId="{DAFBC3EC-F05C-488E-869E-785B603C1EA4}" type="pres">
      <dgm:prSet presAssocID="{506F4BBB-F68A-41DC-9B1C-87FAC35D8994}" presName="sibTrans" presStyleCnt="0"/>
      <dgm:spPr/>
    </dgm:pt>
    <dgm:pt modelId="{640F6AD1-F585-40D9-8574-6B31B6AA2D59}" type="pres">
      <dgm:prSet presAssocID="{920646B3-286E-4059-8504-E7BD96E74DC6}" presName="textNode" presStyleLbl="node1" presStyleIdx="2" presStyleCnt="5">
        <dgm:presLayoutVars>
          <dgm:bulletEnabled val="1"/>
        </dgm:presLayoutVars>
      </dgm:prSet>
      <dgm:spPr>
        <a:prstGeom prst="roundRect">
          <a:avLst/>
        </a:prstGeom>
      </dgm:spPr>
      <dgm:t>
        <a:bodyPr/>
        <a:lstStyle/>
        <a:p>
          <a:endParaRPr lang="en-US"/>
        </a:p>
      </dgm:t>
    </dgm:pt>
    <dgm:pt modelId="{E1CB9E57-5823-4F78-BBE2-395AFE27C0D2}" type="pres">
      <dgm:prSet presAssocID="{A21744AC-97E9-4150-BB58-2F668155527D}" presName="sibTrans" presStyleCnt="0"/>
      <dgm:spPr/>
    </dgm:pt>
    <dgm:pt modelId="{8A9A09E9-998E-4AB6-ADFE-9E779241F2DA}" type="pres">
      <dgm:prSet presAssocID="{5D08BE88-F979-4D0F-AB76-9AA511F04B1C}" presName="textNode" presStyleLbl="node1" presStyleIdx="3" presStyleCnt="5">
        <dgm:presLayoutVars>
          <dgm:bulletEnabled val="1"/>
        </dgm:presLayoutVars>
      </dgm:prSet>
      <dgm:spPr>
        <a:prstGeom prst="roundRect">
          <a:avLst/>
        </a:prstGeom>
      </dgm:spPr>
      <dgm:t>
        <a:bodyPr/>
        <a:lstStyle/>
        <a:p>
          <a:endParaRPr lang="en-US"/>
        </a:p>
      </dgm:t>
    </dgm:pt>
    <dgm:pt modelId="{264D25BB-EFD5-4962-B883-3408D2BB5D26}" type="pres">
      <dgm:prSet presAssocID="{1EB2318B-99DC-4008-AE03-8840626A3EE8}" presName="sibTrans" presStyleCnt="0"/>
      <dgm:spPr/>
    </dgm:pt>
    <dgm:pt modelId="{451925E2-D2FA-4057-B830-9CFBC8FE444E}" type="pres">
      <dgm:prSet presAssocID="{343766AB-6B28-44AF-8D88-4855D300E150}" presName="textNode" presStyleLbl="node1" presStyleIdx="4" presStyleCnt="5">
        <dgm:presLayoutVars>
          <dgm:bulletEnabled val="1"/>
        </dgm:presLayoutVars>
      </dgm:prSet>
      <dgm:spPr>
        <a:prstGeom prst="roundRect">
          <a:avLst/>
        </a:prstGeom>
      </dgm:spPr>
      <dgm:t>
        <a:bodyPr/>
        <a:lstStyle/>
        <a:p>
          <a:endParaRPr lang="en-US"/>
        </a:p>
      </dgm:t>
    </dgm:pt>
  </dgm:ptLst>
  <dgm:cxnLst>
    <dgm:cxn modelId="{DDF06B4F-B91D-44AB-9A63-6BE7365BD406}" type="presOf" srcId="{75A2C435-B1FC-4BBA-B0D0-5A5510C1AF28}" destId="{E622D688-5EFF-4F9D-9F3A-16D294BAC2FC}" srcOrd="0" destOrd="0" presId="urn:microsoft.com/office/officeart/2005/8/layout/hProcess9"/>
    <dgm:cxn modelId="{B6533FDE-2372-4714-8C3F-45AF187C729E}" srcId="{09DCE3F5-322E-4279-9F15-669277168534}" destId="{5D08BE88-F979-4D0F-AB76-9AA511F04B1C}" srcOrd="3" destOrd="0" parTransId="{77283ED3-9390-406A-855D-F2649E2E3D52}" sibTransId="{1EB2318B-99DC-4008-AE03-8840626A3EE8}"/>
    <dgm:cxn modelId="{FACDF0A8-BB39-4474-AC9B-09154A9A52D4}" type="presOf" srcId="{B5306DE4-1D68-462E-98A8-5C01EC84C3AC}" destId="{32FA13B4-7554-448D-B88A-0ADD25809C46}" srcOrd="0" destOrd="0" presId="urn:microsoft.com/office/officeart/2005/8/layout/hProcess9"/>
    <dgm:cxn modelId="{9D4996CC-D86D-4372-BC20-37377337109E}" type="presOf" srcId="{09DCE3F5-322E-4279-9F15-669277168534}" destId="{3E2415BB-78BE-493D-AC5E-49F3AC62F5EF}" srcOrd="0" destOrd="0" presId="urn:microsoft.com/office/officeart/2005/8/layout/hProcess9"/>
    <dgm:cxn modelId="{DA3C41ED-B90F-485E-95DB-0CA6EBEA093B}" type="presOf" srcId="{920646B3-286E-4059-8504-E7BD96E74DC6}" destId="{640F6AD1-F585-40D9-8574-6B31B6AA2D59}" srcOrd="0" destOrd="0" presId="urn:microsoft.com/office/officeart/2005/8/layout/hProcess9"/>
    <dgm:cxn modelId="{FEB80703-7A66-441F-BDB6-634599ACA089}" srcId="{09DCE3F5-322E-4279-9F15-669277168534}" destId="{920646B3-286E-4059-8504-E7BD96E74DC6}" srcOrd="2" destOrd="0" parTransId="{BF9650BB-3521-48E1-B0AA-46334792C173}" sibTransId="{A21744AC-97E9-4150-BB58-2F668155527D}"/>
    <dgm:cxn modelId="{8E80C83E-4CB7-4771-A07E-B4AFC916B5DD}" type="presOf" srcId="{343766AB-6B28-44AF-8D88-4855D300E150}" destId="{451925E2-D2FA-4057-B830-9CFBC8FE444E}" srcOrd="0" destOrd="0" presId="urn:microsoft.com/office/officeart/2005/8/layout/hProcess9"/>
    <dgm:cxn modelId="{93F719B5-1253-4C3C-87AE-C5934B54ACD8}" srcId="{09DCE3F5-322E-4279-9F15-669277168534}" destId="{75A2C435-B1FC-4BBA-B0D0-5A5510C1AF28}" srcOrd="1" destOrd="0" parTransId="{526AD806-96DF-495D-80D8-98FFCD594F8E}" sibTransId="{506F4BBB-F68A-41DC-9B1C-87FAC35D8994}"/>
    <dgm:cxn modelId="{006ABEA1-45F6-4E44-93E3-C13DF8E4EA9B}" type="presOf" srcId="{5D08BE88-F979-4D0F-AB76-9AA511F04B1C}" destId="{8A9A09E9-998E-4AB6-ADFE-9E779241F2DA}" srcOrd="0" destOrd="0" presId="urn:microsoft.com/office/officeart/2005/8/layout/hProcess9"/>
    <dgm:cxn modelId="{BC2E416C-B3D3-42BA-8E09-06CFB8FBC3F3}" srcId="{09DCE3F5-322E-4279-9F15-669277168534}" destId="{B5306DE4-1D68-462E-98A8-5C01EC84C3AC}" srcOrd="0" destOrd="0" parTransId="{FE8F636B-61A3-4B75-8151-367700AF3325}" sibTransId="{BC2E22C4-21EB-4973-9ADA-331F66CC36F9}"/>
    <dgm:cxn modelId="{2449CA8D-DE34-4E56-B21B-FF3DE628E3A2}" srcId="{09DCE3F5-322E-4279-9F15-669277168534}" destId="{343766AB-6B28-44AF-8D88-4855D300E150}" srcOrd="4" destOrd="0" parTransId="{5BAEE0B5-2875-4A83-B6AA-5A80502807CD}" sibTransId="{C6E7607F-9DEC-41CA-A405-17B6F43C51FE}"/>
    <dgm:cxn modelId="{A247AEED-6C22-4207-9986-F09A10D9EFBE}" type="presParOf" srcId="{3E2415BB-78BE-493D-AC5E-49F3AC62F5EF}" destId="{638E1670-D66D-4188-8BF4-4EFBAB8E837A}" srcOrd="0" destOrd="0" presId="urn:microsoft.com/office/officeart/2005/8/layout/hProcess9"/>
    <dgm:cxn modelId="{DD1402AC-ED67-4A0D-BE51-4810314B4567}" type="presParOf" srcId="{3E2415BB-78BE-493D-AC5E-49F3AC62F5EF}" destId="{99A20CB7-88C8-4253-8584-78D5D91DECD4}" srcOrd="1" destOrd="0" presId="urn:microsoft.com/office/officeart/2005/8/layout/hProcess9"/>
    <dgm:cxn modelId="{42750DBA-8D9F-46EA-93A5-03059B9B8DDE}" type="presParOf" srcId="{99A20CB7-88C8-4253-8584-78D5D91DECD4}" destId="{32FA13B4-7554-448D-B88A-0ADD25809C46}" srcOrd="0" destOrd="0" presId="urn:microsoft.com/office/officeart/2005/8/layout/hProcess9"/>
    <dgm:cxn modelId="{88067888-71EA-446D-ADD4-CF995C8B3BAB}" type="presParOf" srcId="{99A20CB7-88C8-4253-8584-78D5D91DECD4}" destId="{21EFA018-5991-478B-9FA1-2728B8244477}" srcOrd="1" destOrd="0" presId="urn:microsoft.com/office/officeart/2005/8/layout/hProcess9"/>
    <dgm:cxn modelId="{B5C1F543-D2F8-49CC-A2E6-D8FE7B8D0A92}" type="presParOf" srcId="{99A20CB7-88C8-4253-8584-78D5D91DECD4}" destId="{E622D688-5EFF-4F9D-9F3A-16D294BAC2FC}" srcOrd="2" destOrd="0" presId="urn:microsoft.com/office/officeart/2005/8/layout/hProcess9"/>
    <dgm:cxn modelId="{2DFF5389-B6E3-46AC-BC72-3B52551BA90C}" type="presParOf" srcId="{99A20CB7-88C8-4253-8584-78D5D91DECD4}" destId="{DAFBC3EC-F05C-488E-869E-785B603C1EA4}" srcOrd="3" destOrd="0" presId="urn:microsoft.com/office/officeart/2005/8/layout/hProcess9"/>
    <dgm:cxn modelId="{D46EA8A0-A397-4F93-93F7-99F8DC709969}" type="presParOf" srcId="{99A20CB7-88C8-4253-8584-78D5D91DECD4}" destId="{640F6AD1-F585-40D9-8574-6B31B6AA2D59}" srcOrd="4" destOrd="0" presId="urn:microsoft.com/office/officeart/2005/8/layout/hProcess9"/>
    <dgm:cxn modelId="{96688F1B-CEB6-4F8E-A2ED-F5120AD500FF}" type="presParOf" srcId="{99A20CB7-88C8-4253-8584-78D5D91DECD4}" destId="{E1CB9E57-5823-4F78-BBE2-395AFE27C0D2}" srcOrd="5" destOrd="0" presId="urn:microsoft.com/office/officeart/2005/8/layout/hProcess9"/>
    <dgm:cxn modelId="{ED3EC980-B899-4B17-8CC0-035825A58453}" type="presParOf" srcId="{99A20CB7-88C8-4253-8584-78D5D91DECD4}" destId="{8A9A09E9-998E-4AB6-ADFE-9E779241F2DA}" srcOrd="6" destOrd="0" presId="urn:microsoft.com/office/officeart/2005/8/layout/hProcess9"/>
    <dgm:cxn modelId="{A7139069-B75C-40C5-B51F-52140B41AB71}" type="presParOf" srcId="{99A20CB7-88C8-4253-8584-78D5D91DECD4}" destId="{264D25BB-EFD5-4962-B883-3408D2BB5D26}" srcOrd="7" destOrd="0" presId="urn:microsoft.com/office/officeart/2005/8/layout/hProcess9"/>
    <dgm:cxn modelId="{93C1107C-60E7-4A26-8520-3AF765875A20}" type="presParOf" srcId="{99A20CB7-88C8-4253-8584-78D5D91DECD4}" destId="{451925E2-D2FA-4057-B830-9CFBC8FE444E}"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custT="1"/>
      <dgm:spPr>
        <a:solidFill>
          <a:schemeClr val="accent1"/>
        </a:solidFill>
        <a:ln>
          <a:noFill/>
        </a:ln>
      </dgm:spPr>
      <dgm:t>
        <a:bodyPr/>
        <a:lstStyle/>
        <a:p>
          <a:r>
            <a:rPr lang="en-US" sz="2800" b="1" dirty="0">
              <a:solidFill>
                <a:schemeClr val="bg1"/>
              </a:solidFill>
            </a:rPr>
            <a:t>Personal Data</a:t>
          </a:r>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6287FBF7-90BA-44CD-A9C2-3BE6956DFE67}">
      <dgm:prSet phldrT="[Text]" custT="1"/>
      <dgm:spPr>
        <a:solidFill>
          <a:schemeClr val="accent1"/>
        </a:solidFill>
        <a:ln>
          <a:noFill/>
        </a:ln>
      </dgm:spPr>
      <dgm:t>
        <a:bodyPr/>
        <a:lstStyle/>
        <a:p>
          <a:r>
            <a:rPr lang="en-US" sz="2800" b="1" dirty="0" smtClean="0"/>
            <a:t>Rehire</a:t>
          </a:r>
          <a:endParaRPr lang="en-US" sz="2800" b="1" dirty="0"/>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2ACA077D-4897-4CF2-A979-16D6C63FEC27}">
      <dgm:prSet phldrT="[Text]" custT="1"/>
      <dgm:spPr>
        <a:solidFill>
          <a:schemeClr val="bg2"/>
        </a:solidFill>
        <a:ln>
          <a:noFill/>
        </a:ln>
      </dgm:spPr>
      <dgm:t>
        <a:bodyPr/>
        <a:lstStyle/>
        <a:p>
          <a:r>
            <a:rPr lang="en-US" sz="2800" b="1" dirty="0" smtClean="0"/>
            <a:t>Transfers</a:t>
          </a:r>
          <a:endParaRPr lang="en-US" sz="2800" b="1" dirty="0"/>
        </a:p>
      </dgm:t>
    </dgm:pt>
    <dgm:pt modelId="{6B474AE3-2A17-44F1-8EDD-4C99CC0D019B}" type="sibTrans" cxnId="{E424FF33-7ED8-4DA2-B563-5132A3FCD586}">
      <dgm:prSet/>
      <dgm:spPr/>
      <dgm:t>
        <a:bodyPr/>
        <a:lstStyle/>
        <a:p>
          <a:endParaRPr lang="en-US"/>
        </a:p>
      </dgm:t>
    </dgm:pt>
    <dgm:pt modelId="{21866B20-6045-485E-964E-6E6ABE3A429E}" type="parTrans" cxnId="{E424FF33-7ED8-4DA2-B563-5132A3FCD586}">
      <dgm:prSet/>
      <dgm:spPr/>
      <dgm:t>
        <a:bodyPr/>
        <a:lstStyle/>
        <a:p>
          <a:endParaRPr lang="en-US"/>
        </a:p>
      </dgm:t>
    </dgm:pt>
    <dgm:pt modelId="{780F2679-A637-491B-8611-933F0773988B}">
      <dgm:prSet phldrT="[Text]" custT="1"/>
      <dgm:spPr>
        <a:solidFill>
          <a:schemeClr val="accent1"/>
        </a:solidFill>
        <a:ln>
          <a:noFill/>
        </a:ln>
      </dgm:spPr>
      <dgm:t>
        <a:bodyPr/>
        <a:lstStyle/>
        <a:p>
          <a:r>
            <a:rPr lang="en-US" sz="2800" b="1" dirty="0" smtClean="0"/>
            <a:t>Terminations</a:t>
          </a:r>
          <a:endParaRPr lang="en-US" sz="2800" b="1" dirty="0"/>
        </a:p>
      </dgm:t>
    </dgm:pt>
    <dgm:pt modelId="{1960CF78-1D7B-4F9D-8C15-52A662F59C04}" type="parTrans" cxnId="{7B9A21C7-3B51-44F2-B1DD-6982A632BABA}">
      <dgm:prSet/>
      <dgm:spPr/>
      <dgm:t>
        <a:bodyPr/>
        <a:lstStyle/>
        <a:p>
          <a:endParaRPr lang="en-US"/>
        </a:p>
      </dgm:t>
    </dgm:pt>
    <dgm:pt modelId="{D4E3302B-C67B-492F-B124-964F0F9E21DE}" type="sibTrans" cxnId="{7B9A21C7-3B51-44F2-B1DD-6982A632BABA}">
      <dgm:prSet/>
      <dgm:spPr/>
      <dgm:t>
        <a:bodyPr/>
        <a:lstStyle/>
        <a:p>
          <a:endParaRPr lang="en-US"/>
        </a:p>
      </dgm:t>
    </dgm:pt>
    <dgm:pt modelId="{75A27D65-22EC-48B6-A170-6E529501AFEE}">
      <dgm:prSet phldrT="[Text]" custT="1"/>
      <dgm:spPr>
        <a:solidFill>
          <a:schemeClr val="accent1"/>
        </a:solidFill>
        <a:ln>
          <a:noFill/>
        </a:ln>
      </dgm:spPr>
      <dgm:t>
        <a:bodyPr/>
        <a:lstStyle/>
        <a:p>
          <a:r>
            <a:rPr lang="en-US" sz="2800" b="1" dirty="0" smtClean="0"/>
            <a:t>Retirements</a:t>
          </a:r>
          <a:endParaRPr lang="en-US" sz="2800" b="1" dirty="0"/>
        </a:p>
      </dgm:t>
    </dgm:pt>
    <dgm:pt modelId="{46AABA15-446A-483F-84DA-FF13759022E6}" type="parTrans" cxnId="{BFBF431D-2499-48F5-AE38-D8C68DDEB414}">
      <dgm:prSet/>
      <dgm:spPr/>
      <dgm:t>
        <a:bodyPr/>
        <a:lstStyle/>
        <a:p>
          <a:endParaRPr lang="en-US"/>
        </a:p>
      </dgm:t>
    </dgm:pt>
    <dgm:pt modelId="{B402B00E-89D8-49B9-9508-F2137DC47F9F}" type="sibTrans" cxnId="{BFBF431D-2499-48F5-AE38-D8C68DDEB414}">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5"/>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5"/>
      <dgm:spPr/>
    </dgm:pt>
    <dgm:pt modelId="{AEE64FBA-0210-4063-B0D3-9E92D9E18A25}" type="pres">
      <dgm:prSet presAssocID="{452A7F5C-E271-4CD5-A307-A25AD5062F9A}" presName="dstNode" presStyleLbl="node1" presStyleIdx="0" presStyleCnt="5"/>
      <dgm:spPr/>
    </dgm:pt>
    <dgm:pt modelId="{BDE2854F-B583-49DF-9080-F695508E16EF}" type="pres">
      <dgm:prSet presAssocID="{C76D0D2C-4894-45F8-9583-18D75E25F0AD}" presName="text_1" presStyleLbl="node1" presStyleIdx="0" presStyleCnt="5">
        <dgm:presLayoutVars>
          <dgm:bulletEnabled val="1"/>
        </dgm:presLayoutVars>
      </dgm:prSet>
      <dgm:spPr/>
      <dgm:t>
        <a:bodyPr/>
        <a:lstStyle/>
        <a:p>
          <a:endParaRPr lang="en-US"/>
        </a:p>
      </dgm:t>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5"/>
      <dgm:spPr>
        <a:ln>
          <a:solidFill>
            <a:schemeClr val="bg2"/>
          </a:solidFill>
        </a:ln>
      </dgm:spPr>
      <dgm:t>
        <a:bodyPr/>
        <a:lstStyle/>
        <a:p>
          <a:endParaRPr lang="en-US"/>
        </a:p>
      </dgm:t>
    </dgm:pt>
    <dgm:pt modelId="{340503F1-F8DF-4311-A028-91AB6F39A540}" type="pres">
      <dgm:prSet presAssocID="{6287FBF7-90BA-44CD-A9C2-3BE6956DFE67}" presName="text_2" presStyleLbl="node1" presStyleIdx="1" presStyleCnt="5">
        <dgm:presLayoutVars>
          <dgm:bulletEnabled val="1"/>
        </dgm:presLayoutVars>
      </dgm:prSet>
      <dgm:spPr/>
      <dgm:t>
        <a:bodyPr/>
        <a:lstStyle/>
        <a:p>
          <a:endParaRPr lang="en-US"/>
        </a:p>
      </dgm:t>
    </dgm:pt>
    <dgm:pt modelId="{51C2DD2B-54C7-4D51-8633-1F7AFAEE540B}" type="pres">
      <dgm:prSet presAssocID="{6287FBF7-90BA-44CD-A9C2-3BE6956DFE67}" presName="accent_2" presStyleCnt="0"/>
      <dgm:spPr/>
    </dgm:pt>
    <dgm:pt modelId="{CC02BE62-3B7D-4461-9C39-EC575DDD736B}" type="pres">
      <dgm:prSet presAssocID="{6287FBF7-90BA-44CD-A9C2-3BE6956DFE67}" presName="accentRepeatNode" presStyleLbl="solidFgAcc1" presStyleIdx="1" presStyleCnt="5"/>
      <dgm:spPr>
        <a:ln>
          <a:solidFill>
            <a:schemeClr val="bg2"/>
          </a:solidFill>
        </a:ln>
      </dgm:spPr>
      <dgm:t>
        <a:bodyPr/>
        <a:lstStyle/>
        <a:p>
          <a:endParaRPr lang="en-US"/>
        </a:p>
      </dgm:t>
    </dgm:pt>
    <dgm:pt modelId="{E509F0F5-7BA7-41DA-9C07-FA4B2CD2E031}" type="pres">
      <dgm:prSet presAssocID="{2ACA077D-4897-4CF2-A979-16D6C63FEC27}" presName="text_3" presStyleLbl="node1" presStyleIdx="2" presStyleCnt="5">
        <dgm:presLayoutVars>
          <dgm:bulletEnabled val="1"/>
        </dgm:presLayoutVars>
      </dgm:prSet>
      <dgm:spPr/>
      <dgm:t>
        <a:bodyPr/>
        <a:lstStyle/>
        <a:p>
          <a:endParaRPr lang="en-US"/>
        </a:p>
      </dgm:t>
    </dgm:pt>
    <dgm:pt modelId="{8D8A2BD4-66CB-400A-B28C-72A4BE8A3601}" type="pres">
      <dgm:prSet presAssocID="{2ACA077D-4897-4CF2-A979-16D6C63FEC27}" presName="accent_3" presStyleCnt="0"/>
      <dgm:spPr/>
    </dgm:pt>
    <dgm:pt modelId="{7E0D7686-BB12-49D9-B576-91588A93951A}" type="pres">
      <dgm:prSet presAssocID="{2ACA077D-4897-4CF2-A979-16D6C63FEC27}" presName="accentRepeatNode" presStyleLbl="solidFgAcc1" presStyleIdx="2" presStyleCnt="5"/>
      <dgm:spPr>
        <a:ln>
          <a:solidFill>
            <a:srgbClr val="FFC000"/>
          </a:solidFill>
        </a:ln>
      </dgm:spPr>
      <dgm:t>
        <a:bodyPr/>
        <a:lstStyle/>
        <a:p>
          <a:endParaRPr lang="en-US"/>
        </a:p>
      </dgm:t>
    </dgm:pt>
    <dgm:pt modelId="{77746E95-7B94-47B6-AD01-6696943ACC53}" type="pres">
      <dgm:prSet presAssocID="{780F2679-A637-491B-8611-933F0773988B}" presName="text_4" presStyleLbl="node1" presStyleIdx="3" presStyleCnt="5">
        <dgm:presLayoutVars>
          <dgm:bulletEnabled val="1"/>
        </dgm:presLayoutVars>
      </dgm:prSet>
      <dgm:spPr/>
      <dgm:t>
        <a:bodyPr/>
        <a:lstStyle/>
        <a:p>
          <a:endParaRPr lang="en-US"/>
        </a:p>
      </dgm:t>
    </dgm:pt>
    <dgm:pt modelId="{EC51419D-D10B-43FF-9792-515279D5AE40}" type="pres">
      <dgm:prSet presAssocID="{780F2679-A637-491B-8611-933F0773988B}" presName="accent_4" presStyleCnt="0"/>
      <dgm:spPr/>
    </dgm:pt>
    <dgm:pt modelId="{7B48AAC2-FE85-4C9E-959B-27C2CA3C9079}" type="pres">
      <dgm:prSet presAssocID="{780F2679-A637-491B-8611-933F0773988B}" presName="accentRepeatNode" presStyleLbl="solidFgAcc1" presStyleIdx="3" presStyleCnt="5"/>
      <dgm:spPr>
        <a:ln>
          <a:solidFill>
            <a:schemeClr val="bg2"/>
          </a:solidFill>
        </a:ln>
      </dgm:spPr>
      <dgm:t>
        <a:bodyPr/>
        <a:lstStyle/>
        <a:p>
          <a:endParaRPr lang="en-US"/>
        </a:p>
      </dgm:t>
    </dgm:pt>
    <dgm:pt modelId="{C84D4139-B23C-4461-9C1B-C6190E12C131}" type="pres">
      <dgm:prSet presAssocID="{75A27D65-22EC-48B6-A170-6E529501AFEE}" presName="text_5" presStyleLbl="node1" presStyleIdx="4" presStyleCnt="5">
        <dgm:presLayoutVars>
          <dgm:bulletEnabled val="1"/>
        </dgm:presLayoutVars>
      </dgm:prSet>
      <dgm:spPr/>
      <dgm:t>
        <a:bodyPr/>
        <a:lstStyle/>
        <a:p>
          <a:endParaRPr lang="en-US"/>
        </a:p>
      </dgm:t>
    </dgm:pt>
    <dgm:pt modelId="{8B78070F-5BB9-4768-9469-C747319F4B6B}" type="pres">
      <dgm:prSet presAssocID="{75A27D65-22EC-48B6-A170-6E529501AFEE}" presName="accent_5" presStyleCnt="0"/>
      <dgm:spPr/>
    </dgm:pt>
    <dgm:pt modelId="{DB4E7467-E7F9-4BD1-9C08-1516B850C3AC}" type="pres">
      <dgm:prSet presAssocID="{75A27D65-22EC-48B6-A170-6E529501AFEE}" presName="accentRepeatNode" presStyleLbl="solidFgAcc1" presStyleIdx="4" presStyleCnt="5"/>
      <dgm:spPr>
        <a:ln>
          <a:solidFill>
            <a:schemeClr val="bg2"/>
          </a:solidFill>
        </a:ln>
      </dgm:spPr>
      <dgm:t>
        <a:bodyPr/>
        <a:lstStyle/>
        <a:p>
          <a:endParaRPr lang="en-US"/>
        </a:p>
      </dgm:t>
    </dgm:pt>
  </dgm:ptLst>
  <dgm:cxnLst>
    <dgm:cxn modelId="{4C3F8BCC-69B7-4ADA-A92E-73A32A37DBDE}" type="presOf" srcId="{780F2679-A637-491B-8611-933F0773988B}" destId="{77746E95-7B94-47B6-AD01-6696943ACC53}" srcOrd="0" destOrd="0" presId="urn:microsoft.com/office/officeart/2008/layout/VerticalCurvedList"/>
    <dgm:cxn modelId="{AC387AC0-5E6D-4031-8D93-1134EA390EBA}" type="presOf" srcId="{2ACA077D-4897-4CF2-A979-16D6C63FEC27}" destId="{E509F0F5-7BA7-41DA-9C07-FA4B2CD2E031}" srcOrd="0" destOrd="0" presId="urn:microsoft.com/office/officeart/2008/layout/VerticalCurvedList"/>
    <dgm:cxn modelId="{6640CC45-2457-453A-8D31-65FB4311C7BC}" type="presOf" srcId="{6287FBF7-90BA-44CD-A9C2-3BE6956DFE67}" destId="{340503F1-F8DF-4311-A028-91AB6F39A540}"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2" destOrd="0" parTransId="{21866B20-6045-485E-964E-6E6ABE3A429E}" sibTransId="{6B474AE3-2A17-44F1-8EDD-4C99CC0D019B}"/>
    <dgm:cxn modelId="{7B9A21C7-3B51-44F2-B1DD-6982A632BABA}" srcId="{452A7F5C-E271-4CD5-A307-A25AD5062F9A}" destId="{780F2679-A637-491B-8611-933F0773988B}" srcOrd="3" destOrd="0" parTransId="{1960CF78-1D7B-4F9D-8C15-52A662F59C04}" sibTransId="{D4E3302B-C67B-492F-B124-964F0F9E21DE}"/>
    <dgm:cxn modelId="{94B8FE7A-2C7C-44C0-91B7-A5AD03BFFA83}" srcId="{452A7F5C-E271-4CD5-A307-A25AD5062F9A}" destId="{6287FBF7-90BA-44CD-A9C2-3BE6956DFE67}" srcOrd="1" destOrd="0" parTransId="{44E4CCA2-78A7-41C5-8E6B-DC5AF2ED221C}" sibTransId="{83FD1826-CAA7-4626-A8AA-3BCA9D9B41A3}"/>
    <dgm:cxn modelId="{BFBF431D-2499-48F5-AE38-D8C68DDEB414}" srcId="{452A7F5C-E271-4CD5-A307-A25AD5062F9A}" destId="{75A27D65-22EC-48B6-A170-6E529501AFEE}" srcOrd="4" destOrd="0" parTransId="{46AABA15-446A-483F-84DA-FF13759022E6}" sibTransId="{B402B00E-89D8-49B9-9508-F2137DC47F9F}"/>
    <dgm:cxn modelId="{59C7557A-8793-41CD-8082-4FE11B7BFD66}" type="presOf" srcId="{C76D0D2C-4894-45F8-9583-18D75E25F0AD}" destId="{BDE2854F-B583-49DF-9080-F695508E16EF}"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81949482-E3A6-4C0E-B289-06E81EE8F2A3}" type="presOf" srcId="{75A27D65-22EC-48B6-A170-6E529501AFEE}" destId="{C84D4139-B23C-4461-9C1B-C6190E12C131}" srcOrd="0" destOrd="0" presId="urn:microsoft.com/office/officeart/2008/layout/VerticalCurvedList"/>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008B7076-837C-4A89-904A-08C215D25CA4}" type="presParOf" srcId="{5A30AF97-B98C-4514-8031-6C5B8A07CC54}" destId="{E509F0F5-7BA7-41DA-9C07-FA4B2CD2E031}" srcOrd="5" destOrd="0" presId="urn:microsoft.com/office/officeart/2008/layout/VerticalCurvedList"/>
    <dgm:cxn modelId="{5B754086-8524-4AE9-B369-DEA0BCC6C73D}" type="presParOf" srcId="{5A30AF97-B98C-4514-8031-6C5B8A07CC54}" destId="{8D8A2BD4-66CB-400A-B28C-72A4BE8A3601}" srcOrd="6" destOrd="0" presId="urn:microsoft.com/office/officeart/2008/layout/VerticalCurvedList"/>
    <dgm:cxn modelId="{2270D612-DDEC-4298-96D1-B12B8BB14F19}" type="presParOf" srcId="{8D8A2BD4-66CB-400A-B28C-72A4BE8A3601}" destId="{7E0D7686-BB12-49D9-B576-91588A93951A}" srcOrd="0" destOrd="0" presId="urn:microsoft.com/office/officeart/2008/layout/VerticalCurvedList"/>
    <dgm:cxn modelId="{999D9324-E282-4342-AB99-7E50C9AEFDBF}" type="presParOf" srcId="{5A30AF97-B98C-4514-8031-6C5B8A07CC54}" destId="{77746E95-7B94-47B6-AD01-6696943ACC53}" srcOrd="7" destOrd="0" presId="urn:microsoft.com/office/officeart/2008/layout/VerticalCurvedList"/>
    <dgm:cxn modelId="{5FBE7EEE-3AF1-4B7E-AD2C-34A8CC3097A0}" type="presParOf" srcId="{5A30AF97-B98C-4514-8031-6C5B8A07CC54}" destId="{EC51419D-D10B-43FF-9792-515279D5AE40}" srcOrd="8" destOrd="0" presId="urn:microsoft.com/office/officeart/2008/layout/VerticalCurvedList"/>
    <dgm:cxn modelId="{7F0640A6-7E1D-47BD-9159-9E1BAB9F0FB9}" type="presParOf" srcId="{EC51419D-D10B-43FF-9792-515279D5AE40}" destId="{7B48AAC2-FE85-4C9E-959B-27C2CA3C9079}" srcOrd="0" destOrd="0" presId="urn:microsoft.com/office/officeart/2008/layout/VerticalCurvedList"/>
    <dgm:cxn modelId="{B752F6D7-80C7-4E5E-B3A6-D438371CFC3E}" type="presParOf" srcId="{5A30AF97-B98C-4514-8031-6C5B8A07CC54}" destId="{C84D4139-B23C-4461-9C1B-C6190E12C131}" srcOrd="9" destOrd="0" presId="urn:microsoft.com/office/officeart/2008/layout/VerticalCurvedList"/>
    <dgm:cxn modelId="{49712A93-7B85-4722-BFAC-25F268254865}" type="presParOf" srcId="{5A30AF97-B98C-4514-8031-6C5B8A07CC54}" destId="{8B78070F-5BB9-4768-9469-C747319F4B6B}" srcOrd="10" destOrd="0" presId="urn:microsoft.com/office/officeart/2008/layout/VerticalCurvedList"/>
    <dgm:cxn modelId="{374F76F2-BB83-482C-B61A-81C2F1B5F8CF}" type="presParOf" srcId="{8B78070F-5BB9-4768-9469-C747319F4B6B}" destId="{DB4E7467-E7F9-4BD1-9C08-1516B850C3A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3d3" qsCatId="3D" csTypeId="urn:microsoft.com/office/officeart/2005/8/colors/colorful5" csCatId="colorful" phldr="1"/>
      <dgm:spPr/>
    </dgm:pt>
    <dgm:pt modelId="{343766AB-6B28-44AF-8D88-4855D300E150}">
      <dgm:prSet phldrT="[Text]"/>
      <dgm:spPr/>
      <dgm:t>
        <a:bodyPr/>
        <a:lstStyle/>
        <a:p>
          <a:r>
            <a:rPr lang="en-US" b="1" smtClean="0"/>
            <a:t>Save &amp; Submit</a:t>
          </a:r>
          <a:endParaRPr lang="en-US" b="1" dirty="0"/>
        </a:p>
      </dgm:t>
    </dgm:pt>
    <dgm:pt modelId="{5BAEE0B5-2875-4A83-B6AA-5A80502807CD}" type="parTrans" cxnId="{2449CA8D-DE34-4E56-B21B-FF3DE628E3A2}">
      <dgm:prSet/>
      <dgm:spPr/>
      <dgm:t>
        <a:bodyPr/>
        <a:lstStyle/>
        <a:p>
          <a:endParaRPr lang="en-US">
            <a:solidFill>
              <a:schemeClr val="tx1"/>
            </a:solidFill>
          </a:endParaRPr>
        </a:p>
      </dgm:t>
    </dgm:pt>
    <dgm:pt modelId="{C6E7607F-9DEC-41CA-A405-17B6F43C51FE}" type="sibTrans" cxnId="{2449CA8D-DE34-4E56-B21B-FF3DE628E3A2}">
      <dgm:prSet/>
      <dgm:spPr/>
      <dgm:t>
        <a:bodyPr/>
        <a:lstStyle/>
        <a:p>
          <a:endParaRPr lang="en-US">
            <a:solidFill>
              <a:schemeClr val="tx1"/>
            </a:solidFill>
          </a:endParaRPr>
        </a:p>
      </dgm:t>
    </dgm:pt>
    <dgm:pt modelId="{920646B3-286E-4059-8504-E7BD96E74DC6}">
      <dgm:prSet phldrT="[Text]"/>
      <dgm:spPr>
        <a:solidFill>
          <a:schemeClr val="bg2"/>
        </a:solidFill>
      </dgm:spPr>
      <dgm:t>
        <a:bodyPr/>
        <a:lstStyle/>
        <a:p>
          <a:r>
            <a:rPr lang="en-US" b="1" dirty="0" smtClean="0"/>
            <a:t>Enter Transfer job details attach supporting documentation as needed</a:t>
          </a:r>
          <a:endParaRPr lang="en-US" b="1" dirty="0"/>
        </a:p>
      </dgm:t>
    </dgm:pt>
    <dgm:pt modelId="{A21744AC-97E9-4150-BB58-2F668155527D}" type="sibTrans" cxnId="{FEB80703-7A66-441F-BDB6-634599ACA089}">
      <dgm:prSet/>
      <dgm:spPr/>
      <dgm:t>
        <a:bodyPr/>
        <a:lstStyle/>
        <a:p>
          <a:endParaRPr lang="en-US">
            <a:solidFill>
              <a:schemeClr val="tx1"/>
            </a:solidFill>
          </a:endParaRPr>
        </a:p>
      </dgm:t>
    </dgm:pt>
    <dgm:pt modelId="{BF9650BB-3521-48E1-B0AA-46334792C173}" type="parTrans" cxnId="{FEB80703-7A66-441F-BDB6-634599ACA089}">
      <dgm:prSet/>
      <dgm:spPr/>
      <dgm:t>
        <a:bodyPr/>
        <a:lstStyle/>
        <a:p>
          <a:endParaRPr lang="en-US">
            <a:solidFill>
              <a:schemeClr val="tx1"/>
            </a:solidFill>
          </a:endParaRPr>
        </a:p>
      </dgm:t>
    </dgm:pt>
    <dgm:pt modelId="{BFFF30A9-0DF3-4683-88A0-6F71ED0F8049}">
      <dgm:prSet phldrT="[Text]"/>
      <dgm:spPr>
        <a:solidFill>
          <a:schemeClr val="bg2"/>
        </a:solidFill>
      </dgm:spPr>
      <dgm:t>
        <a:bodyPr/>
        <a:lstStyle/>
        <a:p>
          <a:r>
            <a:rPr lang="en-US" b="1" smtClean="0"/>
            <a:t>Select the UC_Transfer template</a:t>
          </a:r>
          <a:endParaRPr lang="en-US" b="1" dirty="0"/>
        </a:p>
      </dgm:t>
    </dgm:pt>
    <dgm:pt modelId="{E8E9BC61-6D54-41DC-AC77-A41BB960EAA9}" type="sibTrans" cxnId="{72CFBDA5-4340-4109-A8AF-6235ED38ACC2}">
      <dgm:prSet/>
      <dgm:spPr/>
      <dgm:t>
        <a:bodyPr/>
        <a:lstStyle/>
        <a:p>
          <a:endParaRPr lang="en-US">
            <a:solidFill>
              <a:schemeClr val="tx1"/>
            </a:solidFill>
          </a:endParaRPr>
        </a:p>
      </dgm:t>
    </dgm:pt>
    <dgm:pt modelId="{E17FAE7E-7F6A-47C7-A855-7E7DA4099D5B}" type="parTrans" cxnId="{72CFBDA5-4340-4109-A8AF-6235ED38ACC2}">
      <dgm:prSet/>
      <dgm:spPr/>
      <dgm:t>
        <a:bodyPr/>
        <a:lstStyle/>
        <a:p>
          <a:endParaRPr lang="en-US">
            <a:solidFill>
              <a:schemeClr val="tx1"/>
            </a:solidFill>
          </a:endParaRPr>
        </a:p>
      </dgm:t>
    </dgm:pt>
    <dgm:pt modelId="{287F5AE9-D646-4DB6-96F1-A90953FA3300}">
      <dgm:prSet/>
      <dgm:spPr>
        <a:solidFill>
          <a:schemeClr val="bg2"/>
        </a:solidFill>
      </dgm:spPr>
      <dgm:t>
        <a:bodyPr/>
        <a:lstStyle/>
        <a:p>
          <a:r>
            <a:rPr lang="en-US" b="1" smtClean="0"/>
            <a:t>*Navigate to the </a:t>
          </a:r>
          <a:br>
            <a:rPr lang="en-US" b="1" smtClean="0"/>
          </a:br>
          <a:r>
            <a:rPr lang="en-US" b="1" smtClean="0"/>
            <a:t>Smart HR Transactions page</a:t>
          </a:r>
          <a:endParaRPr lang="en-US" b="1" dirty="0"/>
        </a:p>
      </dgm:t>
    </dgm:pt>
    <dgm:pt modelId="{0730CCA1-AFDB-404A-B929-01068128D5BD}" type="parTrans" cxnId="{B1CC4D97-6132-4476-869D-238130858E71}">
      <dgm:prSet/>
      <dgm:spPr/>
      <dgm:t>
        <a:bodyPr/>
        <a:lstStyle/>
        <a:p>
          <a:endParaRPr lang="en-US">
            <a:solidFill>
              <a:schemeClr val="tx1"/>
            </a:solidFill>
          </a:endParaRPr>
        </a:p>
      </dgm:t>
    </dgm:pt>
    <dgm:pt modelId="{A4C6C700-5BD9-45FE-81C3-404DD3D0130C}" type="sibTrans" cxnId="{B1CC4D97-6132-4476-869D-238130858E71}">
      <dgm:prSet/>
      <dgm:spPr/>
      <dgm:t>
        <a:bodyPr/>
        <a:lstStyle/>
        <a:p>
          <a:endParaRPr lang="en-US">
            <a:solidFill>
              <a:schemeClr val="tx1"/>
            </a:solidFill>
          </a:endParaRPr>
        </a:p>
      </dgm:t>
    </dgm:pt>
    <dgm:pt modelId="{C75EE085-8C1E-450F-83A5-91947E690A1B}">
      <dgm:prSet/>
      <dgm:spPr>
        <a:solidFill>
          <a:schemeClr val="bg2"/>
        </a:solidFill>
      </dgm:spPr>
      <dgm:t>
        <a:bodyPr/>
        <a:lstStyle/>
        <a:p>
          <a:r>
            <a:rPr lang="en-US" b="1" smtClean="0"/>
            <a:t>Review Person Org Summary page</a:t>
          </a:r>
          <a:endParaRPr lang="en-US" b="1" dirty="0"/>
        </a:p>
      </dgm:t>
    </dgm:pt>
    <dgm:pt modelId="{6DCD75FC-C5BC-4B06-ADBF-E72E386486DD}" type="parTrans" cxnId="{502426BB-F676-42AD-A454-F053EB595916}">
      <dgm:prSet/>
      <dgm:spPr/>
      <dgm:t>
        <a:bodyPr/>
        <a:lstStyle/>
        <a:p>
          <a:endParaRPr lang="en-US">
            <a:solidFill>
              <a:schemeClr val="tx1"/>
            </a:solidFill>
          </a:endParaRPr>
        </a:p>
      </dgm:t>
    </dgm:pt>
    <dgm:pt modelId="{0E7FA36D-540F-4F22-806E-62E9AA080733}" type="sibTrans" cxnId="{502426BB-F676-42AD-A454-F053EB595916}">
      <dgm:prSet/>
      <dgm:spPr/>
      <dgm:t>
        <a:bodyPr/>
        <a:lstStyle/>
        <a:p>
          <a:endParaRPr lang="en-US">
            <a:solidFill>
              <a:schemeClr val="tx1"/>
            </a:solidFill>
          </a:endParaRPr>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dgm:spPr/>
    </dgm:pt>
    <dgm:pt modelId="{99A20CB7-88C8-4253-8584-78D5D91DECD4}" type="pres">
      <dgm:prSet presAssocID="{09DCE3F5-322E-4279-9F15-669277168534}" presName="linearProcess" presStyleCnt="0"/>
      <dgm:spPr/>
    </dgm:pt>
    <dgm:pt modelId="{8098229D-7E2A-41B5-9F30-BC615B928F6F}" type="pres">
      <dgm:prSet presAssocID="{C75EE085-8C1E-450F-83A5-91947E690A1B}" presName="textNode" presStyleLbl="node1" presStyleIdx="0" presStyleCnt="5">
        <dgm:presLayoutVars>
          <dgm:bulletEnabled val="1"/>
        </dgm:presLayoutVars>
      </dgm:prSet>
      <dgm:spPr/>
      <dgm:t>
        <a:bodyPr/>
        <a:lstStyle/>
        <a:p>
          <a:endParaRPr lang="en-US"/>
        </a:p>
      </dgm:t>
    </dgm:pt>
    <dgm:pt modelId="{992993D1-95C2-4993-8941-E4593D937826}" type="pres">
      <dgm:prSet presAssocID="{0E7FA36D-540F-4F22-806E-62E9AA080733}" presName="sibTrans" presStyleCnt="0"/>
      <dgm:spPr/>
    </dgm:pt>
    <dgm:pt modelId="{D2FA8B24-3AFC-4C14-81C5-8046F7EF1DD8}" type="pres">
      <dgm:prSet presAssocID="{287F5AE9-D646-4DB6-96F1-A90953FA3300}" presName="textNode" presStyleLbl="node1" presStyleIdx="1" presStyleCnt="5">
        <dgm:presLayoutVars>
          <dgm:bulletEnabled val="1"/>
        </dgm:presLayoutVars>
      </dgm:prSet>
      <dgm:spPr/>
      <dgm:t>
        <a:bodyPr/>
        <a:lstStyle/>
        <a:p>
          <a:endParaRPr lang="en-US"/>
        </a:p>
      </dgm:t>
    </dgm:pt>
    <dgm:pt modelId="{40CB8C4F-5224-49CC-8A2A-4405AA8A7A63}" type="pres">
      <dgm:prSet presAssocID="{A4C6C700-5BD9-45FE-81C3-404DD3D0130C}" presName="sibTrans" presStyleCnt="0"/>
      <dgm:spPr/>
    </dgm:pt>
    <dgm:pt modelId="{7BE2C09B-77B4-4CEB-9C8F-74C2AA2A71DE}" type="pres">
      <dgm:prSet presAssocID="{BFFF30A9-0DF3-4683-88A0-6F71ED0F8049}" presName="textNode" presStyleLbl="node1" presStyleIdx="2" presStyleCnt="5">
        <dgm:presLayoutVars>
          <dgm:bulletEnabled val="1"/>
        </dgm:presLayoutVars>
      </dgm:prSet>
      <dgm:spPr/>
      <dgm:t>
        <a:bodyPr/>
        <a:lstStyle/>
        <a:p>
          <a:endParaRPr lang="en-US"/>
        </a:p>
      </dgm:t>
    </dgm:pt>
    <dgm:pt modelId="{0D63CCF9-A10C-4D13-98CE-11CB392B81BA}" type="pres">
      <dgm:prSet presAssocID="{E8E9BC61-6D54-41DC-AC77-A41BB960EAA9}" presName="sibTrans" presStyleCnt="0"/>
      <dgm:spPr/>
    </dgm:pt>
    <dgm:pt modelId="{640F6AD1-F585-40D9-8574-6B31B6AA2D59}" type="pres">
      <dgm:prSet presAssocID="{920646B3-286E-4059-8504-E7BD96E74DC6}" presName="textNode" presStyleLbl="node1" presStyleIdx="3" presStyleCnt="5">
        <dgm:presLayoutVars>
          <dgm:bulletEnabled val="1"/>
        </dgm:presLayoutVars>
      </dgm:prSet>
      <dgm:spPr/>
      <dgm:t>
        <a:bodyPr/>
        <a:lstStyle/>
        <a:p>
          <a:endParaRPr lang="en-US"/>
        </a:p>
      </dgm:t>
    </dgm:pt>
    <dgm:pt modelId="{E1CB9E57-5823-4F78-BBE2-395AFE27C0D2}" type="pres">
      <dgm:prSet presAssocID="{A21744AC-97E9-4150-BB58-2F668155527D}" presName="sibTrans" presStyleCnt="0"/>
      <dgm:spPr/>
    </dgm:pt>
    <dgm:pt modelId="{451925E2-D2FA-4057-B830-9CFBC8FE444E}" type="pres">
      <dgm:prSet presAssocID="{343766AB-6B28-44AF-8D88-4855D300E150}" presName="textNode" presStyleLbl="node1" presStyleIdx="4" presStyleCnt="5">
        <dgm:presLayoutVars>
          <dgm:bulletEnabled val="1"/>
        </dgm:presLayoutVars>
      </dgm:prSet>
      <dgm:spPr/>
      <dgm:t>
        <a:bodyPr/>
        <a:lstStyle/>
        <a:p>
          <a:endParaRPr lang="en-US"/>
        </a:p>
      </dgm:t>
    </dgm:pt>
  </dgm:ptLst>
  <dgm:cxnLst>
    <dgm:cxn modelId="{502426BB-F676-42AD-A454-F053EB595916}" srcId="{09DCE3F5-322E-4279-9F15-669277168534}" destId="{C75EE085-8C1E-450F-83A5-91947E690A1B}" srcOrd="0" destOrd="0" parTransId="{6DCD75FC-C5BC-4B06-ADBF-E72E386486DD}" sibTransId="{0E7FA36D-540F-4F22-806E-62E9AA080733}"/>
    <dgm:cxn modelId="{72CFBDA5-4340-4109-A8AF-6235ED38ACC2}" srcId="{09DCE3F5-322E-4279-9F15-669277168534}" destId="{BFFF30A9-0DF3-4683-88A0-6F71ED0F8049}" srcOrd="2" destOrd="0" parTransId="{E17FAE7E-7F6A-47C7-A855-7E7DA4099D5B}" sibTransId="{E8E9BC61-6D54-41DC-AC77-A41BB960EAA9}"/>
    <dgm:cxn modelId="{24BF43DD-F55A-468A-97E8-490B34AC899E}" type="presOf" srcId="{343766AB-6B28-44AF-8D88-4855D300E150}" destId="{451925E2-D2FA-4057-B830-9CFBC8FE444E}" srcOrd="0" destOrd="0" presId="urn:microsoft.com/office/officeart/2005/8/layout/hProcess9"/>
    <dgm:cxn modelId="{487DEDD3-B380-4C8F-B7AC-3D6DD4359490}" type="presOf" srcId="{920646B3-286E-4059-8504-E7BD96E74DC6}" destId="{640F6AD1-F585-40D9-8574-6B31B6AA2D59}" srcOrd="0" destOrd="0" presId="urn:microsoft.com/office/officeart/2005/8/layout/hProcess9"/>
    <dgm:cxn modelId="{FFAC6C9C-0C60-4115-8568-E79B8CFF8201}" type="presOf" srcId="{287F5AE9-D646-4DB6-96F1-A90953FA3300}" destId="{D2FA8B24-3AFC-4C14-81C5-8046F7EF1DD8}" srcOrd="0" destOrd="0" presId="urn:microsoft.com/office/officeart/2005/8/layout/hProcess9"/>
    <dgm:cxn modelId="{FEB80703-7A66-441F-BDB6-634599ACA089}" srcId="{09DCE3F5-322E-4279-9F15-669277168534}" destId="{920646B3-286E-4059-8504-E7BD96E74DC6}" srcOrd="3" destOrd="0" parTransId="{BF9650BB-3521-48E1-B0AA-46334792C173}" sibTransId="{A21744AC-97E9-4150-BB58-2F668155527D}"/>
    <dgm:cxn modelId="{3B5EF6B9-CC62-43BA-AAAC-A4ECDB0AD707}" type="presOf" srcId="{09DCE3F5-322E-4279-9F15-669277168534}" destId="{3E2415BB-78BE-493D-AC5E-49F3AC62F5EF}" srcOrd="0" destOrd="0" presId="urn:microsoft.com/office/officeart/2005/8/layout/hProcess9"/>
    <dgm:cxn modelId="{F0A62419-F698-4199-84A4-D7407D100583}" type="presOf" srcId="{C75EE085-8C1E-450F-83A5-91947E690A1B}" destId="{8098229D-7E2A-41B5-9F30-BC615B928F6F}" srcOrd="0" destOrd="0" presId="urn:microsoft.com/office/officeart/2005/8/layout/hProcess9"/>
    <dgm:cxn modelId="{CC4DEB42-400A-4E1C-8C68-27378FF221FE}" type="presOf" srcId="{BFFF30A9-0DF3-4683-88A0-6F71ED0F8049}" destId="{7BE2C09B-77B4-4CEB-9C8F-74C2AA2A71DE}" srcOrd="0" destOrd="0" presId="urn:microsoft.com/office/officeart/2005/8/layout/hProcess9"/>
    <dgm:cxn modelId="{2449CA8D-DE34-4E56-B21B-FF3DE628E3A2}" srcId="{09DCE3F5-322E-4279-9F15-669277168534}" destId="{343766AB-6B28-44AF-8D88-4855D300E150}" srcOrd="4" destOrd="0" parTransId="{5BAEE0B5-2875-4A83-B6AA-5A80502807CD}" sibTransId="{C6E7607F-9DEC-41CA-A405-17B6F43C51FE}"/>
    <dgm:cxn modelId="{B1CC4D97-6132-4476-869D-238130858E71}" srcId="{09DCE3F5-322E-4279-9F15-669277168534}" destId="{287F5AE9-D646-4DB6-96F1-A90953FA3300}" srcOrd="1" destOrd="0" parTransId="{0730CCA1-AFDB-404A-B929-01068128D5BD}" sibTransId="{A4C6C700-5BD9-45FE-81C3-404DD3D0130C}"/>
    <dgm:cxn modelId="{B9721DF4-235C-48CB-BF22-66B3E5EE76B3}" type="presParOf" srcId="{3E2415BB-78BE-493D-AC5E-49F3AC62F5EF}" destId="{638E1670-D66D-4188-8BF4-4EFBAB8E837A}" srcOrd="0" destOrd="0" presId="urn:microsoft.com/office/officeart/2005/8/layout/hProcess9"/>
    <dgm:cxn modelId="{6A3E2076-E610-47FA-A610-8B473C5CFA0C}" type="presParOf" srcId="{3E2415BB-78BE-493D-AC5E-49F3AC62F5EF}" destId="{99A20CB7-88C8-4253-8584-78D5D91DECD4}" srcOrd="1" destOrd="0" presId="urn:microsoft.com/office/officeart/2005/8/layout/hProcess9"/>
    <dgm:cxn modelId="{91F28361-CA9F-4FFD-813F-8FBFEE7C2774}" type="presParOf" srcId="{99A20CB7-88C8-4253-8584-78D5D91DECD4}" destId="{8098229D-7E2A-41B5-9F30-BC615B928F6F}" srcOrd="0" destOrd="0" presId="urn:microsoft.com/office/officeart/2005/8/layout/hProcess9"/>
    <dgm:cxn modelId="{2883D263-9AFB-4223-9BC3-AC1352FDC9EA}" type="presParOf" srcId="{99A20CB7-88C8-4253-8584-78D5D91DECD4}" destId="{992993D1-95C2-4993-8941-E4593D937826}" srcOrd="1" destOrd="0" presId="urn:microsoft.com/office/officeart/2005/8/layout/hProcess9"/>
    <dgm:cxn modelId="{2536A71F-B29A-41CC-9131-C9706205041A}" type="presParOf" srcId="{99A20CB7-88C8-4253-8584-78D5D91DECD4}" destId="{D2FA8B24-3AFC-4C14-81C5-8046F7EF1DD8}" srcOrd="2" destOrd="0" presId="urn:microsoft.com/office/officeart/2005/8/layout/hProcess9"/>
    <dgm:cxn modelId="{EC7DFF28-4B72-413D-AC71-8FADD04231BD}" type="presParOf" srcId="{99A20CB7-88C8-4253-8584-78D5D91DECD4}" destId="{40CB8C4F-5224-49CC-8A2A-4405AA8A7A63}" srcOrd="3" destOrd="0" presId="urn:microsoft.com/office/officeart/2005/8/layout/hProcess9"/>
    <dgm:cxn modelId="{42EF8644-4E5F-4289-8222-DC605C5C8703}" type="presParOf" srcId="{99A20CB7-88C8-4253-8584-78D5D91DECD4}" destId="{7BE2C09B-77B4-4CEB-9C8F-74C2AA2A71DE}" srcOrd="4" destOrd="0" presId="urn:microsoft.com/office/officeart/2005/8/layout/hProcess9"/>
    <dgm:cxn modelId="{370216FC-D50E-4B18-BE38-ABA782D0A4B8}" type="presParOf" srcId="{99A20CB7-88C8-4253-8584-78D5D91DECD4}" destId="{0D63CCF9-A10C-4D13-98CE-11CB392B81BA}" srcOrd="5" destOrd="0" presId="urn:microsoft.com/office/officeart/2005/8/layout/hProcess9"/>
    <dgm:cxn modelId="{F9B150B9-7FD4-42ED-B91A-72183BA7F75B}" type="presParOf" srcId="{99A20CB7-88C8-4253-8584-78D5D91DECD4}" destId="{640F6AD1-F585-40D9-8574-6B31B6AA2D59}" srcOrd="6" destOrd="0" presId="urn:microsoft.com/office/officeart/2005/8/layout/hProcess9"/>
    <dgm:cxn modelId="{4F5C6355-0343-479E-ABAD-2A46048D715B}" type="presParOf" srcId="{99A20CB7-88C8-4253-8584-78D5D91DECD4}" destId="{E1CB9E57-5823-4F78-BBE2-395AFE27C0D2}" srcOrd="7" destOrd="0" presId="urn:microsoft.com/office/officeart/2005/8/layout/hProcess9"/>
    <dgm:cxn modelId="{6DDFD98E-126D-48EE-8E3A-A71BC5C666EC}" type="presParOf" srcId="{99A20CB7-88C8-4253-8584-78D5D91DECD4}" destId="{451925E2-D2FA-4057-B830-9CFBC8FE444E}"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custT="1"/>
      <dgm:spPr>
        <a:solidFill>
          <a:schemeClr val="accent1"/>
        </a:solidFill>
        <a:ln>
          <a:noFill/>
        </a:ln>
      </dgm:spPr>
      <dgm:t>
        <a:bodyPr/>
        <a:lstStyle/>
        <a:p>
          <a:r>
            <a:rPr lang="en-US" sz="2800" b="1" dirty="0">
              <a:solidFill>
                <a:schemeClr val="bg1"/>
              </a:solidFill>
            </a:rPr>
            <a:t>Personal Data</a:t>
          </a:r>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6287FBF7-90BA-44CD-A9C2-3BE6956DFE67}">
      <dgm:prSet phldrT="[Text]" custT="1"/>
      <dgm:spPr>
        <a:solidFill>
          <a:schemeClr val="accent1"/>
        </a:solidFill>
        <a:ln>
          <a:noFill/>
        </a:ln>
      </dgm:spPr>
      <dgm:t>
        <a:bodyPr/>
        <a:lstStyle/>
        <a:p>
          <a:r>
            <a:rPr lang="en-US" sz="2800" b="1" dirty="0" smtClean="0"/>
            <a:t>Rehire</a:t>
          </a:r>
          <a:endParaRPr lang="en-US" sz="2800" b="1" dirty="0"/>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2ACA077D-4897-4CF2-A979-16D6C63FEC27}">
      <dgm:prSet phldrT="[Text]" custT="1"/>
      <dgm:spPr>
        <a:solidFill>
          <a:schemeClr val="accent1"/>
        </a:solidFill>
        <a:ln>
          <a:noFill/>
        </a:ln>
      </dgm:spPr>
      <dgm:t>
        <a:bodyPr/>
        <a:lstStyle/>
        <a:p>
          <a:r>
            <a:rPr lang="en-US" sz="2800" b="1" dirty="0" smtClean="0"/>
            <a:t>Transfers</a:t>
          </a:r>
          <a:endParaRPr lang="en-US" sz="2800" b="1" dirty="0"/>
        </a:p>
      </dgm:t>
    </dgm:pt>
    <dgm:pt modelId="{6B474AE3-2A17-44F1-8EDD-4C99CC0D019B}" type="sibTrans" cxnId="{E424FF33-7ED8-4DA2-B563-5132A3FCD586}">
      <dgm:prSet/>
      <dgm:spPr/>
      <dgm:t>
        <a:bodyPr/>
        <a:lstStyle/>
        <a:p>
          <a:endParaRPr lang="en-US"/>
        </a:p>
      </dgm:t>
    </dgm:pt>
    <dgm:pt modelId="{21866B20-6045-485E-964E-6E6ABE3A429E}" type="parTrans" cxnId="{E424FF33-7ED8-4DA2-B563-5132A3FCD586}">
      <dgm:prSet/>
      <dgm:spPr/>
      <dgm:t>
        <a:bodyPr/>
        <a:lstStyle/>
        <a:p>
          <a:endParaRPr lang="en-US"/>
        </a:p>
      </dgm:t>
    </dgm:pt>
    <dgm:pt modelId="{780F2679-A637-491B-8611-933F0773988B}">
      <dgm:prSet phldrT="[Text]" custT="1"/>
      <dgm:spPr>
        <a:solidFill>
          <a:schemeClr val="bg2"/>
        </a:solidFill>
        <a:ln>
          <a:noFill/>
        </a:ln>
      </dgm:spPr>
      <dgm:t>
        <a:bodyPr/>
        <a:lstStyle/>
        <a:p>
          <a:r>
            <a:rPr lang="en-US" sz="2800" b="1" dirty="0" smtClean="0"/>
            <a:t>Terminations</a:t>
          </a:r>
          <a:endParaRPr lang="en-US" sz="2800" b="1" dirty="0"/>
        </a:p>
      </dgm:t>
    </dgm:pt>
    <dgm:pt modelId="{1960CF78-1D7B-4F9D-8C15-52A662F59C04}" type="parTrans" cxnId="{7B9A21C7-3B51-44F2-B1DD-6982A632BABA}">
      <dgm:prSet/>
      <dgm:spPr/>
      <dgm:t>
        <a:bodyPr/>
        <a:lstStyle/>
        <a:p>
          <a:endParaRPr lang="en-US"/>
        </a:p>
      </dgm:t>
    </dgm:pt>
    <dgm:pt modelId="{D4E3302B-C67B-492F-B124-964F0F9E21DE}" type="sibTrans" cxnId="{7B9A21C7-3B51-44F2-B1DD-6982A632BABA}">
      <dgm:prSet/>
      <dgm:spPr/>
      <dgm:t>
        <a:bodyPr/>
        <a:lstStyle/>
        <a:p>
          <a:endParaRPr lang="en-US"/>
        </a:p>
      </dgm:t>
    </dgm:pt>
    <dgm:pt modelId="{75A27D65-22EC-48B6-A170-6E529501AFEE}">
      <dgm:prSet phldrT="[Text]" custT="1"/>
      <dgm:spPr>
        <a:solidFill>
          <a:schemeClr val="accent1"/>
        </a:solidFill>
        <a:ln>
          <a:noFill/>
        </a:ln>
      </dgm:spPr>
      <dgm:t>
        <a:bodyPr/>
        <a:lstStyle/>
        <a:p>
          <a:r>
            <a:rPr lang="en-US" sz="2800" b="1" dirty="0" smtClean="0"/>
            <a:t>Retirements</a:t>
          </a:r>
          <a:endParaRPr lang="en-US" sz="2800" b="1" dirty="0"/>
        </a:p>
      </dgm:t>
    </dgm:pt>
    <dgm:pt modelId="{46AABA15-446A-483F-84DA-FF13759022E6}" type="parTrans" cxnId="{BFBF431D-2499-48F5-AE38-D8C68DDEB414}">
      <dgm:prSet/>
      <dgm:spPr/>
      <dgm:t>
        <a:bodyPr/>
        <a:lstStyle/>
        <a:p>
          <a:endParaRPr lang="en-US"/>
        </a:p>
      </dgm:t>
    </dgm:pt>
    <dgm:pt modelId="{B402B00E-89D8-49B9-9508-F2137DC47F9F}" type="sibTrans" cxnId="{BFBF431D-2499-48F5-AE38-D8C68DDEB414}">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5"/>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5"/>
      <dgm:spPr/>
    </dgm:pt>
    <dgm:pt modelId="{AEE64FBA-0210-4063-B0D3-9E92D9E18A25}" type="pres">
      <dgm:prSet presAssocID="{452A7F5C-E271-4CD5-A307-A25AD5062F9A}" presName="dstNode" presStyleLbl="node1" presStyleIdx="0" presStyleCnt="5"/>
      <dgm:spPr/>
    </dgm:pt>
    <dgm:pt modelId="{BDE2854F-B583-49DF-9080-F695508E16EF}" type="pres">
      <dgm:prSet presAssocID="{C76D0D2C-4894-45F8-9583-18D75E25F0AD}" presName="text_1" presStyleLbl="node1" presStyleIdx="0" presStyleCnt="5">
        <dgm:presLayoutVars>
          <dgm:bulletEnabled val="1"/>
        </dgm:presLayoutVars>
      </dgm:prSet>
      <dgm:spPr/>
      <dgm:t>
        <a:bodyPr/>
        <a:lstStyle/>
        <a:p>
          <a:endParaRPr lang="en-US"/>
        </a:p>
      </dgm:t>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5"/>
      <dgm:spPr>
        <a:ln>
          <a:solidFill>
            <a:schemeClr val="bg2"/>
          </a:solidFill>
        </a:ln>
      </dgm:spPr>
      <dgm:t>
        <a:bodyPr/>
        <a:lstStyle/>
        <a:p>
          <a:endParaRPr lang="en-US"/>
        </a:p>
      </dgm:t>
    </dgm:pt>
    <dgm:pt modelId="{340503F1-F8DF-4311-A028-91AB6F39A540}" type="pres">
      <dgm:prSet presAssocID="{6287FBF7-90BA-44CD-A9C2-3BE6956DFE67}" presName="text_2" presStyleLbl="node1" presStyleIdx="1" presStyleCnt="5">
        <dgm:presLayoutVars>
          <dgm:bulletEnabled val="1"/>
        </dgm:presLayoutVars>
      </dgm:prSet>
      <dgm:spPr/>
      <dgm:t>
        <a:bodyPr/>
        <a:lstStyle/>
        <a:p>
          <a:endParaRPr lang="en-US"/>
        </a:p>
      </dgm:t>
    </dgm:pt>
    <dgm:pt modelId="{51C2DD2B-54C7-4D51-8633-1F7AFAEE540B}" type="pres">
      <dgm:prSet presAssocID="{6287FBF7-90BA-44CD-A9C2-3BE6956DFE67}" presName="accent_2" presStyleCnt="0"/>
      <dgm:spPr/>
    </dgm:pt>
    <dgm:pt modelId="{CC02BE62-3B7D-4461-9C39-EC575DDD736B}" type="pres">
      <dgm:prSet presAssocID="{6287FBF7-90BA-44CD-A9C2-3BE6956DFE67}" presName="accentRepeatNode" presStyleLbl="solidFgAcc1" presStyleIdx="1" presStyleCnt="5"/>
      <dgm:spPr>
        <a:ln>
          <a:solidFill>
            <a:schemeClr val="bg2"/>
          </a:solidFill>
        </a:ln>
      </dgm:spPr>
      <dgm:t>
        <a:bodyPr/>
        <a:lstStyle/>
        <a:p>
          <a:endParaRPr lang="en-US"/>
        </a:p>
      </dgm:t>
    </dgm:pt>
    <dgm:pt modelId="{E509F0F5-7BA7-41DA-9C07-FA4B2CD2E031}" type="pres">
      <dgm:prSet presAssocID="{2ACA077D-4897-4CF2-A979-16D6C63FEC27}" presName="text_3" presStyleLbl="node1" presStyleIdx="2" presStyleCnt="5">
        <dgm:presLayoutVars>
          <dgm:bulletEnabled val="1"/>
        </dgm:presLayoutVars>
      </dgm:prSet>
      <dgm:spPr/>
      <dgm:t>
        <a:bodyPr/>
        <a:lstStyle/>
        <a:p>
          <a:endParaRPr lang="en-US"/>
        </a:p>
      </dgm:t>
    </dgm:pt>
    <dgm:pt modelId="{8D8A2BD4-66CB-400A-B28C-72A4BE8A3601}" type="pres">
      <dgm:prSet presAssocID="{2ACA077D-4897-4CF2-A979-16D6C63FEC27}" presName="accent_3" presStyleCnt="0"/>
      <dgm:spPr/>
    </dgm:pt>
    <dgm:pt modelId="{7E0D7686-BB12-49D9-B576-91588A93951A}" type="pres">
      <dgm:prSet presAssocID="{2ACA077D-4897-4CF2-A979-16D6C63FEC27}" presName="accentRepeatNode" presStyleLbl="solidFgAcc1" presStyleIdx="2" presStyleCnt="5"/>
      <dgm:spPr>
        <a:ln>
          <a:solidFill>
            <a:schemeClr val="bg2"/>
          </a:solidFill>
        </a:ln>
      </dgm:spPr>
      <dgm:t>
        <a:bodyPr/>
        <a:lstStyle/>
        <a:p>
          <a:endParaRPr lang="en-US"/>
        </a:p>
      </dgm:t>
    </dgm:pt>
    <dgm:pt modelId="{77746E95-7B94-47B6-AD01-6696943ACC53}" type="pres">
      <dgm:prSet presAssocID="{780F2679-A637-491B-8611-933F0773988B}" presName="text_4" presStyleLbl="node1" presStyleIdx="3" presStyleCnt="5">
        <dgm:presLayoutVars>
          <dgm:bulletEnabled val="1"/>
        </dgm:presLayoutVars>
      </dgm:prSet>
      <dgm:spPr/>
      <dgm:t>
        <a:bodyPr/>
        <a:lstStyle/>
        <a:p>
          <a:endParaRPr lang="en-US"/>
        </a:p>
      </dgm:t>
    </dgm:pt>
    <dgm:pt modelId="{EC51419D-D10B-43FF-9792-515279D5AE40}" type="pres">
      <dgm:prSet presAssocID="{780F2679-A637-491B-8611-933F0773988B}" presName="accent_4" presStyleCnt="0"/>
      <dgm:spPr/>
    </dgm:pt>
    <dgm:pt modelId="{7B48AAC2-FE85-4C9E-959B-27C2CA3C9079}" type="pres">
      <dgm:prSet presAssocID="{780F2679-A637-491B-8611-933F0773988B}" presName="accentRepeatNode" presStyleLbl="solidFgAcc1" presStyleIdx="3" presStyleCnt="5"/>
      <dgm:spPr>
        <a:ln>
          <a:solidFill>
            <a:schemeClr val="accent4"/>
          </a:solidFill>
        </a:ln>
      </dgm:spPr>
      <dgm:t>
        <a:bodyPr/>
        <a:lstStyle/>
        <a:p>
          <a:endParaRPr lang="en-US"/>
        </a:p>
      </dgm:t>
    </dgm:pt>
    <dgm:pt modelId="{C84D4139-B23C-4461-9C1B-C6190E12C131}" type="pres">
      <dgm:prSet presAssocID="{75A27D65-22EC-48B6-A170-6E529501AFEE}" presName="text_5" presStyleLbl="node1" presStyleIdx="4" presStyleCnt="5">
        <dgm:presLayoutVars>
          <dgm:bulletEnabled val="1"/>
        </dgm:presLayoutVars>
      </dgm:prSet>
      <dgm:spPr/>
      <dgm:t>
        <a:bodyPr/>
        <a:lstStyle/>
        <a:p>
          <a:endParaRPr lang="en-US"/>
        </a:p>
      </dgm:t>
    </dgm:pt>
    <dgm:pt modelId="{8B78070F-5BB9-4768-9469-C747319F4B6B}" type="pres">
      <dgm:prSet presAssocID="{75A27D65-22EC-48B6-A170-6E529501AFEE}" presName="accent_5" presStyleCnt="0"/>
      <dgm:spPr/>
    </dgm:pt>
    <dgm:pt modelId="{DB4E7467-E7F9-4BD1-9C08-1516B850C3AC}" type="pres">
      <dgm:prSet presAssocID="{75A27D65-22EC-48B6-A170-6E529501AFEE}" presName="accentRepeatNode" presStyleLbl="solidFgAcc1" presStyleIdx="4" presStyleCnt="5"/>
      <dgm:spPr>
        <a:ln>
          <a:solidFill>
            <a:schemeClr val="bg2"/>
          </a:solidFill>
        </a:ln>
      </dgm:spPr>
      <dgm:t>
        <a:bodyPr/>
        <a:lstStyle/>
        <a:p>
          <a:endParaRPr lang="en-US"/>
        </a:p>
      </dgm:t>
    </dgm:pt>
  </dgm:ptLst>
  <dgm:cxnLst>
    <dgm:cxn modelId="{4C3F8BCC-69B7-4ADA-A92E-73A32A37DBDE}" type="presOf" srcId="{780F2679-A637-491B-8611-933F0773988B}" destId="{77746E95-7B94-47B6-AD01-6696943ACC53}" srcOrd="0" destOrd="0" presId="urn:microsoft.com/office/officeart/2008/layout/VerticalCurvedList"/>
    <dgm:cxn modelId="{AC387AC0-5E6D-4031-8D93-1134EA390EBA}" type="presOf" srcId="{2ACA077D-4897-4CF2-A979-16D6C63FEC27}" destId="{E509F0F5-7BA7-41DA-9C07-FA4B2CD2E031}" srcOrd="0" destOrd="0" presId="urn:microsoft.com/office/officeart/2008/layout/VerticalCurvedList"/>
    <dgm:cxn modelId="{6640CC45-2457-453A-8D31-65FB4311C7BC}" type="presOf" srcId="{6287FBF7-90BA-44CD-A9C2-3BE6956DFE67}" destId="{340503F1-F8DF-4311-A028-91AB6F39A540}"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2" destOrd="0" parTransId="{21866B20-6045-485E-964E-6E6ABE3A429E}" sibTransId="{6B474AE3-2A17-44F1-8EDD-4C99CC0D019B}"/>
    <dgm:cxn modelId="{7B9A21C7-3B51-44F2-B1DD-6982A632BABA}" srcId="{452A7F5C-E271-4CD5-A307-A25AD5062F9A}" destId="{780F2679-A637-491B-8611-933F0773988B}" srcOrd="3" destOrd="0" parTransId="{1960CF78-1D7B-4F9D-8C15-52A662F59C04}" sibTransId="{D4E3302B-C67B-492F-B124-964F0F9E21DE}"/>
    <dgm:cxn modelId="{94B8FE7A-2C7C-44C0-91B7-A5AD03BFFA83}" srcId="{452A7F5C-E271-4CD5-A307-A25AD5062F9A}" destId="{6287FBF7-90BA-44CD-A9C2-3BE6956DFE67}" srcOrd="1" destOrd="0" parTransId="{44E4CCA2-78A7-41C5-8E6B-DC5AF2ED221C}" sibTransId="{83FD1826-CAA7-4626-A8AA-3BCA9D9B41A3}"/>
    <dgm:cxn modelId="{BFBF431D-2499-48F5-AE38-D8C68DDEB414}" srcId="{452A7F5C-E271-4CD5-A307-A25AD5062F9A}" destId="{75A27D65-22EC-48B6-A170-6E529501AFEE}" srcOrd="4" destOrd="0" parTransId="{46AABA15-446A-483F-84DA-FF13759022E6}" sibTransId="{B402B00E-89D8-49B9-9508-F2137DC47F9F}"/>
    <dgm:cxn modelId="{59C7557A-8793-41CD-8082-4FE11B7BFD66}" type="presOf" srcId="{C76D0D2C-4894-45F8-9583-18D75E25F0AD}" destId="{BDE2854F-B583-49DF-9080-F695508E16EF}"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81949482-E3A6-4C0E-B289-06E81EE8F2A3}" type="presOf" srcId="{75A27D65-22EC-48B6-A170-6E529501AFEE}" destId="{C84D4139-B23C-4461-9C1B-C6190E12C131}" srcOrd="0" destOrd="0" presId="urn:microsoft.com/office/officeart/2008/layout/VerticalCurvedList"/>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008B7076-837C-4A89-904A-08C215D25CA4}" type="presParOf" srcId="{5A30AF97-B98C-4514-8031-6C5B8A07CC54}" destId="{E509F0F5-7BA7-41DA-9C07-FA4B2CD2E031}" srcOrd="5" destOrd="0" presId="urn:microsoft.com/office/officeart/2008/layout/VerticalCurvedList"/>
    <dgm:cxn modelId="{5B754086-8524-4AE9-B369-DEA0BCC6C73D}" type="presParOf" srcId="{5A30AF97-B98C-4514-8031-6C5B8A07CC54}" destId="{8D8A2BD4-66CB-400A-B28C-72A4BE8A3601}" srcOrd="6" destOrd="0" presId="urn:microsoft.com/office/officeart/2008/layout/VerticalCurvedList"/>
    <dgm:cxn modelId="{2270D612-DDEC-4298-96D1-B12B8BB14F19}" type="presParOf" srcId="{8D8A2BD4-66CB-400A-B28C-72A4BE8A3601}" destId="{7E0D7686-BB12-49D9-B576-91588A93951A}" srcOrd="0" destOrd="0" presId="urn:microsoft.com/office/officeart/2008/layout/VerticalCurvedList"/>
    <dgm:cxn modelId="{999D9324-E282-4342-AB99-7E50C9AEFDBF}" type="presParOf" srcId="{5A30AF97-B98C-4514-8031-6C5B8A07CC54}" destId="{77746E95-7B94-47B6-AD01-6696943ACC53}" srcOrd="7" destOrd="0" presId="urn:microsoft.com/office/officeart/2008/layout/VerticalCurvedList"/>
    <dgm:cxn modelId="{5FBE7EEE-3AF1-4B7E-AD2C-34A8CC3097A0}" type="presParOf" srcId="{5A30AF97-B98C-4514-8031-6C5B8A07CC54}" destId="{EC51419D-D10B-43FF-9792-515279D5AE40}" srcOrd="8" destOrd="0" presId="urn:microsoft.com/office/officeart/2008/layout/VerticalCurvedList"/>
    <dgm:cxn modelId="{7F0640A6-7E1D-47BD-9159-9E1BAB9F0FB9}" type="presParOf" srcId="{EC51419D-D10B-43FF-9792-515279D5AE40}" destId="{7B48AAC2-FE85-4C9E-959B-27C2CA3C9079}" srcOrd="0" destOrd="0" presId="urn:microsoft.com/office/officeart/2008/layout/VerticalCurvedList"/>
    <dgm:cxn modelId="{B752F6D7-80C7-4E5E-B3A6-D438371CFC3E}" type="presParOf" srcId="{5A30AF97-B98C-4514-8031-6C5B8A07CC54}" destId="{C84D4139-B23C-4461-9C1B-C6190E12C131}" srcOrd="9" destOrd="0" presId="urn:microsoft.com/office/officeart/2008/layout/VerticalCurvedList"/>
    <dgm:cxn modelId="{49712A93-7B85-4722-BFAC-25F268254865}" type="presParOf" srcId="{5A30AF97-B98C-4514-8031-6C5B8A07CC54}" destId="{8B78070F-5BB9-4768-9469-C747319F4B6B}" srcOrd="10" destOrd="0" presId="urn:microsoft.com/office/officeart/2008/layout/VerticalCurvedList"/>
    <dgm:cxn modelId="{374F76F2-BB83-482C-B61A-81C2F1B5F8CF}" type="presParOf" srcId="{8B78070F-5BB9-4768-9469-C747319F4B6B}" destId="{DB4E7467-E7F9-4BD1-9C08-1516B850C3A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simple2" qsCatId="simple" csTypeId="urn:microsoft.com/office/officeart/2005/8/colors/colorful5" csCatId="colorful" phldr="1"/>
      <dgm:spPr/>
    </dgm:pt>
    <dgm:pt modelId="{343766AB-6B28-44AF-8D88-4855D300E150}">
      <dgm:prSet phldrT="[Text]" custT="1"/>
      <dgm:spPr/>
      <dgm:t>
        <a:bodyPr/>
        <a:lstStyle/>
        <a:p>
          <a:r>
            <a:rPr lang="en-US" sz="1600" smtClean="0"/>
            <a:t>Save &amp; Submit</a:t>
          </a:r>
          <a:endParaRPr lang="en-US" sz="1600" dirty="0"/>
        </a:p>
      </dgm:t>
    </dgm:pt>
    <dgm:pt modelId="{5BAEE0B5-2875-4A83-B6AA-5A80502807CD}" type="parTrans" cxnId="{2449CA8D-DE34-4E56-B21B-FF3DE628E3A2}">
      <dgm:prSet/>
      <dgm:spPr/>
      <dgm:t>
        <a:bodyPr/>
        <a:lstStyle/>
        <a:p>
          <a:endParaRPr lang="en-US" sz="2400">
            <a:solidFill>
              <a:schemeClr val="tx1"/>
            </a:solidFill>
          </a:endParaRPr>
        </a:p>
      </dgm:t>
    </dgm:pt>
    <dgm:pt modelId="{C6E7607F-9DEC-41CA-A405-17B6F43C51FE}" type="sibTrans" cxnId="{2449CA8D-DE34-4E56-B21B-FF3DE628E3A2}">
      <dgm:prSet/>
      <dgm:spPr/>
      <dgm:t>
        <a:bodyPr/>
        <a:lstStyle/>
        <a:p>
          <a:endParaRPr lang="en-US" sz="2400">
            <a:solidFill>
              <a:schemeClr val="tx1"/>
            </a:solidFill>
          </a:endParaRPr>
        </a:p>
      </dgm:t>
    </dgm:pt>
    <dgm:pt modelId="{920646B3-286E-4059-8504-E7BD96E74DC6}">
      <dgm:prSet phldrT="[Text]" custT="1"/>
      <dgm:spPr/>
      <dgm:t>
        <a:bodyPr/>
        <a:lstStyle/>
        <a:p>
          <a:r>
            <a:rPr lang="en-US" sz="1600" dirty="0" smtClean="0"/>
            <a:t>Enter termination details and attach supporting documentation as needed</a:t>
          </a:r>
          <a:endParaRPr lang="en-US" sz="1600" dirty="0"/>
        </a:p>
      </dgm:t>
    </dgm:pt>
    <dgm:pt modelId="{A21744AC-97E9-4150-BB58-2F668155527D}" type="sibTrans" cxnId="{FEB80703-7A66-441F-BDB6-634599ACA089}">
      <dgm:prSet/>
      <dgm:spPr/>
      <dgm:t>
        <a:bodyPr/>
        <a:lstStyle/>
        <a:p>
          <a:endParaRPr lang="en-US" sz="2400">
            <a:solidFill>
              <a:schemeClr val="tx1"/>
            </a:solidFill>
          </a:endParaRPr>
        </a:p>
      </dgm:t>
    </dgm:pt>
    <dgm:pt modelId="{BF9650BB-3521-48E1-B0AA-46334792C173}" type="parTrans" cxnId="{FEB80703-7A66-441F-BDB6-634599ACA089}">
      <dgm:prSet/>
      <dgm:spPr/>
      <dgm:t>
        <a:bodyPr/>
        <a:lstStyle/>
        <a:p>
          <a:endParaRPr lang="en-US" sz="2400">
            <a:solidFill>
              <a:schemeClr val="tx1"/>
            </a:solidFill>
          </a:endParaRPr>
        </a:p>
      </dgm:t>
    </dgm:pt>
    <dgm:pt modelId="{BFFF30A9-0DF3-4683-88A0-6F71ED0F8049}">
      <dgm:prSet phldrT="[Text]" custT="1"/>
      <dgm:spPr/>
      <dgm:t>
        <a:bodyPr/>
        <a:lstStyle/>
        <a:p>
          <a:r>
            <a:rPr lang="en-US" sz="1600" smtClean="0"/>
            <a:t>Select the Termination template</a:t>
          </a:r>
          <a:endParaRPr lang="en-US" sz="1600" dirty="0"/>
        </a:p>
      </dgm:t>
    </dgm:pt>
    <dgm:pt modelId="{E8E9BC61-6D54-41DC-AC77-A41BB960EAA9}" type="sibTrans" cxnId="{72CFBDA5-4340-4109-A8AF-6235ED38ACC2}">
      <dgm:prSet/>
      <dgm:spPr/>
      <dgm:t>
        <a:bodyPr/>
        <a:lstStyle/>
        <a:p>
          <a:endParaRPr lang="en-US" sz="2400">
            <a:solidFill>
              <a:schemeClr val="tx1"/>
            </a:solidFill>
          </a:endParaRPr>
        </a:p>
      </dgm:t>
    </dgm:pt>
    <dgm:pt modelId="{E17FAE7E-7F6A-47C7-A855-7E7DA4099D5B}" type="parTrans" cxnId="{72CFBDA5-4340-4109-A8AF-6235ED38ACC2}">
      <dgm:prSet/>
      <dgm:spPr/>
      <dgm:t>
        <a:bodyPr/>
        <a:lstStyle/>
        <a:p>
          <a:endParaRPr lang="en-US" sz="2400">
            <a:solidFill>
              <a:schemeClr val="tx1"/>
            </a:solidFill>
          </a:endParaRPr>
        </a:p>
      </dgm:t>
    </dgm:pt>
    <dgm:pt modelId="{287F5AE9-D646-4DB6-96F1-A90953FA3300}">
      <dgm:prSet custT="1"/>
      <dgm:spPr/>
      <dgm:t>
        <a:bodyPr/>
        <a:lstStyle/>
        <a:p>
          <a:r>
            <a:rPr lang="en-US" sz="1600" smtClean="0"/>
            <a:t>Navigate to the </a:t>
          </a:r>
          <a:br>
            <a:rPr lang="en-US" sz="1600" smtClean="0"/>
          </a:br>
          <a:r>
            <a:rPr lang="en-US" sz="1600" smtClean="0"/>
            <a:t>Smart HR Transactions page</a:t>
          </a:r>
          <a:endParaRPr lang="en-US" sz="1600" dirty="0"/>
        </a:p>
      </dgm:t>
    </dgm:pt>
    <dgm:pt modelId="{0730CCA1-AFDB-404A-B929-01068128D5BD}" type="parTrans" cxnId="{B1CC4D97-6132-4476-869D-238130858E71}">
      <dgm:prSet/>
      <dgm:spPr/>
      <dgm:t>
        <a:bodyPr/>
        <a:lstStyle/>
        <a:p>
          <a:endParaRPr lang="en-US" sz="2400">
            <a:solidFill>
              <a:schemeClr val="tx1"/>
            </a:solidFill>
          </a:endParaRPr>
        </a:p>
      </dgm:t>
    </dgm:pt>
    <dgm:pt modelId="{A4C6C700-5BD9-45FE-81C3-404DD3D0130C}" type="sibTrans" cxnId="{B1CC4D97-6132-4476-869D-238130858E71}">
      <dgm:prSet/>
      <dgm:spPr/>
      <dgm:t>
        <a:bodyPr/>
        <a:lstStyle/>
        <a:p>
          <a:endParaRPr lang="en-US" sz="2400">
            <a:solidFill>
              <a:schemeClr val="tx1"/>
            </a:solidFill>
          </a:endParaRPr>
        </a:p>
      </dgm:t>
    </dgm:pt>
    <dgm:pt modelId="{C75EE085-8C1E-450F-83A5-91947E690A1B}">
      <dgm:prSet custT="1"/>
      <dgm:spPr/>
      <dgm:t>
        <a:bodyPr/>
        <a:lstStyle/>
        <a:p>
          <a:r>
            <a:rPr lang="en-US" sz="1600" smtClean="0"/>
            <a:t>Review Person Org Summary page</a:t>
          </a:r>
          <a:endParaRPr lang="en-US" sz="1600" dirty="0"/>
        </a:p>
      </dgm:t>
    </dgm:pt>
    <dgm:pt modelId="{6DCD75FC-C5BC-4B06-ADBF-E72E386486DD}" type="parTrans" cxnId="{502426BB-F676-42AD-A454-F053EB595916}">
      <dgm:prSet/>
      <dgm:spPr/>
      <dgm:t>
        <a:bodyPr/>
        <a:lstStyle/>
        <a:p>
          <a:endParaRPr lang="en-US" sz="2400">
            <a:solidFill>
              <a:schemeClr val="tx1"/>
            </a:solidFill>
          </a:endParaRPr>
        </a:p>
      </dgm:t>
    </dgm:pt>
    <dgm:pt modelId="{0E7FA36D-540F-4F22-806E-62E9AA080733}" type="sibTrans" cxnId="{502426BB-F676-42AD-A454-F053EB595916}">
      <dgm:prSet/>
      <dgm:spPr/>
      <dgm:t>
        <a:bodyPr/>
        <a:lstStyle/>
        <a:p>
          <a:endParaRPr lang="en-US" sz="2400">
            <a:solidFill>
              <a:schemeClr val="tx1"/>
            </a:solidFill>
          </a:endParaRPr>
        </a:p>
      </dgm:t>
    </dgm:pt>
    <dgm:pt modelId="{3244F81B-CDEC-44C7-824E-7A5043517494}">
      <dgm:prSet custT="1"/>
      <dgm:spPr/>
      <dgm:t>
        <a:bodyPr/>
        <a:lstStyle/>
        <a:p>
          <a:r>
            <a:rPr lang="en-US" sz="1600" smtClean="0"/>
            <a:t>Initiate Final Pay, if needed</a:t>
          </a:r>
          <a:endParaRPr lang="en-US" sz="1600" dirty="0"/>
        </a:p>
      </dgm:t>
    </dgm:pt>
    <dgm:pt modelId="{42F9E9DD-AA51-43D4-AFB1-D850D399D2E9}" type="parTrans" cxnId="{D15D64B1-D025-4D29-968A-73E7141F23CB}">
      <dgm:prSet/>
      <dgm:spPr/>
      <dgm:t>
        <a:bodyPr/>
        <a:lstStyle/>
        <a:p>
          <a:endParaRPr lang="en-US" sz="2400">
            <a:solidFill>
              <a:schemeClr val="tx1"/>
            </a:solidFill>
          </a:endParaRPr>
        </a:p>
      </dgm:t>
    </dgm:pt>
    <dgm:pt modelId="{F276351B-B9DC-449C-9841-85C735660C4F}" type="sibTrans" cxnId="{D15D64B1-D025-4D29-968A-73E7141F23CB}">
      <dgm:prSet/>
      <dgm:spPr/>
      <dgm:t>
        <a:bodyPr/>
        <a:lstStyle/>
        <a:p>
          <a:endParaRPr lang="en-US" sz="2400">
            <a:solidFill>
              <a:schemeClr val="tx1"/>
            </a:solidFill>
          </a:endParaRPr>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dgm:spPr/>
    </dgm:pt>
    <dgm:pt modelId="{99A20CB7-88C8-4253-8584-78D5D91DECD4}" type="pres">
      <dgm:prSet presAssocID="{09DCE3F5-322E-4279-9F15-669277168534}" presName="linearProcess" presStyleCnt="0"/>
      <dgm:spPr/>
    </dgm:pt>
    <dgm:pt modelId="{8098229D-7E2A-41B5-9F30-BC615B928F6F}" type="pres">
      <dgm:prSet presAssocID="{C75EE085-8C1E-450F-83A5-91947E690A1B}" presName="textNode" presStyleLbl="node1" presStyleIdx="0" presStyleCnt="6">
        <dgm:presLayoutVars>
          <dgm:bulletEnabled val="1"/>
        </dgm:presLayoutVars>
      </dgm:prSet>
      <dgm:spPr/>
      <dgm:t>
        <a:bodyPr/>
        <a:lstStyle/>
        <a:p>
          <a:endParaRPr lang="en-US"/>
        </a:p>
      </dgm:t>
    </dgm:pt>
    <dgm:pt modelId="{992993D1-95C2-4993-8941-E4593D937826}" type="pres">
      <dgm:prSet presAssocID="{0E7FA36D-540F-4F22-806E-62E9AA080733}" presName="sibTrans" presStyleCnt="0"/>
      <dgm:spPr/>
    </dgm:pt>
    <dgm:pt modelId="{D2FA8B24-3AFC-4C14-81C5-8046F7EF1DD8}" type="pres">
      <dgm:prSet presAssocID="{287F5AE9-D646-4DB6-96F1-A90953FA3300}" presName="textNode" presStyleLbl="node1" presStyleIdx="1" presStyleCnt="6">
        <dgm:presLayoutVars>
          <dgm:bulletEnabled val="1"/>
        </dgm:presLayoutVars>
      </dgm:prSet>
      <dgm:spPr/>
      <dgm:t>
        <a:bodyPr/>
        <a:lstStyle/>
        <a:p>
          <a:endParaRPr lang="en-US"/>
        </a:p>
      </dgm:t>
    </dgm:pt>
    <dgm:pt modelId="{40CB8C4F-5224-49CC-8A2A-4405AA8A7A63}" type="pres">
      <dgm:prSet presAssocID="{A4C6C700-5BD9-45FE-81C3-404DD3D0130C}" presName="sibTrans" presStyleCnt="0"/>
      <dgm:spPr/>
    </dgm:pt>
    <dgm:pt modelId="{7BE2C09B-77B4-4CEB-9C8F-74C2AA2A71DE}" type="pres">
      <dgm:prSet presAssocID="{BFFF30A9-0DF3-4683-88A0-6F71ED0F8049}" presName="textNode" presStyleLbl="node1" presStyleIdx="2" presStyleCnt="6">
        <dgm:presLayoutVars>
          <dgm:bulletEnabled val="1"/>
        </dgm:presLayoutVars>
      </dgm:prSet>
      <dgm:spPr/>
      <dgm:t>
        <a:bodyPr/>
        <a:lstStyle/>
        <a:p>
          <a:endParaRPr lang="en-US"/>
        </a:p>
      </dgm:t>
    </dgm:pt>
    <dgm:pt modelId="{0D63CCF9-A10C-4D13-98CE-11CB392B81BA}" type="pres">
      <dgm:prSet presAssocID="{E8E9BC61-6D54-41DC-AC77-A41BB960EAA9}" presName="sibTrans" presStyleCnt="0"/>
      <dgm:spPr/>
    </dgm:pt>
    <dgm:pt modelId="{640F6AD1-F585-40D9-8574-6B31B6AA2D59}" type="pres">
      <dgm:prSet presAssocID="{920646B3-286E-4059-8504-E7BD96E74DC6}" presName="textNode" presStyleLbl="node1" presStyleIdx="3" presStyleCnt="6" custScaleX="130690" custScaleY="94253">
        <dgm:presLayoutVars>
          <dgm:bulletEnabled val="1"/>
        </dgm:presLayoutVars>
      </dgm:prSet>
      <dgm:spPr/>
      <dgm:t>
        <a:bodyPr/>
        <a:lstStyle/>
        <a:p>
          <a:endParaRPr lang="en-US"/>
        </a:p>
      </dgm:t>
    </dgm:pt>
    <dgm:pt modelId="{E1CB9E57-5823-4F78-BBE2-395AFE27C0D2}" type="pres">
      <dgm:prSet presAssocID="{A21744AC-97E9-4150-BB58-2F668155527D}" presName="sibTrans" presStyleCnt="0"/>
      <dgm:spPr/>
    </dgm:pt>
    <dgm:pt modelId="{451925E2-D2FA-4057-B830-9CFBC8FE444E}" type="pres">
      <dgm:prSet presAssocID="{343766AB-6B28-44AF-8D88-4855D300E150}" presName="textNode" presStyleLbl="node1" presStyleIdx="4" presStyleCnt="6">
        <dgm:presLayoutVars>
          <dgm:bulletEnabled val="1"/>
        </dgm:presLayoutVars>
      </dgm:prSet>
      <dgm:spPr/>
      <dgm:t>
        <a:bodyPr/>
        <a:lstStyle/>
        <a:p>
          <a:endParaRPr lang="en-US"/>
        </a:p>
      </dgm:t>
    </dgm:pt>
    <dgm:pt modelId="{7463FBDC-B3F7-4AD9-9D8E-B46110003290}" type="pres">
      <dgm:prSet presAssocID="{C6E7607F-9DEC-41CA-A405-17B6F43C51FE}" presName="sibTrans" presStyleCnt="0"/>
      <dgm:spPr/>
    </dgm:pt>
    <dgm:pt modelId="{77E2AEC0-7C4B-4F3B-979A-D8B213D57EBC}" type="pres">
      <dgm:prSet presAssocID="{3244F81B-CDEC-44C7-824E-7A5043517494}" presName="textNode" presStyleLbl="node1" presStyleIdx="5" presStyleCnt="6">
        <dgm:presLayoutVars>
          <dgm:bulletEnabled val="1"/>
        </dgm:presLayoutVars>
      </dgm:prSet>
      <dgm:spPr/>
      <dgm:t>
        <a:bodyPr/>
        <a:lstStyle/>
        <a:p>
          <a:endParaRPr lang="en-US"/>
        </a:p>
      </dgm:t>
    </dgm:pt>
  </dgm:ptLst>
  <dgm:cxnLst>
    <dgm:cxn modelId="{FFAC6C9C-0C60-4115-8568-E79B8CFF8201}" type="presOf" srcId="{287F5AE9-D646-4DB6-96F1-A90953FA3300}" destId="{D2FA8B24-3AFC-4C14-81C5-8046F7EF1DD8}" srcOrd="0" destOrd="0" presId="urn:microsoft.com/office/officeart/2005/8/layout/hProcess9"/>
    <dgm:cxn modelId="{CC4DEB42-400A-4E1C-8C68-27378FF221FE}" type="presOf" srcId="{BFFF30A9-0DF3-4683-88A0-6F71ED0F8049}" destId="{7BE2C09B-77B4-4CEB-9C8F-74C2AA2A71DE}" srcOrd="0" destOrd="0" presId="urn:microsoft.com/office/officeart/2005/8/layout/hProcess9"/>
    <dgm:cxn modelId="{72CFBDA5-4340-4109-A8AF-6235ED38ACC2}" srcId="{09DCE3F5-322E-4279-9F15-669277168534}" destId="{BFFF30A9-0DF3-4683-88A0-6F71ED0F8049}" srcOrd="2" destOrd="0" parTransId="{E17FAE7E-7F6A-47C7-A855-7E7DA4099D5B}" sibTransId="{E8E9BC61-6D54-41DC-AC77-A41BB960EAA9}"/>
    <dgm:cxn modelId="{FEB80703-7A66-441F-BDB6-634599ACA089}" srcId="{09DCE3F5-322E-4279-9F15-669277168534}" destId="{920646B3-286E-4059-8504-E7BD96E74DC6}" srcOrd="3" destOrd="0" parTransId="{BF9650BB-3521-48E1-B0AA-46334792C173}" sibTransId="{A21744AC-97E9-4150-BB58-2F668155527D}"/>
    <dgm:cxn modelId="{487DEDD3-B380-4C8F-B7AC-3D6DD4359490}" type="presOf" srcId="{920646B3-286E-4059-8504-E7BD96E74DC6}" destId="{640F6AD1-F585-40D9-8574-6B31B6AA2D59}" srcOrd="0" destOrd="0" presId="urn:microsoft.com/office/officeart/2005/8/layout/hProcess9"/>
    <dgm:cxn modelId="{24BF43DD-F55A-468A-97E8-490B34AC899E}" type="presOf" srcId="{343766AB-6B28-44AF-8D88-4855D300E150}" destId="{451925E2-D2FA-4057-B830-9CFBC8FE444E}" srcOrd="0" destOrd="0" presId="urn:microsoft.com/office/officeart/2005/8/layout/hProcess9"/>
    <dgm:cxn modelId="{502426BB-F676-42AD-A454-F053EB595916}" srcId="{09DCE3F5-322E-4279-9F15-669277168534}" destId="{C75EE085-8C1E-450F-83A5-91947E690A1B}" srcOrd="0" destOrd="0" parTransId="{6DCD75FC-C5BC-4B06-ADBF-E72E386486DD}" sibTransId="{0E7FA36D-540F-4F22-806E-62E9AA080733}"/>
    <dgm:cxn modelId="{D15D64B1-D025-4D29-968A-73E7141F23CB}" srcId="{09DCE3F5-322E-4279-9F15-669277168534}" destId="{3244F81B-CDEC-44C7-824E-7A5043517494}" srcOrd="5" destOrd="0" parTransId="{42F9E9DD-AA51-43D4-AFB1-D850D399D2E9}" sibTransId="{F276351B-B9DC-449C-9841-85C735660C4F}"/>
    <dgm:cxn modelId="{2449CA8D-DE34-4E56-B21B-FF3DE628E3A2}" srcId="{09DCE3F5-322E-4279-9F15-669277168534}" destId="{343766AB-6B28-44AF-8D88-4855D300E150}" srcOrd="4" destOrd="0" parTransId="{5BAEE0B5-2875-4A83-B6AA-5A80502807CD}" sibTransId="{C6E7607F-9DEC-41CA-A405-17B6F43C51FE}"/>
    <dgm:cxn modelId="{4E438740-3583-4720-997A-491DE4F33137}" type="presOf" srcId="{3244F81B-CDEC-44C7-824E-7A5043517494}" destId="{77E2AEC0-7C4B-4F3B-979A-D8B213D57EBC}" srcOrd="0" destOrd="0" presId="urn:microsoft.com/office/officeart/2005/8/layout/hProcess9"/>
    <dgm:cxn modelId="{3B5EF6B9-CC62-43BA-AAAC-A4ECDB0AD707}" type="presOf" srcId="{09DCE3F5-322E-4279-9F15-669277168534}" destId="{3E2415BB-78BE-493D-AC5E-49F3AC62F5EF}" srcOrd="0" destOrd="0" presId="urn:microsoft.com/office/officeart/2005/8/layout/hProcess9"/>
    <dgm:cxn modelId="{F0A62419-F698-4199-84A4-D7407D100583}" type="presOf" srcId="{C75EE085-8C1E-450F-83A5-91947E690A1B}" destId="{8098229D-7E2A-41B5-9F30-BC615B928F6F}" srcOrd="0" destOrd="0" presId="urn:microsoft.com/office/officeart/2005/8/layout/hProcess9"/>
    <dgm:cxn modelId="{B1CC4D97-6132-4476-869D-238130858E71}" srcId="{09DCE3F5-322E-4279-9F15-669277168534}" destId="{287F5AE9-D646-4DB6-96F1-A90953FA3300}" srcOrd="1" destOrd="0" parTransId="{0730CCA1-AFDB-404A-B929-01068128D5BD}" sibTransId="{A4C6C700-5BD9-45FE-81C3-404DD3D0130C}"/>
    <dgm:cxn modelId="{B9721DF4-235C-48CB-BF22-66B3E5EE76B3}" type="presParOf" srcId="{3E2415BB-78BE-493D-AC5E-49F3AC62F5EF}" destId="{638E1670-D66D-4188-8BF4-4EFBAB8E837A}" srcOrd="0" destOrd="0" presId="urn:microsoft.com/office/officeart/2005/8/layout/hProcess9"/>
    <dgm:cxn modelId="{6A3E2076-E610-47FA-A610-8B473C5CFA0C}" type="presParOf" srcId="{3E2415BB-78BE-493D-AC5E-49F3AC62F5EF}" destId="{99A20CB7-88C8-4253-8584-78D5D91DECD4}" srcOrd="1" destOrd="0" presId="urn:microsoft.com/office/officeart/2005/8/layout/hProcess9"/>
    <dgm:cxn modelId="{91F28361-CA9F-4FFD-813F-8FBFEE7C2774}" type="presParOf" srcId="{99A20CB7-88C8-4253-8584-78D5D91DECD4}" destId="{8098229D-7E2A-41B5-9F30-BC615B928F6F}" srcOrd="0" destOrd="0" presId="urn:microsoft.com/office/officeart/2005/8/layout/hProcess9"/>
    <dgm:cxn modelId="{2883D263-9AFB-4223-9BC3-AC1352FDC9EA}" type="presParOf" srcId="{99A20CB7-88C8-4253-8584-78D5D91DECD4}" destId="{992993D1-95C2-4993-8941-E4593D937826}" srcOrd="1" destOrd="0" presId="urn:microsoft.com/office/officeart/2005/8/layout/hProcess9"/>
    <dgm:cxn modelId="{2536A71F-B29A-41CC-9131-C9706205041A}" type="presParOf" srcId="{99A20CB7-88C8-4253-8584-78D5D91DECD4}" destId="{D2FA8B24-3AFC-4C14-81C5-8046F7EF1DD8}" srcOrd="2" destOrd="0" presId="urn:microsoft.com/office/officeart/2005/8/layout/hProcess9"/>
    <dgm:cxn modelId="{EC7DFF28-4B72-413D-AC71-8FADD04231BD}" type="presParOf" srcId="{99A20CB7-88C8-4253-8584-78D5D91DECD4}" destId="{40CB8C4F-5224-49CC-8A2A-4405AA8A7A63}" srcOrd="3" destOrd="0" presId="urn:microsoft.com/office/officeart/2005/8/layout/hProcess9"/>
    <dgm:cxn modelId="{42EF8644-4E5F-4289-8222-DC605C5C8703}" type="presParOf" srcId="{99A20CB7-88C8-4253-8584-78D5D91DECD4}" destId="{7BE2C09B-77B4-4CEB-9C8F-74C2AA2A71DE}" srcOrd="4" destOrd="0" presId="urn:microsoft.com/office/officeart/2005/8/layout/hProcess9"/>
    <dgm:cxn modelId="{370216FC-D50E-4B18-BE38-ABA782D0A4B8}" type="presParOf" srcId="{99A20CB7-88C8-4253-8584-78D5D91DECD4}" destId="{0D63CCF9-A10C-4D13-98CE-11CB392B81BA}" srcOrd="5" destOrd="0" presId="urn:microsoft.com/office/officeart/2005/8/layout/hProcess9"/>
    <dgm:cxn modelId="{F9B150B9-7FD4-42ED-B91A-72183BA7F75B}" type="presParOf" srcId="{99A20CB7-88C8-4253-8584-78D5D91DECD4}" destId="{640F6AD1-F585-40D9-8574-6B31B6AA2D59}" srcOrd="6" destOrd="0" presId="urn:microsoft.com/office/officeart/2005/8/layout/hProcess9"/>
    <dgm:cxn modelId="{4F5C6355-0343-479E-ABAD-2A46048D715B}" type="presParOf" srcId="{99A20CB7-88C8-4253-8584-78D5D91DECD4}" destId="{E1CB9E57-5823-4F78-BBE2-395AFE27C0D2}" srcOrd="7" destOrd="0" presId="urn:microsoft.com/office/officeart/2005/8/layout/hProcess9"/>
    <dgm:cxn modelId="{6DDFD98E-126D-48EE-8E3A-A71BC5C666EC}" type="presParOf" srcId="{99A20CB7-88C8-4253-8584-78D5D91DECD4}" destId="{451925E2-D2FA-4057-B830-9CFBC8FE444E}" srcOrd="8" destOrd="0" presId="urn:microsoft.com/office/officeart/2005/8/layout/hProcess9"/>
    <dgm:cxn modelId="{8196D3CF-F446-4E7E-B753-65C0031666BC}" type="presParOf" srcId="{99A20CB7-88C8-4253-8584-78D5D91DECD4}" destId="{7463FBDC-B3F7-4AD9-9D8E-B46110003290}" srcOrd="9" destOrd="0" presId="urn:microsoft.com/office/officeart/2005/8/layout/hProcess9"/>
    <dgm:cxn modelId="{F9C02C3F-78EB-4513-B618-44ECAFE67C2A}" type="presParOf" srcId="{99A20CB7-88C8-4253-8584-78D5D91DECD4}" destId="{77E2AEC0-7C4B-4F3B-979A-D8B213D57EBC}"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4962430" y="-760368"/>
          <a:ext cx="5910086" cy="5910086"/>
        </a:xfrm>
        <a:prstGeom prst="blockArc">
          <a:avLst>
            <a:gd name="adj1" fmla="val 18900000"/>
            <a:gd name="adj2" fmla="val 2700000"/>
            <a:gd name="adj3" fmla="val 36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414602" y="274246"/>
          <a:ext cx="5621072" cy="548844"/>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645"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1. </a:t>
          </a:r>
          <a:r>
            <a:rPr lang="en-US" sz="3000" kern="1200" dirty="0"/>
            <a:t>Personal </a:t>
          </a:r>
          <a:r>
            <a:rPr lang="en-US" sz="3000" kern="1200" dirty="0" smtClean="0"/>
            <a:t>Data Changes</a:t>
          </a:r>
          <a:endParaRPr lang="en-US" sz="3000" kern="1200" dirty="0"/>
        </a:p>
      </dsp:txBody>
      <dsp:txXfrm>
        <a:off x="414602" y="274246"/>
        <a:ext cx="5621072" cy="548844"/>
      </dsp:txXfrm>
    </dsp:sp>
    <dsp:sp modelId="{471854D1-846C-4B50-8281-77CAD1429FF9}">
      <dsp:nvSpPr>
        <dsp:cNvPr id="0" name=""/>
        <dsp:cNvSpPr/>
      </dsp:nvSpPr>
      <dsp:spPr>
        <a:xfrm>
          <a:off x="71574" y="205641"/>
          <a:ext cx="686055" cy="686055"/>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CE9CE76F-BA71-46EB-A1AF-A08D7DC1D373}">
      <dsp:nvSpPr>
        <dsp:cNvPr id="0" name=""/>
        <dsp:cNvSpPr/>
      </dsp:nvSpPr>
      <dsp:spPr>
        <a:xfrm>
          <a:off x="807888" y="1097249"/>
          <a:ext cx="5227786" cy="548844"/>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645" tIns="76200" rIns="76200" bIns="76200" numCol="1" spcCol="1270" anchor="ctr" anchorCtr="0">
          <a:noAutofit/>
        </a:bodyPr>
        <a:lstStyle/>
        <a:p>
          <a:pPr lvl="0" algn="l" defTabSz="1333500">
            <a:lnSpc>
              <a:spcPct val="90000"/>
            </a:lnSpc>
            <a:spcBef>
              <a:spcPct val="0"/>
            </a:spcBef>
            <a:spcAft>
              <a:spcPct val="35000"/>
            </a:spcAft>
          </a:pPr>
          <a:r>
            <a:rPr lang="en-US" sz="3000" kern="1200" dirty="0"/>
            <a:t>2: Rehire</a:t>
          </a:r>
        </a:p>
      </dsp:txBody>
      <dsp:txXfrm>
        <a:off x="807888" y="1097249"/>
        <a:ext cx="5227786" cy="548844"/>
      </dsp:txXfrm>
    </dsp:sp>
    <dsp:sp modelId="{CA4125BE-6495-4D94-882C-269281CDD5C1}">
      <dsp:nvSpPr>
        <dsp:cNvPr id="0" name=""/>
        <dsp:cNvSpPr/>
      </dsp:nvSpPr>
      <dsp:spPr>
        <a:xfrm>
          <a:off x="464860" y="1028644"/>
          <a:ext cx="686055" cy="6860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EB97ED-C570-4B70-90BF-7FC0A57E0FBE}">
      <dsp:nvSpPr>
        <dsp:cNvPr id="0" name=""/>
        <dsp:cNvSpPr/>
      </dsp:nvSpPr>
      <dsp:spPr>
        <a:xfrm>
          <a:off x="928595" y="1920252"/>
          <a:ext cx="5107079" cy="548844"/>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645"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3.Terminations</a:t>
          </a:r>
          <a:endParaRPr lang="en-US" sz="3000" kern="1200" dirty="0"/>
        </a:p>
      </dsp:txBody>
      <dsp:txXfrm>
        <a:off x="928595" y="1920252"/>
        <a:ext cx="5107079" cy="548844"/>
      </dsp:txXfrm>
    </dsp:sp>
    <dsp:sp modelId="{884E230A-D299-4105-9FB6-86F741329374}">
      <dsp:nvSpPr>
        <dsp:cNvPr id="0" name=""/>
        <dsp:cNvSpPr/>
      </dsp:nvSpPr>
      <dsp:spPr>
        <a:xfrm>
          <a:off x="585567" y="1851647"/>
          <a:ext cx="686055" cy="6860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29203B-291C-4F22-8487-D7E22F9116BD}">
      <dsp:nvSpPr>
        <dsp:cNvPr id="0" name=""/>
        <dsp:cNvSpPr/>
      </dsp:nvSpPr>
      <dsp:spPr>
        <a:xfrm>
          <a:off x="807888" y="2743255"/>
          <a:ext cx="5227786" cy="548844"/>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645"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4. Retirements</a:t>
          </a:r>
          <a:endParaRPr lang="en-US" sz="3000" kern="1200" dirty="0"/>
        </a:p>
      </dsp:txBody>
      <dsp:txXfrm>
        <a:off x="807888" y="2743255"/>
        <a:ext cx="5227786" cy="548844"/>
      </dsp:txXfrm>
    </dsp:sp>
    <dsp:sp modelId="{355A7DA6-E204-429A-9BC0-390BB766A095}">
      <dsp:nvSpPr>
        <dsp:cNvPr id="0" name=""/>
        <dsp:cNvSpPr/>
      </dsp:nvSpPr>
      <dsp:spPr>
        <a:xfrm>
          <a:off x="464860" y="2674650"/>
          <a:ext cx="686055" cy="6860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7413DA-87AB-476C-904F-7C87B1B07988}">
      <dsp:nvSpPr>
        <dsp:cNvPr id="0" name=""/>
        <dsp:cNvSpPr/>
      </dsp:nvSpPr>
      <dsp:spPr>
        <a:xfrm>
          <a:off x="414602" y="3566259"/>
          <a:ext cx="5621072" cy="548844"/>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645"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5. </a:t>
          </a:r>
          <a:r>
            <a:rPr lang="en-US" sz="3000" kern="1200" dirty="0"/>
            <a:t>Transfers</a:t>
          </a:r>
        </a:p>
      </dsp:txBody>
      <dsp:txXfrm>
        <a:off x="414602" y="3566259"/>
        <a:ext cx="5621072" cy="548844"/>
      </dsp:txXfrm>
    </dsp:sp>
    <dsp:sp modelId="{7E0D7686-BB12-49D9-B576-91588A93951A}">
      <dsp:nvSpPr>
        <dsp:cNvPr id="0" name=""/>
        <dsp:cNvSpPr/>
      </dsp:nvSpPr>
      <dsp:spPr>
        <a:xfrm>
          <a:off x="71574" y="3497653"/>
          <a:ext cx="686055" cy="686055"/>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4491372" y="-688754"/>
          <a:ext cx="5350502" cy="5350502"/>
        </a:xfrm>
        <a:prstGeom prst="blockArc">
          <a:avLst>
            <a:gd name="adj1" fmla="val 18900000"/>
            <a:gd name="adj2" fmla="val 2700000"/>
            <a:gd name="adj3" fmla="val 4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376128" y="248232"/>
          <a:ext cx="3614217"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a:solidFill>
                <a:schemeClr val="bg1"/>
              </a:solidFill>
            </a:rPr>
            <a:t>Personal Data</a:t>
          </a:r>
        </a:p>
      </dsp:txBody>
      <dsp:txXfrm>
        <a:off x="376128" y="248232"/>
        <a:ext cx="3614217" cy="496783"/>
      </dsp:txXfrm>
    </dsp:sp>
    <dsp:sp modelId="{471854D1-846C-4B50-8281-77CAD1429FF9}">
      <dsp:nvSpPr>
        <dsp:cNvPr id="0" name=""/>
        <dsp:cNvSpPr/>
      </dsp:nvSpPr>
      <dsp:spPr>
        <a:xfrm>
          <a:off x="65639" y="186134"/>
          <a:ext cx="620978" cy="620978"/>
        </a:xfrm>
        <a:prstGeom prst="ellipse">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732108" y="993168"/>
          <a:ext cx="3258236"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Rehire</a:t>
          </a:r>
          <a:endParaRPr lang="en-US" sz="2800" b="1" kern="1200" dirty="0"/>
        </a:p>
      </dsp:txBody>
      <dsp:txXfrm>
        <a:off x="732108" y="993168"/>
        <a:ext cx="3258236" cy="496783"/>
      </dsp:txXfrm>
    </dsp:sp>
    <dsp:sp modelId="{CC02BE62-3B7D-4461-9C39-EC575DDD736B}">
      <dsp:nvSpPr>
        <dsp:cNvPr id="0" name=""/>
        <dsp:cNvSpPr/>
      </dsp:nvSpPr>
      <dsp:spPr>
        <a:xfrm>
          <a:off x="421619" y="931070"/>
          <a:ext cx="620978" cy="620978"/>
        </a:xfrm>
        <a:prstGeom prst="ellipse">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E509F0F5-7BA7-41DA-9C07-FA4B2CD2E031}">
      <dsp:nvSpPr>
        <dsp:cNvPr id="0" name=""/>
        <dsp:cNvSpPr/>
      </dsp:nvSpPr>
      <dsp:spPr>
        <a:xfrm>
          <a:off x="841366" y="1738104"/>
          <a:ext cx="3148979"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Transfers</a:t>
          </a:r>
          <a:endParaRPr lang="en-US" sz="2800" b="1" kern="1200" dirty="0"/>
        </a:p>
      </dsp:txBody>
      <dsp:txXfrm>
        <a:off x="841366" y="1738104"/>
        <a:ext cx="3148979" cy="496783"/>
      </dsp:txXfrm>
    </dsp:sp>
    <dsp:sp modelId="{7E0D7686-BB12-49D9-B576-91588A93951A}">
      <dsp:nvSpPr>
        <dsp:cNvPr id="0" name=""/>
        <dsp:cNvSpPr/>
      </dsp:nvSpPr>
      <dsp:spPr>
        <a:xfrm>
          <a:off x="530876" y="1676007"/>
          <a:ext cx="620978" cy="620978"/>
        </a:xfrm>
        <a:prstGeom prst="ellipse">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77746E95-7B94-47B6-AD01-6696943ACC53}">
      <dsp:nvSpPr>
        <dsp:cNvPr id="0" name=""/>
        <dsp:cNvSpPr/>
      </dsp:nvSpPr>
      <dsp:spPr>
        <a:xfrm>
          <a:off x="732108" y="2483041"/>
          <a:ext cx="3258236"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Terminations</a:t>
          </a:r>
          <a:endParaRPr lang="en-US" sz="2800" b="1" kern="1200" dirty="0"/>
        </a:p>
      </dsp:txBody>
      <dsp:txXfrm>
        <a:off x="732108" y="2483041"/>
        <a:ext cx="3258236" cy="496783"/>
      </dsp:txXfrm>
    </dsp:sp>
    <dsp:sp modelId="{7B48AAC2-FE85-4C9E-959B-27C2CA3C9079}">
      <dsp:nvSpPr>
        <dsp:cNvPr id="0" name=""/>
        <dsp:cNvSpPr/>
      </dsp:nvSpPr>
      <dsp:spPr>
        <a:xfrm>
          <a:off x="421619" y="2420943"/>
          <a:ext cx="620978" cy="620978"/>
        </a:xfrm>
        <a:prstGeom prst="ellipse">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C84D4139-B23C-4461-9C1B-C6190E12C131}">
      <dsp:nvSpPr>
        <dsp:cNvPr id="0" name=""/>
        <dsp:cNvSpPr/>
      </dsp:nvSpPr>
      <dsp:spPr>
        <a:xfrm>
          <a:off x="376128" y="3227977"/>
          <a:ext cx="3614217" cy="496783"/>
        </a:xfrm>
        <a:prstGeom prst="rect">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Retirements</a:t>
          </a:r>
          <a:endParaRPr lang="en-US" sz="2800" b="1" kern="1200" dirty="0"/>
        </a:p>
      </dsp:txBody>
      <dsp:txXfrm>
        <a:off x="376128" y="3227977"/>
        <a:ext cx="3614217" cy="496783"/>
      </dsp:txXfrm>
    </dsp:sp>
    <dsp:sp modelId="{DB4E7467-E7F9-4BD1-9C08-1516B850C3AC}">
      <dsp:nvSpPr>
        <dsp:cNvPr id="0" name=""/>
        <dsp:cNvSpPr/>
      </dsp:nvSpPr>
      <dsp:spPr>
        <a:xfrm>
          <a:off x="65639" y="3165879"/>
          <a:ext cx="620978" cy="620978"/>
        </a:xfrm>
        <a:prstGeom prst="ellipse">
          <a:avLst/>
        </a:prstGeom>
        <a:solidFill>
          <a:schemeClr val="l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671184" y="0"/>
          <a:ext cx="7606757" cy="4231085"/>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98229D-7E2A-41B5-9F30-BC615B928F6F}">
      <dsp:nvSpPr>
        <dsp:cNvPr id="0" name=""/>
        <dsp:cNvSpPr/>
      </dsp:nvSpPr>
      <dsp:spPr>
        <a:xfrm>
          <a:off x="5014" y="1269325"/>
          <a:ext cx="1254416" cy="1692434"/>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Review Person Org Summary page</a:t>
          </a:r>
          <a:endParaRPr lang="en-US" sz="1800" kern="1200" dirty="0"/>
        </a:p>
      </dsp:txBody>
      <dsp:txXfrm>
        <a:off x="66250" y="1330561"/>
        <a:ext cx="1131944" cy="1569962"/>
      </dsp:txXfrm>
    </dsp:sp>
    <dsp:sp modelId="{D2FA8B24-3AFC-4C14-81C5-8046F7EF1DD8}">
      <dsp:nvSpPr>
        <dsp:cNvPr id="0" name=""/>
        <dsp:cNvSpPr/>
      </dsp:nvSpPr>
      <dsp:spPr>
        <a:xfrm>
          <a:off x="1424604" y="1269325"/>
          <a:ext cx="1510631" cy="1692434"/>
        </a:xfrm>
        <a:prstGeom prst="roundRect">
          <a:avLst/>
        </a:prstGeom>
        <a:solidFill>
          <a:schemeClr val="accent5">
            <a:hueOff val="-1470669"/>
            <a:satOff val="-2046"/>
            <a:lumOff val="-78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Go to</a:t>
          </a:r>
          <a:br>
            <a:rPr lang="en-US" sz="1800" kern="1200" dirty="0" smtClean="0"/>
          </a:br>
          <a:r>
            <a:rPr lang="en-US" sz="1800" kern="1200" dirty="0" smtClean="0"/>
            <a:t>Smart HR Transaction page</a:t>
          </a:r>
          <a:endParaRPr lang="en-US" sz="1800" kern="1200" dirty="0"/>
        </a:p>
      </dsp:txBody>
      <dsp:txXfrm>
        <a:off x="1498347" y="1343068"/>
        <a:ext cx="1363145" cy="1544948"/>
      </dsp:txXfrm>
    </dsp:sp>
    <dsp:sp modelId="{7BE2C09B-77B4-4CEB-9C8F-74C2AA2A71DE}">
      <dsp:nvSpPr>
        <dsp:cNvPr id="0" name=""/>
        <dsp:cNvSpPr/>
      </dsp:nvSpPr>
      <dsp:spPr>
        <a:xfrm>
          <a:off x="3100410" y="1269325"/>
          <a:ext cx="1435846" cy="1692434"/>
        </a:xfrm>
        <a:prstGeom prst="roundRect">
          <a:avLst/>
        </a:prstGeom>
        <a:solidFill>
          <a:schemeClr val="accent5">
            <a:hueOff val="-2941338"/>
            <a:satOff val="-4091"/>
            <a:lumOff val="-15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Select the Retirement template</a:t>
          </a:r>
          <a:endParaRPr lang="en-US" sz="1800" kern="1200" dirty="0"/>
        </a:p>
      </dsp:txBody>
      <dsp:txXfrm>
        <a:off x="3170502" y="1339417"/>
        <a:ext cx="1295662" cy="1552250"/>
      </dsp:txXfrm>
    </dsp:sp>
    <dsp:sp modelId="{640F6AD1-F585-40D9-8574-6B31B6AA2D59}">
      <dsp:nvSpPr>
        <dsp:cNvPr id="0" name=""/>
        <dsp:cNvSpPr/>
      </dsp:nvSpPr>
      <dsp:spPr>
        <a:xfrm>
          <a:off x="4701431" y="1259170"/>
          <a:ext cx="1930240" cy="1712743"/>
        </a:xfrm>
        <a:prstGeom prst="roundRect">
          <a:avLst/>
        </a:prstGeom>
        <a:solidFill>
          <a:schemeClr val="accent5">
            <a:hueOff val="-4412007"/>
            <a:satOff val="-6137"/>
            <a:lumOff val="-235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Enter Retirement details, attach documentation as needed</a:t>
          </a:r>
          <a:endParaRPr lang="en-US" sz="1800" kern="1200" dirty="0"/>
        </a:p>
      </dsp:txBody>
      <dsp:txXfrm>
        <a:off x="4785040" y="1342779"/>
        <a:ext cx="1763022" cy="1545525"/>
      </dsp:txXfrm>
    </dsp:sp>
    <dsp:sp modelId="{451925E2-D2FA-4057-B830-9CFBC8FE444E}">
      <dsp:nvSpPr>
        <dsp:cNvPr id="0" name=""/>
        <dsp:cNvSpPr/>
      </dsp:nvSpPr>
      <dsp:spPr>
        <a:xfrm>
          <a:off x="6796845" y="1269325"/>
          <a:ext cx="991045" cy="1692434"/>
        </a:xfrm>
        <a:prstGeom prst="roundRect">
          <a:avLst/>
        </a:prstGeom>
        <a:solidFill>
          <a:schemeClr val="accent5">
            <a:hueOff val="-5882676"/>
            <a:satOff val="-8182"/>
            <a:lumOff val="-313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Save &amp; Submit</a:t>
          </a:r>
          <a:endParaRPr lang="en-US" sz="1800" kern="1200" dirty="0"/>
        </a:p>
      </dsp:txBody>
      <dsp:txXfrm>
        <a:off x="6845224" y="1317704"/>
        <a:ext cx="894287" cy="1595676"/>
      </dsp:txXfrm>
    </dsp:sp>
    <dsp:sp modelId="{77E2AEC0-7C4B-4F3B-979A-D8B213D57EBC}">
      <dsp:nvSpPr>
        <dsp:cNvPr id="0" name=""/>
        <dsp:cNvSpPr/>
      </dsp:nvSpPr>
      <dsp:spPr>
        <a:xfrm>
          <a:off x="7953065" y="1269325"/>
          <a:ext cx="991045" cy="1692434"/>
        </a:xfrm>
        <a:prstGeom prst="roundRect">
          <a:avLst/>
        </a:prstGeom>
        <a:solidFill>
          <a:schemeClr val="accent5">
            <a:hueOff val="-7353344"/>
            <a:satOff val="-10228"/>
            <a:lumOff val="-392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Initiate Final Pay, if needed</a:t>
          </a:r>
          <a:endParaRPr lang="en-US" sz="1800" kern="1200" dirty="0"/>
        </a:p>
      </dsp:txBody>
      <dsp:txXfrm>
        <a:off x="8001444" y="1317704"/>
        <a:ext cx="894287" cy="1595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4491372" y="-688754"/>
          <a:ext cx="5350502" cy="5350502"/>
        </a:xfrm>
        <a:prstGeom prst="blockArc">
          <a:avLst>
            <a:gd name="adj1" fmla="val 18900000"/>
            <a:gd name="adj2" fmla="val 2700000"/>
            <a:gd name="adj3" fmla="val 4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376128" y="248232"/>
          <a:ext cx="3614217" cy="496783"/>
        </a:xfrm>
        <a:prstGeom prst="rect">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a:solidFill>
                <a:schemeClr val="bg1"/>
              </a:solidFill>
            </a:rPr>
            <a:t>Personal Data</a:t>
          </a:r>
        </a:p>
      </dsp:txBody>
      <dsp:txXfrm>
        <a:off x="376128" y="248232"/>
        <a:ext cx="3614217" cy="496783"/>
      </dsp:txXfrm>
    </dsp:sp>
    <dsp:sp modelId="{471854D1-846C-4B50-8281-77CAD1429FF9}">
      <dsp:nvSpPr>
        <dsp:cNvPr id="0" name=""/>
        <dsp:cNvSpPr/>
      </dsp:nvSpPr>
      <dsp:spPr>
        <a:xfrm>
          <a:off x="65639" y="186134"/>
          <a:ext cx="620978" cy="620978"/>
        </a:xfrm>
        <a:prstGeom prst="ellipse">
          <a:avLst/>
        </a:prstGeom>
        <a:solidFill>
          <a:schemeClr val="lt1">
            <a:hueOff val="0"/>
            <a:satOff val="0"/>
            <a:lumOff val="0"/>
            <a:alphaOff val="0"/>
          </a:schemeClr>
        </a:solidFill>
        <a:ln w="25400" cap="flat" cmpd="sng" algn="ctr">
          <a:solidFill>
            <a:srgbClr val="FFD200"/>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732108" y="993168"/>
          <a:ext cx="3258236"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Rehire</a:t>
          </a:r>
          <a:endParaRPr lang="en-US" sz="2800" b="1" kern="1200" dirty="0"/>
        </a:p>
      </dsp:txBody>
      <dsp:txXfrm>
        <a:off x="732108" y="993168"/>
        <a:ext cx="3258236" cy="496783"/>
      </dsp:txXfrm>
    </dsp:sp>
    <dsp:sp modelId="{CC02BE62-3B7D-4461-9C39-EC575DDD736B}">
      <dsp:nvSpPr>
        <dsp:cNvPr id="0" name=""/>
        <dsp:cNvSpPr/>
      </dsp:nvSpPr>
      <dsp:spPr>
        <a:xfrm>
          <a:off x="421619" y="931070"/>
          <a:ext cx="620978" cy="620978"/>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E509F0F5-7BA7-41DA-9C07-FA4B2CD2E031}">
      <dsp:nvSpPr>
        <dsp:cNvPr id="0" name=""/>
        <dsp:cNvSpPr/>
      </dsp:nvSpPr>
      <dsp:spPr>
        <a:xfrm>
          <a:off x="841366" y="1738104"/>
          <a:ext cx="3148979"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Transfers</a:t>
          </a:r>
          <a:endParaRPr lang="en-US" sz="2800" b="1" kern="1200" dirty="0"/>
        </a:p>
      </dsp:txBody>
      <dsp:txXfrm>
        <a:off x="841366" y="1738104"/>
        <a:ext cx="3148979" cy="496783"/>
      </dsp:txXfrm>
    </dsp:sp>
    <dsp:sp modelId="{7E0D7686-BB12-49D9-B576-91588A93951A}">
      <dsp:nvSpPr>
        <dsp:cNvPr id="0" name=""/>
        <dsp:cNvSpPr/>
      </dsp:nvSpPr>
      <dsp:spPr>
        <a:xfrm>
          <a:off x="530876" y="1676007"/>
          <a:ext cx="620978" cy="620978"/>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77746E95-7B94-47B6-AD01-6696943ACC53}">
      <dsp:nvSpPr>
        <dsp:cNvPr id="0" name=""/>
        <dsp:cNvSpPr/>
      </dsp:nvSpPr>
      <dsp:spPr>
        <a:xfrm>
          <a:off x="732108" y="2483041"/>
          <a:ext cx="3258236"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Terminations</a:t>
          </a:r>
          <a:endParaRPr lang="en-US" sz="2800" b="1" kern="1200" dirty="0"/>
        </a:p>
      </dsp:txBody>
      <dsp:txXfrm>
        <a:off x="732108" y="2483041"/>
        <a:ext cx="3258236" cy="496783"/>
      </dsp:txXfrm>
    </dsp:sp>
    <dsp:sp modelId="{7B48AAC2-FE85-4C9E-959B-27C2CA3C9079}">
      <dsp:nvSpPr>
        <dsp:cNvPr id="0" name=""/>
        <dsp:cNvSpPr/>
      </dsp:nvSpPr>
      <dsp:spPr>
        <a:xfrm>
          <a:off x="421619" y="2420943"/>
          <a:ext cx="620978" cy="62097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4D4139-B23C-4461-9C1B-C6190E12C131}">
      <dsp:nvSpPr>
        <dsp:cNvPr id="0" name=""/>
        <dsp:cNvSpPr/>
      </dsp:nvSpPr>
      <dsp:spPr>
        <a:xfrm>
          <a:off x="376128" y="3227977"/>
          <a:ext cx="3614217"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Retirements</a:t>
          </a:r>
          <a:endParaRPr lang="en-US" sz="2800" b="1" kern="1200" dirty="0"/>
        </a:p>
      </dsp:txBody>
      <dsp:txXfrm>
        <a:off x="376128" y="3227977"/>
        <a:ext cx="3614217" cy="496783"/>
      </dsp:txXfrm>
    </dsp:sp>
    <dsp:sp modelId="{DB4E7467-E7F9-4BD1-9C08-1516B850C3AC}">
      <dsp:nvSpPr>
        <dsp:cNvPr id="0" name=""/>
        <dsp:cNvSpPr/>
      </dsp:nvSpPr>
      <dsp:spPr>
        <a:xfrm>
          <a:off x="65639" y="3165879"/>
          <a:ext cx="620978" cy="62097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662701" y="0"/>
          <a:ext cx="7510614" cy="4368863"/>
        </a:xfrm>
        <a:prstGeom prst="rightArrow">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A13B4-7554-448D-B88A-0ADD25809C46}">
      <dsp:nvSpPr>
        <dsp:cNvPr id="0" name=""/>
        <dsp:cNvSpPr/>
      </dsp:nvSpPr>
      <dsp:spPr>
        <a:xfrm>
          <a:off x="0" y="1310658"/>
          <a:ext cx="1697740" cy="174754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Review &amp; validate new employee information.</a:t>
          </a:r>
          <a:endParaRPr lang="en-US" sz="1500" b="1" kern="1200" dirty="0">
            <a:solidFill>
              <a:schemeClr val="tx1"/>
            </a:solidFill>
          </a:endParaRPr>
        </a:p>
      </dsp:txBody>
      <dsp:txXfrm>
        <a:off x="82877" y="1393535"/>
        <a:ext cx="1531986" cy="1581791"/>
      </dsp:txXfrm>
    </dsp:sp>
    <dsp:sp modelId="{D2FA8B24-3AFC-4C14-81C5-8046F7EF1DD8}">
      <dsp:nvSpPr>
        <dsp:cNvPr id="0" name=""/>
        <dsp:cNvSpPr/>
      </dsp:nvSpPr>
      <dsp:spPr>
        <a:xfrm>
          <a:off x="1786510" y="1310658"/>
          <a:ext cx="1697740" cy="174754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a:solidFill>
                <a:schemeClr val="tx1"/>
              </a:solidFill>
            </a:rPr>
            <a:t>Navigate to the </a:t>
          </a:r>
          <a:br>
            <a:rPr lang="en-US" sz="1500" b="1" kern="1200">
              <a:solidFill>
                <a:schemeClr val="tx1"/>
              </a:solidFill>
            </a:rPr>
          </a:br>
          <a:r>
            <a:rPr lang="en-US" sz="1500" b="1" kern="1200">
              <a:solidFill>
                <a:schemeClr val="tx1"/>
              </a:solidFill>
            </a:rPr>
            <a:t>Smart HR Transactions page</a:t>
          </a:r>
          <a:endParaRPr lang="en-US" sz="1500" b="1" kern="1200" dirty="0">
            <a:solidFill>
              <a:schemeClr val="tx1"/>
            </a:solidFill>
          </a:endParaRPr>
        </a:p>
      </dsp:txBody>
      <dsp:txXfrm>
        <a:off x="1869387" y="1393535"/>
        <a:ext cx="1531986" cy="1581791"/>
      </dsp:txXfrm>
    </dsp:sp>
    <dsp:sp modelId="{7BE2C09B-77B4-4CEB-9C8F-74C2AA2A71DE}">
      <dsp:nvSpPr>
        <dsp:cNvPr id="0" name=""/>
        <dsp:cNvSpPr/>
      </dsp:nvSpPr>
      <dsp:spPr>
        <a:xfrm>
          <a:off x="3569138" y="1310658"/>
          <a:ext cx="1697740" cy="174754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chemeClr val="tx1"/>
              </a:solidFill>
            </a:rPr>
            <a:t>Select the </a:t>
          </a:r>
          <a:r>
            <a:rPr lang="en-US" sz="1500" b="1" u="sng" kern="1200" dirty="0">
              <a:solidFill>
                <a:schemeClr val="tx1"/>
              </a:solidFill>
            </a:rPr>
            <a:t>Personal Data </a:t>
          </a:r>
          <a:r>
            <a:rPr lang="en-US" sz="1500" b="1" kern="1200" dirty="0">
              <a:solidFill>
                <a:schemeClr val="tx1"/>
              </a:solidFill>
            </a:rPr>
            <a:t>template</a:t>
          </a:r>
        </a:p>
      </dsp:txBody>
      <dsp:txXfrm>
        <a:off x="3652015" y="1393535"/>
        <a:ext cx="1531986" cy="1581791"/>
      </dsp:txXfrm>
    </dsp:sp>
    <dsp:sp modelId="{640F6AD1-F585-40D9-8574-6B31B6AA2D59}">
      <dsp:nvSpPr>
        <dsp:cNvPr id="0" name=""/>
        <dsp:cNvSpPr/>
      </dsp:nvSpPr>
      <dsp:spPr>
        <a:xfrm>
          <a:off x="5351765" y="1310658"/>
          <a:ext cx="1697740" cy="1747545"/>
        </a:xfrm>
        <a:prstGeom prst="roundRect">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chemeClr val="tx1"/>
              </a:solidFill>
            </a:rPr>
            <a:t>Enter </a:t>
          </a:r>
          <a:r>
            <a:rPr lang="en-US" sz="1500" b="1" kern="1200" dirty="0" smtClean="0">
              <a:solidFill>
                <a:schemeClr val="tx1"/>
              </a:solidFill>
            </a:rPr>
            <a:t>any applicable changes and </a:t>
          </a:r>
          <a:r>
            <a:rPr lang="en-US" sz="1500" b="1" kern="1200" dirty="0">
              <a:solidFill>
                <a:schemeClr val="tx1"/>
              </a:solidFill>
            </a:rPr>
            <a:t>attach supporting </a:t>
          </a:r>
          <a:r>
            <a:rPr lang="en-US" sz="1500" b="1" kern="1200" dirty="0" smtClean="0">
              <a:solidFill>
                <a:schemeClr val="tx1"/>
              </a:solidFill>
            </a:rPr>
            <a:t>documentation</a:t>
          </a:r>
          <a:endParaRPr lang="en-US" sz="1500" b="1" kern="1200" dirty="0">
            <a:solidFill>
              <a:schemeClr val="tx1"/>
            </a:solidFill>
          </a:endParaRPr>
        </a:p>
      </dsp:txBody>
      <dsp:txXfrm>
        <a:off x="5434642" y="1393535"/>
        <a:ext cx="1531986" cy="1581791"/>
      </dsp:txXfrm>
    </dsp:sp>
    <dsp:sp modelId="{451925E2-D2FA-4057-B830-9CFBC8FE444E}">
      <dsp:nvSpPr>
        <dsp:cNvPr id="0" name=""/>
        <dsp:cNvSpPr/>
      </dsp:nvSpPr>
      <dsp:spPr>
        <a:xfrm>
          <a:off x="7134393" y="1310658"/>
          <a:ext cx="1697740" cy="1747545"/>
        </a:xfrm>
        <a:prstGeom prst="roundRect">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chemeClr val="tx1"/>
              </a:solidFill>
            </a:rPr>
            <a:t>Save &amp; Submit</a:t>
          </a:r>
        </a:p>
      </dsp:txBody>
      <dsp:txXfrm>
        <a:off x="7217270" y="1393535"/>
        <a:ext cx="1531986" cy="15817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4491372" y="-688754"/>
          <a:ext cx="5350502" cy="5350502"/>
        </a:xfrm>
        <a:prstGeom prst="blockArc">
          <a:avLst>
            <a:gd name="adj1" fmla="val 18900000"/>
            <a:gd name="adj2" fmla="val 2700000"/>
            <a:gd name="adj3" fmla="val 4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376128" y="248232"/>
          <a:ext cx="3614217"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a:solidFill>
                <a:schemeClr val="bg1"/>
              </a:solidFill>
            </a:rPr>
            <a:t>Personal Data</a:t>
          </a:r>
        </a:p>
      </dsp:txBody>
      <dsp:txXfrm>
        <a:off x="376128" y="248232"/>
        <a:ext cx="3614217" cy="496783"/>
      </dsp:txXfrm>
    </dsp:sp>
    <dsp:sp modelId="{471854D1-846C-4B50-8281-77CAD1429FF9}">
      <dsp:nvSpPr>
        <dsp:cNvPr id="0" name=""/>
        <dsp:cNvSpPr/>
      </dsp:nvSpPr>
      <dsp:spPr>
        <a:xfrm>
          <a:off x="65639" y="186134"/>
          <a:ext cx="620978" cy="620978"/>
        </a:xfrm>
        <a:prstGeom prst="ellipse">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732108" y="993168"/>
          <a:ext cx="3258236" cy="496783"/>
        </a:xfrm>
        <a:prstGeom prst="rect">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Rehire</a:t>
          </a:r>
          <a:endParaRPr lang="en-US" sz="2800" b="1" kern="1200" dirty="0"/>
        </a:p>
      </dsp:txBody>
      <dsp:txXfrm>
        <a:off x="732108" y="993168"/>
        <a:ext cx="3258236" cy="496783"/>
      </dsp:txXfrm>
    </dsp:sp>
    <dsp:sp modelId="{CC02BE62-3B7D-4461-9C39-EC575DDD736B}">
      <dsp:nvSpPr>
        <dsp:cNvPr id="0" name=""/>
        <dsp:cNvSpPr/>
      </dsp:nvSpPr>
      <dsp:spPr>
        <a:xfrm>
          <a:off x="421619" y="931070"/>
          <a:ext cx="620978" cy="620978"/>
        </a:xfrm>
        <a:prstGeom prst="ellipse">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E509F0F5-7BA7-41DA-9C07-FA4B2CD2E031}">
      <dsp:nvSpPr>
        <dsp:cNvPr id="0" name=""/>
        <dsp:cNvSpPr/>
      </dsp:nvSpPr>
      <dsp:spPr>
        <a:xfrm>
          <a:off x="841366" y="1738104"/>
          <a:ext cx="3148979"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Transfers</a:t>
          </a:r>
          <a:endParaRPr lang="en-US" sz="2800" b="1" kern="1200" dirty="0"/>
        </a:p>
      </dsp:txBody>
      <dsp:txXfrm>
        <a:off x="841366" y="1738104"/>
        <a:ext cx="3148979" cy="496783"/>
      </dsp:txXfrm>
    </dsp:sp>
    <dsp:sp modelId="{7E0D7686-BB12-49D9-B576-91588A93951A}">
      <dsp:nvSpPr>
        <dsp:cNvPr id="0" name=""/>
        <dsp:cNvSpPr/>
      </dsp:nvSpPr>
      <dsp:spPr>
        <a:xfrm>
          <a:off x="530876" y="1676007"/>
          <a:ext cx="620978" cy="620978"/>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77746E95-7B94-47B6-AD01-6696943ACC53}">
      <dsp:nvSpPr>
        <dsp:cNvPr id="0" name=""/>
        <dsp:cNvSpPr/>
      </dsp:nvSpPr>
      <dsp:spPr>
        <a:xfrm>
          <a:off x="732108" y="2483041"/>
          <a:ext cx="3258236"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Terminations</a:t>
          </a:r>
          <a:endParaRPr lang="en-US" sz="2800" b="1" kern="1200" dirty="0"/>
        </a:p>
      </dsp:txBody>
      <dsp:txXfrm>
        <a:off x="732108" y="2483041"/>
        <a:ext cx="3258236" cy="496783"/>
      </dsp:txXfrm>
    </dsp:sp>
    <dsp:sp modelId="{7B48AAC2-FE85-4C9E-959B-27C2CA3C9079}">
      <dsp:nvSpPr>
        <dsp:cNvPr id="0" name=""/>
        <dsp:cNvSpPr/>
      </dsp:nvSpPr>
      <dsp:spPr>
        <a:xfrm>
          <a:off x="421619" y="2420943"/>
          <a:ext cx="620978" cy="620978"/>
        </a:xfrm>
        <a:prstGeom prst="ellipse">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C84D4139-B23C-4461-9C1B-C6190E12C131}">
      <dsp:nvSpPr>
        <dsp:cNvPr id="0" name=""/>
        <dsp:cNvSpPr/>
      </dsp:nvSpPr>
      <dsp:spPr>
        <a:xfrm>
          <a:off x="376128" y="3227977"/>
          <a:ext cx="3614217"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Retirements</a:t>
          </a:r>
          <a:endParaRPr lang="en-US" sz="2800" b="1" kern="1200" dirty="0"/>
        </a:p>
      </dsp:txBody>
      <dsp:txXfrm>
        <a:off x="376128" y="3227977"/>
        <a:ext cx="3614217" cy="496783"/>
      </dsp:txXfrm>
    </dsp:sp>
    <dsp:sp modelId="{DB4E7467-E7F9-4BD1-9C08-1516B850C3AC}">
      <dsp:nvSpPr>
        <dsp:cNvPr id="0" name=""/>
        <dsp:cNvSpPr/>
      </dsp:nvSpPr>
      <dsp:spPr>
        <a:xfrm>
          <a:off x="65639" y="3165879"/>
          <a:ext cx="620978" cy="620978"/>
        </a:xfrm>
        <a:prstGeom prst="ellipse">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639981" y="0"/>
          <a:ext cx="7253124" cy="4933032"/>
        </a:xfrm>
        <a:prstGeom prst="rightArrow">
          <a:avLst/>
        </a:prstGeom>
        <a:gradFill rotWithShape="0">
          <a:gsLst>
            <a:gs pos="0">
              <a:srgbClr val="0064A4">
                <a:tint val="40000"/>
                <a:hueOff val="0"/>
                <a:satOff val="0"/>
                <a:lumOff val="0"/>
                <a:alphaOff val="0"/>
                <a:satMod val="103000"/>
                <a:lumMod val="102000"/>
                <a:tint val="94000"/>
              </a:srgbClr>
            </a:gs>
            <a:gs pos="50000">
              <a:srgbClr val="0064A4">
                <a:tint val="40000"/>
                <a:hueOff val="0"/>
                <a:satOff val="0"/>
                <a:lumOff val="0"/>
                <a:alphaOff val="0"/>
                <a:satMod val="110000"/>
                <a:lumMod val="100000"/>
                <a:shade val="100000"/>
              </a:srgbClr>
            </a:gs>
            <a:gs pos="100000">
              <a:srgbClr val="0064A4">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2FA13B4-7554-448D-B88A-0ADD25809C46}">
      <dsp:nvSpPr>
        <dsp:cNvPr id="0" name=""/>
        <dsp:cNvSpPr/>
      </dsp:nvSpPr>
      <dsp:spPr>
        <a:xfrm>
          <a:off x="647" y="1479909"/>
          <a:ext cx="1452458" cy="1973212"/>
        </a:xfrm>
        <a:prstGeom prst="roundRect">
          <a:avLst/>
        </a:prstGeom>
        <a:solidFill>
          <a:srgbClr val="0064A4">
            <a:hueOff val="0"/>
            <a:satOff val="0"/>
            <a:lumOff val="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en-US" sz="1800" kern="0" spc="0" baseline="0" dirty="0">
              <a:solidFill>
                <a:sysClr val="window" lastClr="FFFFFF"/>
              </a:solidFill>
              <a:latin typeface="Arial"/>
              <a:ea typeface="+mn-ea"/>
              <a:cs typeface="+mn-cs"/>
            </a:rPr>
            <a:t>Review Person Org Summary page  </a:t>
          </a:r>
        </a:p>
      </dsp:txBody>
      <dsp:txXfrm>
        <a:off x="71550" y="1550812"/>
        <a:ext cx="1310652" cy="1831406"/>
      </dsp:txXfrm>
    </dsp:sp>
    <dsp:sp modelId="{E622D688-5EFF-4F9D-9F3A-16D294BAC2FC}">
      <dsp:nvSpPr>
        <dsp:cNvPr id="0" name=""/>
        <dsp:cNvSpPr/>
      </dsp:nvSpPr>
      <dsp:spPr>
        <a:xfrm>
          <a:off x="1695182" y="1479909"/>
          <a:ext cx="1753654" cy="1973212"/>
        </a:xfrm>
        <a:prstGeom prst="roundRect">
          <a:avLst/>
        </a:prstGeom>
        <a:gradFill rotWithShape="0">
          <a:gsLst>
            <a:gs pos="0">
              <a:srgbClr val="0064A4">
                <a:hueOff val="175582"/>
                <a:satOff val="-9926"/>
                <a:lumOff val="-1373"/>
                <a:alphaOff val="0"/>
                <a:satMod val="103000"/>
                <a:lumMod val="102000"/>
                <a:tint val="94000"/>
              </a:srgbClr>
            </a:gs>
            <a:gs pos="50000">
              <a:srgbClr val="0064A4">
                <a:hueOff val="175582"/>
                <a:satOff val="-9926"/>
                <a:lumOff val="-1373"/>
                <a:alphaOff val="0"/>
                <a:satMod val="110000"/>
                <a:lumMod val="100000"/>
                <a:shade val="100000"/>
              </a:srgbClr>
            </a:gs>
            <a:gs pos="100000">
              <a:srgbClr val="0064A4">
                <a:hueOff val="175582"/>
                <a:satOff val="-9926"/>
                <a:lumOff val="-1373"/>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en-US" sz="1800" kern="1200" baseline="0" dirty="0">
              <a:solidFill>
                <a:sysClr val="window" lastClr="FFFFFF"/>
              </a:solidFill>
              <a:latin typeface="Arial"/>
              <a:ea typeface="+mn-ea"/>
              <a:cs typeface="+mn-cs"/>
            </a:rPr>
            <a:t>Navigate to Smart HR Transactions</a:t>
          </a:r>
        </a:p>
      </dsp:txBody>
      <dsp:txXfrm>
        <a:off x="1780788" y="1565515"/>
        <a:ext cx="1582442" cy="1802000"/>
      </dsp:txXfrm>
    </dsp:sp>
    <dsp:sp modelId="{640F6AD1-F585-40D9-8574-6B31B6AA2D59}">
      <dsp:nvSpPr>
        <dsp:cNvPr id="0" name=""/>
        <dsp:cNvSpPr/>
      </dsp:nvSpPr>
      <dsp:spPr>
        <a:xfrm>
          <a:off x="3690913" y="1479909"/>
          <a:ext cx="1452458" cy="1973212"/>
        </a:xfrm>
        <a:prstGeom prst="roundRect">
          <a:avLst/>
        </a:prstGeom>
        <a:gradFill rotWithShape="0">
          <a:gsLst>
            <a:gs pos="0">
              <a:srgbClr val="0064A4">
                <a:hueOff val="526746"/>
                <a:satOff val="-29779"/>
                <a:lumOff val="-4118"/>
                <a:alphaOff val="0"/>
                <a:satMod val="103000"/>
                <a:lumMod val="102000"/>
                <a:tint val="94000"/>
              </a:srgbClr>
            </a:gs>
            <a:gs pos="0">
              <a:srgbClr val="0064A4">
                <a:lumMod val="40000"/>
                <a:lumOff val="60000"/>
              </a:srgbClr>
            </a:gs>
            <a:gs pos="100000">
              <a:srgbClr val="0064A4">
                <a:hueOff val="526746"/>
                <a:satOff val="-29779"/>
                <a:lumOff val="-411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en-US" sz="1800" b="0" kern="1200" dirty="0">
              <a:solidFill>
                <a:sysClr val="window" lastClr="FFFFFF"/>
              </a:solidFill>
              <a:latin typeface="Arial"/>
              <a:ea typeface="+mn-ea"/>
              <a:cs typeface="+mn-cs"/>
            </a:rPr>
            <a:t>Select </a:t>
          </a:r>
          <a:r>
            <a:rPr lang="en-US" sz="1800" b="0" kern="1200" dirty="0" smtClean="0">
              <a:solidFill>
                <a:sysClr val="window" lastClr="FFFFFF"/>
              </a:solidFill>
              <a:latin typeface="Arial"/>
              <a:ea typeface="+mn-ea"/>
              <a:cs typeface="+mn-cs"/>
            </a:rPr>
            <a:t>appropriate </a:t>
          </a:r>
          <a:r>
            <a:rPr lang="en-US" sz="1800" b="1" kern="1200" dirty="0">
              <a:solidFill>
                <a:sysClr val="window" lastClr="FFFFFF"/>
              </a:solidFill>
              <a:latin typeface="Arial"/>
              <a:ea typeface="+mn-ea"/>
              <a:cs typeface="+mn-cs"/>
            </a:rPr>
            <a:t>Rehire Template</a:t>
          </a:r>
        </a:p>
      </dsp:txBody>
      <dsp:txXfrm>
        <a:off x="3761816" y="1550812"/>
        <a:ext cx="1310652" cy="1831406"/>
      </dsp:txXfrm>
    </dsp:sp>
    <dsp:sp modelId="{8A9A09E9-998E-4AB6-ADFE-9E779241F2DA}">
      <dsp:nvSpPr>
        <dsp:cNvPr id="0" name=""/>
        <dsp:cNvSpPr/>
      </dsp:nvSpPr>
      <dsp:spPr>
        <a:xfrm>
          <a:off x="5385447" y="1479909"/>
          <a:ext cx="1452458" cy="1973212"/>
        </a:xfrm>
        <a:prstGeom prst="roundRect">
          <a:avLst/>
        </a:prstGeom>
        <a:gradFill rotWithShape="0">
          <a:gsLst>
            <a:gs pos="0">
              <a:srgbClr val="0064A4">
                <a:hueOff val="526746"/>
                <a:satOff val="-29779"/>
                <a:lumOff val="-4118"/>
                <a:alphaOff val="0"/>
                <a:satMod val="103000"/>
                <a:lumMod val="102000"/>
                <a:tint val="94000"/>
              </a:srgbClr>
            </a:gs>
            <a:gs pos="0">
              <a:srgbClr val="0064A4">
                <a:lumMod val="40000"/>
                <a:lumOff val="60000"/>
              </a:srgbClr>
            </a:gs>
            <a:gs pos="100000">
              <a:srgbClr val="0064A4">
                <a:hueOff val="526746"/>
                <a:satOff val="-29779"/>
                <a:lumOff val="-411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latin typeface="Arial"/>
              <a:ea typeface="+mn-ea"/>
              <a:cs typeface="+mn-cs"/>
            </a:rPr>
            <a:t>Enter rehire details </a:t>
          </a:r>
          <a:r>
            <a:rPr lang="en-US" sz="1600" b="0" kern="1200" dirty="0">
              <a:solidFill>
                <a:sysClr val="window" lastClr="FFFFFF"/>
              </a:solidFill>
              <a:latin typeface="Arial"/>
              <a:ea typeface="+mn-ea"/>
              <a:cs typeface="+mn-cs"/>
            </a:rPr>
            <a:t>and </a:t>
          </a:r>
          <a:r>
            <a:rPr lang="en-US" sz="1600" b="1" kern="1200" dirty="0">
              <a:solidFill>
                <a:sysClr val="window" lastClr="FFFFFF"/>
              </a:solidFill>
              <a:latin typeface="Arial"/>
              <a:ea typeface="+mn-ea"/>
              <a:cs typeface="+mn-cs"/>
            </a:rPr>
            <a:t>attach documenta-</a:t>
          </a:r>
          <a:br>
            <a:rPr lang="en-US" sz="1600" b="1" kern="1200" dirty="0">
              <a:solidFill>
                <a:sysClr val="window" lastClr="FFFFFF"/>
              </a:solidFill>
              <a:latin typeface="Arial"/>
              <a:ea typeface="+mn-ea"/>
              <a:cs typeface="+mn-cs"/>
            </a:rPr>
          </a:br>
          <a:r>
            <a:rPr lang="en-US" sz="1600" b="1" kern="1200" dirty="0">
              <a:solidFill>
                <a:sysClr val="window" lastClr="FFFFFF"/>
              </a:solidFill>
              <a:latin typeface="Arial"/>
              <a:ea typeface="+mn-ea"/>
              <a:cs typeface="+mn-cs"/>
            </a:rPr>
            <a:t>tion </a:t>
          </a:r>
          <a:r>
            <a:rPr lang="en-US" sz="1600" b="0" kern="1200" dirty="0">
              <a:solidFill>
                <a:sysClr val="window" lastClr="FFFFFF"/>
              </a:solidFill>
              <a:latin typeface="Arial"/>
              <a:ea typeface="+mn-ea"/>
              <a:cs typeface="+mn-cs"/>
            </a:rPr>
            <a:t>as needed</a:t>
          </a:r>
          <a:endParaRPr lang="en-US" sz="1600" b="1" kern="1200" dirty="0">
            <a:solidFill>
              <a:sysClr val="window" lastClr="FFFFFF"/>
            </a:solidFill>
            <a:latin typeface="Arial"/>
            <a:ea typeface="+mn-ea"/>
            <a:cs typeface="+mn-cs"/>
          </a:endParaRPr>
        </a:p>
      </dsp:txBody>
      <dsp:txXfrm>
        <a:off x="5456350" y="1550812"/>
        <a:ext cx="1310652" cy="1831406"/>
      </dsp:txXfrm>
    </dsp:sp>
    <dsp:sp modelId="{451925E2-D2FA-4057-B830-9CFBC8FE444E}">
      <dsp:nvSpPr>
        <dsp:cNvPr id="0" name=""/>
        <dsp:cNvSpPr/>
      </dsp:nvSpPr>
      <dsp:spPr>
        <a:xfrm>
          <a:off x="7079982" y="1479909"/>
          <a:ext cx="1452458" cy="1973212"/>
        </a:xfrm>
        <a:prstGeom prst="roundRect">
          <a:avLst/>
        </a:prstGeom>
        <a:gradFill rotWithShape="0">
          <a:gsLst>
            <a:gs pos="0">
              <a:srgbClr val="00B050"/>
            </a:gs>
            <a:gs pos="100000">
              <a:srgbClr val="0064A4">
                <a:hueOff val="702328"/>
                <a:satOff val="-39705"/>
                <a:lumOff val="-5490"/>
                <a:alphaOff val="0"/>
                <a:satMod val="110000"/>
                <a:lumMod val="100000"/>
                <a:shade val="100000"/>
              </a:srgbClr>
            </a:gs>
            <a:gs pos="100000">
              <a:srgbClr val="0064A4">
                <a:hueOff val="702328"/>
                <a:satOff val="-39705"/>
                <a:lumOff val="-549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en-US" sz="1800" b="0" kern="1200" dirty="0">
              <a:solidFill>
                <a:sysClr val="window" lastClr="FFFFFF"/>
              </a:solidFill>
              <a:latin typeface="Arial"/>
              <a:ea typeface="+mn-ea"/>
              <a:cs typeface="+mn-cs"/>
            </a:rPr>
            <a:t>Click </a:t>
          </a:r>
          <a:r>
            <a:rPr lang="en-US" sz="1800" b="1" kern="1200" dirty="0">
              <a:solidFill>
                <a:sysClr val="window" lastClr="FFFFFF"/>
              </a:solidFill>
              <a:latin typeface="Arial"/>
              <a:ea typeface="+mn-ea"/>
              <a:cs typeface="+mn-cs"/>
            </a:rPr>
            <a:t>Save &amp; Submit for Review and Approval</a:t>
          </a:r>
        </a:p>
      </dsp:txBody>
      <dsp:txXfrm>
        <a:off x="7150885" y="1550812"/>
        <a:ext cx="1310652" cy="18314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4491372" y="-688754"/>
          <a:ext cx="5350502" cy="5350502"/>
        </a:xfrm>
        <a:prstGeom prst="blockArc">
          <a:avLst>
            <a:gd name="adj1" fmla="val 18900000"/>
            <a:gd name="adj2" fmla="val 2700000"/>
            <a:gd name="adj3" fmla="val 4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376128" y="248232"/>
          <a:ext cx="3614217"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a:solidFill>
                <a:schemeClr val="bg1"/>
              </a:solidFill>
            </a:rPr>
            <a:t>Personal Data</a:t>
          </a:r>
        </a:p>
      </dsp:txBody>
      <dsp:txXfrm>
        <a:off x="376128" y="248232"/>
        <a:ext cx="3614217" cy="496783"/>
      </dsp:txXfrm>
    </dsp:sp>
    <dsp:sp modelId="{471854D1-846C-4B50-8281-77CAD1429FF9}">
      <dsp:nvSpPr>
        <dsp:cNvPr id="0" name=""/>
        <dsp:cNvSpPr/>
      </dsp:nvSpPr>
      <dsp:spPr>
        <a:xfrm>
          <a:off x="65639" y="186134"/>
          <a:ext cx="620978" cy="620978"/>
        </a:xfrm>
        <a:prstGeom prst="ellipse">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732108" y="993168"/>
          <a:ext cx="3258236"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Rehire</a:t>
          </a:r>
          <a:endParaRPr lang="en-US" sz="2800" b="1" kern="1200" dirty="0"/>
        </a:p>
      </dsp:txBody>
      <dsp:txXfrm>
        <a:off x="732108" y="993168"/>
        <a:ext cx="3258236" cy="496783"/>
      </dsp:txXfrm>
    </dsp:sp>
    <dsp:sp modelId="{CC02BE62-3B7D-4461-9C39-EC575DDD736B}">
      <dsp:nvSpPr>
        <dsp:cNvPr id="0" name=""/>
        <dsp:cNvSpPr/>
      </dsp:nvSpPr>
      <dsp:spPr>
        <a:xfrm>
          <a:off x="421619" y="931070"/>
          <a:ext cx="620978" cy="620978"/>
        </a:xfrm>
        <a:prstGeom prst="ellipse">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E509F0F5-7BA7-41DA-9C07-FA4B2CD2E031}">
      <dsp:nvSpPr>
        <dsp:cNvPr id="0" name=""/>
        <dsp:cNvSpPr/>
      </dsp:nvSpPr>
      <dsp:spPr>
        <a:xfrm>
          <a:off x="841366" y="1738104"/>
          <a:ext cx="3148979" cy="496783"/>
        </a:xfrm>
        <a:prstGeom prst="rect">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Transfers</a:t>
          </a:r>
          <a:endParaRPr lang="en-US" sz="2800" b="1" kern="1200" dirty="0"/>
        </a:p>
      </dsp:txBody>
      <dsp:txXfrm>
        <a:off x="841366" y="1738104"/>
        <a:ext cx="3148979" cy="496783"/>
      </dsp:txXfrm>
    </dsp:sp>
    <dsp:sp modelId="{7E0D7686-BB12-49D9-B576-91588A93951A}">
      <dsp:nvSpPr>
        <dsp:cNvPr id="0" name=""/>
        <dsp:cNvSpPr/>
      </dsp:nvSpPr>
      <dsp:spPr>
        <a:xfrm>
          <a:off x="530876" y="1676007"/>
          <a:ext cx="620978" cy="620978"/>
        </a:xfrm>
        <a:prstGeom prst="ellipse">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77746E95-7B94-47B6-AD01-6696943ACC53}">
      <dsp:nvSpPr>
        <dsp:cNvPr id="0" name=""/>
        <dsp:cNvSpPr/>
      </dsp:nvSpPr>
      <dsp:spPr>
        <a:xfrm>
          <a:off x="732108" y="2483041"/>
          <a:ext cx="3258236"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Terminations</a:t>
          </a:r>
          <a:endParaRPr lang="en-US" sz="2800" b="1" kern="1200" dirty="0"/>
        </a:p>
      </dsp:txBody>
      <dsp:txXfrm>
        <a:off x="732108" y="2483041"/>
        <a:ext cx="3258236" cy="496783"/>
      </dsp:txXfrm>
    </dsp:sp>
    <dsp:sp modelId="{7B48AAC2-FE85-4C9E-959B-27C2CA3C9079}">
      <dsp:nvSpPr>
        <dsp:cNvPr id="0" name=""/>
        <dsp:cNvSpPr/>
      </dsp:nvSpPr>
      <dsp:spPr>
        <a:xfrm>
          <a:off x="421619" y="2420943"/>
          <a:ext cx="620978" cy="620978"/>
        </a:xfrm>
        <a:prstGeom prst="ellipse">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C84D4139-B23C-4461-9C1B-C6190E12C131}">
      <dsp:nvSpPr>
        <dsp:cNvPr id="0" name=""/>
        <dsp:cNvSpPr/>
      </dsp:nvSpPr>
      <dsp:spPr>
        <a:xfrm>
          <a:off x="376128" y="3227977"/>
          <a:ext cx="3614217"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Retirements</a:t>
          </a:r>
          <a:endParaRPr lang="en-US" sz="2800" b="1" kern="1200" dirty="0"/>
        </a:p>
      </dsp:txBody>
      <dsp:txXfrm>
        <a:off x="376128" y="3227977"/>
        <a:ext cx="3614217" cy="496783"/>
      </dsp:txXfrm>
    </dsp:sp>
    <dsp:sp modelId="{DB4E7467-E7F9-4BD1-9C08-1516B850C3AC}">
      <dsp:nvSpPr>
        <dsp:cNvPr id="0" name=""/>
        <dsp:cNvSpPr/>
      </dsp:nvSpPr>
      <dsp:spPr>
        <a:xfrm>
          <a:off x="65639" y="3165879"/>
          <a:ext cx="620978" cy="620978"/>
        </a:xfrm>
        <a:prstGeom prst="ellipse">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659236" y="0"/>
          <a:ext cx="7471352" cy="4264194"/>
        </a:xfrm>
        <a:prstGeom prst="rightArrow">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098229D-7E2A-41B5-9F30-BC615B928F6F}">
      <dsp:nvSpPr>
        <dsp:cNvPr id="0" name=""/>
        <dsp:cNvSpPr/>
      </dsp:nvSpPr>
      <dsp:spPr>
        <a:xfrm>
          <a:off x="3862" y="1279258"/>
          <a:ext cx="1688865" cy="1705677"/>
        </a:xfrm>
        <a:prstGeom prst="roundRect">
          <a:avLst/>
        </a:prstGeom>
        <a:solidFill>
          <a:schemeClr val="bg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smtClean="0"/>
            <a:t>Review Person Org Summary page</a:t>
          </a:r>
          <a:endParaRPr lang="en-US" sz="1500" b="1" kern="1200" dirty="0"/>
        </a:p>
      </dsp:txBody>
      <dsp:txXfrm>
        <a:off x="86306" y="1361702"/>
        <a:ext cx="1523977" cy="1540789"/>
      </dsp:txXfrm>
    </dsp:sp>
    <dsp:sp modelId="{D2FA8B24-3AFC-4C14-81C5-8046F7EF1DD8}">
      <dsp:nvSpPr>
        <dsp:cNvPr id="0" name=""/>
        <dsp:cNvSpPr/>
      </dsp:nvSpPr>
      <dsp:spPr>
        <a:xfrm>
          <a:off x="1777171" y="1279258"/>
          <a:ext cx="1688865" cy="1705677"/>
        </a:xfrm>
        <a:prstGeom prst="roundRect">
          <a:avLst/>
        </a:prstGeom>
        <a:solidFill>
          <a:schemeClr val="bg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smtClean="0"/>
            <a:t>*Navigate to the </a:t>
          </a:r>
          <a:br>
            <a:rPr lang="en-US" sz="1500" b="1" kern="1200" smtClean="0"/>
          </a:br>
          <a:r>
            <a:rPr lang="en-US" sz="1500" b="1" kern="1200" smtClean="0"/>
            <a:t>Smart HR Transactions page</a:t>
          </a:r>
          <a:endParaRPr lang="en-US" sz="1500" b="1" kern="1200" dirty="0"/>
        </a:p>
      </dsp:txBody>
      <dsp:txXfrm>
        <a:off x="1859615" y="1361702"/>
        <a:ext cx="1523977" cy="1540789"/>
      </dsp:txXfrm>
    </dsp:sp>
    <dsp:sp modelId="{7BE2C09B-77B4-4CEB-9C8F-74C2AA2A71DE}">
      <dsp:nvSpPr>
        <dsp:cNvPr id="0" name=""/>
        <dsp:cNvSpPr/>
      </dsp:nvSpPr>
      <dsp:spPr>
        <a:xfrm>
          <a:off x="3550480" y="1279258"/>
          <a:ext cx="1688865" cy="1705677"/>
        </a:xfrm>
        <a:prstGeom prst="roundRect">
          <a:avLst/>
        </a:prstGeom>
        <a:solidFill>
          <a:schemeClr val="bg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smtClean="0"/>
            <a:t>Select the UC_Transfer template</a:t>
          </a:r>
          <a:endParaRPr lang="en-US" sz="1500" b="1" kern="1200" dirty="0"/>
        </a:p>
      </dsp:txBody>
      <dsp:txXfrm>
        <a:off x="3632924" y="1361702"/>
        <a:ext cx="1523977" cy="1540789"/>
      </dsp:txXfrm>
    </dsp:sp>
    <dsp:sp modelId="{640F6AD1-F585-40D9-8574-6B31B6AA2D59}">
      <dsp:nvSpPr>
        <dsp:cNvPr id="0" name=""/>
        <dsp:cNvSpPr/>
      </dsp:nvSpPr>
      <dsp:spPr>
        <a:xfrm>
          <a:off x="5323789" y="1279258"/>
          <a:ext cx="1688865" cy="1705677"/>
        </a:xfrm>
        <a:prstGeom prst="roundRect">
          <a:avLst/>
        </a:prstGeom>
        <a:solidFill>
          <a:schemeClr val="bg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Enter Transfer job details attach supporting documentation as needed</a:t>
          </a:r>
          <a:endParaRPr lang="en-US" sz="1500" b="1" kern="1200" dirty="0"/>
        </a:p>
      </dsp:txBody>
      <dsp:txXfrm>
        <a:off x="5406233" y="1361702"/>
        <a:ext cx="1523977" cy="1540789"/>
      </dsp:txXfrm>
    </dsp:sp>
    <dsp:sp modelId="{451925E2-D2FA-4057-B830-9CFBC8FE444E}">
      <dsp:nvSpPr>
        <dsp:cNvPr id="0" name=""/>
        <dsp:cNvSpPr/>
      </dsp:nvSpPr>
      <dsp:spPr>
        <a:xfrm>
          <a:off x="7097097" y="1279258"/>
          <a:ext cx="1688865" cy="1705677"/>
        </a:xfrm>
        <a:prstGeom prst="roundRect">
          <a:avLst/>
        </a:prstGeom>
        <a:solidFill>
          <a:schemeClr val="accent5">
            <a:hueOff val="-7353344"/>
            <a:satOff val="-10228"/>
            <a:lumOff val="-392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smtClean="0"/>
            <a:t>Save &amp; Submit</a:t>
          </a:r>
          <a:endParaRPr lang="en-US" sz="1500" b="1" kern="1200" dirty="0"/>
        </a:p>
      </dsp:txBody>
      <dsp:txXfrm>
        <a:off x="7179541" y="1361702"/>
        <a:ext cx="1523977" cy="15407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4491372" y="-688754"/>
          <a:ext cx="5350502" cy="5350502"/>
        </a:xfrm>
        <a:prstGeom prst="blockArc">
          <a:avLst>
            <a:gd name="adj1" fmla="val 18900000"/>
            <a:gd name="adj2" fmla="val 2700000"/>
            <a:gd name="adj3" fmla="val 4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376128" y="248232"/>
          <a:ext cx="3614217"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a:solidFill>
                <a:schemeClr val="bg1"/>
              </a:solidFill>
            </a:rPr>
            <a:t>Personal Data</a:t>
          </a:r>
        </a:p>
      </dsp:txBody>
      <dsp:txXfrm>
        <a:off x="376128" y="248232"/>
        <a:ext cx="3614217" cy="496783"/>
      </dsp:txXfrm>
    </dsp:sp>
    <dsp:sp modelId="{471854D1-846C-4B50-8281-77CAD1429FF9}">
      <dsp:nvSpPr>
        <dsp:cNvPr id="0" name=""/>
        <dsp:cNvSpPr/>
      </dsp:nvSpPr>
      <dsp:spPr>
        <a:xfrm>
          <a:off x="65639" y="186134"/>
          <a:ext cx="620978" cy="620978"/>
        </a:xfrm>
        <a:prstGeom prst="ellipse">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732108" y="993168"/>
          <a:ext cx="3258236"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Rehire</a:t>
          </a:r>
          <a:endParaRPr lang="en-US" sz="2800" b="1" kern="1200" dirty="0"/>
        </a:p>
      </dsp:txBody>
      <dsp:txXfrm>
        <a:off x="732108" y="993168"/>
        <a:ext cx="3258236" cy="496783"/>
      </dsp:txXfrm>
    </dsp:sp>
    <dsp:sp modelId="{CC02BE62-3B7D-4461-9C39-EC575DDD736B}">
      <dsp:nvSpPr>
        <dsp:cNvPr id="0" name=""/>
        <dsp:cNvSpPr/>
      </dsp:nvSpPr>
      <dsp:spPr>
        <a:xfrm>
          <a:off x="421619" y="931070"/>
          <a:ext cx="620978" cy="620978"/>
        </a:xfrm>
        <a:prstGeom prst="ellipse">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E509F0F5-7BA7-41DA-9C07-FA4B2CD2E031}">
      <dsp:nvSpPr>
        <dsp:cNvPr id="0" name=""/>
        <dsp:cNvSpPr/>
      </dsp:nvSpPr>
      <dsp:spPr>
        <a:xfrm>
          <a:off x="841366" y="1738104"/>
          <a:ext cx="3148979"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Transfers</a:t>
          </a:r>
          <a:endParaRPr lang="en-US" sz="2800" b="1" kern="1200" dirty="0"/>
        </a:p>
      </dsp:txBody>
      <dsp:txXfrm>
        <a:off x="841366" y="1738104"/>
        <a:ext cx="3148979" cy="496783"/>
      </dsp:txXfrm>
    </dsp:sp>
    <dsp:sp modelId="{7E0D7686-BB12-49D9-B576-91588A93951A}">
      <dsp:nvSpPr>
        <dsp:cNvPr id="0" name=""/>
        <dsp:cNvSpPr/>
      </dsp:nvSpPr>
      <dsp:spPr>
        <a:xfrm>
          <a:off x="530876" y="1676007"/>
          <a:ext cx="620978" cy="620978"/>
        </a:xfrm>
        <a:prstGeom prst="ellipse">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77746E95-7B94-47B6-AD01-6696943ACC53}">
      <dsp:nvSpPr>
        <dsp:cNvPr id="0" name=""/>
        <dsp:cNvSpPr/>
      </dsp:nvSpPr>
      <dsp:spPr>
        <a:xfrm>
          <a:off x="732108" y="2483041"/>
          <a:ext cx="3258236" cy="496783"/>
        </a:xfrm>
        <a:prstGeom prst="rect">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Terminations</a:t>
          </a:r>
          <a:endParaRPr lang="en-US" sz="2800" b="1" kern="1200" dirty="0"/>
        </a:p>
      </dsp:txBody>
      <dsp:txXfrm>
        <a:off x="732108" y="2483041"/>
        <a:ext cx="3258236" cy="496783"/>
      </dsp:txXfrm>
    </dsp:sp>
    <dsp:sp modelId="{7B48AAC2-FE85-4C9E-959B-27C2CA3C9079}">
      <dsp:nvSpPr>
        <dsp:cNvPr id="0" name=""/>
        <dsp:cNvSpPr/>
      </dsp:nvSpPr>
      <dsp:spPr>
        <a:xfrm>
          <a:off x="421619" y="2420943"/>
          <a:ext cx="620978" cy="620978"/>
        </a:xfrm>
        <a:prstGeom prst="ellipse">
          <a:avLst/>
        </a:prstGeom>
        <a:solidFill>
          <a:schemeClr val="l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C84D4139-B23C-4461-9C1B-C6190E12C131}">
      <dsp:nvSpPr>
        <dsp:cNvPr id="0" name=""/>
        <dsp:cNvSpPr/>
      </dsp:nvSpPr>
      <dsp:spPr>
        <a:xfrm>
          <a:off x="376128" y="3227977"/>
          <a:ext cx="3614217" cy="496783"/>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3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Retirements</a:t>
          </a:r>
          <a:endParaRPr lang="en-US" sz="2800" b="1" kern="1200" dirty="0"/>
        </a:p>
      </dsp:txBody>
      <dsp:txXfrm>
        <a:off x="376128" y="3227977"/>
        <a:ext cx="3614217" cy="496783"/>
      </dsp:txXfrm>
    </dsp:sp>
    <dsp:sp modelId="{DB4E7467-E7F9-4BD1-9C08-1516B850C3AC}">
      <dsp:nvSpPr>
        <dsp:cNvPr id="0" name=""/>
        <dsp:cNvSpPr/>
      </dsp:nvSpPr>
      <dsp:spPr>
        <a:xfrm>
          <a:off x="65639" y="3165879"/>
          <a:ext cx="620978" cy="620978"/>
        </a:xfrm>
        <a:prstGeom prst="ellipse">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673825" y="0"/>
          <a:ext cx="7636691" cy="4148539"/>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98229D-7E2A-41B5-9F30-BC615B928F6F}">
      <dsp:nvSpPr>
        <dsp:cNvPr id="0" name=""/>
        <dsp:cNvSpPr/>
      </dsp:nvSpPr>
      <dsp:spPr>
        <a:xfrm>
          <a:off x="397" y="1244561"/>
          <a:ext cx="1258158" cy="1659415"/>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Review Person Org Summary page</a:t>
          </a:r>
          <a:endParaRPr lang="en-US" sz="1600" kern="1200" dirty="0"/>
        </a:p>
      </dsp:txBody>
      <dsp:txXfrm>
        <a:off x="61815" y="1305979"/>
        <a:ext cx="1135322" cy="1536579"/>
      </dsp:txXfrm>
    </dsp:sp>
    <dsp:sp modelId="{D2FA8B24-3AFC-4C14-81C5-8046F7EF1DD8}">
      <dsp:nvSpPr>
        <dsp:cNvPr id="0" name=""/>
        <dsp:cNvSpPr/>
      </dsp:nvSpPr>
      <dsp:spPr>
        <a:xfrm>
          <a:off x="1468249" y="1244561"/>
          <a:ext cx="1258158" cy="1659415"/>
        </a:xfrm>
        <a:prstGeom prst="roundRect">
          <a:avLst/>
        </a:prstGeom>
        <a:solidFill>
          <a:schemeClr val="accent5">
            <a:hueOff val="-1470669"/>
            <a:satOff val="-2046"/>
            <a:lumOff val="-78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Navigate to the </a:t>
          </a:r>
          <a:br>
            <a:rPr lang="en-US" sz="1600" kern="1200" smtClean="0"/>
          </a:br>
          <a:r>
            <a:rPr lang="en-US" sz="1600" kern="1200" smtClean="0"/>
            <a:t>Smart HR Transactions page</a:t>
          </a:r>
          <a:endParaRPr lang="en-US" sz="1600" kern="1200" dirty="0"/>
        </a:p>
      </dsp:txBody>
      <dsp:txXfrm>
        <a:off x="1529667" y="1305979"/>
        <a:ext cx="1135322" cy="1536579"/>
      </dsp:txXfrm>
    </dsp:sp>
    <dsp:sp modelId="{7BE2C09B-77B4-4CEB-9C8F-74C2AA2A71DE}">
      <dsp:nvSpPr>
        <dsp:cNvPr id="0" name=""/>
        <dsp:cNvSpPr/>
      </dsp:nvSpPr>
      <dsp:spPr>
        <a:xfrm>
          <a:off x="2936101" y="1244561"/>
          <a:ext cx="1258158" cy="1659415"/>
        </a:xfrm>
        <a:prstGeom prst="roundRect">
          <a:avLst/>
        </a:prstGeom>
        <a:solidFill>
          <a:schemeClr val="accent5">
            <a:hueOff val="-2941338"/>
            <a:satOff val="-4091"/>
            <a:lumOff val="-15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Select the Termination template</a:t>
          </a:r>
          <a:endParaRPr lang="en-US" sz="1600" kern="1200" dirty="0"/>
        </a:p>
      </dsp:txBody>
      <dsp:txXfrm>
        <a:off x="2997519" y="1305979"/>
        <a:ext cx="1135322" cy="1536579"/>
      </dsp:txXfrm>
    </dsp:sp>
    <dsp:sp modelId="{640F6AD1-F585-40D9-8574-6B31B6AA2D59}">
      <dsp:nvSpPr>
        <dsp:cNvPr id="0" name=""/>
        <dsp:cNvSpPr/>
      </dsp:nvSpPr>
      <dsp:spPr>
        <a:xfrm>
          <a:off x="4403953" y="1292245"/>
          <a:ext cx="1644287" cy="1564048"/>
        </a:xfrm>
        <a:prstGeom prst="roundRect">
          <a:avLst/>
        </a:prstGeom>
        <a:solidFill>
          <a:schemeClr val="accent5">
            <a:hueOff val="-4412007"/>
            <a:satOff val="-6137"/>
            <a:lumOff val="-235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Enter termination details and attach supporting documentation as needed</a:t>
          </a:r>
          <a:endParaRPr lang="en-US" sz="1600" kern="1200" dirty="0"/>
        </a:p>
      </dsp:txBody>
      <dsp:txXfrm>
        <a:off x="4480304" y="1368596"/>
        <a:ext cx="1491585" cy="1411346"/>
      </dsp:txXfrm>
    </dsp:sp>
    <dsp:sp modelId="{451925E2-D2FA-4057-B830-9CFBC8FE444E}">
      <dsp:nvSpPr>
        <dsp:cNvPr id="0" name=""/>
        <dsp:cNvSpPr/>
      </dsp:nvSpPr>
      <dsp:spPr>
        <a:xfrm>
          <a:off x="6257934" y="1244561"/>
          <a:ext cx="1258158" cy="1659415"/>
        </a:xfrm>
        <a:prstGeom prst="roundRect">
          <a:avLst/>
        </a:prstGeom>
        <a:solidFill>
          <a:schemeClr val="accent5">
            <a:hueOff val="-5882676"/>
            <a:satOff val="-8182"/>
            <a:lumOff val="-313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Save &amp; Submit</a:t>
          </a:r>
          <a:endParaRPr lang="en-US" sz="1600" kern="1200" dirty="0"/>
        </a:p>
      </dsp:txBody>
      <dsp:txXfrm>
        <a:off x="6319352" y="1305979"/>
        <a:ext cx="1135322" cy="1536579"/>
      </dsp:txXfrm>
    </dsp:sp>
    <dsp:sp modelId="{77E2AEC0-7C4B-4F3B-979A-D8B213D57EBC}">
      <dsp:nvSpPr>
        <dsp:cNvPr id="0" name=""/>
        <dsp:cNvSpPr/>
      </dsp:nvSpPr>
      <dsp:spPr>
        <a:xfrm>
          <a:off x="7725786" y="1244561"/>
          <a:ext cx="1258158" cy="1659415"/>
        </a:xfrm>
        <a:prstGeom prst="roundRect">
          <a:avLst/>
        </a:prstGeom>
        <a:solidFill>
          <a:schemeClr val="accent5">
            <a:hueOff val="-7353344"/>
            <a:satOff val="-10228"/>
            <a:lumOff val="-392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Initiate Final Pay, if needed</a:t>
          </a:r>
          <a:endParaRPr lang="en-US" sz="1600" kern="1200" dirty="0"/>
        </a:p>
      </dsp:txBody>
      <dsp:txXfrm>
        <a:off x="7787204" y="1305979"/>
        <a:ext cx="1135322" cy="153657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8"/>
            <a:ext cx="3026833" cy="465161"/>
          </a:xfrm>
          <a:prstGeom prst="rect">
            <a:avLst/>
          </a:prstGeom>
          <a:noFill/>
          <a:ln>
            <a:noFill/>
          </a:ln>
        </p:spPr>
        <p:txBody>
          <a:bodyPr spcFirstLastPara="1" wrap="square" lIns="92775" tIns="46375" rIns="92775" bIns="463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8" y="8"/>
            <a:ext cx="3026833" cy="465161"/>
          </a:xfrm>
          <a:prstGeom prst="rect">
            <a:avLst/>
          </a:prstGeom>
          <a:noFill/>
          <a:ln>
            <a:noFill/>
          </a:ln>
        </p:spPr>
        <p:txBody>
          <a:bodyPr spcFirstLastPara="1" wrap="square" lIns="92775" tIns="46375" rIns="92775" bIns="463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05843"/>
            <a:ext cx="3026833" cy="465160"/>
          </a:xfrm>
          <a:prstGeom prst="rect">
            <a:avLst/>
          </a:prstGeom>
          <a:noFill/>
          <a:ln>
            <a:noFill/>
          </a:ln>
        </p:spPr>
        <p:txBody>
          <a:bodyPr spcFirstLastPara="1" wrap="square" lIns="92775" tIns="46375" rIns="92775" bIns="463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dirty="0" smtClean="0">
                <a:latin typeface="Arial"/>
                <a:ea typeface="Arial"/>
                <a:cs typeface="Arial"/>
                <a:sym typeface="Arial"/>
              </a:rPr>
              <a:t>Welcome to the Summer Salary training</a:t>
            </a:r>
            <a:r>
              <a:rPr lang="en-US" sz="1100" baseline="0" dirty="0" smtClean="0">
                <a:latin typeface="Arial"/>
                <a:ea typeface="Arial"/>
                <a:cs typeface="Arial"/>
                <a:sym typeface="Arial"/>
              </a:rPr>
              <a:t> course</a:t>
            </a:r>
            <a:r>
              <a:rPr lang="en-US" sz="1100" dirty="0" smtClean="0">
                <a:latin typeface="Arial"/>
                <a:ea typeface="Arial"/>
                <a:cs typeface="Arial"/>
                <a:sym typeface="Arial"/>
              </a:rPr>
              <a:t>.</a:t>
            </a:r>
            <a:endParaRPr lang="en-US" dirty="0" smtClean="0"/>
          </a:p>
          <a:p>
            <a:pPr marL="0" marR="0" lvl="0" indent="0" algn="l" rtl="0">
              <a:lnSpc>
                <a:spcPct val="100000"/>
              </a:lnSpc>
              <a:spcBef>
                <a:spcPts val="0"/>
              </a:spcBef>
              <a:spcAft>
                <a:spcPts val="0"/>
              </a:spcAft>
              <a:buClr>
                <a:schemeClr val="dk1"/>
              </a:buClr>
              <a:buSzPts val="1100"/>
              <a:buFont typeface="Arial"/>
              <a:buNone/>
            </a:pPr>
            <a:endParaRPr lang="en-US" sz="1100" i="1" dirty="0" smtClean="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i="0" dirty="0" smtClean="0">
                <a:solidFill>
                  <a:schemeClr val="dk1"/>
                </a:solidFill>
                <a:latin typeface="Arial"/>
                <a:ea typeface="Arial"/>
                <a:cs typeface="Arial"/>
                <a:sym typeface="Arial"/>
              </a:rPr>
              <a:t>This UCPath training course is designed to teach you about</a:t>
            </a:r>
            <a:r>
              <a:rPr lang="en-US" sz="1100" i="0" baseline="0" dirty="0" smtClean="0">
                <a:solidFill>
                  <a:schemeClr val="dk1"/>
                </a:solidFill>
                <a:latin typeface="Arial"/>
                <a:ea typeface="Arial"/>
                <a:cs typeface="Arial"/>
                <a:sym typeface="Arial"/>
              </a:rPr>
              <a:t> Summer Salary guidelines, as well as how summer salary is recorded in UCPath.</a:t>
            </a:r>
            <a:endParaRPr lang="en-US" sz="1100" dirty="0" smtClean="0">
              <a:latin typeface="Arial"/>
              <a:ea typeface="Arial"/>
              <a:cs typeface="Arial"/>
              <a:sym typeface="Arial"/>
            </a:endParaRPr>
          </a:p>
          <a:p>
            <a:pPr marL="0" lvl="0" indent="0" algn="l" rtl="0">
              <a:spcBef>
                <a:spcPts val="0"/>
              </a:spcBef>
              <a:spcAft>
                <a:spcPts val="0"/>
              </a:spcAft>
              <a:buNone/>
            </a:pPr>
            <a:endParaRPr lang="en-US" sz="1100" dirty="0" smtClean="0"/>
          </a:p>
          <a:p>
            <a:endParaRPr lang="en-US" dirty="0"/>
          </a:p>
        </p:txBody>
      </p:sp>
    </p:spTree>
    <p:extLst>
      <p:ext uri="{BB962C8B-B14F-4D97-AF65-F5344CB8AC3E}">
        <p14:creationId xmlns:p14="http://schemas.microsoft.com/office/powerpoint/2010/main" val="319182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sections available for employees to go in and make updates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Legal/Preferred Name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Home/Mailing Address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Phones Numbers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Emergency Contacts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Email Addresses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Ethnic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Other Personal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30182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 update for the preferred name happens as soon as the transaction is saved.  Changes to the legal name will approve documentation and approval</a:t>
            </a:r>
            <a:r>
              <a:rPr lang="en-US" baseline="0" dirty="0" smtClean="0"/>
              <a:t>. When an employee changes their preferred name, unfortunately no notification is provided to their manager/supervisor. The new name will start appearing on the employee roster.</a:t>
            </a: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Click animation to display the Edit Name page.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89667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the things that can be changed using Method #1 – Employee Self Service. Legal Name, Date of Birth and Legal Gender require documentation to be submitted. Additional security can be added to managers with direct reports called “submit on behalf of”. This functionality allows a manager to submit self service transactions on behalf of their direct reports with the exception of life events.</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13</a:t>
            </a:fld>
            <a:endParaRPr lang="en-US" dirty="0"/>
          </a:p>
        </p:txBody>
      </p:sp>
    </p:spTree>
    <p:extLst>
      <p:ext uri="{BB962C8B-B14F-4D97-AF65-F5344CB8AC3E}">
        <p14:creationId xmlns:p14="http://schemas.microsoft.com/office/powerpoint/2010/main" val="558258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fields on the Person Profile can also be changed in Employee Self Service.</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14</a:t>
            </a:fld>
            <a:endParaRPr lang="en-US" dirty="0"/>
          </a:p>
        </p:txBody>
      </p:sp>
    </p:spTree>
    <p:extLst>
      <p:ext uri="{BB962C8B-B14F-4D97-AF65-F5344CB8AC3E}">
        <p14:creationId xmlns:p14="http://schemas.microsoft.com/office/powerpoint/2010/main" val="1454539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a:t>
            </a:r>
            <a:r>
              <a:rPr lang="en-US" baseline="0" dirty="0"/>
              <a:t> to repeat certain changes have to be submitted by the location initiator because documentation is required. Some of these items may be verified during the centralized onboarding process.</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15</a:t>
            </a:fld>
            <a:endParaRPr lang="en-US" dirty="0"/>
          </a:p>
        </p:txBody>
      </p:sp>
    </p:spTree>
    <p:extLst>
      <p:ext uri="{BB962C8B-B14F-4D97-AF65-F5344CB8AC3E}">
        <p14:creationId xmlns:p14="http://schemas.microsoft.com/office/powerpoint/2010/main" val="1892871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5"/>
          </p:nvPr>
        </p:nvSpPr>
        <p:spPr/>
        <p:txBody>
          <a:bodyPr/>
          <a:lstStyle/>
          <a:p>
            <a:fld id="{3C2D5646-A00B-3942-B201-4EB41B9B77BE}" type="slidenum">
              <a:rPr lang="en-US" smtClean="0">
                <a:solidFill>
                  <a:prstClr val="black"/>
                </a:solidFill>
              </a:rPr>
              <a:pPr/>
              <a:t>16</a:t>
            </a:fld>
            <a:endParaRPr lang="en-US" dirty="0">
              <a:solidFill>
                <a:prstClr val="black"/>
              </a:solidFill>
            </a:endParaRPr>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pPr marL="0" lvl="2" algn="l">
              <a:spcBef>
                <a:spcPts val="1200"/>
              </a:spcBef>
            </a:pPr>
            <a:r>
              <a:rPr lang="en-US" dirty="0"/>
              <a:t>Personal Data Change Template Transaction process. </a:t>
            </a:r>
          </a:p>
          <a:p>
            <a:pPr marL="166688" indent="-166688">
              <a:lnSpc>
                <a:spcPct val="114000"/>
              </a:lnSpc>
              <a:buFont typeface="Arial" panose="020B0604020202020204" pitchFamily="34" charset="0"/>
              <a:buChar char="•"/>
            </a:pPr>
            <a:r>
              <a:rPr lang="en-US" dirty="0"/>
              <a:t>Review the employee’s current personal information using the </a:t>
            </a:r>
            <a:r>
              <a:rPr lang="en-US" b="1" dirty="0"/>
              <a:t>Modify a Person </a:t>
            </a:r>
            <a:r>
              <a:rPr lang="en-US" dirty="0"/>
              <a:t>component.</a:t>
            </a:r>
          </a:p>
          <a:p>
            <a:pPr marL="166688" indent="-166688">
              <a:lnSpc>
                <a:spcPct val="114000"/>
              </a:lnSpc>
              <a:buFont typeface="Arial" panose="020B0604020202020204" pitchFamily="34" charset="0"/>
              <a:buChar char="•"/>
            </a:pPr>
            <a:r>
              <a:rPr lang="en-US" dirty="0"/>
              <a:t>Navigate to the </a:t>
            </a:r>
            <a:r>
              <a:rPr lang="en-US" b="1" dirty="0"/>
              <a:t>Smart HR Transactions </a:t>
            </a:r>
            <a:r>
              <a:rPr lang="en-US" dirty="0"/>
              <a:t>page.</a:t>
            </a:r>
          </a:p>
          <a:p>
            <a:pPr marL="166688" indent="-166688">
              <a:lnSpc>
                <a:spcPct val="114000"/>
              </a:lnSpc>
              <a:buFont typeface="Arial" panose="020B0604020202020204" pitchFamily="34" charset="0"/>
              <a:buChar char="•"/>
            </a:pPr>
            <a:r>
              <a:rPr lang="en-US" dirty="0"/>
              <a:t>Select the </a:t>
            </a:r>
            <a:r>
              <a:rPr lang="en-US" b="1" dirty="0"/>
              <a:t>Personal Data </a:t>
            </a:r>
            <a:r>
              <a:rPr lang="en-US" dirty="0"/>
              <a:t>template. There is only one template that is used for both Academic employees and Staff employees. </a:t>
            </a:r>
          </a:p>
          <a:p>
            <a:pPr marL="166688" indent="-166688">
              <a:lnSpc>
                <a:spcPct val="114000"/>
              </a:lnSpc>
              <a:buFont typeface="Arial" panose="020B0604020202020204" pitchFamily="34" charset="0"/>
              <a:buChar char="•"/>
            </a:pPr>
            <a:r>
              <a:rPr lang="en-US" dirty="0"/>
              <a:t>Update the employee’s personal information</a:t>
            </a:r>
            <a:r>
              <a:rPr lang="en-US" baseline="0" dirty="0"/>
              <a:t> and a</a:t>
            </a:r>
            <a:r>
              <a:rPr lang="en-US" dirty="0"/>
              <a:t>dd attachments.</a:t>
            </a:r>
          </a:p>
          <a:p>
            <a:pPr marL="623888" marR="0" lvl="2" indent="-166688"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dirty="0"/>
              <a:t>Indicate</a:t>
            </a:r>
            <a:r>
              <a:rPr lang="en-US" baseline="0" dirty="0"/>
              <a:t> what fields were updated in the comments.</a:t>
            </a:r>
          </a:p>
          <a:p>
            <a:pPr marL="1081088" marR="0" lvl="3" indent="-166688"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dirty="0"/>
              <a:t>Comments for</a:t>
            </a:r>
            <a:r>
              <a:rPr lang="en-US" baseline="0" dirty="0"/>
              <a:t> </a:t>
            </a:r>
            <a:r>
              <a:rPr lang="en-US" dirty="0"/>
              <a:t>the approvers should be entered in </a:t>
            </a:r>
            <a:r>
              <a:rPr lang="en-US" b="1" dirty="0"/>
              <a:t>Initiator Comments </a:t>
            </a:r>
            <a:r>
              <a:rPr lang="en-US" dirty="0"/>
              <a:t>field. </a:t>
            </a:r>
          </a:p>
          <a:p>
            <a:pPr marL="1081088" marR="0" lvl="3" indent="-166688"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dirty="0"/>
              <a:t>Any information that is meant for UCPC WFA Production, and cannot be entered in one of the existing fields, are entered in </a:t>
            </a:r>
            <a:r>
              <a:rPr lang="en-US" b="1" dirty="0"/>
              <a:t>Comments</a:t>
            </a:r>
            <a:r>
              <a:rPr lang="en-US" dirty="0"/>
              <a:t> field.</a:t>
            </a:r>
          </a:p>
          <a:p>
            <a:pPr marL="166688" indent="-166688">
              <a:lnSpc>
                <a:spcPct val="114000"/>
              </a:lnSpc>
              <a:buFont typeface="Arial" panose="020B0604020202020204" pitchFamily="34" charset="0"/>
              <a:buChar char="•"/>
            </a:pPr>
            <a:r>
              <a:rPr lang="en-US" dirty="0"/>
              <a:t>When the transaction is complete, select the </a:t>
            </a:r>
            <a:r>
              <a:rPr lang="en-US" b="1" dirty="0"/>
              <a:t>Save and Submit </a:t>
            </a:r>
            <a:r>
              <a:rPr lang="en-US" dirty="0"/>
              <a:t>button.</a:t>
            </a:r>
          </a:p>
          <a:p>
            <a:pPr marL="349250" marR="0" lvl="1" indent="-182563" algn="l" defTabSz="914400" rtl="0" eaLnBrk="1" fontAlgn="auto" latinLnBrk="0" hangingPunct="1">
              <a:lnSpc>
                <a:spcPct val="114000"/>
              </a:lnSpc>
              <a:buClrTx/>
              <a:buSzTx/>
              <a:buFont typeface="Arial" panose="020B0604020202020204" pitchFamily="34" charset="0"/>
              <a:buChar char="•"/>
              <a:tabLst/>
              <a:defRPr/>
            </a:pPr>
            <a:r>
              <a:rPr lang="en-US" dirty="0"/>
              <a:t>After the Initiator saves the transaction, it is automatically routed for approval using AWE. A designated Location Template Approver reviews and, if applicable, approves the transaction. After AWE, </a:t>
            </a:r>
            <a:r>
              <a:rPr lang="en-US" sz="1100" dirty="0"/>
              <a:t>the template is staged until it is processed</a:t>
            </a:r>
            <a:r>
              <a:rPr lang="en-US" sz="1100" baseline="0" dirty="0"/>
              <a:t> by UCPC WFA Production.</a:t>
            </a:r>
            <a:endParaRPr lang="en-US" sz="1100" dirty="0"/>
          </a:p>
          <a:p>
            <a:pPr marL="166687" lvl="1" indent="0">
              <a:lnSpc>
                <a:spcPct val="114000"/>
              </a:lnSpc>
              <a:buFont typeface="Arial" panose="020B0604020202020204" pitchFamily="34" charset="0"/>
              <a:buNone/>
            </a:pPr>
            <a:endParaRPr lang="en-US" dirty="0"/>
          </a:p>
          <a:p>
            <a:pPr marL="349250" lvl="1" indent="-182563">
              <a:lnSpc>
                <a:spcPct val="114000"/>
              </a:lnSpc>
              <a:buFont typeface="Arial" panose="020B0604020202020204" pitchFamily="34" charset="0"/>
              <a:buChar char="•"/>
            </a:pPr>
            <a:endParaRPr lang="en-US" dirty="0"/>
          </a:p>
          <a:p>
            <a:pPr marL="349250" lvl="1" indent="-182563">
              <a:lnSpc>
                <a:spcPct val="114000"/>
              </a:lnSpc>
              <a:buFont typeface="Arial" panose="020B0604020202020204" pitchFamily="34" charset="0"/>
              <a:buChar char="•"/>
            </a:pPr>
            <a:endParaRPr lang="en-US" dirty="0"/>
          </a:p>
        </p:txBody>
      </p:sp>
    </p:spTree>
    <p:extLst>
      <p:ext uri="{BB962C8B-B14F-4D97-AF65-F5344CB8AC3E}">
        <p14:creationId xmlns:p14="http://schemas.microsoft.com/office/powerpoint/2010/main" val="680782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displayed in Slide Show mode, this slide includes animation for the gray captions. Click to individually display each caption (and hide the previous caption) as you describe the objects on the </a:t>
            </a:r>
            <a:r>
              <a:rPr lang="en-US" b="1" dirty="0"/>
              <a:t>Smart</a:t>
            </a:r>
            <a:r>
              <a:rPr lang="en-US" b="1" baseline="0" dirty="0"/>
              <a:t> HR Transactions</a:t>
            </a:r>
            <a:r>
              <a:rPr lang="en-US" dirty="0"/>
              <a:t> page.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a:t>
            </a:r>
            <a:r>
              <a:rPr lang="en-US" b="1" dirty="0"/>
              <a:t>Transactions in Progress </a:t>
            </a:r>
            <a:r>
              <a:rPr lang="en-US" dirty="0"/>
              <a:t>section displays only the transactions you have initiated or have “saved for later.” After</a:t>
            </a:r>
            <a:r>
              <a:rPr lang="en-US" baseline="0" dirty="0"/>
              <a:t> the transaction is approved in AWE, it no longer appears on this list.</a:t>
            </a:r>
          </a:p>
          <a:p>
            <a:pPr marL="171450" indent="-171450">
              <a:spcBef>
                <a:spcPts val="0"/>
              </a:spcBef>
              <a:spcAft>
                <a:spcPts val="0"/>
              </a:spcAft>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Remember,</a:t>
            </a:r>
            <a:r>
              <a:rPr lang="en-US" sz="1100" baseline="0" dirty="0">
                <a:solidFill>
                  <a:srgbClr val="000000"/>
                </a:solidFill>
                <a:latin typeface="Arial" panose="020B0604020202020204" pitchFamily="34" charset="0"/>
                <a:cs typeface="Arial" panose="020B0604020202020204" pitchFamily="34" charset="0"/>
              </a:rPr>
              <a:t> t</a:t>
            </a:r>
            <a:r>
              <a:rPr lang="en-US" sz="1100" dirty="0">
                <a:solidFill>
                  <a:srgbClr val="000000"/>
                </a:solidFill>
                <a:latin typeface="Arial" panose="020B0604020202020204" pitchFamily="34" charset="0"/>
                <a:cs typeface="Arial" panose="020B0604020202020204" pitchFamily="34" charset="0"/>
              </a:rPr>
              <a:t>he </a:t>
            </a:r>
            <a:r>
              <a:rPr lang="en-US" sz="1100" b="1" dirty="0">
                <a:solidFill>
                  <a:srgbClr val="000000"/>
                </a:solidFill>
                <a:latin typeface="Arial" panose="020B0604020202020204" pitchFamily="34" charset="0"/>
                <a:cs typeface="Arial" panose="020B0604020202020204" pitchFamily="34" charset="0"/>
              </a:rPr>
              <a:t>Transactions in Progress </a:t>
            </a:r>
            <a:r>
              <a:rPr lang="en-US" sz="1100" dirty="0">
                <a:solidFill>
                  <a:srgbClr val="000000"/>
                </a:solidFill>
                <a:latin typeface="Arial" panose="020B0604020202020204" pitchFamily="34" charset="0"/>
                <a:cs typeface="Arial" panose="020B0604020202020204" pitchFamily="34" charset="0"/>
              </a:rPr>
              <a:t>section displays only the transactions </a:t>
            </a:r>
            <a:r>
              <a:rPr lang="en-US" sz="1100" u="sng" dirty="0">
                <a:solidFill>
                  <a:srgbClr val="000000"/>
                </a:solidFill>
                <a:latin typeface="Arial" panose="020B0604020202020204" pitchFamily="34" charset="0"/>
                <a:cs typeface="Arial" panose="020B0604020202020204" pitchFamily="34" charset="0"/>
              </a:rPr>
              <a:t>you</a:t>
            </a:r>
            <a:r>
              <a:rPr lang="en-US" sz="1100" dirty="0">
                <a:solidFill>
                  <a:srgbClr val="000000"/>
                </a:solidFill>
                <a:latin typeface="Arial" panose="020B0604020202020204" pitchFamily="34" charset="0"/>
                <a:cs typeface="Arial" panose="020B0604020202020204" pitchFamily="34" charset="0"/>
              </a:rPr>
              <a:t> have initiated. After</a:t>
            </a:r>
            <a:r>
              <a:rPr lang="en-US" sz="1100" baseline="0" dirty="0">
                <a:solidFill>
                  <a:srgbClr val="000000"/>
                </a:solidFill>
                <a:latin typeface="Arial" panose="020B0604020202020204" pitchFamily="34" charset="0"/>
                <a:cs typeface="Arial" panose="020B0604020202020204" pitchFamily="34" charset="0"/>
              </a:rPr>
              <a:t> the transaction is approved in AWE, it no longer appears on this list. </a:t>
            </a:r>
          </a:p>
          <a:p>
            <a:pPr marL="171450" indent="-171450">
              <a:spcBef>
                <a:spcPts val="0"/>
              </a:spcBef>
              <a:spcAft>
                <a:spcPts val="0"/>
              </a:spcAft>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Keep in mind that if you delete a transaction in progress, it is</a:t>
            </a:r>
            <a:r>
              <a:rPr lang="en-US" sz="1100" baseline="0" dirty="0">
                <a:solidFill>
                  <a:srgbClr val="000000"/>
                </a:solidFill>
                <a:latin typeface="Arial" panose="020B0604020202020204" pitchFamily="34" charset="0"/>
                <a:cs typeface="Arial" panose="020B0604020202020204" pitchFamily="34" charset="0"/>
              </a:rPr>
              <a:t> </a:t>
            </a:r>
            <a:r>
              <a:rPr lang="en-US" sz="1100" dirty="0">
                <a:solidFill>
                  <a:srgbClr val="000000"/>
                </a:solidFill>
                <a:latin typeface="Arial" panose="020B0604020202020204" pitchFamily="34" charset="0"/>
                <a:cs typeface="Arial" panose="020B0604020202020204" pitchFamily="34" charset="0"/>
              </a:rPr>
              <a:t>removed from the Manage Transactions queue (UCPC WFA</a:t>
            </a:r>
            <a:r>
              <a:rPr lang="en-US" sz="1100" baseline="0" dirty="0">
                <a:solidFill>
                  <a:srgbClr val="000000"/>
                </a:solidFill>
                <a:latin typeface="Arial" panose="020B0604020202020204" pitchFamily="34" charset="0"/>
                <a:cs typeface="Arial" panose="020B0604020202020204" pitchFamily="34" charset="0"/>
              </a:rPr>
              <a:t> Production</a:t>
            </a:r>
            <a:r>
              <a:rPr lang="en-US" sz="1100" dirty="0">
                <a:solidFill>
                  <a:srgbClr val="000000"/>
                </a:solidFill>
                <a:latin typeface="Arial" panose="020B0604020202020204" pitchFamily="34" charset="0"/>
                <a:cs typeface="Arial" panose="020B0604020202020204" pitchFamily="34" charset="0"/>
              </a:rPr>
              <a:t>).  </a:t>
            </a:r>
          </a:p>
          <a:p>
            <a:pPr marL="171450" indent="-171450">
              <a:spcBef>
                <a:spcPts val="0"/>
              </a:spcBef>
              <a:spcAft>
                <a:spcPts val="0"/>
              </a:spcAft>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The Transaction Type field can be left as ALL and the user can use the select template field to choose the desired </a:t>
            </a:r>
            <a:r>
              <a:rPr lang="en-US" sz="1100" dirty="0" err="1">
                <a:solidFill>
                  <a:srgbClr val="000000"/>
                </a:solidFill>
                <a:latin typeface="Arial" panose="020B0604020202020204" pitchFamily="34" charset="0"/>
                <a:cs typeface="Arial" panose="020B0604020202020204" pitchFamily="34" charset="0"/>
              </a:rPr>
              <a:t>SmartHR</a:t>
            </a:r>
            <a:r>
              <a:rPr lang="en-US" sz="1100" dirty="0">
                <a:solidFill>
                  <a:srgbClr val="000000"/>
                </a:solidFill>
                <a:latin typeface="Arial" panose="020B0604020202020204" pitchFamily="34" charset="0"/>
                <a:cs typeface="Arial" panose="020B0604020202020204" pitchFamily="34" charset="0"/>
              </a:rPr>
              <a:t> Template. </a:t>
            </a:r>
          </a:p>
          <a:p>
            <a:pPr marL="171450" indent="-171450">
              <a:spcBef>
                <a:spcPts val="0"/>
              </a:spcBef>
              <a:spcAft>
                <a:spcPts val="0"/>
              </a:spcAft>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Choosing a Transaction Type will filter the available templates relevant to that transaction</a:t>
            </a:r>
            <a:r>
              <a:rPr lang="en-US" sz="1100" baseline="0" dirty="0">
                <a:solidFill>
                  <a:srgbClr val="000000"/>
                </a:solidFill>
                <a:latin typeface="Arial" panose="020B0604020202020204" pitchFamily="34" charset="0"/>
                <a:cs typeface="Arial" panose="020B0604020202020204" pitchFamily="34" charset="0"/>
              </a:rPr>
              <a:t> type selected.</a:t>
            </a:r>
            <a:endParaRPr lang="en-US" sz="1100" dirty="0">
              <a:solidFill>
                <a:srgbClr val="000000"/>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This page </a:t>
            </a:r>
            <a:r>
              <a:rPr lang="en-US" sz="1100" b="1" dirty="0">
                <a:solidFill>
                  <a:srgbClr val="000000"/>
                </a:solidFill>
                <a:latin typeface="Arial" panose="020B0604020202020204" pitchFamily="34" charset="0"/>
                <a:cs typeface="Arial" panose="020B0604020202020204" pitchFamily="34" charset="0"/>
              </a:rPr>
              <a:t>will</a:t>
            </a:r>
            <a:r>
              <a:rPr lang="en-US" sz="1100" dirty="0">
                <a:solidFill>
                  <a:srgbClr val="000000"/>
                </a:solidFill>
                <a:latin typeface="Arial" panose="020B0604020202020204" pitchFamily="34" charset="0"/>
                <a:cs typeface="Arial" panose="020B0604020202020204" pitchFamily="34" charset="0"/>
              </a:rPr>
              <a:t> show </a:t>
            </a:r>
            <a:r>
              <a:rPr lang="en-US" sz="1100" b="1" dirty="0">
                <a:solidFill>
                  <a:srgbClr val="000000"/>
                </a:solidFill>
                <a:latin typeface="Arial" panose="020B0604020202020204" pitchFamily="34" charset="0"/>
                <a:cs typeface="Arial" panose="020B0604020202020204" pitchFamily="34" charset="0"/>
              </a:rPr>
              <a:t>completed Smart HR Transactions</a:t>
            </a:r>
            <a:r>
              <a:rPr lang="en-US" sz="1100" dirty="0">
                <a:solidFill>
                  <a:srgbClr val="000000"/>
                </a:solidFill>
                <a:latin typeface="Arial" panose="020B0604020202020204" pitchFamily="34" charset="0"/>
                <a:cs typeface="Arial" panose="020B0604020202020204" pitchFamily="34" charset="0"/>
              </a:rPr>
              <a:t>. </a:t>
            </a:r>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17</a:t>
            </a:fld>
            <a:endParaRPr lang="en-US" dirty="0"/>
          </a:p>
        </p:txBody>
      </p:sp>
    </p:spTree>
    <p:extLst>
      <p:ext uri="{BB962C8B-B14F-4D97-AF65-F5344CB8AC3E}">
        <p14:creationId xmlns:p14="http://schemas.microsoft.com/office/powerpoint/2010/main" val="3448980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5"/>
          </p:nvPr>
        </p:nvSpPr>
        <p:spPr/>
        <p:txBody>
          <a:bodyPr/>
          <a:lstStyle/>
          <a:p>
            <a:fld id="{3C2D5646-A00B-3942-B201-4EB41B9B77BE}" type="slidenum">
              <a:rPr lang="en-US" smtClean="0">
                <a:solidFill>
                  <a:prstClr val="black"/>
                </a:solidFill>
              </a:rPr>
              <a:pPr/>
              <a:t>18</a:t>
            </a:fld>
            <a:endParaRPr lang="en-US" dirty="0">
              <a:solidFill>
                <a:prstClr val="black"/>
              </a:solidFill>
            </a:endParaRPr>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4460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individually display each caption (and hide the previous caption) as you describe the objects on the </a:t>
            </a:r>
            <a:r>
              <a:rPr lang="en-US" b="1" dirty="0"/>
              <a:t>Enter</a:t>
            </a:r>
            <a:r>
              <a:rPr lang="en-US" b="1" baseline="0" dirty="0"/>
              <a:t> Transaction Details</a:t>
            </a:r>
            <a:r>
              <a:rPr lang="en-US" dirty="0"/>
              <a:t> page. Notice there is no</a:t>
            </a:r>
            <a:r>
              <a:rPr lang="en-US" baseline="0" dirty="0"/>
              <a:t> </a:t>
            </a:r>
            <a:r>
              <a:rPr lang="en-US" b="1" baseline="0" dirty="0"/>
              <a:t>Reason Code </a:t>
            </a:r>
            <a:r>
              <a:rPr lang="en-US" baseline="0" dirty="0"/>
              <a:t>to select for </a:t>
            </a:r>
            <a:r>
              <a:rPr lang="en-US" b="1" baseline="0" dirty="0"/>
              <a:t>Personal Data changes</a:t>
            </a:r>
            <a:r>
              <a:rPr lang="en-US" baseline="0"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119043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system steps are covered in more detail during the instructor demonstration and participant exercise.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 Ethnic Group, Phone, and Email fields</a:t>
            </a:r>
            <a:r>
              <a:rPr lang="en-US" altLang="en-US" baseline="0" dirty="0"/>
              <a:t> do not populate.</a:t>
            </a:r>
            <a:endParaRPr lang="en-US" alt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300637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2: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607082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970790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clicking</a:t>
            </a:r>
            <a:r>
              <a:rPr lang="en-US" baseline="0" dirty="0"/>
              <a:t> on an answer box, click on a blank part of slide to reveal the answer</a:t>
            </a:r>
            <a:r>
              <a:rPr lang="en-US" baseline="0" dirty="0" smtClean="0"/>
              <a:t>.</a:t>
            </a:r>
          </a:p>
          <a:p>
            <a:endParaRPr lang="en-US" baseline="0" dirty="0" smtClean="0"/>
          </a:p>
          <a:p>
            <a:r>
              <a:rPr lang="en-US" baseline="0" dirty="0" smtClean="0"/>
              <a:t>Correct answer: False</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215324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clicking</a:t>
            </a:r>
            <a:r>
              <a:rPr lang="en-US" baseline="0" dirty="0"/>
              <a:t> on an answer box, click on a blank part of slide to reveal the answer, then click next to move on.</a:t>
            </a:r>
            <a:endParaRPr lang="en-US" dirty="0"/>
          </a:p>
          <a:p>
            <a:endParaRPr lang="en-US" dirty="0" smtClean="0"/>
          </a:p>
          <a:p>
            <a:r>
              <a:rPr lang="en-US" dirty="0" smtClean="0"/>
              <a:t>Correct answer: False</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582284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UPK simulation-based exercises, instruct the users to open the </a:t>
            </a:r>
            <a:r>
              <a:rPr lang="en-US" baseline="0" dirty="0" smtClean="0"/>
              <a:t>See It </a:t>
            </a:r>
            <a:r>
              <a:rPr lang="en-US" baseline="0" dirty="0"/>
              <a:t>view and complete the task.</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585101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409420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5"/>
          </p:nvPr>
        </p:nvSpPr>
        <p:spPr/>
        <p:txBody>
          <a:bodyPr/>
          <a:lstStyle/>
          <a:p>
            <a:fld id="{3C2D5646-A00B-3942-B201-4EB41B9B77BE}" type="slidenum">
              <a:rPr lang="en-US" smtClean="0"/>
              <a:pPr/>
              <a:t>28</a:t>
            </a:fld>
            <a:endParaRPr lang="en-US" dirty="0"/>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Because</a:t>
            </a:r>
            <a:r>
              <a:rPr lang="en-US" baseline="0" dirty="0"/>
              <a:t> t</a:t>
            </a:r>
            <a:r>
              <a:rPr lang="en-US" dirty="0"/>
              <a:t>he</a:t>
            </a:r>
            <a:r>
              <a:rPr lang="en-US" baseline="0" dirty="0"/>
              <a:t> Rehire template has business-unit level security, Locations can only rehire employees within the BU’s they have access to.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they are rehiring an employee from another BU, they must use the Hire template.</a:t>
            </a:r>
            <a:endParaRPr lang="en-US" dirty="0"/>
          </a:p>
        </p:txBody>
      </p:sp>
    </p:spTree>
    <p:extLst>
      <p:ext uri="{BB962C8B-B14F-4D97-AF65-F5344CB8AC3E}">
        <p14:creationId xmlns:p14="http://schemas.microsoft.com/office/powerpoint/2010/main" val="2793732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2D5646-A00B-3942-B201-4EB41B9B77B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endParaRPr lang="en-US" sz="1100" b="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8517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5"/>
          </p:nvPr>
        </p:nvSpPr>
        <p:spPr/>
        <p:txBody>
          <a:bodyPr/>
          <a:lstStyle/>
          <a:p>
            <a:fld id="{3C2D5646-A00B-3942-B201-4EB41B9B77BE}" type="slidenum">
              <a:rPr lang="en-US" smtClean="0"/>
              <a:pPr/>
              <a:t>30</a:t>
            </a:fld>
            <a:endParaRPr lang="en-US" dirty="0"/>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pPr marL="0" lvl="2" algn="l">
              <a:spcBef>
                <a:spcPts val="1200"/>
              </a:spcBef>
            </a:pPr>
            <a:r>
              <a:rPr lang="en-US" dirty="0"/>
              <a:t>Rehire Template Transaction key system steps. </a:t>
            </a:r>
          </a:p>
          <a:p>
            <a:pPr marL="166688" marR="0" lvl="2" indent="-166688" algn="l" defTabSz="914400" rtl="0" eaLnBrk="1" fontAlgn="auto" latinLnBrk="0" hangingPunct="1">
              <a:lnSpc>
                <a:spcPct val="100000"/>
              </a:lnSpc>
              <a:spcAft>
                <a:spcPts val="0"/>
              </a:spcAft>
              <a:buClrTx/>
              <a:buSzTx/>
              <a:buFont typeface="Arial" panose="020B0604020202020204" pitchFamily="34" charset="0"/>
              <a:buChar char="•"/>
              <a:tabLst/>
              <a:defRPr/>
            </a:pPr>
            <a:r>
              <a:rPr lang="en-US" dirty="0"/>
              <a:t>Access the </a:t>
            </a:r>
            <a:r>
              <a:rPr lang="en-US" b="1" dirty="0"/>
              <a:t>Person Org Summary </a:t>
            </a:r>
            <a:r>
              <a:rPr lang="en-US" dirty="0"/>
              <a:t>page before initiating a rehire template transaction to gain an understanding of the employees current assignments. If you are not able to locate the employee in UCPath, then the employee does not have a UCPath </a:t>
            </a:r>
            <a:r>
              <a:rPr lang="en-US" b="1" dirty="0"/>
              <a:t>Empl ID </a:t>
            </a:r>
            <a:r>
              <a:rPr lang="en-US" dirty="0"/>
              <a:t>and must be processed as a full hire.</a:t>
            </a:r>
          </a:p>
          <a:p>
            <a:pPr marL="166688" indent="-166688">
              <a:lnSpc>
                <a:spcPct val="114000"/>
              </a:lnSpc>
              <a:buFont typeface="Arial" panose="020B0604020202020204" pitchFamily="34" charset="0"/>
              <a:buChar char="•"/>
            </a:pPr>
            <a:r>
              <a:rPr lang="en-US" dirty="0"/>
              <a:t>Navigate to the </a:t>
            </a:r>
            <a:r>
              <a:rPr lang="en-US" b="1" dirty="0"/>
              <a:t>Smart HR Transactions </a:t>
            </a:r>
            <a:r>
              <a:rPr lang="en-US" dirty="0"/>
              <a:t>page.</a:t>
            </a:r>
          </a:p>
          <a:p>
            <a:pPr marL="166688" indent="-166688">
              <a:lnSpc>
                <a:spcPct val="114000"/>
              </a:lnSpc>
              <a:buFont typeface="Arial" panose="020B0604020202020204" pitchFamily="34" charset="0"/>
              <a:buChar char="•"/>
            </a:pPr>
            <a:r>
              <a:rPr lang="en-US" dirty="0"/>
              <a:t>Select the appropriate rehire template: Academic or Staff. </a:t>
            </a:r>
          </a:p>
          <a:p>
            <a:pPr marL="166688" indent="-166688">
              <a:lnSpc>
                <a:spcPct val="114000"/>
              </a:lnSpc>
              <a:buFont typeface="Arial" panose="020B0604020202020204" pitchFamily="34" charset="0"/>
              <a:buChar char="•"/>
            </a:pPr>
            <a:r>
              <a:rPr lang="en-US" dirty="0"/>
              <a:t>Update the employee’s personal information, if needed. Add the job information, JED,</a:t>
            </a:r>
            <a:r>
              <a:rPr lang="en-US" baseline="0" dirty="0"/>
              <a:t> </a:t>
            </a:r>
            <a:r>
              <a:rPr lang="en-US" dirty="0"/>
              <a:t>additional pay</a:t>
            </a:r>
            <a:r>
              <a:rPr lang="en-US" baseline="0" dirty="0"/>
              <a:t> and a</a:t>
            </a:r>
            <a:r>
              <a:rPr lang="en-US" dirty="0"/>
              <a:t>dd attachments as needed.</a:t>
            </a:r>
          </a:p>
          <a:p>
            <a:pPr marL="623888" marR="0" lvl="2" indent="-166688"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dirty="0"/>
              <a:t>Comments for</a:t>
            </a:r>
            <a:r>
              <a:rPr lang="en-US" baseline="0" dirty="0"/>
              <a:t> </a:t>
            </a:r>
            <a:r>
              <a:rPr lang="en-US" dirty="0"/>
              <a:t>the approvers should be entered in </a:t>
            </a:r>
            <a:r>
              <a:rPr lang="en-US" b="1" dirty="0"/>
              <a:t>Initiator Comments </a:t>
            </a:r>
            <a:r>
              <a:rPr lang="en-US" dirty="0"/>
              <a:t>field. Any information that is meant for UCPC WFA Production, and cannot be entered in one of the existing fields, are entered in </a:t>
            </a:r>
            <a:r>
              <a:rPr lang="en-US" b="1" dirty="0"/>
              <a:t>Comments</a:t>
            </a:r>
            <a:r>
              <a:rPr lang="en-US" dirty="0"/>
              <a:t> field.</a:t>
            </a:r>
          </a:p>
          <a:p>
            <a:pPr marL="166688" indent="-166688">
              <a:lnSpc>
                <a:spcPct val="114000"/>
              </a:lnSpc>
              <a:buFont typeface="Arial" panose="020B0604020202020204" pitchFamily="34" charset="0"/>
              <a:buChar char="•"/>
            </a:pPr>
            <a:r>
              <a:rPr lang="en-US" dirty="0"/>
              <a:t>When the transaction is complete, select the </a:t>
            </a:r>
            <a:r>
              <a:rPr lang="en-US" b="1" dirty="0"/>
              <a:t>Save and Submit </a:t>
            </a:r>
            <a:r>
              <a:rPr lang="en-US" dirty="0"/>
              <a:t>button.</a:t>
            </a:r>
          </a:p>
          <a:p>
            <a:pPr marL="349250" marR="0" lvl="1" indent="-182563" algn="l" defTabSz="914400" rtl="0" eaLnBrk="1" fontAlgn="auto" latinLnBrk="0" hangingPunct="1">
              <a:lnSpc>
                <a:spcPct val="114000"/>
              </a:lnSpc>
              <a:buClrTx/>
              <a:buSzTx/>
              <a:buFont typeface="Arial" panose="020B0604020202020204" pitchFamily="34" charset="0"/>
              <a:buChar char="•"/>
              <a:tabLst/>
              <a:defRPr/>
            </a:pPr>
            <a:r>
              <a:rPr lang="en-US" dirty="0"/>
              <a:t>After the Initiator saves the transaction, it is automatically routed for approval using AWE. A designated Location Template Approver reviews and, if applicable, approves the transaction. After AWE, </a:t>
            </a:r>
            <a:r>
              <a:rPr lang="en-US" sz="1100" dirty="0"/>
              <a:t>the template is staged until it is processed</a:t>
            </a:r>
            <a:r>
              <a:rPr lang="en-US" sz="1100" baseline="0" dirty="0"/>
              <a:t> by UCPC WFA Production.</a:t>
            </a:r>
            <a:endParaRPr lang="en-US" sz="1100" dirty="0"/>
          </a:p>
          <a:p>
            <a:pPr marL="349250" lvl="1" indent="-182563">
              <a:lnSpc>
                <a:spcPct val="114000"/>
              </a:lnSpc>
              <a:buFont typeface="Arial" panose="020B0604020202020204" pitchFamily="34" charset="0"/>
              <a:buChar char="•"/>
            </a:pPr>
            <a:r>
              <a:rPr lang="en-US" dirty="0"/>
              <a:t>There may be multiple AWE Approvers</a:t>
            </a:r>
            <a:r>
              <a:rPr lang="en-US" baseline="0" dirty="0"/>
              <a:t> d</a:t>
            </a:r>
            <a:r>
              <a:rPr lang="en-US" dirty="0"/>
              <a:t>epending on your Location’s business process.</a:t>
            </a:r>
          </a:p>
        </p:txBody>
      </p:sp>
    </p:spTree>
    <p:extLst>
      <p:ext uri="{BB962C8B-B14F-4D97-AF65-F5344CB8AC3E}">
        <p14:creationId xmlns:p14="http://schemas.microsoft.com/office/powerpoint/2010/main" val="1435278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displayed in Slide Show mode, this slide includes animation for the gray captions. Click to individually display each caption (and hide the previous caption) as you describe the objects on the </a:t>
            </a:r>
            <a:r>
              <a:rPr lang="en-US" b="1" dirty="0"/>
              <a:t>Smart</a:t>
            </a:r>
            <a:r>
              <a:rPr lang="en-US" b="1" baseline="0" dirty="0"/>
              <a:t> HR Transactions</a:t>
            </a:r>
            <a:r>
              <a:rPr lang="en-US" dirty="0"/>
              <a:t> page.</a:t>
            </a:r>
          </a:p>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31</a:t>
            </a:fld>
            <a:endParaRPr lang="en-US" dirty="0"/>
          </a:p>
        </p:txBody>
      </p:sp>
    </p:spTree>
    <p:extLst>
      <p:ext uri="{BB962C8B-B14F-4D97-AF65-F5344CB8AC3E}">
        <p14:creationId xmlns:p14="http://schemas.microsoft.com/office/powerpoint/2010/main" val="431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displayed in Slide Show mode, this slide includes animation for the gray captions. Click to individually display each caption (and hide the previous caption) as you describe the objects on the </a:t>
            </a:r>
            <a:r>
              <a:rPr lang="en-US" b="1" dirty="0"/>
              <a:t>Enter Transaction</a:t>
            </a:r>
            <a:r>
              <a:rPr lang="en-US" b="1" baseline="0" dirty="0"/>
              <a:t> Details</a:t>
            </a:r>
            <a:r>
              <a:rPr lang="en-US" dirty="0"/>
              <a:t> page.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910158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t>
            </a:r>
            <a:r>
              <a:rPr lang="en-US" b="1" dirty="0"/>
              <a:t>OK </a:t>
            </a:r>
            <a:r>
              <a:rPr lang="en-US" dirty="0"/>
              <a:t>to continue if it is indeed</a:t>
            </a:r>
            <a:r>
              <a:rPr lang="en-US" baseline="0" dirty="0"/>
              <a:t> the same employee; if not click </a:t>
            </a:r>
            <a:r>
              <a:rPr lang="en-US" b="1" baseline="0" dirty="0"/>
              <a:t>Cancel</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33</a:t>
            </a:fld>
            <a:endParaRPr lang="en-US" dirty="0"/>
          </a:p>
        </p:txBody>
      </p:sp>
    </p:spTree>
    <p:extLst>
      <p:ext uri="{BB962C8B-B14F-4D97-AF65-F5344CB8AC3E}">
        <p14:creationId xmlns:p14="http://schemas.microsoft.com/office/powerpoint/2010/main" val="117731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system steps are covered in more detail during the instructor demonstration and participant exercise.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865576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2D5646-A00B-3942-B201-4EB41B9B77B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pPr marL="0" indent="0">
              <a:lnSpc>
                <a:spcPct val="100000"/>
              </a:lnSpc>
              <a:spcBef>
                <a:spcPts val="0"/>
              </a:spcBef>
              <a:spcAft>
                <a:spcPts val="0"/>
              </a:spcAft>
              <a:buFont typeface="Arial" panose="020B0604020202020204" pitchFamily="34" charset="0"/>
              <a:buNone/>
            </a:pPr>
            <a:r>
              <a:rPr lang="en-US" sz="1100" b="0" dirty="0">
                <a:solidFill>
                  <a:srgbClr val="000000"/>
                </a:solidFill>
                <a:latin typeface="Arial" panose="020B0604020202020204" pitchFamily="34" charset="0"/>
                <a:cs typeface="Arial" panose="020B0604020202020204" pitchFamily="34" charset="0"/>
              </a:rPr>
              <a:t>There</a:t>
            </a:r>
            <a:r>
              <a:rPr lang="en-US" sz="1100" b="0" baseline="0" dirty="0">
                <a:solidFill>
                  <a:srgbClr val="000000"/>
                </a:solidFill>
                <a:latin typeface="Arial" panose="020B0604020202020204" pitchFamily="34" charset="0"/>
                <a:cs typeface="Arial" panose="020B0604020202020204" pitchFamily="34" charset="0"/>
              </a:rPr>
              <a:t> are two versions of the Rehire Reinstatement template: Academic and Staff. This template is only used when the termination was accidental and the employee must be reinstated without a break in service. For this reason, the Effective Date must be the same as the Effective Date of the Termination. The employee also must be hired back into the same Position.</a:t>
            </a:r>
            <a:endParaRPr lang="en-US" sz="1100" b="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675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149211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388055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False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5098795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a:t>
            </a:r>
            <a:r>
              <a:rPr lang="en-US" baseline="0" dirty="0"/>
              <a:t> UC Concurrent Hire</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541041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False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495177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43</a:t>
            </a:fld>
            <a:endParaRPr lang="en-US" dirty="0"/>
          </a:p>
        </p:txBody>
      </p:sp>
    </p:spTree>
    <p:extLst>
      <p:ext uri="{BB962C8B-B14F-4D97-AF65-F5344CB8AC3E}">
        <p14:creationId xmlns:p14="http://schemas.microsoft.com/office/powerpoint/2010/main" val="184876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4</a:t>
            </a:fld>
            <a:endParaRPr lang="en-US" dirty="0"/>
          </a:p>
        </p:txBody>
      </p:sp>
    </p:spTree>
    <p:extLst>
      <p:ext uri="{BB962C8B-B14F-4D97-AF65-F5344CB8AC3E}">
        <p14:creationId xmlns:p14="http://schemas.microsoft.com/office/powerpoint/2010/main" val="3859818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44</a:t>
            </a:fld>
            <a:endParaRPr lang="en-US" dirty="0"/>
          </a:p>
        </p:txBody>
      </p:sp>
    </p:spTree>
    <p:extLst>
      <p:ext uri="{BB962C8B-B14F-4D97-AF65-F5344CB8AC3E}">
        <p14:creationId xmlns:p14="http://schemas.microsoft.com/office/powerpoint/2010/main" val="1171456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5"/>
          </p:nvPr>
        </p:nvSpPr>
        <p:spPr/>
        <p:txBody>
          <a:bodyPr/>
          <a:lstStyle/>
          <a:p>
            <a:fld id="{3C2D5646-A00B-3942-B201-4EB41B9B77BE}" type="slidenum">
              <a:rPr lang="en-US" smtClean="0">
                <a:solidFill>
                  <a:prstClr val="black"/>
                </a:solidFill>
              </a:rPr>
              <a:pPr/>
              <a:t>45</a:t>
            </a:fld>
            <a:endParaRPr lang="en-US" dirty="0">
              <a:solidFill>
                <a:prstClr val="black"/>
              </a:solidFill>
            </a:endParaRPr>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70267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5"/>
          </p:nvPr>
        </p:nvSpPr>
        <p:spPr/>
        <p:txBody>
          <a:bodyPr/>
          <a:lstStyle/>
          <a:p>
            <a:fld id="{3C2D5646-A00B-3942-B201-4EB41B9B77BE}" type="slidenum">
              <a:rPr lang="en-US" smtClean="0">
                <a:solidFill>
                  <a:prstClr val="black"/>
                </a:solidFill>
              </a:rPr>
              <a:pPr/>
              <a:t>46</a:t>
            </a:fld>
            <a:endParaRPr lang="en-US" dirty="0">
              <a:solidFill>
                <a:prstClr val="black"/>
              </a:solidFill>
            </a:endParaRPr>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pPr>
              <a:spcBef>
                <a:spcPts val="1800"/>
              </a:spcBef>
            </a:pPr>
            <a:r>
              <a:rPr lang="en-US" sz="2200" dirty="0"/>
              <a:t>It is not necessary to terminate an employee’s existing job in order to transfer them into a new position at the same Business Unit.</a:t>
            </a:r>
          </a:p>
          <a:p>
            <a:pPr>
              <a:spcBef>
                <a:spcPts val="1800"/>
              </a:spcBef>
            </a:pPr>
            <a:r>
              <a:rPr lang="en-US" sz="2200" dirty="0"/>
              <a:t>Employee must be active in order to transfer, and they can not be transferred while on a Leave, Short Work Break or Terminated.</a:t>
            </a:r>
          </a:p>
          <a:p>
            <a:pPr>
              <a:spcBef>
                <a:spcPts val="1800"/>
              </a:spcBef>
            </a:pPr>
            <a:r>
              <a:rPr lang="en-US" sz="2200" dirty="0"/>
              <a:t>Be sure to</a:t>
            </a:r>
            <a:r>
              <a:rPr lang="en-US" sz="2200" baseline="0" dirty="0"/>
              <a:t> r</a:t>
            </a:r>
            <a:r>
              <a:rPr lang="en-US" sz="2200" dirty="0"/>
              <a:t>eview Multiple Jobs</a:t>
            </a:r>
            <a:r>
              <a:rPr lang="en-US" sz="2200" baseline="0" dirty="0"/>
              <a:t> to ensure:</a:t>
            </a:r>
            <a:endParaRPr lang="en-US" sz="2200" dirty="0"/>
          </a:p>
          <a:p>
            <a:pPr lvl="1">
              <a:spcBef>
                <a:spcPts val="600"/>
              </a:spcBef>
            </a:pPr>
            <a:r>
              <a:rPr lang="en-US" sz="1800" dirty="0"/>
              <a:t>FLSA Statuses across all active jobs are compatible. </a:t>
            </a:r>
          </a:p>
          <a:p>
            <a:pPr lvl="1">
              <a:spcBef>
                <a:spcPts val="600"/>
              </a:spcBef>
            </a:pPr>
            <a:r>
              <a:rPr lang="en-US" sz="1800" dirty="0"/>
              <a:t>Pay cycles across all active appointments are compatible. </a:t>
            </a:r>
          </a:p>
          <a:p>
            <a:endParaRPr lang="en-US" dirty="0"/>
          </a:p>
        </p:txBody>
      </p:sp>
    </p:spTree>
    <p:extLst>
      <p:ext uri="{BB962C8B-B14F-4D97-AF65-F5344CB8AC3E}">
        <p14:creationId xmlns:p14="http://schemas.microsoft.com/office/powerpoint/2010/main" val="3861784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5"/>
          </p:nvPr>
        </p:nvSpPr>
        <p:spPr/>
        <p:txBody>
          <a:bodyPr/>
          <a:lstStyle/>
          <a:p>
            <a:fld id="{3C2D5646-A00B-3942-B201-4EB41B9B77BE}" type="slidenum">
              <a:rPr lang="en-US" smtClean="0">
                <a:solidFill>
                  <a:prstClr val="black"/>
                </a:solidFill>
              </a:rPr>
              <a:pPr/>
              <a:t>47</a:t>
            </a:fld>
            <a:endParaRPr lang="en-US" dirty="0">
              <a:solidFill>
                <a:prstClr val="black"/>
              </a:solidFill>
            </a:endParaRPr>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pPr marL="0" lvl="2">
              <a:spcBef>
                <a:spcPts val="1200"/>
              </a:spcBef>
            </a:pPr>
            <a:r>
              <a:rPr lang="en-US" dirty="0"/>
              <a:t>Intralocation</a:t>
            </a:r>
            <a:r>
              <a:rPr lang="en-US" baseline="0" dirty="0"/>
              <a:t> Transfer </a:t>
            </a:r>
            <a:r>
              <a:rPr lang="en-US" dirty="0"/>
              <a:t>Template Transaction process. This process is</a:t>
            </a:r>
            <a:r>
              <a:rPr lang="en-US" baseline="0" dirty="0"/>
              <a:t> initiated by the receiving department/location.</a:t>
            </a:r>
            <a:r>
              <a:rPr lang="en-US" dirty="0"/>
              <a:t> </a:t>
            </a:r>
          </a:p>
          <a:p>
            <a:pPr marL="166688" lvl="2" indent="-166688">
              <a:buFont typeface="Arial" panose="020B0604020202020204" pitchFamily="34" charset="0"/>
              <a:buChar char="•"/>
            </a:pPr>
            <a:r>
              <a:rPr lang="en-US" dirty="0"/>
              <a:t>Access the </a:t>
            </a:r>
            <a:r>
              <a:rPr lang="en-US" b="1" dirty="0"/>
              <a:t>Person Org Summary </a:t>
            </a:r>
            <a:r>
              <a:rPr lang="en-US" dirty="0"/>
              <a:t>page before initiating a transfer template transaction to gain an understanding of the employees current assignments.</a:t>
            </a:r>
          </a:p>
          <a:p>
            <a:pPr marL="800100" lvl="1" indent="-342900">
              <a:spcBef>
                <a:spcPts val="1800"/>
              </a:spcBef>
              <a:buFont typeface="Arial" panose="020B0604020202020204" pitchFamily="34" charset="0"/>
              <a:buChar char="•"/>
            </a:pPr>
            <a:r>
              <a:rPr lang="en-US" sz="2200" dirty="0"/>
              <a:t>It is not necessary to terminate an employee’s existing job in order to transfer them into a new position at the same Business Unit.</a:t>
            </a:r>
          </a:p>
          <a:p>
            <a:pPr marL="166688" indent="-166688">
              <a:lnSpc>
                <a:spcPct val="114000"/>
              </a:lnSpc>
              <a:buFont typeface="Arial" panose="020B0604020202020204" pitchFamily="34" charset="0"/>
              <a:buChar char="•"/>
            </a:pPr>
            <a:r>
              <a:rPr lang="en-US" dirty="0"/>
              <a:t>Navigate to the </a:t>
            </a:r>
            <a:r>
              <a:rPr lang="en-US" b="1" dirty="0"/>
              <a:t>Smart HR Transactions </a:t>
            </a:r>
            <a:r>
              <a:rPr lang="en-US" dirty="0"/>
              <a:t>page.</a:t>
            </a:r>
          </a:p>
          <a:p>
            <a:pPr marL="166688" indent="-166688">
              <a:lnSpc>
                <a:spcPct val="114000"/>
              </a:lnSpc>
              <a:buFont typeface="Arial" panose="020B0604020202020204" pitchFamily="34" charset="0"/>
              <a:buChar char="•"/>
            </a:pPr>
            <a:r>
              <a:rPr lang="en-US" dirty="0"/>
              <a:t>Select the appropriate transfer template. There is one for Academic employees and one for Staff employees. </a:t>
            </a:r>
          </a:p>
          <a:p>
            <a:pPr marL="166688" indent="-166688">
              <a:lnSpc>
                <a:spcPct val="114000"/>
              </a:lnSpc>
              <a:buFont typeface="Arial" panose="020B0604020202020204" pitchFamily="34" charset="0"/>
              <a:buChar char="•"/>
            </a:pPr>
            <a:r>
              <a:rPr lang="en-US" dirty="0"/>
              <a:t>Add the employee’s job information. Add attachments and enter comments to the Approver, if needed. </a:t>
            </a:r>
          </a:p>
          <a:p>
            <a:pPr marL="166688" indent="-166688">
              <a:lnSpc>
                <a:spcPct val="114000"/>
              </a:lnSpc>
              <a:buFont typeface="Arial" panose="020B0604020202020204" pitchFamily="34" charset="0"/>
              <a:buChar char="•"/>
            </a:pPr>
            <a:r>
              <a:rPr lang="en-US" dirty="0"/>
              <a:t>When the transaction is complete, click the </a:t>
            </a:r>
            <a:r>
              <a:rPr lang="en-US" b="1" dirty="0"/>
              <a:t>Save and Submit </a:t>
            </a:r>
            <a:r>
              <a:rPr lang="en-US" dirty="0"/>
              <a:t>button.</a:t>
            </a:r>
          </a:p>
          <a:p>
            <a:pPr marL="349250" marR="0" lvl="1" indent="-182563" fontAlgn="auto">
              <a:lnSpc>
                <a:spcPct val="114000"/>
              </a:lnSpc>
              <a:buClrTx/>
              <a:buSzTx/>
              <a:buFont typeface="Arial" panose="020B0604020202020204" pitchFamily="34" charset="0"/>
              <a:buChar char="•"/>
              <a:tabLst/>
              <a:defRPr/>
            </a:pPr>
            <a:r>
              <a:rPr lang="en-US" dirty="0"/>
              <a:t>After the Initiator saves the transaction, it is automatically routed for approval using AWE. A designated Location Template Approver reviews and, if applicable, approves the transaction. After AWE, the template is staged until it is processed by UCPC WFA Production.</a:t>
            </a:r>
          </a:p>
        </p:txBody>
      </p:sp>
    </p:spTree>
    <p:extLst>
      <p:ext uri="{BB962C8B-B14F-4D97-AF65-F5344CB8AC3E}">
        <p14:creationId xmlns:p14="http://schemas.microsoft.com/office/powerpoint/2010/main" val="33896503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displayed in Slide Show mode, this slide includes animation for the gray captions. Click to individually display each caption (and hide the previous caption) as you describe the objects on the </a:t>
            </a:r>
            <a:r>
              <a:rPr lang="en-US" b="1" dirty="0"/>
              <a:t>Smart</a:t>
            </a:r>
            <a:r>
              <a:rPr lang="en-US" b="1" baseline="0" dirty="0"/>
              <a:t> HR Transactions</a:t>
            </a:r>
            <a:r>
              <a:rPr lang="en-US" dirty="0"/>
              <a:t> page.</a:t>
            </a:r>
          </a:p>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6996961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displayed in Slide Show mode, this slide includes animation for the gray captions. Click to individually display each caption (and hide the previous caption) as you describe the objects on the </a:t>
            </a:r>
            <a:r>
              <a:rPr lang="en-US" b="1" dirty="0"/>
              <a:t>Enter Transaction</a:t>
            </a:r>
            <a:r>
              <a:rPr lang="en-US" b="1" baseline="0" dirty="0"/>
              <a:t> Details</a:t>
            </a:r>
            <a:r>
              <a:rPr lang="en-US" dirty="0"/>
              <a:t> page.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7524890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latin typeface="Arial" panose="020B0604020202020204" pitchFamily="34" charset="0"/>
                <a:ea typeface="+mn-ea"/>
                <a:cs typeface="Arial" panose="020B0604020202020204" pitchFamily="34" charset="0"/>
              </a:rPr>
              <a:t>Coordination is needed between the receiving and originating departments to ensure the Termination is submitted by the originating department.</a:t>
            </a:r>
            <a:endParaRPr lang="en-US"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There is no Personal Data Tab on the template and the location should </a:t>
            </a:r>
            <a:r>
              <a:rPr lang="en-US" sz="1100" u="sng" kern="1200" dirty="0">
                <a:solidFill>
                  <a:schemeClr val="tx1"/>
                </a:solidFill>
                <a:latin typeface="Arial" panose="020B0604020202020204" pitchFamily="34" charset="0"/>
                <a:ea typeface="+mn-ea"/>
                <a:cs typeface="Arial" panose="020B0604020202020204" pitchFamily="34" charset="0"/>
              </a:rPr>
              <a:t>not</a:t>
            </a:r>
            <a:r>
              <a:rPr lang="en-US" sz="1100" kern="1200" dirty="0">
                <a:solidFill>
                  <a:schemeClr val="tx1"/>
                </a:solidFill>
                <a:latin typeface="Arial" panose="020B0604020202020204" pitchFamily="34" charset="0"/>
                <a:ea typeface="+mn-ea"/>
                <a:cs typeface="Arial" panose="020B0604020202020204" pitchFamily="34" charset="0"/>
              </a:rPr>
              <a:t> submit personal data changes in the comments. Use</a:t>
            </a:r>
            <a:r>
              <a:rPr lang="en-US" sz="1100" kern="1200" baseline="0" dirty="0">
                <a:solidFill>
                  <a:schemeClr val="tx1"/>
                </a:solidFill>
                <a:latin typeface="Arial" panose="020B0604020202020204" pitchFamily="34" charset="0"/>
                <a:ea typeface="+mn-ea"/>
                <a:cs typeface="Arial" panose="020B0604020202020204" pitchFamily="34" charset="0"/>
              </a:rPr>
              <a:t> the </a:t>
            </a:r>
            <a:r>
              <a:rPr lang="en-US" sz="1100" kern="1200" baseline="0" dirty="0" err="1">
                <a:solidFill>
                  <a:schemeClr val="tx1"/>
                </a:solidFill>
                <a:latin typeface="Arial" panose="020B0604020202020204" pitchFamily="34" charset="0"/>
                <a:ea typeface="+mn-ea"/>
                <a:cs typeface="Arial" panose="020B0604020202020204" pitchFamily="34" charset="0"/>
              </a:rPr>
              <a:t>UC_Personal</a:t>
            </a:r>
            <a:r>
              <a:rPr lang="en-US" sz="1100" kern="1200" baseline="0" dirty="0">
                <a:solidFill>
                  <a:schemeClr val="tx1"/>
                </a:solidFill>
                <a:latin typeface="Arial" panose="020B0604020202020204" pitchFamily="34" charset="0"/>
                <a:ea typeface="+mn-ea"/>
                <a:cs typeface="Arial" panose="020B0604020202020204" pitchFamily="34" charset="0"/>
              </a:rPr>
              <a:t> Data Template to submit personal data changes or the employee can use Employee Self Service.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system steps are covered in more detail during the instructor demonstration and participant exercise.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0344737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5"/>
          </p:nvPr>
        </p:nvSpPr>
        <p:spPr/>
        <p:txBody>
          <a:bodyPr/>
          <a:lstStyle/>
          <a:p>
            <a:fld id="{3C2D5646-A00B-3942-B201-4EB41B9B77BE}" type="slidenum">
              <a:rPr lang="en-US" smtClean="0">
                <a:solidFill>
                  <a:prstClr val="black"/>
                </a:solidFill>
              </a:rPr>
              <a:pPr/>
              <a:t>52</a:t>
            </a:fld>
            <a:endParaRPr lang="en-US" dirty="0">
              <a:solidFill>
                <a:prstClr val="black"/>
              </a:solidFill>
            </a:endParaRPr>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This overview assumes both locations are on UCPath</a:t>
            </a:r>
            <a:r>
              <a:rPr lang="en-US" b="1" baseline="0" dirty="0"/>
              <a:t> system.</a:t>
            </a:r>
            <a:endParaRPr lang="en-US" b="1"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a:spcBef>
                <a:spcPts val="1800"/>
              </a:spcBef>
            </a:pPr>
            <a:r>
              <a:rPr lang="en-US" sz="1100" dirty="0"/>
              <a:t>It is necessary to terminate an employee’s existing job in order to transfer employee into a new position at a different Business Unit. </a:t>
            </a:r>
          </a:p>
          <a:p>
            <a:pPr marL="0" marR="0" lvl="0" indent="0" algn="l" defTabSz="914400" rtl="0" eaLnBrk="1" fontAlgn="auto" latinLnBrk="0" hangingPunct="1">
              <a:lnSpc>
                <a:spcPct val="100000"/>
              </a:lnSpc>
              <a:spcBef>
                <a:spcPts val="1800"/>
              </a:spcBef>
              <a:spcAft>
                <a:spcPts val="0"/>
              </a:spcAft>
              <a:buClrTx/>
              <a:buSzTx/>
              <a:buFontTx/>
              <a:buNone/>
              <a:tabLst/>
              <a:defRPr/>
            </a:pPr>
            <a:r>
              <a:rPr lang="en-US" sz="1100" dirty="0"/>
              <a:t>Effective dates for both the termination and transfer templates should not reflect a break in service. </a:t>
            </a:r>
            <a:r>
              <a:rPr lang="en-US" dirty="0"/>
              <a:t>A break in service is defined as any gap of employment, even a one day break. </a:t>
            </a:r>
          </a:p>
          <a:p>
            <a:pPr>
              <a:spcBef>
                <a:spcPts val="1800"/>
              </a:spcBef>
            </a:pPr>
            <a:r>
              <a:rPr lang="en-US" sz="1100" dirty="0"/>
              <a:t>Both the transfer and termination templates should be submitted simultaneously to UCPC.</a:t>
            </a:r>
          </a:p>
          <a:p>
            <a:pPr marL="0" marR="0" lvl="0" indent="0" algn="l" defTabSz="914400" rtl="0" eaLnBrk="1" fontAlgn="auto" latinLnBrk="0" hangingPunct="1">
              <a:lnSpc>
                <a:spcPct val="100000"/>
              </a:lnSpc>
              <a:spcBef>
                <a:spcPts val="1800"/>
              </a:spcBef>
              <a:spcAft>
                <a:spcPts val="0"/>
              </a:spcAft>
              <a:buClrTx/>
              <a:buSzTx/>
              <a:buFontTx/>
              <a:buNone/>
              <a:tabLst/>
              <a:defRPr/>
            </a:pPr>
            <a:r>
              <a:rPr lang="en-US" sz="1100" dirty="0">
                <a:solidFill>
                  <a:prstClr val="black"/>
                </a:solidFill>
                <a:latin typeface="Calibri"/>
                <a:cs typeface="Calibri"/>
              </a:rPr>
              <a:t>The hiring location should coordinate with the terminating location </a:t>
            </a:r>
            <a:r>
              <a:rPr lang="en-US" sz="1100" u="sng" dirty="0">
                <a:solidFill>
                  <a:prstClr val="black"/>
                </a:solidFill>
                <a:latin typeface="Calibri"/>
                <a:cs typeface="Calibri"/>
              </a:rPr>
              <a:t>before</a:t>
            </a:r>
            <a:r>
              <a:rPr lang="en-US" sz="1100" dirty="0">
                <a:solidFill>
                  <a:prstClr val="black"/>
                </a:solidFill>
                <a:latin typeface="Calibri"/>
                <a:cs typeface="Calibri"/>
              </a:rPr>
              <a:t> submitting the templates. Always enter</a:t>
            </a:r>
            <a:r>
              <a:rPr lang="en-US" sz="1100" baseline="0" dirty="0">
                <a:solidFill>
                  <a:prstClr val="black"/>
                </a:solidFill>
                <a:latin typeface="Calibri"/>
                <a:cs typeface="Calibri"/>
              </a:rPr>
              <a:t> Comments to give the UCPC a heads up to look out for two transactions. Let them know what you intentions are so they don’t have to try and figure it out.</a:t>
            </a:r>
            <a:endParaRPr lang="en-US" sz="1100" dirty="0">
              <a:solidFill>
                <a:srgbClr val="000000"/>
              </a:solidFill>
              <a:latin typeface="Calibri"/>
              <a:cs typeface="Calibri"/>
            </a:endParaRPr>
          </a:p>
          <a:p>
            <a:pPr>
              <a:spcBef>
                <a:spcPts val="1800"/>
              </a:spcBef>
            </a:pPr>
            <a:endParaRPr lang="en-US" sz="11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9654159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If both templates are not submitted for the interlocation transfer, WFA Production notifies the Location via Case Management and requests that it submit the appropriate templates.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0" dirty="0"/>
              <a:t>Refer to the </a:t>
            </a:r>
            <a:r>
              <a:rPr lang="en-US" sz="1100" b="1" dirty="0"/>
              <a:t>PHCMPOR110</a:t>
            </a:r>
            <a:r>
              <a:rPr lang="en-US" sz="1100" b="0" dirty="0"/>
              <a:t> course folder</a:t>
            </a:r>
            <a:r>
              <a:rPr lang="en-US" sz="1100" b="0" baseline="0" dirty="0"/>
              <a:t> (in the </a:t>
            </a:r>
            <a:r>
              <a:rPr lang="en-US" sz="1100" b="1" baseline="0" dirty="0"/>
              <a:t>Portal and Self Service </a:t>
            </a:r>
            <a:r>
              <a:rPr lang="en-US" sz="1100" b="0" baseline="0" dirty="0"/>
              <a:t>folder) for additional information on submitting a case/inquiry.</a:t>
            </a:r>
            <a:endParaRPr lang="en-US" sz="1100" b="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53</a:t>
            </a:fld>
            <a:endParaRPr lang="en-US" dirty="0"/>
          </a:p>
        </p:txBody>
      </p:sp>
    </p:spTree>
    <p:extLst>
      <p:ext uri="{BB962C8B-B14F-4D97-AF65-F5344CB8AC3E}">
        <p14:creationId xmlns:p14="http://schemas.microsoft.com/office/powerpoint/2010/main" val="17345975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UPK simulation-based demonstrations, open the Try It view and walk through the activity while providing details and explaining the task. The users should follow along with the See It version of the UPK.</a:t>
            </a:r>
          </a:p>
          <a:p>
            <a:endParaRPr lang="en-US" baseline="0" dirty="0"/>
          </a:p>
          <a:p>
            <a:r>
              <a:rPr lang="en-US" baseline="0" dirty="0"/>
              <a:t>This is the first part of a two-part demonstration.</a:t>
            </a:r>
          </a:p>
          <a:p>
            <a:r>
              <a:rPr lang="en-US" b="1" baseline="0" dirty="0"/>
              <a:t>1</a:t>
            </a:r>
            <a:r>
              <a:rPr lang="en-US" b="1" baseline="30000" dirty="0"/>
              <a:t>st</a:t>
            </a:r>
            <a:r>
              <a:rPr lang="en-US" b="1" baseline="0" dirty="0"/>
              <a:t>: The Location that the employee is transferring to initiates the Concurrent Hire template transaction.</a:t>
            </a:r>
          </a:p>
          <a:p>
            <a:r>
              <a:rPr lang="en-US" baseline="0" dirty="0"/>
              <a:t>2</a:t>
            </a:r>
            <a:r>
              <a:rPr lang="en-US" baseline="30000" dirty="0"/>
              <a:t>nd</a:t>
            </a:r>
            <a:r>
              <a:rPr lang="en-US" baseline="0" dirty="0"/>
              <a:t>: The Location that the employee is transferring from initiates the Termination template transaction.</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405766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5</a:t>
            </a:fld>
            <a:endParaRPr lang="en-US" dirty="0"/>
          </a:p>
        </p:txBody>
      </p:sp>
    </p:spTree>
    <p:extLst>
      <p:ext uri="{BB962C8B-B14F-4D97-AF65-F5344CB8AC3E}">
        <p14:creationId xmlns:p14="http://schemas.microsoft.com/office/powerpoint/2010/main" val="26636162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UPK simulation-based demonstrations, open the See It view and walk through the activity while providing details and explaining the task. The users should follow along with the See It version of the UPK.</a:t>
            </a:r>
          </a:p>
          <a:p>
            <a:endParaRPr lang="en-US" baseline="0" dirty="0"/>
          </a:p>
          <a:p>
            <a:r>
              <a:rPr lang="en-US" baseline="0" dirty="0"/>
              <a:t>This is the second part of a two-part demonstration.</a:t>
            </a:r>
          </a:p>
          <a:p>
            <a:r>
              <a:rPr lang="en-US" baseline="0" dirty="0"/>
              <a:t>1</a:t>
            </a:r>
            <a:r>
              <a:rPr lang="en-US" baseline="30000" dirty="0"/>
              <a:t>st</a:t>
            </a:r>
            <a:r>
              <a:rPr lang="en-US" baseline="0" dirty="0"/>
              <a:t>: The Location that the employee is transferring to initiates the Concurrent Hire template transaction.</a:t>
            </a:r>
          </a:p>
          <a:p>
            <a:r>
              <a:rPr lang="en-US" b="1" baseline="0" dirty="0"/>
              <a:t>2</a:t>
            </a:r>
            <a:r>
              <a:rPr lang="en-US" b="1" baseline="30000" dirty="0"/>
              <a:t>nd</a:t>
            </a:r>
            <a:r>
              <a:rPr lang="en-US" b="1" baseline="0" dirty="0"/>
              <a:t>: The Location that the employee is transferring from initiates the Termination template transaction.</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4890208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3983083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7270657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correct answer</a:t>
            </a:r>
            <a:r>
              <a:rPr lang="en-US" baseline="0" dirty="0"/>
              <a:t> is: False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50000"/>
                  </a:schemeClr>
                </a:solidFill>
              </a:rPr>
              <a:t>False. </a:t>
            </a:r>
            <a:r>
              <a:rPr lang="en-US" sz="1200" dirty="0" smtClean="0">
                <a:solidFill>
                  <a:schemeClr val="accent1">
                    <a:lumMod val="50000"/>
                  </a:schemeClr>
                </a:solidFill>
              </a:rPr>
              <a:t>An </a:t>
            </a:r>
            <a:r>
              <a:rPr lang="en-US" sz="1200" dirty="0" err="1" smtClean="0">
                <a:solidFill>
                  <a:schemeClr val="accent1">
                    <a:lumMod val="50000"/>
                  </a:schemeClr>
                </a:solidFill>
              </a:rPr>
              <a:t>interlocation</a:t>
            </a:r>
            <a:r>
              <a:rPr lang="en-US" sz="1200" dirty="0" smtClean="0">
                <a:solidFill>
                  <a:schemeClr val="accent1">
                    <a:lumMod val="50000"/>
                  </a:schemeClr>
                </a:solidFill>
              </a:rPr>
              <a:t> transfer applies when an employee terminates employment at one UC Location (Business Unit) and accepts employment at another UC Location (Business Unit), </a:t>
            </a:r>
            <a:r>
              <a:rPr lang="en-US" sz="1200" u="sng" dirty="0" smtClean="0">
                <a:solidFill>
                  <a:schemeClr val="accent1">
                    <a:lumMod val="50000"/>
                  </a:schemeClr>
                </a:solidFill>
              </a:rPr>
              <a:t>without</a:t>
            </a:r>
            <a:r>
              <a:rPr lang="en-US" sz="1200" dirty="0" smtClean="0">
                <a:solidFill>
                  <a:schemeClr val="accent1">
                    <a:lumMod val="50000"/>
                  </a:schemeClr>
                </a:solidFill>
              </a:rPr>
              <a:t> a break in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clicking</a:t>
            </a:r>
            <a:r>
              <a:rPr lang="en-US" baseline="0" dirty="0"/>
              <a:t> on an answer box, click on a blank part of slide to reveal the answer, then click next to move on.</a:t>
            </a:r>
            <a:endParaRPr lang="en-US" dirty="0"/>
          </a:p>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42530891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a:t>
            </a:r>
            <a:r>
              <a:rPr lang="en-US" baseline="0" dirty="0"/>
              <a:t> is: C</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674171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correct answer</a:t>
            </a:r>
            <a:r>
              <a:rPr lang="en-US" baseline="0" dirty="0"/>
              <a:t> is: True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clicking</a:t>
            </a:r>
            <a:r>
              <a:rPr lang="en-US" baseline="0" dirty="0"/>
              <a:t> on an answer box, click on a blank part of slide to reveal the answer, then click next to move on.</a:t>
            </a:r>
            <a:endParaRPr lang="en-US" dirty="0"/>
          </a:p>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8522595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62</a:t>
            </a:fld>
            <a:endParaRPr lang="en-US" dirty="0"/>
          </a:p>
        </p:txBody>
      </p:sp>
    </p:spTree>
    <p:extLst>
      <p:ext uri="{BB962C8B-B14F-4D97-AF65-F5344CB8AC3E}">
        <p14:creationId xmlns:p14="http://schemas.microsoft.com/office/powerpoint/2010/main" val="1085886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63</a:t>
            </a:fld>
            <a:endParaRPr lang="en-US" dirty="0"/>
          </a:p>
        </p:txBody>
      </p:sp>
    </p:spTree>
    <p:extLst>
      <p:ext uri="{BB962C8B-B14F-4D97-AF65-F5344CB8AC3E}">
        <p14:creationId xmlns:p14="http://schemas.microsoft.com/office/powerpoint/2010/main" val="5905969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5"/>
          </p:nvPr>
        </p:nvSpPr>
        <p:spPr/>
        <p:txBody>
          <a:bodyPr/>
          <a:lstStyle/>
          <a:p>
            <a:fld id="{3C2D5646-A00B-3942-B201-4EB41B9B77BE}" type="slidenum">
              <a:rPr lang="en-US" smtClean="0">
                <a:solidFill>
                  <a:prstClr val="black"/>
                </a:solidFill>
              </a:rPr>
              <a:pPr/>
              <a:t>64</a:t>
            </a:fld>
            <a:endParaRPr lang="en-US" dirty="0">
              <a:solidFill>
                <a:prstClr val="black"/>
              </a:solidFill>
            </a:endParaRPr>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Involuntary</a:t>
            </a:r>
            <a:r>
              <a:rPr lang="en-US" baseline="0" dirty="0"/>
              <a:t> Termination template is also used when a student graduates. "There are two templates available for terminations: Voluntary and Involuntary. There is a separate template available for Retirement."</a:t>
            </a:r>
            <a:endParaRPr lang="en-US" dirty="0"/>
          </a:p>
        </p:txBody>
      </p:sp>
    </p:spTree>
    <p:extLst>
      <p:ext uri="{BB962C8B-B14F-4D97-AF65-F5344CB8AC3E}">
        <p14:creationId xmlns:p14="http://schemas.microsoft.com/office/powerpoint/2010/main" val="20110212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5"/>
          </p:nvPr>
        </p:nvSpPr>
        <p:spPr/>
        <p:txBody>
          <a:bodyPr/>
          <a:lstStyle/>
          <a:p>
            <a:fld id="{3C2D5646-A00B-3942-B201-4EB41B9B77BE}" type="slidenum">
              <a:rPr lang="en-US" smtClean="0">
                <a:solidFill>
                  <a:prstClr val="black"/>
                </a:solidFill>
              </a:rPr>
              <a:pPr/>
              <a:t>65</a:t>
            </a:fld>
            <a:endParaRPr lang="en-US" dirty="0">
              <a:solidFill>
                <a:prstClr val="black"/>
              </a:solidFill>
            </a:endParaRPr>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Termination template is not used for retirement. It has its own template.</a:t>
            </a:r>
            <a:endParaRPr lang="en-US" dirty="0"/>
          </a:p>
        </p:txBody>
      </p:sp>
    </p:spTree>
    <p:extLst>
      <p:ext uri="{BB962C8B-B14F-4D97-AF65-F5344CB8AC3E}">
        <p14:creationId xmlns:p14="http://schemas.microsoft.com/office/powerpoint/2010/main" val="290973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6</a:t>
            </a:fld>
            <a:endParaRPr lang="en-US" dirty="0"/>
          </a:p>
        </p:txBody>
      </p:sp>
    </p:spTree>
    <p:extLst>
      <p:ext uri="{BB962C8B-B14F-4D97-AF65-F5344CB8AC3E}">
        <p14:creationId xmlns:p14="http://schemas.microsoft.com/office/powerpoint/2010/main" val="14086200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5"/>
          </p:nvPr>
        </p:nvSpPr>
        <p:spPr/>
        <p:txBody>
          <a:bodyPr/>
          <a:lstStyle/>
          <a:p>
            <a:fld id="{3C2D5646-A00B-3942-B201-4EB41B9B77BE}" type="slidenum">
              <a:rPr lang="en-US" smtClean="0">
                <a:solidFill>
                  <a:prstClr val="black"/>
                </a:solidFill>
              </a:rPr>
              <a:pPr/>
              <a:t>66</a:t>
            </a:fld>
            <a:endParaRPr lang="en-US" dirty="0">
              <a:solidFill>
                <a:prstClr val="black"/>
              </a:solidFill>
            </a:endParaRPr>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pPr marL="0" lvl="2" algn="l">
              <a:spcBef>
                <a:spcPts val="1200"/>
              </a:spcBef>
            </a:pPr>
            <a:r>
              <a:rPr lang="en-US" dirty="0"/>
              <a:t>Termination Template Transaction process. </a:t>
            </a:r>
          </a:p>
          <a:p>
            <a:pPr marL="166688" marR="0" lvl="2"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Access the </a:t>
            </a:r>
            <a:r>
              <a:rPr lang="en-US" b="1" dirty="0"/>
              <a:t>Person Org Summary </a:t>
            </a:r>
            <a:r>
              <a:rPr lang="en-US" dirty="0"/>
              <a:t>page before initiating a termination template transaction to gain an understanding of the employee’s assignments. If</a:t>
            </a:r>
            <a:r>
              <a:rPr lang="en-US" baseline="0" dirty="0"/>
              <a:t> the employee has multiple assignments, ensure that you work with other Departments/Locations so that a termination template is submitted for all jobs as necessary</a:t>
            </a:r>
            <a:r>
              <a:rPr lang="en-US" dirty="0"/>
              <a:t>. If the termination reason is </a:t>
            </a:r>
            <a:r>
              <a:rPr lang="en-US" b="1" dirty="0"/>
              <a:t>Death</a:t>
            </a:r>
            <a:r>
              <a:rPr lang="en-US" dirty="0"/>
              <a:t>, </a:t>
            </a:r>
            <a:r>
              <a:rPr lang="en-US" u="sng" dirty="0"/>
              <a:t>only one</a:t>
            </a:r>
            <a:r>
              <a:rPr lang="en-US" dirty="0"/>
              <a:t> Involuntary Termination template needs to be initiated;</a:t>
            </a:r>
            <a:r>
              <a:rPr lang="en-US" baseline="0" dirty="0"/>
              <a:t> </a:t>
            </a:r>
            <a:r>
              <a:rPr lang="en-US" dirty="0"/>
              <a:t>UCPC WFA Production</a:t>
            </a:r>
            <a:r>
              <a:rPr lang="en-US" baseline="0" dirty="0"/>
              <a:t> will terminate all other jobs for the employee.</a:t>
            </a:r>
            <a:endParaRPr lang="en-US" dirty="0"/>
          </a:p>
          <a:p>
            <a:pPr marL="166688" indent="-166688">
              <a:lnSpc>
                <a:spcPct val="114000"/>
              </a:lnSpc>
              <a:buFont typeface="Arial" panose="020B0604020202020204" pitchFamily="34" charset="0"/>
              <a:buChar char="•"/>
            </a:pPr>
            <a:r>
              <a:rPr lang="en-US" dirty="0"/>
              <a:t>Navigate to the </a:t>
            </a:r>
            <a:r>
              <a:rPr lang="en-US" b="1" dirty="0"/>
              <a:t>Smart HR Transactions </a:t>
            </a:r>
            <a:r>
              <a:rPr lang="en-US" dirty="0"/>
              <a:t>page.</a:t>
            </a:r>
          </a:p>
          <a:p>
            <a:pPr marL="166688" indent="-166688">
              <a:lnSpc>
                <a:spcPct val="114000"/>
              </a:lnSpc>
              <a:buFont typeface="Arial" panose="020B0604020202020204" pitchFamily="34" charset="0"/>
              <a:buChar char="•"/>
            </a:pPr>
            <a:r>
              <a:rPr lang="en-US" dirty="0"/>
              <a:t>Select the appropriate termination template; voluntary or involuntary. </a:t>
            </a:r>
          </a:p>
          <a:p>
            <a:pPr marL="166688" indent="-166688">
              <a:lnSpc>
                <a:spcPct val="114000"/>
              </a:lnSpc>
              <a:buFont typeface="Arial" panose="020B0604020202020204" pitchFamily="34" charset="0"/>
              <a:buChar char="•"/>
            </a:pPr>
            <a:r>
              <a:rPr lang="en-US" dirty="0"/>
              <a:t>Complete the termination fields, add attachments and enter comments for the Approver, if needed. </a:t>
            </a:r>
          </a:p>
          <a:p>
            <a:pPr marL="166688" indent="-166688">
              <a:lnSpc>
                <a:spcPct val="114000"/>
              </a:lnSpc>
              <a:buFont typeface="Arial" panose="020B0604020202020204" pitchFamily="34" charset="0"/>
              <a:buChar char="•"/>
            </a:pPr>
            <a:r>
              <a:rPr lang="en-US" dirty="0"/>
              <a:t>When the transaction is complete, click the </a:t>
            </a:r>
            <a:r>
              <a:rPr lang="en-US" b="1" dirty="0"/>
              <a:t>Save and Submit </a:t>
            </a:r>
            <a:r>
              <a:rPr lang="en-US" dirty="0"/>
              <a:t>button.</a:t>
            </a:r>
          </a:p>
          <a:p>
            <a:pPr marL="166688" indent="-166688">
              <a:lnSpc>
                <a:spcPct val="114000"/>
              </a:lnSpc>
              <a:buFont typeface="Arial" panose="020B0604020202020204" pitchFamily="34" charset="0"/>
              <a:buChar char="•"/>
            </a:pPr>
            <a:r>
              <a:rPr lang="en-US" dirty="0"/>
              <a:t>After the Initiator clicks the </a:t>
            </a:r>
            <a:r>
              <a:rPr lang="en-US" b="1" dirty="0"/>
              <a:t>Save and Submit </a:t>
            </a:r>
            <a:r>
              <a:rPr lang="en-US" dirty="0"/>
              <a:t>button, the </a:t>
            </a:r>
            <a:r>
              <a:rPr lang="en-US" b="1" dirty="0"/>
              <a:t>Submit Confirmation</a:t>
            </a:r>
            <a:r>
              <a:rPr lang="en-US" dirty="0"/>
              <a:t> page appears. A link is available on this page to initiate the final pay process,</a:t>
            </a:r>
            <a:r>
              <a:rPr lang="en-US" baseline="0" dirty="0"/>
              <a:t> if needed. Final Pay only needs to be initiated if this is the only job the employee has at UC (all other jobs are terminated or retired)</a:t>
            </a:r>
            <a:r>
              <a:rPr lang="en-US" dirty="0"/>
              <a:t>.</a:t>
            </a:r>
          </a:p>
          <a:p>
            <a:pPr marL="349250" marR="0" lvl="1" indent="-174625" algn="l" defTabSz="914400" rtl="0" eaLnBrk="1" fontAlgn="auto" latinLnBrk="0" hangingPunct="1">
              <a:lnSpc>
                <a:spcPct val="114000"/>
              </a:lnSpc>
              <a:buClrTx/>
              <a:buSzTx/>
              <a:buFont typeface="Arial" panose="020B0604020202020204" pitchFamily="34" charset="0"/>
              <a:buChar char="•"/>
              <a:tabLst/>
              <a:defRPr/>
            </a:pPr>
            <a:r>
              <a:rPr lang="en-US" dirty="0"/>
              <a:t>After the Initiator saves the transaction, it is automatically routed for approval using AWE. A designated Location Template Approver reviews and, if applicable, approves the transaction. After AWE, </a:t>
            </a:r>
            <a:r>
              <a:rPr lang="en-US" sz="1100" dirty="0"/>
              <a:t>the template is staged until it is processed</a:t>
            </a:r>
            <a:r>
              <a:rPr lang="en-US" sz="1100" baseline="0" dirty="0"/>
              <a:t> by UCPC WFA Production.</a:t>
            </a:r>
            <a:endParaRPr lang="en-US" sz="1100" dirty="0"/>
          </a:p>
          <a:p>
            <a:pPr marL="349250" lvl="1" indent="-174625">
              <a:lnSpc>
                <a:spcPct val="114000"/>
              </a:lnSpc>
              <a:buFont typeface="Arial" panose="020B0604020202020204" pitchFamily="34" charset="0"/>
              <a:buChar char="•"/>
            </a:pPr>
            <a:r>
              <a:rPr lang="en-US" dirty="0"/>
              <a:t>There may be multiple Location</a:t>
            </a:r>
            <a:r>
              <a:rPr lang="en-US" baseline="0" dirty="0"/>
              <a:t> </a:t>
            </a:r>
            <a:r>
              <a:rPr lang="en-US" dirty="0"/>
              <a:t>AWE Approvers</a:t>
            </a:r>
            <a:r>
              <a:rPr lang="en-US" baseline="0" dirty="0"/>
              <a:t> d</a:t>
            </a:r>
            <a:r>
              <a:rPr lang="en-US" dirty="0"/>
              <a:t>epending on your Location’s business process.</a:t>
            </a:r>
          </a:p>
        </p:txBody>
      </p:sp>
    </p:spTree>
    <p:extLst>
      <p:ext uri="{BB962C8B-B14F-4D97-AF65-F5344CB8AC3E}">
        <p14:creationId xmlns:p14="http://schemas.microsoft.com/office/powerpoint/2010/main" val="36937584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displayed in Slide Show mode, this slide includes animation for the gray captions. Click to individually display each caption (and hide the previous caption) as you describe the objects on the </a:t>
            </a:r>
            <a:r>
              <a:rPr lang="en-US" b="1" dirty="0"/>
              <a:t>Smart HR Transactions</a:t>
            </a:r>
            <a:r>
              <a:rPr lang="en-US" dirty="0"/>
              <a:t> page.</a:t>
            </a:r>
          </a:p>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42437320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displayed in Slide Show mode, this slide includes animation for the gray captions. Click to individually display each caption (and hide the previous caption) as you describe the objects on the </a:t>
            </a:r>
            <a:r>
              <a:rPr lang="en-US" b="1" dirty="0"/>
              <a:t>Enter</a:t>
            </a:r>
            <a:r>
              <a:rPr lang="en-US" b="1" baseline="0" dirty="0"/>
              <a:t> Transaction Details</a:t>
            </a:r>
            <a:r>
              <a:rPr lang="en-US" dirty="0"/>
              <a:t> page.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Emphasize, if the termination reason is </a:t>
            </a:r>
            <a:r>
              <a:rPr lang="en-US" b="1" dirty="0"/>
              <a:t>Death</a:t>
            </a:r>
            <a:r>
              <a:rPr lang="en-US" dirty="0"/>
              <a:t>, </a:t>
            </a:r>
            <a:r>
              <a:rPr lang="en-US" u="sng" dirty="0"/>
              <a:t>only one</a:t>
            </a:r>
            <a:r>
              <a:rPr lang="en-US" dirty="0"/>
              <a:t> termination template needs to be initiated and one </a:t>
            </a:r>
            <a:r>
              <a:rPr lang="en-US" b="1" dirty="0"/>
              <a:t>Employment Record Number </a:t>
            </a:r>
            <a:r>
              <a:rPr lang="en-US" dirty="0"/>
              <a:t>selected;</a:t>
            </a:r>
            <a:r>
              <a:rPr lang="en-US" baseline="0" dirty="0"/>
              <a:t> </a:t>
            </a:r>
            <a:r>
              <a:rPr lang="en-US" dirty="0"/>
              <a:t>UCPC WFA Production</a:t>
            </a:r>
            <a:r>
              <a:rPr lang="en-US" baseline="0" dirty="0"/>
              <a:t> will terminate all other UC jobs for the employee.</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16006055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system steps are covered in more detail during the instructor demonstration and participant exercise.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Comments box stay with the record. But if you have comments for the Approver enter in the Initiator Comments.</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38708780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pPr/>
              <a:t>70</a:t>
            </a:fld>
            <a:endParaRPr lang="en-US" dirty="0"/>
          </a:p>
        </p:txBody>
      </p:sp>
    </p:spTree>
    <p:extLst>
      <p:ext uri="{BB962C8B-B14F-4D97-AF65-F5344CB8AC3E}">
        <p14:creationId xmlns:p14="http://schemas.microsoft.com/office/powerpoint/2010/main" val="27238025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UPK simulation-based demonstrations, open the See It view and walk through the activity while providing details and explaining the task. The users should follow along with the See It version of the UPK.</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4370758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UPK simulation-based exercises, instruct the users to open the See It view and complete the task.</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9867812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42611562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7884521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E. A and C</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136112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7</a:t>
            </a:fld>
            <a:endParaRPr lang="en-US" dirty="0"/>
          </a:p>
        </p:txBody>
      </p:sp>
    </p:spTree>
    <p:extLst>
      <p:ext uri="{BB962C8B-B14F-4D97-AF65-F5344CB8AC3E}">
        <p14:creationId xmlns:p14="http://schemas.microsoft.com/office/powerpoint/2010/main" val="25947890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13546522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77</a:t>
            </a:fld>
            <a:endParaRPr lang="en-US" dirty="0"/>
          </a:p>
        </p:txBody>
      </p:sp>
    </p:spTree>
    <p:extLst>
      <p:ext uri="{BB962C8B-B14F-4D97-AF65-F5344CB8AC3E}">
        <p14:creationId xmlns:p14="http://schemas.microsoft.com/office/powerpoint/2010/main" val="35483951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78</a:t>
            </a:fld>
            <a:endParaRPr lang="en-US" dirty="0"/>
          </a:p>
        </p:txBody>
      </p:sp>
    </p:spTree>
    <p:extLst>
      <p:ext uri="{BB962C8B-B14F-4D97-AF65-F5344CB8AC3E}">
        <p14:creationId xmlns:p14="http://schemas.microsoft.com/office/powerpoint/2010/main" val="25961907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5"/>
          </p:nvPr>
        </p:nvSpPr>
        <p:spPr/>
        <p:txBody>
          <a:bodyPr/>
          <a:lstStyle/>
          <a:p>
            <a:fld id="{3C2D5646-A00B-3942-B201-4EB41B9B77BE}" type="slidenum">
              <a:rPr lang="en-US" smtClean="0">
                <a:solidFill>
                  <a:prstClr val="black"/>
                </a:solidFill>
              </a:rPr>
              <a:pPr/>
              <a:t>79</a:t>
            </a:fld>
            <a:endParaRPr lang="en-US" dirty="0">
              <a:solidFill>
                <a:prstClr val="black"/>
              </a:solidFill>
            </a:endParaRPr>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53564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5"/>
          </p:nvPr>
        </p:nvSpPr>
        <p:spPr/>
        <p:txBody>
          <a:bodyPr/>
          <a:lstStyle/>
          <a:p>
            <a:fld id="{3C2D5646-A00B-3942-B201-4EB41B9B77BE}" type="slidenum">
              <a:rPr lang="en-US" smtClean="0">
                <a:solidFill>
                  <a:prstClr val="black"/>
                </a:solidFill>
              </a:rPr>
              <a:pPr/>
              <a:t>80</a:t>
            </a:fld>
            <a:endParaRPr lang="en-US" dirty="0">
              <a:solidFill>
                <a:prstClr val="black"/>
              </a:solidFill>
            </a:endParaRPr>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pPr marL="0" lvl="2" algn="l">
              <a:spcBef>
                <a:spcPts val="1200"/>
              </a:spcBef>
            </a:pPr>
            <a:r>
              <a:rPr lang="en-US" dirty="0"/>
              <a:t>Retirement Template Transaction process. </a:t>
            </a:r>
          </a:p>
          <a:p>
            <a:pPr marL="166688" lvl="2" indent="-166688" algn="l">
              <a:buFont typeface="Arial" panose="020B0604020202020204" pitchFamily="34" charset="0"/>
              <a:buChar char="•"/>
            </a:pPr>
            <a:r>
              <a:rPr lang="en-US" dirty="0"/>
              <a:t>Access the </a:t>
            </a:r>
            <a:r>
              <a:rPr lang="en-US" b="1" dirty="0"/>
              <a:t>Person Org Summary </a:t>
            </a:r>
            <a:r>
              <a:rPr lang="en-US" dirty="0"/>
              <a:t>page before initiating a retirement template transaction to gain an understanding of the employee’s assignments. If</a:t>
            </a:r>
            <a:r>
              <a:rPr lang="en-US" baseline="0" dirty="0"/>
              <a:t> the employee has multiple assignments, only one template needs to be initiated; </a:t>
            </a:r>
            <a:r>
              <a:rPr lang="en-US" dirty="0"/>
              <a:t>UCPC WFA Production</a:t>
            </a:r>
            <a:r>
              <a:rPr lang="en-US" baseline="0" dirty="0"/>
              <a:t> will retire all other UC jobs for the employee</a:t>
            </a:r>
            <a:r>
              <a:rPr lang="en-US" dirty="0"/>
              <a:t>.</a:t>
            </a:r>
          </a:p>
          <a:p>
            <a:pPr marL="166688" indent="-166688">
              <a:lnSpc>
                <a:spcPct val="114000"/>
              </a:lnSpc>
              <a:buFont typeface="Arial" panose="020B0604020202020204" pitchFamily="34" charset="0"/>
              <a:buChar char="•"/>
            </a:pPr>
            <a:r>
              <a:rPr lang="en-US" dirty="0"/>
              <a:t>Navigate to the </a:t>
            </a:r>
            <a:r>
              <a:rPr lang="en-US" b="1" dirty="0"/>
              <a:t>Smart HR Transactions </a:t>
            </a:r>
            <a:r>
              <a:rPr lang="en-US" dirty="0"/>
              <a:t>page.</a:t>
            </a:r>
          </a:p>
          <a:p>
            <a:pPr marL="166688" indent="-166688">
              <a:lnSpc>
                <a:spcPct val="114000"/>
              </a:lnSpc>
              <a:buFont typeface="Arial" panose="020B0604020202020204" pitchFamily="34" charset="0"/>
              <a:buChar char="•"/>
            </a:pPr>
            <a:r>
              <a:rPr lang="en-US" dirty="0"/>
              <a:t>Select the retirement template. </a:t>
            </a:r>
          </a:p>
          <a:p>
            <a:pPr marL="166688" indent="-166688">
              <a:lnSpc>
                <a:spcPct val="114000"/>
              </a:lnSpc>
              <a:buFont typeface="Arial" panose="020B0604020202020204" pitchFamily="34" charset="0"/>
              <a:buChar char="•"/>
            </a:pPr>
            <a:r>
              <a:rPr lang="en-US" dirty="0"/>
              <a:t>Complete the retirement fields, add attachments and enter comments for the Approver, if needed. </a:t>
            </a:r>
          </a:p>
          <a:p>
            <a:pPr marL="166688" indent="-166688">
              <a:lnSpc>
                <a:spcPct val="114000"/>
              </a:lnSpc>
              <a:buFont typeface="Arial" panose="020B0604020202020204" pitchFamily="34" charset="0"/>
              <a:buChar char="•"/>
            </a:pPr>
            <a:r>
              <a:rPr lang="en-US" dirty="0"/>
              <a:t>When the transaction is complete, click the </a:t>
            </a:r>
            <a:r>
              <a:rPr lang="en-US" b="1" dirty="0"/>
              <a:t>Save and Submit </a:t>
            </a:r>
            <a:r>
              <a:rPr lang="en-US" dirty="0"/>
              <a:t>button.</a:t>
            </a:r>
          </a:p>
          <a:p>
            <a:pPr marL="166688" marR="0" indent="-166688"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dirty="0"/>
              <a:t>After the Initiator clicks the </a:t>
            </a:r>
            <a:r>
              <a:rPr lang="en-US" b="1" dirty="0"/>
              <a:t>Save and Submit </a:t>
            </a:r>
            <a:r>
              <a:rPr lang="en-US" dirty="0"/>
              <a:t>button, the </a:t>
            </a:r>
            <a:r>
              <a:rPr lang="en-US" b="1" dirty="0"/>
              <a:t>Submit Confirmation</a:t>
            </a:r>
            <a:r>
              <a:rPr lang="en-US" dirty="0"/>
              <a:t> page appears. A link is available on this page to initiate the final pay process,</a:t>
            </a:r>
            <a:r>
              <a:rPr lang="en-US" baseline="0" dirty="0"/>
              <a:t> if needed. Final Pay only needs to be initiated if this is the only job the employee has at UC (all other jobs are terminated or retired)</a:t>
            </a:r>
            <a:r>
              <a:rPr lang="en-US" dirty="0"/>
              <a:t>.</a:t>
            </a:r>
          </a:p>
          <a:p>
            <a:pPr marL="349250" marR="0" lvl="1" indent="-174625" algn="l" defTabSz="914400" rtl="0" eaLnBrk="1" fontAlgn="auto" latinLnBrk="0" hangingPunct="1">
              <a:lnSpc>
                <a:spcPct val="114000"/>
              </a:lnSpc>
              <a:buClrTx/>
              <a:buSzTx/>
              <a:buFont typeface="Arial" panose="020B0604020202020204" pitchFamily="34" charset="0"/>
              <a:buChar char="•"/>
              <a:tabLst/>
              <a:defRPr/>
            </a:pPr>
            <a:r>
              <a:rPr lang="en-US" dirty="0"/>
              <a:t>After the Initiator saves the transaction, it is automatically routed for approval using AWE. A designated Location Template Approver reviews and, if applicable, approves the transaction. </a:t>
            </a:r>
          </a:p>
          <a:p>
            <a:pPr marL="349250" marR="0" lvl="1" indent="-174625" algn="l" defTabSz="914400" rtl="0" eaLnBrk="1" fontAlgn="auto" latinLnBrk="0" hangingPunct="1">
              <a:lnSpc>
                <a:spcPct val="114000"/>
              </a:lnSpc>
              <a:buClrTx/>
              <a:buSzTx/>
              <a:buFont typeface="Arial" panose="020B0604020202020204" pitchFamily="34" charset="0"/>
              <a:buChar char="•"/>
              <a:tabLst/>
              <a:defRPr/>
            </a:pPr>
            <a:r>
              <a:rPr lang="en-US" dirty="0"/>
              <a:t>After AWE, </a:t>
            </a:r>
            <a:r>
              <a:rPr lang="en-US" sz="1100" dirty="0"/>
              <a:t>the template is staged until it is processed</a:t>
            </a:r>
            <a:r>
              <a:rPr lang="en-US" sz="1100" baseline="0" dirty="0"/>
              <a:t> by UCPC WFA Production.</a:t>
            </a:r>
            <a:endParaRPr lang="en-US" sz="1100" dirty="0"/>
          </a:p>
          <a:p>
            <a:pPr marL="349250" lvl="1" indent="-174625">
              <a:lnSpc>
                <a:spcPct val="114000"/>
              </a:lnSpc>
              <a:buFont typeface="Arial" panose="020B0604020202020204" pitchFamily="34" charset="0"/>
              <a:buChar char="•"/>
            </a:pPr>
            <a:r>
              <a:rPr lang="en-US" dirty="0"/>
              <a:t>There may be multiple AWE Approvers</a:t>
            </a:r>
            <a:r>
              <a:rPr lang="en-US" baseline="0" dirty="0"/>
              <a:t> d</a:t>
            </a:r>
            <a:r>
              <a:rPr lang="en-US" dirty="0"/>
              <a:t>epending on your Location’s business process.</a:t>
            </a:r>
          </a:p>
        </p:txBody>
      </p:sp>
    </p:spTree>
    <p:extLst>
      <p:ext uri="{BB962C8B-B14F-4D97-AF65-F5344CB8AC3E}">
        <p14:creationId xmlns:p14="http://schemas.microsoft.com/office/powerpoint/2010/main" val="24118294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displayed in Slide Show mode, this slide includes animation for the gray captions. Click to individually display each caption (and hide the previous caption) as you describe the objects on the </a:t>
            </a:r>
            <a:r>
              <a:rPr lang="en-US" b="1" dirty="0"/>
              <a:t>Smart HR Transactions</a:t>
            </a:r>
            <a:r>
              <a:rPr lang="en-US" dirty="0"/>
              <a:t> page.</a:t>
            </a:r>
          </a:p>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25705424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displayed in Slide Show mode, this slide includes animation for the gray captions. Click to individually display each caption (and hide the previous caption) as you describe the objects on the </a:t>
            </a:r>
            <a:r>
              <a:rPr lang="en-US" b="1" dirty="0"/>
              <a:t>Enter Transaction Details</a:t>
            </a:r>
            <a:r>
              <a:rPr lang="en-US" dirty="0"/>
              <a:t> page.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5795806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system steps are covered in more detail during the instructor demonstration and participant exercise.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37545917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7315114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UPK simulation-based demonstrations, open the See It view and walk through the activity while providing details and explaining the task. The users should follow along with the See It version of the UPK.</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85</a:t>
            </a:fld>
            <a:endParaRPr lang="en-US" dirty="0">
              <a:solidFill>
                <a:prstClr val="black"/>
              </a:solidFill>
            </a:endParaRPr>
          </a:p>
        </p:txBody>
      </p:sp>
    </p:spTree>
    <p:extLst>
      <p:ext uri="{BB962C8B-B14F-4D97-AF65-F5344CB8AC3E}">
        <p14:creationId xmlns:p14="http://schemas.microsoft.com/office/powerpoint/2010/main" val="1511035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Business e-mail and business address are updated through the UCI Identify management system. </a:t>
            </a:r>
            <a:endParaRPr lang="en-US" baseline="0" dirty="0"/>
          </a:p>
          <a:p>
            <a:pPr marL="0" indent="0">
              <a:buFont typeface="Arial" panose="020B0604020202020204" pitchFamily="34" charset="0"/>
              <a:buNone/>
            </a:pPr>
            <a:r>
              <a:rPr lang="en-US" baseline="0" dirty="0"/>
              <a:t>Paperwork has to be submitted to legally update an employee’s gender. If your department or school is participating in the Onboarding Pilot you do not do the Social Security Number Verification (SSNVS) anymore.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0472801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30851163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87</a:t>
            </a:fld>
            <a:endParaRPr lang="en-US" dirty="0">
              <a:solidFill>
                <a:prstClr val="black"/>
              </a:solidFill>
            </a:endParaRPr>
          </a:p>
        </p:txBody>
      </p:sp>
    </p:spTree>
    <p:extLst>
      <p:ext uri="{BB962C8B-B14F-4D97-AF65-F5344CB8AC3E}">
        <p14:creationId xmlns:p14="http://schemas.microsoft.com/office/powerpoint/2010/main" val="16578967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correct answer is False</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5">
                    <a:lumMod val="75000"/>
                  </a:schemeClr>
                </a:solidFill>
              </a:rPr>
              <a:t>False. The </a:t>
            </a:r>
            <a:r>
              <a:rPr lang="en-US" b="1" dirty="0" smtClean="0">
                <a:solidFill>
                  <a:schemeClr val="accent5">
                    <a:lumMod val="75000"/>
                  </a:schemeClr>
                </a:solidFill>
              </a:rPr>
              <a:t>Last Date Worked</a:t>
            </a:r>
            <a:r>
              <a:rPr lang="en-US" dirty="0" smtClean="0">
                <a:solidFill>
                  <a:schemeClr val="accent5">
                    <a:lumMod val="75000"/>
                  </a:schemeClr>
                </a:solidFill>
              </a:rPr>
              <a:t> must be </a:t>
            </a:r>
            <a:r>
              <a:rPr lang="en-US" u="sng" dirty="0" smtClean="0">
                <a:solidFill>
                  <a:schemeClr val="accent5">
                    <a:lumMod val="75000"/>
                  </a:schemeClr>
                </a:solidFill>
              </a:rPr>
              <a:t>prior</a:t>
            </a:r>
            <a:r>
              <a:rPr lang="en-US" dirty="0" smtClean="0">
                <a:solidFill>
                  <a:schemeClr val="accent5">
                    <a:lumMod val="75000"/>
                  </a:schemeClr>
                </a:solidFill>
              </a:rPr>
              <a:t> to the </a:t>
            </a:r>
            <a:r>
              <a:rPr lang="en-US" b="1" dirty="0" smtClean="0">
                <a:solidFill>
                  <a:schemeClr val="accent5">
                    <a:lumMod val="75000"/>
                  </a:schemeClr>
                </a:solidFill>
              </a:rPr>
              <a:t>Effective Date</a:t>
            </a:r>
            <a:r>
              <a:rPr lang="en-US" dirty="0" smtClean="0">
                <a:solidFill>
                  <a:schemeClr val="accent5">
                    <a:lumMod val="75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clicking</a:t>
            </a:r>
            <a:r>
              <a:rPr lang="en-US" baseline="0" dirty="0"/>
              <a:t> on an answer box, click on a blank part of slide to reveal the answer, then click next to move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88</a:t>
            </a:fld>
            <a:endParaRPr lang="en-US" dirty="0">
              <a:solidFill>
                <a:prstClr val="black"/>
              </a:solidFill>
            </a:endParaRPr>
          </a:p>
        </p:txBody>
      </p:sp>
    </p:spTree>
    <p:extLst>
      <p:ext uri="{BB962C8B-B14F-4D97-AF65-F5344CB8AC3E}">
        <p14:creationId xmlns:p14="http://schemas.microsoft.com/office/powerpoint/2010/main" val="31313795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B.</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89</a:t>
            </a:fld>
            <a:endParaRPr lang="en-US" dirty="0">
              <a:solidFill>
                <a:prstClr val="black"/>
              </a:solidFill>
            </a:endParaRPr>
          </a:p>
        </p:txBody>
      </p:sp>
    </p:spTree>
    <p:extLst>
      <p:ext uri="{BB962C8B-B14F-4D97-AF65-F5344CB8AC3E}">
        <p14:creationId xmlns:p14="http://schemas.microsoft.com/office/powerpoint/2010/main" val="39404158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is:</a:t>
            </a:r>
            <a:r>
              <a:rPr lang="en-US" baseline="0" dirty="0"/>
              <a:t> Last Date Worked.</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90</a:t>
            </a:fld>
            <a:endParaRPr lang="en-US" dirty="0">
              <a:solidFill>
                <a:prstClr val="black"/>
              </a:solidFill>
            </a:endParaRPr>
          </a:p>
        </p:txBody>
      </p:sp>
    </p:spTree>
    <p:extLst>
      <p:ext uri="{BB962C8B-B14F-4D97-AF65-F5344CB8AC3E}">
        <p14:creationId xmlns:p14="http://schemas.microsoft.com/office/powerpoint/2010/main" val="3184953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92</a:t>
            </a:fld>
            <a:endParaRPr lang="en-US" dirty="0"/>
          </a:p>
        </p:txBody>
      </p:sp>
    </p:spTree>
    <p:extLst>
      <p:ext uri="{BB962C8B-B14F-4D97-AF65-F5344CB8AC3E}">
        <p14:creationId xmlns:p14="http://schemas.microsoft.com/office/powerpoint/2010/main" val="35354987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93</a:t>
            </a:fld>
            <a:endParaRPr lang="en-US" dirty="0"/>
          </a:p>
        </p:txBody>
      </p:sp>
    </p:spTree>
    <p:extLst>
      <p:ext uri="{BB962C8B-B14F-4D97-AF65-F5344CB8AC3E}">
        <p14:creationId xmlns:p14="http://schemas.microsoft.com/office/powerpoint/2010/main" val="19087360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p113:notes"/>
          <p:cNvSpPr txBox="1">
            <a:spLocks noGrp="1"/>
          </p:cNvSpPr>
          <p:nvPr>
            <p:ph type="body" idx="1"/>
          </p:nvPr>
        </p:nvSpPr>
        <p:spPr>
          <a:xfrm>
            <a:off x="492369" y="4461678"/>
            <a:ext cx="6084277" cy="3650456"/>
          </a:xfrm>
          <a:prstGeom prst="rect">
            <a:avLst/>
          </a:prstGeom>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485" name="Google Shape;1485;p113: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114: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p114: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492" name="Google Shape;1492;p114: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97</a:t>
            </a:fld>
            <a:endParaRPr/>
          </a:p>
        </p:txBody>
      </p:sp>
    </p:spTree>
    <p:extLst>
      <p:ext uri="{BB962C8B-B14F-4D97-AF65-F5344CB8AC3E}">
        <p14:creationId xmlns:p14="http://schemas.microsoft.com/office/powerpoint/2010/main" val="12172118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Complete this exercise using your</a:t>
            </a:r>
            <a:r>
              <a:rPr lang="en-US" baseline="0" dirty="0"/>
              <a:t> workbook provided by your instructor.</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101</a:t>
            </a:fld>
            <a:endParaRPr lang="en-US" dirty="0">
              <a:solidFill>
                <a:prstClr val="black"/>
              </a:solidFill>
            </a:endParaRPr>
          </a:p>
        </p:txBody>
      </p:sp>
    </p:spTree>
    <p:extLst>
      <p:ext uri="{BB962C8B-B14F-4D97-AF65-F5344CB8AC3E}">
        <p14:creationId xmlns:p14="http://schemas.microsoft.com/office/powerpoint/2010/main" val="3021881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training covers</a:t>
            </a:r>
            <a:r>
              <a:rPr lang="en-US" baseline="0" dirty="0"/>
              <a:t> the following methods that can be performed by a Template Initiator:</a:t>
            </a:r>
          </a:p>
          <a:p>
            <a:pPr marL="171450" indent="-171450">
              <a:buFont typeface="Arial" panose="020B0604020202020204" pitchFamily="34" charset="0"/>
              <a:buChar char="•"/>
            </a:pPr>
            <a:r>
              <a:rPr lang="en-US" sz="1100" b="1" dirty="0"/>
              <a:t>UCPath Template Transaction</a:t>
            </a:r>
            <a:endParaRPr lang="en-US" sz="1100" b="1" baseline="0" dirty="0"/>
          </a:p>
          <a:p>
            <a:pPr marL="171450" indent="-171450">
              <a:buFont typeface="Arial" panose="020B0604020202020204" pitchFamily="34" charset="0"/>
              <a:buChar char="•"/>
            </a:pPr>
            <a:endParaRPr lang="en-US" sz="11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AWE is not used when a personal data change is requested using</a:t>
            </a:r>
            <a:r>
              <a:rPr lang="en-US" baseline="0" dirty="0"/>
              <a:t> Case Management</a:t>
            </a:r>
            <a:r>
              <a:rPr lang="en-US" dirty="0"/>
              <a:t>.</a:t>
            </a:r>
            <a:endParaRPr lang="en-US" sz="1100" b="0" dirty="0"/>
          </a:p>
          <a:p>
            <a:pPr marL="0" indent="0">
              <a:buFont typeface="Arial" panose="020B0604020202020204" pitchFamily="34" charset="0"/>
              <a:buNone/>
            </a:pPr>
            <a:endParaRPr lang="en-US" sz="1100" b="0" dirty="0"/>
          </a:p>
          <a:p>
            <a:pPr marL="0" indent="0">
              <a:buFont typeface="Arial" panose="020B0604020202020204" pitchFamily="34" charset="0"/>
              <a:buNone/>
            </a:pPr>
            <a:r>
              <a:rPr lang="en-US" sz="1100" b="0" dirty="0"/>
              <a:t>Refer to the </a:t>
            </a:r>
            <a:r>
              <a:rPr lang="en-US" sz="1100" b="1" dirty="0"/>
              <a:t>PHCMPOR110</a:t>
            </a:r>
            <a:r>
              <a:rPr lang="en-US" sz="1100" b="0" dirty="0"/>
              <a:t> course folder</a:t>
            </a:r>
            <a:r>
              <a:rPr lang="en-US" sz="1100" b="0" baseline="0" dirty="0"/>
              <a:t> (in the </a:t>
            </a:r>
            <a:r>
              <a:rPr lang="en-US" sz="1100" b="1" baseline="0" dirty="0"/>
              <a:t>Portal and Self Service </a:t>
            </a:r>
            <a:r>
              <a:rPr lang="en-US" sz="1100" b="0" baseline="0" dirty="0"/>
              <a:t>folder) for additional information on submitting a case/inquiry.</a:t>
            </a:r>
            <a:endParaRPr lang="en-US" sz="1100" b="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4555206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UPK simulation-based exercises, instruct the users to open the Try It view and complete the task.</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102</a:t>
            </a:fld>
            <a:endParaRPr lang="en-US" dirty="0">
              <a:solidFill>
                <a:prstClr val="black"/>
              </a:solidFill>
            </a:endParaRPr>
          </a:p>
        </p:txBody>
      </p:sp>
    </p:spTree>
    <p:extLst>
      <p:ext uri="{BB962C8B-B14F-4D97-AF65-F5344CB8AC3E}">
        <p14:creationId xmlns:p14="http://schemas.microsoft.com/office/powerpoint/2010/main" val="35427739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Use UPK if this exercise does not work.</a:t>
            </a:r>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103</a:t>
            </a:fld>
            <a:endParaRPr lang="en-US" dirty="0">
              <a:solidFill>
                <a:prstClr val="black"/>
              </a:solidFill>
            </a:endParaRPr>
          </a:p>
        </p:txBody>
      </p:sp>
    </p:spTree>
    <p:extLst>
      <p:ext uri="{BB962C8B-B14F-4D97-AF65-F5344CB8AC3E}">
        <p14:creationId xmlns:p14="http://schemas.microsoft.com/office/powerpoint/2010/main" val="31672141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104</a:t>
            </a:fld>
            <a:endParaRPr lang="en-US" dirty="0">
              <a:solidFill>
                <a:prstClr val="black"/>
              </a:solidFill>
            </a:endParaRPr>
          </a:p>
        </p:txBody>
      </p:sp>
    </p:spTree>
    <p:extLst>
      <p:ext uri="{BB962C8B-B14F-4D97-AF65-F5344CB8AC3E}">
        <p14:creationId xmlns:p14="http://schemas.microsoft.com/office/powerpoint/2010/main" val="6313787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115: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9" name="Google Shape;1499;p115: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spTree>
      <p:nvGrpSpPr>
        <p:cNvPr id="1" name="Shape 20"/>
        <p:cNvGrpSpPr/>
        <p:nvPr/>
      </p:nvGrpSpPr>
      <p:grpSpPr>
        <a:xfrm>
          <a:off x="0" y="0"/>
          <a:ext cx="0" cy="0"/>
          <a:chOff x="0" y="0"/>
          <a:chExt cx="0" cy="0"/>
        </a:xfrm>
      </p:grpSpPr>
      <p:pic>
        <p:nvPicPr>
          <p:cNvPr id="21" name="Google Shape;21;p117"/>
          <p:cNvPicPr preferRelativeResize="0"/>
          <p:nvPr/>
        </p:nvPicPr>
        <p:blipFill rotWithShape="1">
          <a:blip r:embed="rId3">
            <a:alphaModFix/>
          </a:blip>
          <a:srcRect/>
          <a:stretch/>
        </p:blipFill>
        <p:spPr>
          <a:xfrm>
            <a:off x="17200" y="6322497"/>
            <a:ext cx="9134475" cy="546847"/>
          </a:xfrm>
          <a:prstGeom prst="rect">
            <a:avLst/>
          </a:prstGeom>
          <a:noFill/>
          <a:ln>
            <a:noFill/>
          </a:ln>
        </p:spPr>
      </p:pic>
      <p:sp>
        <p:nvSpPr>
          <p:cNvPr id="22" name="Google Shape;22;p117"/>
          <p:cNvSpPr txBox="1">
            <a:spLocks noGrp="1"/>
          </p:cNvSpPr>
          <p:nvPr>
            <p:ph type="ctrTitle"/>
          </p:nvPr>
        </p:nvSpPr>
        <p:spPr>
          <a:xfrm>
            <a:off x="926093" y="2738243"/>
            <a:ext cx="7310244" cy="13257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4000" b="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7"/>
          <p:cNvSpPr txBox="1">
            <a:spLocks noGrp="1"/>
          </p:cNvSpPr>
          <p:nvPr>
            <p:ph type="subTitle" idx="1"/>
          </p:nvPr>
        </p:nvSpPr>
        <p:spPr>
          <a:xfrm>
            <a:off x="926093" y="4194097"/>
            <a:ext cx="7307224" cy="1508047"/>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chemeClr val="dk1"/>
              </a:buClr>
              <a:buSzPts val="2400"/>
              <a:buNone/>
              <a:defRPr sz="2400">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117"/>
          <p:cNvSpPr txBox="1"/>
          <p:nvPr/>
        </p:nvSpPr>
        <p:spPr>
          <a:xfrm>
            <a:off x="7817390" y="6420056"/>
            <a:ext cx="1165713"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dirty="0" smtClean="0">
                <a:solidFill>
                  <a:schemeClr val="dk1"/>
                </a:solidFill>
                <a:latin typeface="Calibri"/>
                <a:ea typeface="Calibri"/>
                <a:cs typeface="Calibri"/>
                <a:sym typeface="Calibri"/>
              </a:rPr>
              <a:t>3/1/2020</a:t>
            </a:r>
            <a:endParaRPr sz="1400" b="1" dirty="0">
              <a:solidFill>
                <a:schemeClr val="dk1"/>
              </a:solidFill>
              <a:latin typeface="Calibri"/>
              <a:ea typeface="Calibri"/>
              <a:cs typeface="Calibri"/>
              <a:sym typeface="Calibri"/>
            </a:endParaRPr>
          </a:p>
        </p:txBody>
      </p:sp>
      <p:sp>
        <p:nvSpPr>
          <p:cNvPr id="25" name="Google Shape;25;p117"/>
          <p:cNvSpPr/>
          <p:nvPr/>
        </p:nvSpPr>
        <p:spPr>
          <a:xfrm>
            <a:off x="-10096" y="0"/>
            <a:ext cx="9144000" cy="1463040"/>
          </a:xfrm>
          <a:prstGeom prst="rect">
            <a:avLst/>
          </a:prstGeom>
          <a:gradFill>
            <a:gsLst>
              <a:gs pos="0">
                <a:srgbClr val="1D579B"/>
              </a:gs>
              <a:gs pos="100000">
                <a:srgbClr val="90B0FF"/>
              </a:gs>
            </a:gsLst>
            <a:lin ang="16200000" scaled="0"/>
          </a:gradFill>
          <a:ln w="9525" cap="flat" cmpd="sng">
            <a:solidFill>
              <a:srgbClr val="3E6E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 name="Google Shape;26;p117" descr="UCI14_UCPath_W.png"/>
          <p:cNvPicPr preferRelativeResize="0"/>
          <p:nvPr/>
        </p:nvPicPr>
        <p:blipFill rotWithShape="1">
          <a:blip r:embed="rId4">
            <a:alphaModFix/>
          </a:blip>
          <a:srcRect/>
          <a:stretch/>
        </p:blipFill>
        <p:spPr>
          <a:xfrm>
            <a:off x="2015497" y="257009"/>
            <a:ext cx="5433403" cy="714404"/>
          </a:xfrm>
          <a:prstGeom prst="rect">
            <a:avLst/>
          </a:prstGeom>
          <a:noFill/>
          <a:ln>
            <a:noFill/>
          </a:ln>
        </p:spPr>
      </p:pic>
      <p:sp>
        <p:nvSpPr>
          <p:cNvPr id="27" name="Google Shape;27;p117"/>
          <p:cNvSpPr/>
          <p:nvPr/>
        </p:nvSpPr>
        <p:spPr>
          <a:xfrm>
            <a:off x="-7222" y="6319761"/>
            <a:ext cx="284257" cy="539496"/>
          </a:xfrm>
          <a:prstGeom prst="rect">
            <a:avLst/>
          </a:prstGeom>
          <a:solidFill>
            <a:srgbClr val="1D5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117"/>
          <p:cNvSpPr/>
          <p:nvPr/>
        </p:nvSpPr>
        <p:spPr>
          <a:xfrm>
            <a:off x="926093" y="6420056"/>
            <a:ext cx="2922576" cy="365125"/>
          </a:xfrm>
          <a:prstGeom prst="rect">
            <a:avLst/>
          </a:prstGeom>
          <a:solidFill>
            <a:srgbClr val="0954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 name="Google Shape;29;p117" descr="Anti Taller Software Libre: Richard Stallman habla sobre el Copyright"/>
          <p:cNvPicPr preferRelativeResize="0"/>
          <p:nvPr/>
        </p:nvPicPr>
        <p:blipFill rotWithShape="1">
          <a:blip r:embed="rId5">
            <a:alphaModFix/>
          </a:blip>
          <a:srcRect/>
          <a:stretch/>
        </p:blipFill>
        <p:spPr>
          <a:xfrm>
            <a:off x="789613" y="6462416"/>
            <a:ext cx="261262" cy="241451"/>
          </a:xfrm>
          <a:prstGeom prst="rect">
            <a:avLst/>
          </a:prstGeom>
          <a:noFill/>
          <a:ln>
            <a:noFill/>
          </a:ln>
        </p:spPr>
      </p:pic>
      <p:sp>
        <p:nvSpPr>
          <p:cNvPr id="30" name="Google Shape;30;p117"/>
          <p:cNvSpPr txBox="1"/>
          <p:nvPr/>
        </p:nvSpPr>
        <p:spPr>
          <a:xfrm>
            <a:off x="1009935" y="6392760"/>
            <a:ext cx="29628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dirty="0">
                <a:solidFill>
                  <a:schemeClr val="lt1"/>
                </a:solidFill>
                <a:latin typeface="Calibri"/>
                <a:ea typeface="Calibri"/>
                <a:cs typeface="Calibri"/>
                <a:sym typeface="Calibri"/>
              </a:rPr>
              <a:t>Copyright UCI UCPath </a:t>
            </a:r>
            <a:r>
              <a:rPr lang="en-US" sz="1800" b="0" dirty="0" smtClean="0">
                <a:solidFill>
                  <a:schemeClr val="lt1"/>
                </a:solidFill>
                <a:latin typeface="Calibri"/>
                <a:ea typeface="Calibri"/>
                <a:cs typeface="Calibri"/>
                <a:sym typeface="Calibri"/>
              </a:rPr>
              <a:t>2020</a:t>
            </a:r>
            <a:endParaRPr dirty="0"/>
          </a:p>
        </p:txBody>
      </p:sp>
    </p:spTree>
    <p:custDataLst>
      <p:tags r:id="rId1"/>
    </p:custData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29"/>
          <p:cNvSpPr txBox="1">
            <a:spLocks noGrp="1"/>
          </p:cNvSpPr>
          <p:nvPr>
            <p:ph type="title"/>
          </p:nvPr>
        </p:nvSpPr>
        <p:spPr>
          <a:xfrm>
            <a:off x="459619" y="53872"/>
            <a:ext cx="8684381"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9"/>
          <p:cNvSpPr txBox="1">
            <a:spLocks noGrp="1"/>
          </p:cNvSpPr>
          <p:nvPr>
            <p:ph type="body" idx="1"/>
          </p:nvPr>
        </p:nvSpPr>
        <p:spPr>
          <a:xfrm rot="5400000">
            <a:off x="2200883" y="-359753"/>
            <a:ext cx="4744652" cy="822718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9"/>
        <p:cNvGrpSpPr/>
        <p:nvPr/>
      </p:nvGrpSpPr>
      <p:grpSpPr>
        <a:xfrm>
          <a:off x="0" y="0"/>
          <a:ext cx="0" cy="0"/>
          <a:chOff x="0" y="0"/>
          <a:chExt cx="0" cy="0"/>
        </a:xfrm>
      </p:grpSpPr>
      <p:sp>
        <p:nvSpPr>
          <p:cNvPr id="80" name="Google Shape;80;p130"/>
          <p:cNvSpPr/>
          <p:nvPr/>
        </p:nvSpPr>
        <p:spPr>
          <a:xfrm flipH="1">
            <a:off x="462638" y="389223"/>
            <a:ext cx="8221476" cy="1470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130"/>
          <p:cNvSpPr/>
          <p:nvPr/>
        </p:nvSpPr>
        <p:spPr>
          <a:xfrm>
            <a:off x="462638" y="1922278"/>
            <a:ext cx="8221476" cy="45719"/>
          </a:xfrm>
          <a:prstGeom prst="rect">
            <a:avLst/>
          </a:prstGeom>
          <a:solidFill>
            <a:srgbClr val="1E43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130"/>
          <p:cNvSpPr/>
          <p:nvPr/>
        </p:nvSpPr>
        <p:spPr>
          <a:xfrm>
            <a:off x="0" y="0"/>
            <a:ext cx="9144000" cy="1969842"/>
          </a:xfrm>
          <a:prstGeom prst="rect">
            <a:avLst/>
          </a:prstGeom>
          <a:gradFill>
            <a:gsLst>
              <a:gs pos="0">
                <a:srgbClr val="0064A8"/>
              </a:gs>
              <a:gs pos="100000">
                <a:srgbClr val="1E4386"/>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130"/>
          <p:cNvSpPr txBox="1">
            <a:spLocks noGrp="1"/>
          </p:cNvSpPr>
          <p:nvPr>
            <p:ph type="ctrTitle"/>
          </p:nvPr>
        </p:nvSpPr>
        <p:spPr>
          <a:xfrm>
            <a:off x="462639" y="396702"/>
            <a:ext cx="8221476"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4000"/>
              <a:buFont typeface="Arial"/>
              <a:buNone/>
              <a:defRPr b="1">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0"/>
          <p:cNvSpPr txBox="1">
            <a:spLocks noGrp="1"/>
          </p:cNvSpPr>
          <p:nvPr>
            <p:ph type="subTitle" idx="1"/>
          </p:nvPr>
        </p:nvSpPr>
        <p:spPr>
          <a:xfrm>
            <a:off x="462639" y="2045143"/>
            <a:ext cx="8221476" cy="4108963"/>
          </a:xfrm>
          <a:prstGeom prst="rect">
            <a:avLst/>
          </a:prstGeom>
          <a:noFill/>
          <a:ln>
            <a:noFill/>
          </a:ln>
        </p:spPr>
        <p:txBody>
          <a:bodyPr spcFirstLastPara="1" wrap="square" lIns="91425" tIns="45700" rIns="91425" bIns="45700" anchor="t" anchorCtr="0">
            <a:normAutofit/>
          </a:bodyPr>
          <a:lstStyle>
            <a:lvl1pPr lvl="0" algn="l">
              <a:spcBef>
                <a:spcPts val="640"/>
              </a:spcBef>
              <a:spcAft>
                <a:spcPts val="0"/>
              </a:spcAft>
              <a:buClr>
                <a:schemeClr val="dk1"/>
              </a:buClr>
              <a:buSzPts val="3200"/>
              <a:buNone/>
              <a:defRPr>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sic &quot;takeaway&quot;/quote">
  <p:cSld name="Basic &quot;takeaway&quot;/quote">
    <p:spTree>
      <p:nvGrpSpPr>
        <p:cNvPr id="1" name="Shape 85"/>
        <p:cNvGrpSpPr/>
        <p:nvPr/>
      </p:nvGrpSpPr>
      <p:grpSpPr>
        <a:xfrm>
          <a:off x="0" y="0"/>
          <a:ext cx="0" cy="0"/>
          <a:chOff x="0" y="0"/>
          <a:chExt cx="0" cy="0"/>
        </a:xfrm>
      </p:grpSpPr>
      <p:sp>
        <p:nvSpPr>
          <p:cNvPr id="86" name="Google Shape;86;p131"/>
          <p:cNvSpPr txBox="1">
            <a:spLocks noGrp="1"/>
          </p:cNvSpPr>
          <p:nvPr>
            <p:ph type="body" idx="1"/>
          </p:nvPr>
        </p:nvSpPr>
        <p:spPr>
          <a:xfrm>
            <a:off x="2782652" y="1135345"/>
            <a:ext cx="6297848" cy="4875229"/>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131"/>
          <p:cNvSpPr txBox="1">
            <a:spLocks noGrp="1"/>
          </p:cNvSpPr>
          <p:nvPr>
            <p:ph type="title"/>
          </p:nvPr>
        </p:nvSpPr>
        <p:spPr>
          <a:xfrm>
            <a:off x="0" y="63501"/>
            <a:ext cx="9144000" cy="5171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2800"/>
              <a:buFont typeface="Arial Black"/>
              <a:buNone/>
              <a:defRPr sz="28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1"/>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9" name="Google Shape;89;p131"/>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0" name="Google Shape;90;p131"/>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1" name="Google Shape;91;p131"/>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2" name="Google Shape;92;p131"/>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3" name="Google Shape;93;p131"/>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4" name="Google Shape;94;p131"/>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5" name="Google Shape;95;p131"/>
          <p:cNvSpPr txBox="1"/>
          <p:nvPr/>
        </p:nvSpPr>
        <p:spPr>
          <a:xfrm>
            <a:off x="2911570" y="6338718"/>
            <a:ext cx="5410666" cy="522287"/>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1050"/>
              <a:buFont typeface="Noto Sans Symbols"/>
              <a:buNone/>
            </a:pPr>
            <a:endParaRPr sz="1050" b="0" i="0">
              <a:solidFill>
                <a:srgbClr val="FFFFFF"/>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m Pic and Text 2">
  <p:cSld name="Slim Pic and Text 2">
    <p:spTree>
      <p:nvGrpSpPr>
        <p:cNvPr id="1" name="Shape 96"/>
        <p:cNvGrpSpPr/>
        <p:nvPr/>
      </p:nvGrpSpPr>
      <p:grpSpPr>
        <a:xfrm>
          <a:off x="0" y="0"/>
          <a:ext cx="0" cy="0"/>
          <a:chOff x="0" y="0"/>
          <a:chExt cx="0" cy="0"/>
        </a:xfrm>
      </p:grpSpPr>
      <p:sp>
        <p:nvSpPr>
          <p:cNvPr id="97" name="Google Shape;97;p132"/>
          <p:cNvSpPr txBox="1">
            <a:spLocks noGrp="1"/>
          </p:cNvSpPr>
          <p:nvPr>
            <p:ph type="title"/>
          </p:nvPr>
        </p:nvSpPr>
        <p:spPr>
          <a:xfrm>
            <a:off x="0" y="63501"/>
            <a:ext cx="9144000" cy="5171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2800"/>
              <a:buFont typeface="Arial Black"/>
              <a:buNone/>
              <a:defRPr sz="28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32"/>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9" name="Google Shape;99;p132"/>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0" name="Google Shape;100;p132"/>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1" name="Google Shape;101;p132"/>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2" name="Google Shape;102;p132"/>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3" name="Google Shape;103;p132"/>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4" name="Google Shape;104;p132"/>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5" name="Google Shape;105;p132"/>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6" name="Google Shape;106;p132"/>
          <p:cNvSpPr txBox="1">
            <a:spLocks noGrp="1"/>
          </p:cNvSpPr>
          <p:nvPr>
            <p:ph type="body" idx="1"/>
          </p:nvPr>
        </p:nvSpPr>
        <p:spPr>
          <a:xfrm>
            <a:off x="1469337" y="1281034"/>
            <a:ext cx="7611163" cy="478581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Font typeface="Arial"/>
              <a:buChar char="•"/>
              <a:defRPr>
                <a:solidFill>
                  <a:schemeClr val="lt1"/>
                </a:solidFill>
              </a:defRPr>
            </a:lvl2pPr>
            <a:lvl3pPr marL="1371600" lvl="2" indent="-381000" algn="l">
              <a:spcBef>
                <a:spcPts val="480"/>
              </a:spcBef>
              <a:spcAft>
                <a:spcPts val="0"/>
              </a:spcAft>
              <a:buClr>
                <a:schemeClr val="lt1"/>
              </a:buClr>
              <a:buSzPts val="2400"/>
              <a:buFont typeface="Courier New"/>
              <a:buChar char="o"/>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11680"/>
            <a:ext cx="8229600" cy="4160520"/>
          </a:xfrm>
        </p:spPr>
        <p:txBody>
          <a:bodyPr/>
          <a:lstStyle/>
          <a:p>
            <a:pPr lvl="0"/>
            <a:r>
              <a:rPr lang="en-US" dirty="0"/>
              <a:t>Click to edit Master text styles</a:t>
            </a:r>
          </a:p>
          <a:p>
            <a:pPr lvl="1"/>
            <a:r>
              <a:rPr lang="en-US" dirty="0"/>
              <a:t>Second level</a:t>
            </a:r>
          </a:p>
          <a:p>
            <a:pPr lvl="2"/>
            <a:r>
              <a:rPr lang="en-US" dirty="0"/>
              <a:t>Third level</a:t>
            </a:r>
          </a:p>
        </p:txBody>
      </p:sp>
      <p:sp>
        <p:nvSpPr>
          <p:cNvPr id="4" name="Text Placeholder 2"/>
          <p:cNvSpPr>
            <a:spLocks noGrp="1"/>
          </p:cNvSpPr>
          <p:nvPr>
            <p:ph type="body" idx="10"/>
          </p:nvPr>
        </p:nvSpPr>
        <p:spPr>
          <a:xfrm>
            <a:off x="457200" y="1371600"/>
            <a:ext cx="8229600" cy="64008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459619" y="26578"/>
            <a:ext cx="8227181" cy="850911"/>
          </a:xfrm>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1584998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0" y="16208"/>
            <a:ext cx="8227181" cy="850911"/>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841561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KC: True or False">
    <p:spTree>
      <p:nvGrpSpPr>
        <p:cNvPr id="1" name=""/>
        <p:cNvGrpSpPr/>
        <p:nvPr/>
      </p:nvGrpSpPr>
      <p:grpSpPr>
        <a:xfrm>
          <a:off x="0" y="0"/>
          <a:ext cx="0" cy="0"/>
          <a:chOff x="0" y="0"/>
          <a:chExt cx="0" cy="0"/>
        </a:xfrm>
      </p:grpSpPr>
      <p:sp>
        <p:nvSpPr>
          <p:cNvPr id="7" name="Content Placeholder 2"/>
          <p:cNvSpPr>
            <a:spLocks noGrp="1"/>
          </p:cNvSpPr>
          <p:nvPr>
            <p:ph idx="10"/>
          </p:nvPr>
        </p:nvSpPr>
        <p:spPr>
          <a:xfrm>
            <a:off x="457200" y="4489704"/>
            <a:ext cx="8229600" cy="1682496"/>
          </a:xfrm>
        </p:spPr>
        <p:txBody>
          <a:bodyPr/>
          <a:lstStyle>
            <a:lvl1pPr marL="0" indent="0">
              <a:buNone/>
              <a:defRPr>
                <a:solidFill>
                  <a:schemeClr val="accent1"/>
                </a:solidFill>
              </a:defRPr>
            </a:lvl1pPr>
            <a:lvl2pPr marL="457200" indent="0">
              <a:buNone/>
              <a:defRPr/>
            </a:lvl2pPr>
            <a:lvl3pPr marL="914400" indent="0">
              <a:buNone/>
              <a:defRPr/>
            </a:lvl3pPr>
          </a:lstStyle>
          <a:p>
            <a:pPr lvl="0"/>
            <a:r>
              <a:rPr lang="en-US" dirty="0"/>
              <a:t>Click to edit Master text styles</a:t>
            </a:r>
          </a:p>
        </p:txBody>
      </p:sp>
      <p:sp>
        <p:nvSpPr>
          <p:cNvPr id="3" name="Content Placeholder 2"/>
          <p:cNvSpPr>
            <a:spLocks noGrp="1"/>
          </p:cNvSpPr>
          <p:nvPr>
            <p:ph idx="1"/>
          </p:nvPr>
        </p:nvSpPr>
        <p:spPr>
          <a:xfrm>
            <a:off x="457200" y="1371600"/>
            <a:ext cx="8229600" cy="2971800"/>
          </a:xfrm>
        </p:spPr>
        <p:txBody>
          <a:bodyPr/>
          <a:lstStyle>
            <a:lvl1pPr marL="0" indent="0">
              <a:buNone/>
              <a:defRPr/>
            </a:lvl1pPr>
            <a:lvl2pPr marL="457200" indent="0">
              <a:buNone/>
              <a:defRPr/>
            </a:lvl2pPr>
            <a:lvl3pPr marL="914400" indent="0">
              <a:buNone/>
              <a:defRPr/>
            </a:lvl3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47578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with Subtitle" type="twoTxTwoObj">
  <p:cSld name="TWO_OBJECTS_WITH_TEXT">
    <p:spTree>
      <p:nvGrpSpPr>
        <p:cNvPr id="1" name="Shape 31"/>
        <p:cNvGrpSpPr/>
        <p:nvPr/>
      </p:nvGrpSpPr>
      <p:grpSpPr>
        <a:xfrm>
          <a:off x="0" y="0"/>
          <a:ext cx="0" cy="0"/>
          <a:chOff x="0" y="0"/>
          <a:chExt cx="0" cy="0"/>
        </a:xfrm>
      </p:grpSpPr>
      <p:sp>
        <p:nvSpPr>
          <p:cNvPr id="32" name="Google Shape;32;p118"/>
          <p:cNvSpPr txBox="1">
            <a:spLocks noGrp="1"/>
          </p:cNvSpPr>
          <p:nvPr>
            <p:ph type="body" idx="1"/>
          </p:nvPr>
        </p:nvSpPr>
        <p:spPr>
          <a:xfrm>
            <a:off x="4590288" y="2195512"/>
            <a:ext cx="4114800" cy="39766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118"/>
          <p:cNvSpPr txBox="1">
            <a:spLocks noGrp="1"/>
          </p:cNvSpPr>
          <p:nvPr>
            <p:ph type="body" idx="2"/>
          </p:nvPr>
        </p:nvSpPr>
        <p:spPr>
          <a:xfrm>
            <a:off x="4590287" y="1371600"/>
            <a:ext cx="4114800" cy="823912"/>
          </a:xfrm>
          <a:prstGeom prst="rect">
            <a:avLst/>
          </a:prstGeom>
          <a:noFill/>
          <a:ln>
            <a:noFill/>
          </a:ln>
        </p:spPr>
        <p:txBody>
          <a:bodyPr spcFirstLastPara="1" wrap="square" lIns="91425" tIns="45700" rIns="91425" bIns="45700" anchor="ctr"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4" name="Google Shape;34;p118"/>
          <p:cNvSpPr txBox="1">
            <a:spLocks noGrp="1"/>
          </p:cNvSpPr>
          <p:nvPr>
            <p:ph type="body" idx="3"/>
          </p:nvPr>
        </p:nvSpPr>
        <p:spPr>
          <a:xfrm>
            <a:off x="475488" y="2195512"/>
            <a:ext cx="4114800" cy="39766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118"/>
          <p:cNvSpPr txBox="1">
            <a:spLocks noGrp="1"/>
          </p:cNvSpPr>
          <p:nvPr>
            <p:ph type="body" idx="4"/>
          </p:nvPr>
        </p:nvSpPr>
        <p:spPr>
          <a:xfrm>
            <a:off x="475488" y="1371600"/>
            <a:ext cx="4114800" cy="823912"/>
          </a:xfrm>
          <a:prstGeom prst="rect">
            <a:avLst/>
          </a:prstGeom>
          <a:noFill/>
          <a:ln>
            <a:noFill/>
          </a:ln>
        </p:spPr>
        <p:txBody>
          <a:bodyPr spcFirstLastPara="1" wrap="square" lIns="91425" tIns="45700" rIns="91425" bIns="45700" anchor="ctr"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6" name="Google Shape;36;p118"/>
          <p:cNvSpPr txBox="1">
            <a:spLocks noGrp="1"/>
          </p:cNvSpPr>
          <p:nvPr>
            <p:ph type="title"/>
          </p:nvPr>
        </p:nvSpPr>
        <p:spPr>
          <a:xfrm>
            <a:off x="393192" y="5866"/>
            <a:ext cx="8366760" cy="9601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42"/>
        <p:cNvGrpSpPr/>
        <p:nvPr/>
      </p:nvGrpSpPr>
      <p:grpSpPr>
        <a:xfrm>
          <a:off x="0" y="0"/>
          <a:ext cx="0" cy="0"/>
          <a:chOff x="0" y="0"/>
          <a:chExt cx="0" cy="0"/>
        </a:xfrm>
      </p:grpSpPr>
      <p:sp>
        <p:nvSpPr>
          <p:cNvPr id="43" name="Google Shape;43;p120"/>
          <p:cNvSpPr txBox="1">
            <a:spLocks noGrp="1"/>
          </p:cNvSpPr>
          <p:nvPr>
            <p:ph type="body" idx="1"/>
          </p:nvPr>
        </p:nvSpPr>
        <p:spPr>
          <a:xfrm>
            <a:off x="459619" y="1381512"/>
            <a:ext cx="8227181" cy="474465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120"/>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000000"/>
                </a:solidFill>
                <a:latin typeface="Calibri"/>
                <a:ea typeface="Calibri"/>
                <a:cs typeface="Calibri"/>
                <a:sym typeface="Calibri"/>
              </a:defRPr>
            </a:lvl1pPr>
            <a:lvl2pPr marL="0" marR="0" lvl="1" indent="0" algn="r" rtl="0">
              <a:spcBef>
                <a:spcPts val="0"/>
              </a:spcBef>
              <a:buNone/>
              <a:defRPr sz="1200">
                <a:solidFill>
                  <a:srgbClr val="000000"/>
                </a:solidFill>
                <a:latin typeface="Calibri"/>
                <a:ea typeface="Calibri"/>
                <a:cs typeface="Calibri"/>
                <a:sym typeface="Calibri"/>
              </a:defRPr>
            </a:lvl2pPr>
            <a:lvl3pPr marL="0" marR="0" lvl="2" indent="0" algn="r" rtl="0">
              <a:spcBef>
                <a:spcPts val="0"/>
              </a:spcBef>
              <a:buNone/>
              <a:defRPr sz="1200">
                <a:solidFill>
                  <a:srgbClr val="000000"/>
                </a:solidFill>
                <a:latin typeface="Calibri"/>
                <a:ea typeface="Calibri"/>
                <a:cs typeface="Calibri"/>
                <a:sym typeface="Calibri"/>
              </a:defRPr>
            </a:lvl3pPr>
            <a:lvl4pPr marL="0" marR="0" lvl="3" indent="0" algn="r" rtl="0">
              <a:spcBef>
                <a:spcPts val="0"/>
              </a:spcBef>
              <a:buNone/>
              <a:defRPr sz="1200">
                <a:solidFill>
                  <a:srgbClr val="000000"/>
                </a:solidFill>
                <a:latin typeface="Calibri"/>
                <a:ea typeface="Calibri"/>
                <a:cs typeface="Calibri"/>
                <a:sym typeface="Calibri"/>
              </a:defRPr>
            </a:lvl4pPr>
            <a:lvl5pPr marL="0" marR="0" lvl="4" indent="0" algn="r" rtl="0">
              <a:spcBef>
                <a:spcPts val="0"/>
              </a:spcBef>
              <a:buNone/>
              <a:defRPr sz="1200">
                <a:solidFill>
                  <a:srgbClr val="000000"/>
                </a:solidFill>
                <a:latin typeface="Calibri"/>
                <a:ea typeface="Calibri"/>
                <a:cs typeface="Calibri"/>
                <a:sym typeface="Calibri"/>
              </a:defRPr>
            </a:lvl5pPr>
            <a:lvl6pPr marL="0" marR="0" lvl="5" indent="0" algn="r" rtl="0">
              <a:spcBef>
                <a:spcPts val="0"/>
              </a:spcBef>
              <a:buNone/>
              <a:defRPr sz="1200">
                <a:solidFill>
                  <a:srgbClr val="000000"/>
                </a:solidFill>
                <a:latin typeface="Calibri"/>
                <a:ea typeface="Calibri"/>
                <a:cs typeface="Calibri"/>
                <a:sym typeface="Calibri"/>
              </a:defRPr>
            </a:lvl6pPr>
            <a:lvl7pPr marL="0" marR="0" lvl="6" indent="0" algn="r" rtl="0">
              <a:spcBef>
                <a:spcPts val="0"/>
              </a:spcBef>
              <a:buNone/>
              <a:defRPr sz="1200">
                <a:solidFill>
                  <a:srgbClr val="000000"/>
                </a:solidFill>
                <a:latin typeface="Calibri"/>
                <a:ea typeface="Calibri"/>
                <a:cs typeface="Calibri"/>
                <a:sym typeface="Calibri"/>
              </a:defRPr>
            </a:lvl7pPr>
            <a:lvl8pPr marL="0" marR="0" lvl="7" indent="0" algn="r" rtl="0">
              <a:spcBef>
                <a:spcPts val="0"/>
              </a:spcBef>
              <a:buNone/>
              <a:defRPr sz="1200">
                <a:solidFill>
                  <a:srgbClr val="000000"/>
                </a:solidFill>
                <a:latin typeface="Calibri"/>
                <a:ea typeface="Calibri"/>
                <a:cs typeface="Calibri"/>
                <a:sym typeface="Calibri"/>
              </a:defRPr>
            </a:lvl8pPr>
            <a:lvl9pPr marL="0" marR="0" lvl="8" indent="0" algn="r" rtl="0">
              <a:spcBef>
                <a:spcPts val="0"/>
              </a:spcBef>
              <a:buNone/>
              <a:defRPr sz="1200">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odule Cover" type="secHead">
  <p:cSld name="SECTION_HEADER">
    <p:spTree>
      <p:nvGrpSpPr>
        <p:cNvPr id="1" name="Shape 46"/>
        <p:cNvGrpSpPr/>
        <p:nvPr/>
      </p:nvGrpSpPr>
      <p:grpSpPr>
        <a:xfrm>
          <a:off x="0" y="0"/>
          <a:ext cx="0" cy="0"/>
          <a:chOff x="0" y="0"/>
          <a:chExt cx="0" cy="0"/>
        </a:xfrm>
      </p:grpSpPr>
      <p:sp>
        <p:nvSpPr>
          <p:cNvPr id="47" name="Google Shape;47;p121"/>
          <p:cNvSpPr txBox="1">
            <a:spLocks noGrp="1"/>
          </p:cNvSpPr>
          <p:nvPr>
            <p:ph type="body" idx="1"/>
          </p:nvPr>
        </p:nvSpPr>
        <p:spPr>
          <a:xfrm>
            <a:off x="393192" y="3044952"/>
            <a:ext cx="8348472" cy="4572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Clr>
                <a:srgbClr val="000000"/>
              </a:buClr>
              <a:buSzPts val="2800"/>
              <a:buNone/>
              <a:defRPr sz="2800">
                <a:solidFill>
                  <a:srgbClr val="000000"/>
                </a:solidFill>
                <a:latin typeface="Arial"/>
                <a:ea typeface="Arial"/>
                <a:cs typeface="Arial"/>
                <a:sym typeface="Aria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60"/>
              </a:spcBef>
              <a:spcAft>
                <a:spcPts val="0"/>
              </a:spcAft>
              <a:buClr>
                <a:srgbClr val="888888"/>
              </a:buClr>
              <a:buSzPts val="1800"/>
              <a:buNone/>
              <a:defRPr sz="1800">
                <a:solidFill>
                  <a:srgbClr val="888888"/>
                </a:solidFill>
              </a:defRPr>
            </a:lvl3pPr>
            <a:lvl4pPr marL="1828800" lvl="3" indent="-228600" algn="l">
              <a:spcBef>
                <a:spcPts val="320"/>
              </a:spcBef>
              <a:spcAft>
                <a:spcPts val="0"/>
              </a:spcAft>
              <a:buClr>
                <a:srgbClr val="888888"/>
              </a:buClr>
              <a:buSzPts val="1600"/>
              <a:buNone/>
              <a:defRPr sz="1600">
                <a:solidFill>
                  <a:srgbClr val="888888"/>
                </a:solidFill>
              </a:defRPr>
            </a:lvl4pPr>
            <a:lvl5pPr marL="2286000" lvl="4" indent="-228600" algn="l">
              <a:spcBef>
                <a:spcPts val="320"/>
              </a:spcBef>
              <a:spcAft>
                <a:spcPts val="0"/>
              </a:spcAft>
              <a:buClr>
                <a:srgbClr val="888888"/>
              </a:buClr>
              <a:buSzPts val="1600"/>
              <a:buNone/>
              <a:defRPr sz="1600">
                <a:solidFill>
                  <a:srgbClr val="888888"/>
                </a:solidFill>
              </a:defRPr>
            </a:lvl5pPr>
            <a:lvl6pPr marL="2743200" lvl="5" indent="-228600" algn="l">
              <a:spcBef>
                <a:spcPts val="320"/>
              </a:spcBef>
              <a:spcAft>
                <a:spcPts val="0"/>
              </a:spcAft>
              <a:buClr>
                <a:srgbClr val="888888"/>
              </a:buClr>
              <a:buSzPts val="1600"/>
              <a:buNone/>
              <a:defRPr sz="1600">
                <a:solidFill>
                  <a:srgbClr val="888888"/>
                </a:solidFill>
              </a:defRPr>
            </a:lvl6pPr>
            <a:lvl7pPr marL="3200400" lvl="6" indent="-228600" algn="l">
              <a:spcBef>
                <a:spcPts val="320"/>
              </a:spcBef>
              <a:spcAft>
                <a:spcPts val="0"/>
              </a:spcAft>
              <a:buClr>
                <a:srgbClr val="888888"/>
              </a:buClr>
              <a:buSzPts val="1600"/>
              <a:buNone/>
              <a:defRPr sz="1600">
                <a:solidFill>
                  <a:srgbClr val="888888"/>
                </a:solidFill>
              </a:defRPr>
            </a:lvl7pPr>
            <a:lvl8pPr marL="3657600" lvl="7" indent="-228600" algn="l">
              <a:spcBef>
                <a:spcPts val="320"/>
              </a:spcBef>
              <a:spcAft>
                <a:spcPts val="0"/>
              </a:spcAft>
              <a:buClr>
                <a:srgbClr val="888888"/>
              </a:buClr>
              <a:buSzPts val="1600"/>
              <a:buNone/>
              <a:defRPr sz="1600">
                <a:solidFill>
                  <a:srgbClr val="888888"/>
                </a:solidFill>
              </a:defRPr>
            </a:lvl8pPr>
            <a:lvl9pPr marL="4114800" lvl="8" indent="-228600" algn="l">
              <a:spcBef>
                <a:spcPts val="320"/>
              </a:spcBef>
              <a:spcAft>
                <a:spcPts val="0"/>
              </a:spcAft>
              <a:buClr>
                <a:srgbClr val="888888"/>
              </a:buClr>
              <a:buSzPts val="1600"/>
              <a:buNone/>
              <a:defRPr sz="1600">
                <a:solidFill>
                  <a:srgbClr val="888888"/>
                </a:solidFill>
              </a:defRPr>
            </a:lvl9pPr>
          </a:lstStyle>
          <a:p>
            <a:endParaRPr/>
          </a:p>
        </p:txBody>
      </p:sp>
      <p:sp>
        <p:nvSpPr>
          <p:cNvPr id="48" name="Google Shape;48;p121"/>
          <p:cNvSpPr txBox="1">
            <a:spLocks noGrp="1"/>
          </p:cNvSpPr>
          <p:nvPr>
            <p:ph type="title"/>
          </p:nvPr>
        </p:nvSpPr>
        <p:spPr>
          <a:xfrm>
            <a:off x="393192" y="2121408"/>
            <a:ext cx="8366760" cy="74980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0000"/>
              </a:buClr>
              <a:buSzPts val="4000"/>
              <a:buFont typeface="Arial Black"/>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000000"/>
                </a:solidFill>
                <a:latin typeface="Calibri"/>
                <a:ea typeface="Calibri"/>
                <a:cs typeface="Calibri"/>
                <a:sym typeface="Calibri"/>
              </a:defRPr>
            </a:lvl1pPr>
            <a:lvl2pPr marL="0" marR="0" lvl="1" indent="0" algn="r" rtl="0">
              <a:spcBef>
                <a:spcPts val="0"/>
              </a:spcBef>
              <a:buNone/>
              <a:defRPr sz="1200">
                <a:solidFill>
                  <a:srgbClr val="000000"/>
                </a:solidFill>
                <a:latin typeface="Calibri"/>
                <a:ea typeface="Calibri"/>
                <a:cs typeface="Calibri"/>
                <a:sym typeface="Calibri"/>
              </a:defRPr>
            </a:lvl2pPr>
            <a:lvl3pPr marL="0" marR="0" lvl="2" indent="0" algn="r" rtl="0">
              <a:spcBef>
                <a:spcPts val="0"/>
              </a:spcBef>
              <a:buNone/>
              <a:defRPr sz="1200">
                <a:solidFill>
                  <a:srgbClr val="000000"/>
                </a:solidFill>
                <a:latin typeface="Calibri"/>
                <a:ea typeface="Calibri"/>
                <a:cs typeface="Calibri"/>
                <a:sym typeface="Calibri"/>
              </a:defRPr>
            </a:lvl3pPr>
            <a:lvl4pPr marL="0" marR="0" lvl="3" indent="0" algn="r" rtl="0">
              <a:spcBef>
                <a:spcPts val="0"/>
              </a:spcBef>
              <a:buNone/>
              <a:defRPr sz="1200">
                <a:solidFill>
                  <a:srgbClr val="000000"/>
                </a:solidFill>
                <a:latin typeface="Calibri"/>
                <a:ea typeface="Calibri"/>
                <a:cs typeface="Calibri"/>
                <a:sym typeface="Calibri"/>
              </a:defRPr>
            </a:lvl4pPr>
            <a:lvl5pPr marL="0" marR="0" lvl="4" indent="0" algn="r" rtl="0">
              <a:spcBef>
                <a:spcPts val="0"/>
              </a:spcBef>
              <a:buNone/>
              <a:defRPr sz="1200">
                <a:solidFill>
                  <a:srgbClr val="000000"/>
                </a:solidFill>
                <a:latin typeface="Calibri"/>
                <a:ea typeface="Calibri"/>
                <a:cs typeface="Calibri"/>
                <a:sym typeface="Calibri"/>
              </a:defRPr>
            </a:lvl5pPr>
            <a:lvl6pPr marL="0" marR="0" lvl="5" indent="0" algn="r" rtl="0">
              <a:spcBef>
                <a:spcPts val="0"/>
              </a:spcBef>
              <a:buNone/>
              <a:defRPr sz="1200">
                <a:solidFill>
                  <a:srgbClr val="000000"/>
                </a:solidFill>
                <a:latin typeface="Calibri"/>
                <a:ea typeface="Calibri"/>
                <a:cs typeface="Calibri"/>
                <a:sym typeface="Calibri"/>
              </a:defRPr>
            </a:lvl6pPr>
            <a:lvl7pPr marL="0" marR="0" lvl="6" indent="0" algn="r" rtl="0">
              <a:spcBef>
                <a:spcPts val="0"/>
              </a:spcBef>
              <a:buNone/>
              <a:defRPr sz="1200">
                <a:solidFill>
                  <a:srgbClr val="000000"/>
                </a:solidFill>
                <a:latin typeface="Calibri"/>
                <a:ea typeface="Calibri"/>
                <a:cs typeface="Calibri"/>
                <a:sym typeface="Calibri"/>
              </a:defRPr>
            </a:lvl7pPr>
            <a:lvl8pPr marL="0" marR="0" lvl="7" indent="0" algn="r" rtl="0">
              <a:spcBef>
                <a:spcPts val="0"/>
              </a:spcBef>
              <a:buNone/>
              <a:defRPr sz="1200">
                <a:solidFill>
                  <a:srgbClr val="000000"/>
                </a:solidFill>
                <a:latin typeface="Calibri"/>
                <a:ea typeface="Calibri"/>
                <a:cs typeface="Calibri"/>
                <a:sym typeface="Calibri"/>
              </a:defRPr>
            </a:lvl8pPr>
            <a:lvl9pPr marL="0" marR="0" lvl="8" indent="0" algn="r" rtl="0">
              <a:spcBef>
                <a:spcPts val="0"/>
              </a:spcBef>
              <a:buNone/>
              <a:defRPr sz="1200">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Asymmetrical" type="twoObj">
  <p:cSld name="TWO_OBJECTS">
    <p:spTree>
      <p:nvGrpSpPr>
        <p:cNvPr id="1" name="Shape 50"/>
        <p:cNvGrpSpPr/>
        <p:nvPr/>
      </p:nvGrpSpPr>
      <p:grpSpPr>
        <a:xfrm>
          <a:off x="0" y="0"/>
          <a:ext cx="0" cy="0"/>
          <a:chOff x="0" y="0"/>
          <a:chExt cx="0" cy="0"/>
        </a:xfrm>
      </p:grpSpPr>
      <p:sp>
        <p:nvSpPr>
          <p:cNvPr id="51" name="Google Shape;51;p122"/>
          <p:cNvSpPr txBox="1">
            <a:spLocks noGrp="1"/>
          </p:cNvSpPr>
          <p:nvPr>
            <p:ph type="body" idx="1"/>
          </p:nvPr>
        </p:nvSpPr>
        <p:spPr>
          <a:xfrm>
            <a:off x="2888343" y="1371600"/>
            <a:ext cx="5816745" cy="4800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122"/>
          <p:cNvSpPr txBox="1">
            <a:spLocks noGrp="1"/>
          </p:cNvSpPr>
          <p:nvPr>
            <p:ph type="body" idx="2"/>
          </p:nvPr>
        </p:nvSpPr>
        <p:spPr>
          <a:xfrm>
            <a:off x="475488" y="1371600"/>
            <a:ext cx="2267712" cy="4800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 name="Google Shape;53;p122"/>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000000"/>
                </a:solidFill>
                <a:latin typeface="Calibri"/>
                <a:ea typeface="Calibri"/>
                <a:cs typeface="Calibri"/>
                <a:sym typeface="Calibri"/>
              </a:defRPr>
            </a:lvl1pPr>
            <a:lvl2pPr marL="0" marR="0" lvl="1" indent="0" algn="r" rtl="0">
              <a:spcBef>
                <a:spcPts val="0"/>
              </a:spcBef>
              <a:buNone/>
              <a:defRPr sz="1200">
                <a:solidFill>
                  <a:srgbClr val="000000"/>
                </a:solidFill>
                <a:latin typeface="Calibri"/>
                <a:ea typeface="Calibri"/>
                <a:cs typeface="Calibri"/>
                <a:sym typeface="Calibri"/>
              </a:defRPr>
            </a:lvl2pPr>
            <a:lvl3pPr marL="0" marR="0" lvl="2" indent="0" algn="r" rtl="0">
              <a:spcBef>
                <a:spcPts val="0"/>
              </a:spcBef>
              <a:buNone/>
              <a:defRPr sz="1200">
                <a:solidFill>
                  <a:srgbClr val="000000"/>
                </a:solidFill>
                <a:latin typeface="Calibri"/>
                <a:ea typeface="Calibri"/>
                <a:cs typeface="Calibri"/>
                <a:sym typeface="Calibri"/>
              </a:defRPr>
            </a:lvl3pPr>
            <a:lvl4pPr marL="0" marR="0" lvl="3" indent="0" algn="r" rtl="0">
              <a:spcBef>
                <a:spcPts val="0"/>
              </a:spcBef>
              <a:buNone/>
              <a:defRPr sz="1200">
                <a:solidFill>
                  <a:srgbClr val="000000"/>
                </a:solidFill>
                <a:latin typeface="Calibri"/>
                <a:ea typeface="Calibri"/>
                <a:cs typeface="Calibri"/>
                <a:sym typeface="Calibri"/>
              </a:defRPr>
            </a:lvl4pPr>
            <a:lvl5pPr marL="0" marR="0" lvl="4" indent="0" algn="r" rtl="0">
              <a:spcBef>
                <a:spcPts val="0"/>
              </a:spcBef>
              <a:buNone/>
              <a:defRPr sz="1200">
                <a:solidFill>
                  <a:srgbClr val="000000"/>
                </a:solidFill>
                <a:latin typeface="Calibri"/>
                <a:ea typeface="Calibri"/>
                <a:cs typeface="Calibri"/>
                <a:sym typeface="Calibri"/>
              </a:defRPr>
            </a:lvl5pPr>
            <a:lvl6pPr marL="0" marR="0" lvl="5" indent="0" algn="r" rtl="0">
              <a:spcBef>
                <a:spcPts val="0"/>
              </a:spcBef>
              <a:buNone/>
              <a:defRPr sz="1200">
                <a:solidFill>
                  <a:srgbClr val="000000"/>
                </a:solidFill>
                <a:latin typeface="Calibri"/>
                <a:ea typeface="Calibri"/>
                <a:cs typeface="Calibri"/>
                <a:sym typeface="Calibri"/>
              </a:defRPr>
            </a:lvl6pPr>
            <a:lvl7pPr marL="0" marR="0" lvl="6" indent="0" algn="r" rtl="0">
              <a:spcBef>
                <a:spcPts val="0"/>
              </a:spcBef>
              <a:buNone/>
              <a:defRPr sz="1200">
                <a:solidFill>
                  <a:srgbClr val="000000"/>
                </a:solidFill>
                <a:latin typeface="Calibri"/>
                <a:ea typeface="Calibri"/>
                <a:cs typeface="Calibri"/>
                <a:sym typeface="Calibri"/>
              </a:defRPr>
            </a:lvl7pPr>
            <a:lvl8pPr marL="0" marR="0" lvl="7" indent="0" algn="r" rtl="0">
              <a:spcBef>
                <a:spcPts val="0"/>
              </a:spcBef>
              <a:buNone/>
              <a:defRPr sz="1200">
                <a:solidFill>
                  <a:srgbClr val="000000"/>
                </a:solidFill>
                <a:latin typeface="Calibri"/>
                <a:ea typeface="Calibri"/>
                <a:cs typeface="Calibri"/>
                <a:sym typeface="Calibri"/>
              </a:defRPr>
            </a:lvl8pPr>
            <a:lvl9pPr marL="0" marR="0" lvl="8" indent="0" algn="r" rtl="0">
              <a:spcBef>
                <a:spcPts val="0"/>
              </a:spcBef>
              <a:buNone/>
              <a:defRPr sz="1200">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5"/>
        <p:cNvGrpSpPr/>
        <p:nvPr/>
      </p:nvGrpSpPr>
      <p:grpSpPr>
        <a:xfrm>
          <a:off x="0" y="0"/>
          <a:ext cx="0" cy="0"/>
          <a:chOff x="0" y="0"/>
          <a:chExt cx="0" cy="0"/>
        </a:xfrm>
      </p:grpSpPr>
      <p:sp>
        <p:nvSpPr>
          <p:cNvPr id="56" name="Google Shape;56;p123"/>
          <p:cNvSpPr txBox="1">
            <a:spLocks noGrp="1"/>
          </p:cNvSpPr>
          <p:nvPr>
            <p:ph type="title"/>
          </p:nvPr>
        </p:nvSpPr>
        <p:spPr>
          <a:xfrm>
            <a:off x="668676" y="2422689"/>
            <a:ext cx="5786324" cy="197970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0000"/>
              </a:buClr>
              <a:buSzPts val="40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ustDataLst>
      <p:tags r:id="rId1"/>
    </p:custData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1"/>
        <p:cNvGrpSpPr/>
        <p:nvPr/>
      </p:nvGrpSpPr>
      <p:grpSpPr>
        <a:xfrm>
          <a:off x="0" y="0"/>
          <a:ext cx="0" cy="0"/>
          <a:chOff x="0" y="0"/>
          <a:chExt cx="0" cy="0"/>
        </a:xfrm>
      </p:grpSpPr>
      <p:sp>
        <p:nvSpPr>
          <p:cNvPr id="62" name="Google Shape;62;p12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3" name="Google Shape;63;p12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4" name="Google Shape;64;p125"/>
          <p:cNvSpPr txBox="1">
            <a:spLocks noGrp="1"/>
          </p:cNvSpPr>
          <p:nvPr>
            <p:ph type="title"/>
          </p:nvPr>
        </p:nvSpPr>
        <p:spPr>
          <a:xfrm>
            <a:off x="0" y="16208"/>
            <a:ext cx="8227181" cy="85091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4386"/>
              </a:buClr>
              <a:buSzPts val="4000"/>
              <a:buFont typeface="Arial"/>
              <a:buNone/>
              <a:defRPr sz="4000" b="1">
                <a:solidFill>
                  <a:srgbClr val="1E438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ustDataLst>
      <p:tags r:id="rId1"/>
    </p:custData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27"/>
          <p:cNvSpPr txBox="1">
            <a:spLocks noGrp="1"/>
          </p:cNvSpPr>
          <p:nvPr>
            <p:ph type="title"/>
          </p:nvPr>
        </p:nvSpPr>
        <p:spPr>
          <a:xfrm>
            <a:off x="457200" y="1105469"/>
            <a:ext cx="3008313" cy="9558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0000"/>
              </a:buClr>
              <a:buSzPts val="2000"/>
              <a:buFont typeface="Arial Black"/>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7"/>
          <p:cNvSpPr txBox="1">
            <a:spLocks noGrp="1"/>
          </p:cNvSpPr>
          <p:nvPr>
            <p:ph type="body" idx="1"/>
          </p:nvPr>
        </p:nvSpPr>
        <p:spPr>
          <a:xfrm>
            <a:off x="3575050" y="1105469"/>
            <a:ext cx="5111750" cy="5020694"/>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Noto Sans Symbols"/>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1" name="Google Shape;71;p127"/>
          <p:cNvSpPr txBox="1">
            <a:spLocks noGrp="1"/>
          </p:cNvSpPr>
          <p:nvPr>
            <p:ph type="body" idx="2"/>
          </p:nvPr>
        </p:nvSpPr>
        <p:spPr>
          <a:xfrm>
            <a:off x="457200" y="2267520"/>
            <a:ext cx="3008313" cy="3858644"/>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0000"/>
              </a:buClr>
              <a:buSzPts val="2000"/>
              <a:buFont typeface="Arial Black"/>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8"/>
          <p:cNvSpPr>
            <a:spLocks noGrp="1"/>
          </p:cNvSpPr>
          <p:nvPr>
            <p:ph type="pic" idx="2"/>
          </p:nvPr>
        </p:nvSpPr>
        <p:spPr>
          <a:xfrm>
            <a:off x="1792288" y="1132763"/>
            <a:ext cx="5486400" cy="3594811"/>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6"/>
          <p:cNvSpPr/>
          <p:nvPr/>
        </p:nvSpPr>
        <p:spPr>
          <a:xfrm>
            <a:off x="2385875" y="6377089"/>
            <a:ext cx="6758125" cy="502920"/>
          </a:xfrm>
          <a:prstGeom prst="rect">
            <a:avLst/>
          </a:prstGeom>
          <a:solidFill>
            <a:srgbClr val="1D5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16"/>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0000"/>
              </a:buClr>
              <a:buSzPts val="4000"/>
              <a:buFont typeface="Arial Black"/>
              <a:buNone/>
              <a:defRPr sz="4000" b="0" i="0" u="none" strike="noStrike" cap="none">
                <a:solidFill>
                  <a:srgbClr val="000000"/>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16"/>
          <p:cNvSpPr txBox="1">
            <a:spLocks noGrp="1"/>
          </p:cNvSpPr>
          <p:nvPr>
            <p:ph type="body" idx="1"/>
          </p:nvPr>
        </p:nvSpPr>
        <p:spPr>
          <a:xfrm>
            <a:off x="459619" y="1381512"/>
            <a:ext cx="8227181" cy="474465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16" descr="UCI14_UCPath_W.png"/>
          <p:cNvPicPr preferRelativeResize="0"/>
          <p:nvPr/>
        </p:nvPicPr>
        <p:blipFill rotWithShape="1">
          <a:blip r:embed="rId18">
            <a:alphaModFix/>
          </a:blip>
          <a:srcRect/>
          <a:stretch/>
        </p:blipFill>
        <p:spPr>
          <a:xfrm>
            <a:off x="3430043" y="6469276"/>
            <a:ext cx="2279067" cy="299660"/>
          </a:xfrm>
          <a:prstGeom prst="rect">
            <a:avLst/>
          </a:prstGeom>
          <a:noFill/>
          <a:ln>
            <a:noFill/>
          </a:ln>
        </p:spPr>
      </p:pic>
      <p:sp>
        <p:nvSpPr>
          <p:cNvPr id="14" name="Google Shape;14;p116"/>
          <p:cNvSpPr txBox="1"/>
          <p:nvPr/>
        </p:nvSpPr>
        <p:spPr>
          <a:xfrm>
            <a:off x="5709110" y="6344166"/>
            <a:ext cx="255796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lt1"/>
                </a:solidFill>
                <a:latin typeface="Verdana"/>
                <a:ea typeface="Verdana"/>
                <a:cs typeface="Verdana"/>
                <a:sym typeface="Verdana"/>
              </a:rPr>
              <a:t>-</a:t>
            </a:r>
            <a:r>
              <a:rPr lang="en-US" sz="2800" b="0" i="0" u="none" strike="noStrike" cap="none">
                <a:solidFill>
                  <a:schemeClr val="dk1"/>
                </a:solidFill>
                <a:latin typeface="Verdana"/>
                <a:ea typeface="Verdana"/>
                <a:cs typeface="Verdana"/>
                <a:sym typeface="Verdana"/>
              </a:rPr>
              <a:t> </a:t>
            </a:r>
            <a:r>
              <a:rPr lang="en-US" sz="3000" b="1" i="0" u="none" strike="noStrike" cap="none">
                <a:solidFill>
                  <a:schemeClr val="lt1"/>
                </a:solidFill>
                <a:latin typeface="Verdana"/>
                <a:ea typeface="Verdana"/>
                <a:cs typeface="Verdana"/>
                <a:sym typeface="Verdana"/>
              </a:rPr>
              <a:t>Training</a:t>
            </a:r>
            <a:endParaRPr/>
          </a:p>
        </p:txBody>
      </p:sp>
      <p:cxnSp>
        <p:nvCxnSpPr>
          <p:cNvPr id="15" name="Google Shape;15;p116"/>
          <p:cNvCxnSpPr/>
          <p:nvPr/>
        </p:nvCxnSpPr>
        <p:spPr>
          <a:xfrm>
            <a:off x="0" y="948654"/>
            <a:ext cx="9144000" cy="0"/>
          </a:xfrm>
          <a:prstGeom prst="straightConnector1">
            <a:avLst/>
          </a:prstGeom>
          <a:noFill/>
          <a:ln w="28575" cap="flat" cmpd="sng">
            <a:solidFill>
              <a:srgbClr val="2E75B5"/>
            </a:solidFill>
            <a:prstDash val="solid"/>
            <a:round/>
            <a:headEnd type="none" w="sm" len="sm"/>
            <a:tailEnd type="none" w="sm" len="sm"/>
          </a:ln>
          <a:effectLst>
            <a:outerShdw blurRad="40000" dist="20000" dir="5400000" rotWithShape="0">
              <a:srgbClr val="000000">
                <a:alpha val="37647"/>
              </a:srgbClr>
            </a:outerShdw>
          </a:effectLst>
        </p:spPr>
      </p:cxnSp>
      <p:sp>
        <p:nvSpPr>
          <p:cNvPr id="16" name="Google Shape;16;p116"/>
          <p:cNvSpPr txBox="1"/>
          <p:nvPr/>
        </p:nvSpPr>
        <p:spPr>
          <a:xfrm>
            <a:off x="8480254" y="6438001"/>
            <a:ext cx="549608" cy="3622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1" u="none">
                <a:solidFill>
                  <a:schemeClr val="lt1"/>
                </a:solidFill>
                <a:latin typeface="Calibri"/>
                <a:ea typeface="Calibri"/>
                <a:cs typeface="Calibri"/>
                <a:sym typeface="Calibri"/>
              </a:rPr>
              <a:t>‹#›</a:t>
            </a:fld>
            <a:endParaRPr sz="1800" b="1" u="none">
              <a:solidFill>
                <a:schemeClr val="lt1"/>
              </a:solidFill>
              <a:latin typeface="Calibri"/>
              <a:ea typeface="Calibri"/>
              <a:cs typeface="Calibri"/>
              <a:sym typeface="Calibri"/>
            </a:endParaRPr>
          </a:p>
        </p:txBody>
      </p:sp>
      <p:pic>
        <p:nvPicPr>
          <p:cNvPr id="17" name="Google Shape;17;p116"/>
          <p:cNvPicPr preferRelativeResize="0"/>
          <p:nvPr/>
        </p:nvPicPr>
        <p:blipFill rotWithShape="1">
          <a:blip r:embed="rId19">
            <a:alphaModFix/>
          </a:blip>
          <a:srcRect/>
          <a:stretch/>
        </p:blipFill>
        <p:spPr>
          <a:xfrm>
            <a:off x="0" y="735547"/>
            <a:ext cx="9144000" cy="790079"/>
          </a:xfrm>
          <a:prstGeom prst="rect">
            <a:avLst/>
          </a:prstGeom>
          <a:noFill/>
          <a:ln>
            <a:noFill/>
          </a:ln>
        </p:spPr>
      </p:pic>
      <p:sp>
        <p:nvSpPr>
          <p:cNvPr id="18" name="Google Shape;18;p116"/>
          <p:cNvSpPr/>
          <p:nvPr/>
        </p:nvSpPr>
        <p:spPr>
          <a:xfrm>
            <a:off x="-12879" y="6379161"/>
            <a:ext cx="2401237" cy="50292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 name="Google Shape;19;p116"/>
          <p:cNvPicPr preferRelativeResize="0"/>
          <p:nvPr/>
        </p:nvPicPr>
        <p:blipFill rotWithShape="1">
          <a:blip r:embed="rId20">
            <a:alphaModFix/>
          </a:blip>
          <a:srcRect/>
          <a:stretch/>
        </p:blipFill>
        <p:spPr>
          <a:xfrm>
            <a:off x="962552" y="6373472"/>
            <a:ext cx="502920" cy="5029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21.xml"/><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3" Type="http://schemas.openxmlformats.org/officeDocument/2006/relationships/hyperlink" Target="https://hbldtrn1.ucpath-build.devops.universityofcalifornia.edu/" TargetMode="External"/><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4.xml"/><Relationship Id="rId1" Type="http://schemas.openxmlformats.org/officeDocument/2006/relationships/tags" Target="../tags/tag112.xml"/><Relationship Id="rId4" Type="http://schemas.openxmlformats.org/officeDocument/2006/relationships/image" Target="../media/image21.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4.xml"/><Relationship Id="rId1" Type="http://schemas.openxmlformats.org/officeDocument/2006/relationships/tags" Target="../tags/tag113.xml"/><Relationship Id="rId5" Type="http://schemas.openxmlformats.org/officeDocument/2006/relationships/hyperlink" Target="https://sp.ucop.edu/sites/ucpathhelp/LocationUsers/LOCplayer/data/toc.html" TargetMode="External"/><Relationship Id="rId4" Type="http://schemas.openxmlformats.org/officeDocument/2006/relationships/image" Target="../media/image21.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4.xml"/><Relationship Id="rId1" Type="http://schemas.openxmlformats.org/officeDocument/2006/relationships/tags" Target="../tags/tag114.xml"/><Relationship Id="rId5" Type="http://schemas.openxmlformats.org/officeDocument/2006/relationships/hyperlink" Target="https://sp.ucop.edu/sites/ucpathhelp/LocationUsers/LOCplayer/data/toc.html" TargetMode="External"/><Relationship Id="rId4" Type="http://schemas.openxmlformats.org/officeDocument/2006/relationships/image" Target="../media/image21.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4.xml"/><Relationship Id="rId1" Type="http://schemas.openxmlformats.org/officeDocument/2006/relationships/tags" Target="../tags/tag115.xml"/><Relationship Id="rId4" Type="http://schemas.openxmlformats.org/officeDocument/2006/relationships/image" Target="../media/image21.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tags" Target="../tags/tag1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2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2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5.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29.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slide" Target="slide10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3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5" Type="http://schemas.openxmlformats.org/officeDocument/2006/relationships/image" Target="../media/image19.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33.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6.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36.xml"/><Relationship Id="rId5" Type="http://schemas.openxmlformats.org/officeDocument/2006/relationships/hyperlink" Target="https://sp.ucop.edu/sites/ucpathhelp/LocationUsers/LOCplayer/data/toc.html" TargetMode="Externa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5.xml"/><Relationship Id="rId7" Type="http://schemas.openxmlformats.org/officeDocument/2006/relationships/diagramColors" Target="../diagrams/colors4.xml"/><Relationship Id="rId2" Type="http://schemas.openxmlformats.org/officeDocument/2006/relationships/slideLayout" Target="../slideLayouts/slideLayout5.xml"/><Relationship Id="rId1" Type="http://schemas.openxmlformats.org/officeDocument/2006/relationships/tags" Target="../tags/tag3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ags" Target="../tags/tag39.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8.xml"/><Relationship Id="rId7" Type="http://schemas.openxmlformats.org/officeDocument/2006/relationships/diagramColors" Target="../diagrams/colors5.xml"/><Relationship Id="rId2" Type="http://schemas.openxmlformats.org/officeDocument/2006/relationships/slideLayout" Target="../slideLayouts/slideLayout3.xml"/><Relationship Id="rId1" Type="http://schemas.openxmlformats.org/officeDocument/2006/relationships/tags" Target="../tags/tag4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43.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tags" Target="../tags/tag44.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tags" Target="../tags/tag45.xml"/><Relationship Id="rId5" Type="http://schemas.microsoft.com/office/2007/relationships/hdphoto" Target="../media/hdphoto1.wdp"/><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46.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49.xml"/><Relationship Id="rId5" Type="http://schemas.openxmlformats.org/officeDocument/2006/relationships/image" Target="../media/image29.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tags" Target="../tags/tag50.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14.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6.xml"/><Relationship Id="rId1" Type="http://schemas.openxmlformats.org/officeDocument/2006/relationships/tags" Target="../tags/tag5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6.xml"/><Relationship Id="rId1" Type="http://schemas.openxmlformats.org/officeDocument/2006/relationships/tags" Target="../tags/tag5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54.xml"/><Relationship Id="rId5" Type="http://schemas.openxmlformats.org/officeDocument/2006/relationships/image" Target="../media/image6.jpg"/><Relationship Id="rId4" Type="http://schemas.openxmlformats.org/officeDocument/2006/relationships/slide" Target="slide5.xml"/></Relationships>
</file>

<file path=ppt/slides/_rels/slide4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40.xml"/><Relationship Id="rId7" Type="http://schemas.openxmlformats.org/officeDocument/2006/relationships/diagramColors" Target="../diagrams/colors6.xml"/><Relationship Id="rId2" Type="http://schemas.openxmlformats.org/officeDocument/2006/relationships/slideLayout" Target="../slideLayouts/slideLayout5.xml"/><Relationship Id="rId1" Type="http://schemas.openxmlformats.org/officeDocument/2006/relationships/tags" Target="../tags/tag5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5.xml"/><Relationship Id="rId1" Type="http://schemas.openxmlformats.org/officeDocument/2006/relationships/tags" Target="../tags/tag56.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4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43.xml"/><Relationship Id="rId7" Type="http://schemas.openxmlformats.org/officeDocument/2006/relationships/diagramColors" Target="../diagrams/colors7.xml"/><Relationship Id="rId2" Type="http://schemas.openxmlformats.org/officeDocument/2006/relationships/slideLayout" Target="../slideLayouts/slideLayout3.xml"/><Relationship Id="rId1" Type="http://schemas.openxmlformats.org/officeDocument/2006/relationships/tags" Target="../tags/tag5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59.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60.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5.xml"/><Relationship Id="rId1" Type="http://schemas.openxmlformats.org/officeDocument/2006/relationships/tags" Target="../tags/tag61.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5.xml"/><Relationship Id="rId1" Type="http://schemas.openxmlformats.org/officeDocument/2006/relationships/tags" Target="../tags/tag6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4.xml"/><Relationship Id="rId1" Type="http://schemas.openxmlformats.org/officeDocument/2006/relationships/tags" Target="../tags/tag64.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4.xml"/><Relationship Id="rId1" Type="http://schemas.openxmlformats.org/officeDocument/2006/relationships/tags" Target="../tags/tag6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4.xml"/><Relationship Id="rId1" Type="http://schemas.openxmlformats.org/officeDocument/2006/relationships/tags" Target="../tags/tag66.xml"/><Relationship Id="rId5" Type="http://schemas.openxmlformats.org/officeDocument/2006/relationships/image" Target="../media/image36.png"/><Relationship Id="rId4" Type="http://schemas.openxmlformats.org/officeDocument/2006/relationships/hyperlink" Target="https://sp.ucop.edu/sites/ucpathhelp/LocationUsers/LOCplayer/data/toc.html"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4.xml"/><Relationship Id="rId1" Type="http://schemas.openxmlformats.org/officeDocument/2006/relationships/tags" Target="../tags/tag67.xml"/><Relationship Id="rId5" Type="http://schemas.openxmlformats.org/officeDocument/2006/relationships/image" Target="../media/image36.png"/><Relationship Id="rId4" Type="http://schemas.openxmlformats.org/officeDocument/2006/relationships/hyperlink" Target="https://sp.ucop.edu/sites/ucpathhelp/LocationUsers/LOCplayer/data/toc.html"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68.xml"/><Relationship Id="rId5" Type="http://schemas.openxmlformats.org/officeDocument/2006/relationships/image" Target="../media/image19.png"/><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4.xml"/><Relationship Id="rId1" Type="http://schemas.openxmlformats.org/officeDocument/2006/relationships/tags" Target="../tags/tag69.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6.xml"/><Relationship Id="rId1" Type="http://schemas.openxmlformats.org/officeDocument/2006/relationships/tags" Target="../tags/tag7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6.jpg"/><Relationship Id="rId4" Type="http://schemas.openxmlformats.org/officeDocument/2006/relationships/slide" Target="slide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5.xml"/><Relationship Id="rId1" Type="http://schemas.openxmlformats.org/officeDocument/2006/relationships/tags" Target="../tags/tag71.xml"/><Relationship Id="rId4" Type="http://schemas.openxmlformats.org/officeDocument/2006/relationships/slide" Target="slide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6.xml"/><Relationship Id="rId1" Type="http://schemas.openxmlformats.org/officeDocument/2006/relationships/tags" Target="../tags/tag7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73.xml"/><Relationship Id="rId5" Type="http://schemas.openxmlformats.org/officeDocument/2006/relationships/image" Target="../media/image6.jpg"/><Relationship Id="rId4" Type="http://schemas.openxmlformats.org/officeDocument/2006/relationships/slide" Target="slide5.xml"/></Relationships>
</file>

<file path=ppt/slides/_rels/slide6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57.xml"/><Relationship Id="rId7" Type="http://schemas.openxmlformats.org/officeDocument/2006/relationships/diagramColors" Target="../diagrams/colors8.xml"/><Relationship Id="rId2" Type="http://schemas.openxmlformats.org/officeDocument/2006/relationships/slideLayout" Target="../slideLayouts/slideLayout5.xml"/><Relationship Id="rId1" Type="http://schemas.openxmlformats.org/officeDocument/2006/relationships/tags" Target="../tags/tag7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5.xml"/><Relationship Id="rId1" Type="http://schemas.openxmlformats.org/officeDocument/2006/relationships/tags" Target="../tags/tag75.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5.xml"/><Relationship Id="rId1" Type="http://schemas.openxmlformats.org/officeDocument/2006/relationships/tags" Target="../tags/tag76.xml"/></Relationships>
</file>

<file path=ppt/slides/_rels/slide6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60.xml"/><Relationship Id="rId7" Type="http://schemas.openxmlformats.org/officeDocument/2006/relationships/diagramColors" Target="../diagrams/colors9.xml"/><Relationship Id="rId2" Type="http://schemas.openxmlformats.org/officeDocument/2006/relationships/slideLayout" Target="../slideLayouts/slideLayout3.xml"/><Relationship Id="rId1" Type="http://schemas.openxmlformats.org/officeDocument/2006/relationships/tags" Target="../tags/tag7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tags" Target="../tags/tag78.xml"/><Relationship Id="rId4" Type="http://schemas.openxmlformats.org/officeDocument/2006/relationships/image" Target="../media/image37.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tags" Target="../tags/tag79.xml"/><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5.xml"/><Relationship Id="rId1" Type="http://schemas.openxmlformats.org/officeDocument/2006/relationships/tags" Target="../tags/tag80.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7.xml"/><Relationship Id="rId7" Type="http://schemas.openxmlformats.org/officeDocument/2006/relationships/diagramQuickStyle" Target="../diagrams/quickStyle2.xml"/><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png"/><Relationship Id="rId9" Type="http://schemas.microsoft.com/office/2007/relationships/diagramDrawing" Target="../diagrams/drawing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tags" Target="../tags/tag81.xml"/><Relationship Id="rId4" Type="http://schemas.openxmlformats.org/officeDocument/2006/relationships/image" Target="../media/image40.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4.xml"/><Relationship Id="rId1" Type="http://schemas.openxmlformats.org/officeDocument/2006/relationships/tags" Target="../tags/tag82.xml"/><Relationship Id="rId6" Type="http://schemas.openxmlformats.org/officeDocument/2006/relationships/image" Target="../media/image36.png"/><Relationship Id="rId5" Type="http://schemas.openxmlformats.org/officeDocument/2006/relationships/image" Target="../media/image41.jpeg"/><Relationship Id="rId4" Type="http://schemas.openxmlformats.org/officeDocument/2006/relationships/hyperlink" Target="https://sp.ucop.edu/sites/ucpathhelp/LocationUsers/LOCplayer/data/toc.html" TargetMode="Externa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4.xml"/><Relationship Id="rId1" Type="http://schemas.openxmlformats.org/officeDocument/2006/relationships/tags" Target="../tags/tag83.xml"/><Relationship Id="rId6" Type="http://schemas.openxmlformats.org/officeDocument/2006/relationships/image" Target="../media/image41.jpeg"/><Relationship Id="rId5" Type="http://schemas.openxmlformats.org/officeDocument/2006/relationships/image" Target="../media/image36.png"/><Relationship Id="rId4" Type="http://schemas.openxmlformats.org/officeDocument/2006/relationships/hyperlink" Target="https://sp.ucop.edu/sites/ucpathhelp/LocationUsers/LOCplayer/data/toc.html" TargetMode="Externa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5.xml"/><Relationship Id="rId1" Type="http://schemas.openxmlformats.org/officeDocument/2006/relationships/tags" Target="../tags/tag84.xml"/><Relationship Id="rId5" Type="http://schemas.openxmlformats.org/officeDocument/2006/relationships/image" Target="../media/image19.png"/><Relationship Id="rId4" Type="http://schemas.openxmlformats.org/officeDocument/2006/relationships/image" Target="../media/image9.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4.xml"/><Relationship Id="rId1" Type="http://schemas.openxmlformats.org/officeDocument/2006/relationships/tags" Target="../tags/tag85.xml"/><Relationship Id="rId4" Type="http://schemas.openxmlformats.org/officeDocument/2006/relationships/image" Target="../media/image30.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5.xml"/><Relationship Id="rId1" Type="http://schemas.openxmlformats.org/officeDocument/2006/relationships/tags" Target="../tags/tag86.xml"/><Relationship Id="rId4" Type="http://schemas.openxmlformats.org/officeDocument/2006/relationships/slide" Target="slide55.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tags" Target="../tags/tag8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88.xml"/><Relationship Id="rId5" Type="http://schemas.openxmlformats.org/officeDocument/2006/relationships/image" Target="../media/image6.jpg"/><Relationship Id="rId4" Type="http://schemas.openxmlformats.org/officeDocument/2006/relationships/slide" Target="slide5.xml"/></Relationships>
</file>

<file path=ppt/slides/_rels/slide7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72.xml"/><Relationship Id="rId7" Type="http://schemas.openxmlformats.org/officeDocument/2006/relationships/diagramColors" Target="../diagrams/colors10.xml"/><Relationship Id="rId2" Type="http://schemas.openxmlformats.org/officeDocument/2006/relationships/slideLayout" Target="../slideLayouts/slideLayout5.xml"/><Relationship Id="rId1" Type="http://schemas.openxmlformats.org/officeDocument/2006/relationships/tags" Target="../tags/tag89.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9.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5.xml"/><Relationship Id="rId1" Type="http://schemas.openxmlformats.org/officeDocument/2006/relationships/tags" Target="../tags/tag90.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8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74.xml"/><Relationship Id="rId7" Type="http://schemas.openxmlformats.org/officeDocument/2006/relationships/diagramColors" Target="../diagrams/colors11.xml"/><Relationship Id="rId2" Type="http://schemas.openxmlformats.org/officeDocument/2006/relationships/slideLayout" Target="../slideLayouts/slideLayout3.xml"/><Relationship Id="rId1" Type="http://schemas.openxmlformats.org/officeDocument/2006/relationships/tags" Target="../tags/tag9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xml"/><Relationship Id="rId1" Type="http://schemas.openxmlformats.org/officeDocument/2006/relationships/tags" Target="../tags/tag92.xml"/><Relationship Id="rId4" Type="http://schemas.openxmlformats.org/officeDocument/2006/relationships/image" Target="../media/image42.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xml"/><Relationship Id="rId1" Type="http://schemas.openxmlformats.org/officeDocument/2006/relationships/tags" Target="../tags/tag93.xml"/><Relationship Id="rId4" Type="http://schemas.openxmlformats.org/officeDocument/2006/relationships/image" Target="../media/image43.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5.xml"/><Relationship Id="rId1" Type="http://schemas.openxmlformats.org/officeDocument/2006/relationships/tags" Target="../tags/tag94.xml"/><Relationship Id="rId4" Type="http://schemas.openxmlformats.org/officeDocument/2006/relationships/image" Target="../media/image44.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xml"/><Relationship Id="rId1" Type="http://schemas.openxmlformats.org/officeDocument/2006/relationships/tags" Target="../tags/tag95.xml"/><Relationship Id="rId4" Type="http://schemas.openxmlformats.org/officeDocument/2006/relationships/image" Target="../media/image40.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4.xml"/><Relationship Id="rId1" Type="http://schemas.openxmlformats.org/officeDocument/2006/relationships/tags" Target="../tags/tag96.xml"/><Relationship Id="rId6" Type="http://schemas.openxmlformats.org/officeDocument/2006/relationships/image" Target="../media/image36.png"/><Relationship Id="rId5" Type="http://schemas.openxmlformats.org/officeDocument/2006/relationships/image" Target="../media/image41.jpeg"/><Relationship Id="rId4" Type="http://schemas.openxmlformats.org/officeDocument/2006/relationships/hyperlink" Target="https://sp.ucop.edu/sites/ucpathhelp/LocationUsers/LOCplayer/data/toc.html" TargetMode="Externa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5.xml"/><Relationship Id="rId1" Type="http://schemas.openxmlformats.org/officeDocument/2006/relationships/tags" Target="../tags/tag97.xml"/><Relationship Id="rId5" Type="http://schemas.openxmlformats.org/officeDocument/2006/relationships/image" Target="../media/image19.png"/><Relationship Id="rId4" Type="http://schemas.openxmlformats.org/officeDocument/2006/relationships/image" Target="../media/image9.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4.xml"/><Relationship Id="rId1" Type="http://schemas.openxmlformats.org/officeDocument/2006/relationships/tags" Target="../tags/tag98.xml"/><Relationship Id="rId4" Type="http://schemas.openxmlformats.org/officeDocument/2006/relationships/image" Target="../media/image30.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6.xml"/><Relationship Id="rId1" Type="http://schemas.openxmlformats.org/officeDocument/2006/relationships/tags" Target="../tags/tag99.xml"/><Relationship Id="rId4" Type="http://schemas.openxmlformats.org/officeDocument/2006/relationships/slide" Target="slide68.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5.xml"/><Relationship Id="rId1" Type="http://schemas.openxmlformats.org/officeDocument/2006/relationships/tags" Target="../tags/tag100.xml"/><Relationship Id="rId4" Type="http://schemas.openxmlformats.org/officeDocument/2006/relationships/slide" Target="slide6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tags" Target="../tags/tag101.xml"/></Relationships>
</file>

<file path=ppt/slides/_rels/slide9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4.xml"/><Relationship Id="rId1" Type="http://schemas.openxmlformats.org/officeDocument/2006/relationships/tags" Target="../tags/tag102.xml"/><Relationship Id="rId5" Type="http://schemas.openxmlformats.org/officeDocument/2006/relationships/image" Target="../media/image45.jpg"/><Relationship Id="rId4" Type="http://schemas.openxmlformats.org/officeDocument/2006/relationships/image" Target="../media/image6.jp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3.xml"/><Relationship Id="rId1" Type="http://schemas.openxmlformats.org/officeDocument/2006/relationships/tags" Target="../tags/tag103.xml"/><Relationship Id="rId4" Type="http://schemas.openxmlformats.org/officeDocument/2006/relationships/image" Target="../media/image46.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3.xml"/><Relationship Id="rId1" Type="http://schemas.openxmlformats.org/officeDocument/2006/relationships/tags" Target="../tags/tag104.xml"/><Relationship Id="rId4" Type="http://schemas.openxmlformats.org/officeDocument/2006/relationships/image" Target="../media/image9.png"/></Relationships>
</file>

<file path=ppt/slides/_rels/slide9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3.xml"/><Relationship Id="rId1" Type="http://schemas.openxmlformats.org/officeDocument/2006/relationships/tags" Target="../tags/tag105.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06.xml"/></Relationships>
</file>

<file path=ppt/slides/_rels/slide96.xml.rels><?xml version="1.0" encoding="UTF-8" standalone="yes"?>
<Relationships xmlns="http://schemas.openxmlformats.org/package/2006/relationships"><Relationship Id="rId8" Type="http://schemas.openxmlformats.org/officeDocument/2006/relationships/hyperlink" Target="https://sp.ucop.edu/sites/ucpathhelp/LocationUsers/LOCplayer/data/toc.html" TargetMode="External"/><Relationship Id="rId3" Type="http://schemas.openxmlformats.org/officeDocument/2006/relationships/notesSlide" Target="../notesSlides/notesSlide87.xml"/><Relationship Id="rId7" Type="http://schemas.openxmlformats.org/officeDocument/2006/relationships/hyperlink" Target="https://ucpath.uci.edu/training/index.php" TargetMode="External"/><Relationship Id="rId2" Type="http://schemas.openxmlformats.org/officeDocument/2006/relationships/slideLayout" Target="../slideLayouts/slideLayout3.xml"/><Relationship Id="rId1" Type="http://schemas.openxmlformats.org/officeDocument/2006/relationships/tags" Target="../tags/tag107.xml"/><Relationship Id="rId6" Type="http://schemas.openxmlformats.org/officeDocument/2006/relationships/hyperlink" Target="http://www.uclc.uci.edu/" TargetMode="External"/><Relationship Id="rId5" Type="http://schemas.openxmlformats.org/officeDocument/2006/relationships/hyperlink" Target="https://ap.uci.edu/" TargetMode="External"/><Relationship Id="rId4" Type="http://schemas.openxmlformats.org/officeDocument/2006/relationships/hyperlink" Target="http://www.hr.uci.edu/" TargetMode="Externa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3.xml"/><Relationship Id="rId1" Type="http://schemas.openxmlformats.org/officeDocument/2006/relationships/tags" Target="../tags/tag108.xml"/><Relationship Id="rId6" Type="http://schemas.openxmlformats.org/officeDocument/2006/relationships/image" Target="../media/image48.png"/><Relationship Id="rId5" Type="http://schemas.openxmlformats.org/officeDocument/2006/relationships/hyperlink" Target="ucpath.uci.edu" TargetMode="External"/><Relationship Id="rId4" Type="http://schemas.openxmlformats.org/officeDocument/2006/relationships/hyperlink" Target="https://sp.ucop.edu/sites/ucpathhelp/LocationUsers/LOCplayer/data/toc.html"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slideLayout" Target="../slideLayouts/slideLayout6.xml"/><Relationship Id="rId1" Type="http://schemas.openxmlformats.org/officeDocument/2006/relationships/tags" Target="../tags/tag109.xml"/></Relationships>
</file>

<file path=ppt/slides/_rels/slide99.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10.xml"/><Relationship Id="rId5" Type="http://schemas.openxmlformats.org/officeDocument/2006/relationships/image" Target="../media/image50.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65849" y="2748914"/>
            <a:ext cx="7310244" cy="2443572"/>
          </a:xfrm>
        </p:spPr>
        <p:txBody>
          <a:bodyPr>
            <a:normAutofit fontScale="90000"/>
          </a:bodyPr>
          <a:lstStyle/>
          <a:p>
            <a:r>
              <a:rPr lang="en-US" sz="4400" dirty="0" smtClean="0">
                <a:latin typeface="Yu Gothic Medium" panose="020B0500000000000000" pitchFamily="34" charset="-128"/>
                <a:ea typeface="Yu Gothic Medium" panose="020B0500000000000000" pitchFamily="34" charset="-128"/>
              </a:rPr>
              <a:t>Welcome to </a:t>
            </a:r>
            <a:r>
              <a:rPr lang="en-US" dirty="0" smtClean="0">
                <a:latin typeface="Yu Gothic Medium" panose="020B0500000000000000" pitchFamily="34" charset="-128"/>
                <a:ea typeface="Yu Gothic Medium" panose="020B0500000000000000" pitchFamily="34" charset="-128"/>
              </a:rPr>
              <a:t/>
            </a:r>
            <a:br>
              <a:rPr lang="en-US" dirty="0" smtClean="0">
                <a:latin typeface="Yu Gothic Medium" panose="020B0500000000000000" pitchFamily="34" charset="-128"/>
                <a:ea typeface="Yu Gothic Medium" panose="020B0500000000000000" pitchFamily="34" charset="-128"/>
              </a:rPr>
            </a:br>
            <a:r>
              <a:rPr lang="en-US" sz="6000" dirty="0" smtClean="0">
                <a:latin typeface="Yu Gothic Medium" panose="020B0500000000000000" pitchFamily="34" charset="-128"/>
                <a:ea typeface="Yu Gothic Medium" panose="020B0500000000000000" pitchFamily="34" charset="-128"/>
              </a:rPr>
              <a:t>Template Transactions </a:t>
            </a:r>
            <a:br>
              <a:rPr lang="en-US" sz="6000" dirty="0" smtClean="0">
                <a:latin typeface="Yu Gothic Medium" panose="020B0500000000000000" pitchFamily="34" charset="-128"/>
                <a:ea typeface="Yu Gothic Medium" panose="020B0500000000000000" pitchFamily="34" charset="-128"/>
              </a:rPr>
            </a:br>
            <a:r>
              <a:rPr lang="en-US" sz="5300" dirty="0" smtClean="0">
                <a:latin typeface="Yu Gothic Medium" panose="020B0500000000000000" pitchFamily="34" charset="-128"/>
                <a:ea typeface="Yu Gothic Medium" panose="020B0500000000000000" pitchFamily="34" charset="-128"/>
              </a:rPr>
              <a:t>Part 2</a:t>
            </a:r>
            <a:r>
              <a:rPr lang="en-US" sz="4900" b="0" dirty="0" smtClean="0">
                <a:latin typeface="Yu Gothic Medium" panose="020B0500000000000000" pitchFamily="34" charset="-128"/>
                <a:ea typeface="Yu Gothic Medium" panose="020B0500000000000000" pitchFamily="34" charset="-128"/>
              </a:rPr>
              <a:t/>
            </a:r>
            <a:br>
              <a:rPr lang="en-US" sz="4900" b="0" dirty="0" smtClean="0">
                <a:latin typeface="Yu Gothic Medium" panose="020B0500000000000000" pitchFamily="34" charset="-128"/>
                <a:ea typeface="Yu Gothic Medium" panose="020B0500000000000000" pitchFamily="34" charset="-128"/>
              </a:rPr>
            </a:br>
            <a:r>
              <a:rPr lang="en-US" dirty="0">
                <a:latin typeface="Yu Gothic Medium" panose="020B0500000000000000" pitchFamily="34" charset="-128"/>
                <a:ea typeface="Yu Gothic Medium" panose="020B0500000000000000" pitchFamily="34" charset="-128"/>
              </a:rPr>
              <a:t/>
            </a:r>
            <a:br>
              <a:rPr lang="en-US" dirty="0">
                <a:latin typeface="Yu Gothic Medium" panose="020B0500000000000000" pitchFamily="34" charset="-128"/>
                <a:ea typeface="Yu Gothic Medium" panose="020B0500000000000000" pitchFamily="34" charset="-128"/>
              </a:rPr>
            </a:br>
            <a:endParaRPr lang="en-US" sz="3600" b="0" dirty="0">
              <a:latin typeface="Yu Gothic Medium" panose="020B0500000000000000" pitchFamily="34" charset="-128"/>
              <a:ea typeface="Yu Gothic Medium" panose="020B0500000000000000" pitchFamily="34" charset="-128"/>
            </a:endParaRPr>
          </a:p>
        </p:txBody>
      </p:sp>
    </p:spTree>
    <p:custDataLst>
      <p:tags r:id="rId1"/>
    </p:custDataLst>
    <p:extLst>
      <p:ext uri="{BB962C8B-B14F-4D97-AF65-F5344CB8AC3E}">
        <p14:creationId xmlns:p14="http://schemas.microsoft.com/office/powerpoint/2010/main" val="2413874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43371" y="1079291"/>
            <a:ext cx="8749746" cy="3838911"/>
          </a:xfrm>
        </p:spPr>
        <p:txBody>
          <a:bodyPr>
            <a:normAutofit/>
          </a:bodyPr>
          <a:lstStyle/>
          <a:p>
            <a:pPr>
              <a:spcAft>
                <a:spcPts val="1200"/>
              </a:spcAft>
              <a:buClr>
                <a:srgbClr val="1D579B"/>
              </a:buClr>
              <a:buFont typeface="Arial" panose="020B0604020202020204" pitchFamily="34" charset="0"/>
              <a:buChar char="•"/>
            </a:pPr>
            <a:r>
              <a:rPr lang="en-US" sz="2200" dirty="0"/>
              <a:t>Employees can update much of their personal information using Employee Self Service via the UCPath Portal</a:t>
            </a:r>
            <a:r>
              <a:rPr lang="en-US" sz="2200" dirty="0" smtClean="0"/>
              <a:t>.</a:t>
            </a:r>
          </a:p>
          <a:p>
            <a:pPr>
              <a:spcAft>
                <a:spcPts val="1200"/>
              </a:spcAft>
              <a:buClr>
                <a:srgbClr val="1D579B"/>
              </a:buClr>
              <a:buFont typeface="Arial" panose="020B0604020202020204" pitchFamily="34" charset="0"/>
              <a:buChar char="•"/>
            </a:pPr>
            <a:r>
              <a:rPr lang="en-US" sz="2200" b="1" i="1" dirty="0" smtClean="0"/>
              <a:t>Navigation: </a:t>
            </a:r>
            <a:r>
              <a:rPr lang="en-US" sz="2200" dirty="0" smtClean="0"/>
              <a:t>Employee Actions &gt; Personal Information</a:t>
            </a:r>
            <a:endParaRPr lang="en-US" sz="2200" dirty="0" smtClean="0"/>
          </a:p>
          <a:p>
            <a:pPr>
              <a:spcAft>
                <a:spcPts val="1200"/>
              </a:spcAft>
              <a:buClr>
                <a:srgbClr val="1D579B"/>
              </a:buClr>
              <a:buFont typeface="Arial" panose="020B0604020202020204" pitchFamily="34" charset="0"/>
              <a:buChar char="•"/>
            </a:pPr>
            <a:endParaRPr lang="en-US" sz="2200" dirty="0"/>
          </a:p>
        </p:txBody>
      </p:sp>
      <p:sp>
        <p:nvSpPr>
          <p:cNvPr id="5" name="Title 4"/>
          <p:cNvSpPr>
            <a:spLocks noGrp="1"/>
          </p:cNvSpPr>
          <p:nvPr>
            <p:ph type="title"/>
          </p:nvPr>
        </p:nvSpPr>
        <p:spPr>
          <a:xfrm>
            <a:off x="32898" y="25733"/>
            <a:ext cx="8227181" cy="850911"/>
          </a:xfrm>
        </p:spPr>
        <p:txBody>
          <a:bodyPr vert="horz" lIns="91440" tIns="45720" rIns="91440" bIns="45720" rtlCol="0" anchor="ctr">
            <a:noAutofit/>
          </a:bodyPr>
          <a:lstStyle/>
          <a:p>
            <a:r>
              <a:rPr lang="en-US" sz="3200" dirty="0"/>
              <a:t>Employee Self Service Updates</a:t>
            </a:r>
          </a:p>
        </p:txBody>
      </p:sp>
      <p:pic>
        <p:nvPicPr>
          <p:cNvPr id="2050" name="Picture 2" descr="C:\Users\arriver2\AppData\Local\Temp\SNAGHTML43ae9aa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28" y="2555468"/>
            <a:ext cx="7909632" cy="356697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922947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3"/>
          </p:nvPr>
        </p:nvSpPr>
        <p:spPr>
          <a:xfrm>
            <a:off x="370557" y="2000640"/>
            <a:ext cx="8773443" cy="3976688"/>
          </a:xfrm>
        </p:spPr>
        <p:txBody>
          <a:bodyPr/>
          <a:lstStyle/>
          <a:p>
            <a:r>
              <a:rPr lang="en-US" dirty="0">
                <a:hlinkClick r:id="rId3"/>
              </a:rPr>
              <a:t>https://</a:t>
            </a:r>
            <a:r>
              <a:rPr lang="en-US" dirty="0" smtClean="0">
                <a:hlinkClick r:id="rId3"/>
              </a:rPr>
              <a:t>hbldtrn1.ucpath-build.devops.universityofcalifornia.edu</a:t>
            </a:r>
            <a:r>
              <a:rPr lang="en-US" dirty="0" smtClean="0"/>
              <a:t> </a:t>
            </a:r>
          </a:p>
          <a:p>
            <a:endParaRPr lang="en-US" dirty="0"/>
          </a:p>
          <a:p>
            <a:pPr marL="114300" indent="0">
              <a:buNone/>
            </a:pPr>
            <a:r>
              <a:rPr lang="en-US" b="1" dirty="0" smtClean="0">
                <a:solidFill>
                  <a:schemeClr val="accent2"/>
                </a:solidFill>
              </a:rPr>
              <a:t>Username: </a:t>
            </a:r>
            <a:r>
              <a:rPr lang="en-US" dirty="0" smtClean="0"/>
              <a:t>IRCMP_WFAInitiator_001-020</a:t>
            </a:r>
          </a:p>
          <a:p>
            <a:pPr marL="114300" indent="0">
              <a:buNone/>
            </a:pPr>
            <a:r>
              <a:rPr lang="en-US" b="1" dirty="0" smtClean="0">
                <a:solidFill>
                  <a:schemeClr val="accent2"/>
                </a:solidFill>
              </a:rPr>
              <a:t>Password:</a:t>
            </a:r>
            <a:r>
              <a:rPr lang="en-US" b="1" dirty="0" smtClean="0">
                <a:solidFill>
                  <a:schemeClr val="accent1"/>
                </a:solidFill>
              </a:rPr>
              <a:t> </a:t>
            </a:r>
            <a:r>
              <a:rPr lang="en-US" dirty="0" smtClean="0"/>
              <a:t>ucpath2019</a:t>
            </a:r>
            <a:endParaRPr lang="en-US" dirty="0"/>
          </a:p>
        </p:txBody>
      </p:sp>
      <p:sp>
        <p:nvSpPr>
          <p:cNvPr id="5" name="Text Placeholder 4"/>
          <p:cNvSpPr>
            <a:spLocks noGrp="1"/>
          </p:cNvSpPr>
          <p:nvPr>
            <p:ph type="body" idx="4"/>
          </p:nvPr>
        </p:nvSpPr>
        <p:spPr>
          <a:xfrm>
            <a:off x="475487" y="1371600"/>
            <a:ext cx="4726099" cy="823912"/>
          </a:xfrm>
        </p:spPr>
        <p:txBody>
          <a:bodyPr>
            <a:noAutofit/>
          </a:bodyPr>
          <a:lstStyle/>
          <a:p>
            <a:r>
              <a:rPr lang="en-US" sz="2800" dirty="0" smtClean="0"/>
              <a:t>Training Environment Link</a:t>
            </a:r>
            <a:endParaRPr lang="en-US" sz="2800" dirty="0"/>
          </a:p>
        </p:txBody>
      </p:sp>
      <p:sp>
        <p:nvSpPr>
          <p:cNvPr id="6" name="Title 5"/>
          <p:cNvSpPr>
            <a:spLocks noGrp="1"/>
          </p:cNvSpPr>
          <p:nvPr>
            <p:ph type="title"/>
          </p:nvPr>
        </p:nvSpPr>
        <p:spPr/>
        <p:txBody>
          <a:bodyPr/>
          <a:lstStyle/>
          <a:p>
            <a:r>
              <a:rPr lang="en-US" dirty="0" smtClean="0"/>
              <a:t>Training </a:t>
            </a:r>
            <a:r>
              <a:rPr lang="en-US" smtClean="0"/>
              <a:t>Environment Login</a:t>
            </a:r>
            <a:endParaRPr lang="en-US" dirty="0"/>
          </a:p>
        </p:txBody>
      </p:sp>
    </p:spTree>
    <p:custDataLst>
      <p:tags r:id="rId1"/>
    </p:custDataLst>
    <p:extLst>
      <p:ext uri="{BB962C8B-B14F-4D97-AF65-F5344CB8AC3E}">
        <p14:creationId xmlns:p14="http://schemas.microsoft.com/office/powerpoint/2010/main" val="40742306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defTabSz="914400">
              <a:lnSpc>
                <a:spcPct val="90000"/>
              </a:lnSpc>
              <a:spcBef>
                <a:spcPts val="1000"/>
              </a:spcBef>
              <a:buClr>
                <a:srgbClr val="0064A4"/>
              </a:buClr>
              <a:buFont typeface="Arial" panose="020B0604020202020204"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This is your opportunity to practice this task on your own.</a:t>
            </a:r>
          </a:p>
          <a:p>
            <a:pPr lvl="0" defTabSz="914400">
              <a:lnSpc>
                <a:spcPct val="90000"/>
              </a:lnSpc>
              <a:spcBef>
                <a:spcPts val="1000"/>
              </a:spcBef>
              <a:buClr>
                <a:srgbClr val="0064A4"/>
              </a:buClr>
              <a:buFont typeface="Arial" panose="020B0604020202020204"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Complete the </a:t>
            </a:r>
            <a:r>
              <a:rPr lang="en-US" sz="2000" b="1" dirty="0">
                <a:solidFill>
                  <a:sysClr val="windowText" lastClr="000000"/>
                </a:solidFill>
                <a:latin typeface="Arial" panose="020B0604020202020204" pitchFamily="34" charset="0"/>
                <a:cs typeface="Arial" panose="020B0604020202020204" pitchFamily="34" charset="0"/>
              </a:rPr>
              <a:t>View/Modify Personal Information </a:t>
            </a:r>
            <a:r>
              <a:rPr lang="en-US" sz="2000" dirty="0">
                <a:solidFill>
                  <a:sysClr val="windowText" lastClr="000000"/>
                </a:solidFill>
                <a:latin typeface="Arial" panose="020B0604020202020204" pitchFamily="34" charset="0"/>
                <a:cs typeface="Arial" panose="020B0604020202020204" pitchFamily="34" charset="0"/>
              </a:rPr>
              <a:t>exercises in your workbook.</a:t>
            </a:r>
          </a:p>
          <a:p>
            <a:pPr lvl="0" defTabSz="914400">
              <a:lnSpc>
                <a:spcPct val="90000"/>
              </a:lnSpc>
              <a:spcBef>
                <a:spcPts val="1000"/>
              </a:spcBef>
              <a:buClr>
                <a:srgbClr val="0064A4"/>
              </a:buClr>
              <a:buFont typeface="Arial" panose="020B0604020202020204"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Ask your instructor for assistance, if needed.</a:t>
            </a:r>
          </a:p>
        </p:txBody>
      </p:sp>
      <p:sp>
        <p:nvSpPr>
          <p:cNvPr id="3" name="Text Placeholder 2"/>
          <p:cNvSpPr>
            <a:spLocks noGrp="1"/>
          </p:cNvSpPr>
          <p:nvPr>
            <p:ph type="body" idx="10"/>
          </p:nvPr>
        </p:nvSpPr>
        <p:spPr>
          <a:xfrm>
            <a:off x="390525" y="1219200"/>
            <a:ext cx="8229600" cy="640080"/>
          </a:xfrm>
        </p:spPr>
        <p:txBody>
          <a:bodyPr>
            <a:normAutofit/>
          </a:bodyPr>
          <a:lstStyle/>
          <a:p>
            <a:r>
              <a:rPr lang="en-US" dirty="0"/>
              <a:t>Initiate Personal Data Change Template Transaction</a:t>
            </a:r>
          </a:p>
        </p:txBody>
      </p:sp>
      <p:sp>
        <p:nvSpPr>
          <p:cNvPr id="4" name="Title 3"/>
          <p:cNvSpPr>
            <a:spLocks noGrp="1"/>
          </p:cNvSpPr>
          <p:nvPr>
            <p:ph type="title"/>
          </p:nvPr>
        </p:nvSpPr>
        <p:spPr/>
        <p:txBody>
          <a:bodyPr/>
          <a:lstStyle/>
          <a:p>
            <a:r>
              <a:rPr lang="en-US" dirty="0" smtClean="0"/>
              <a:t>Exercise #1</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2363" y="2993471"/>
            <a:ext cx="3059137" cy="305913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1823930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57200" y="1257300"/>
            <a:ext cx="8229600" cy="640080"/>
          </a:xfrm>
        </p:spPr>
        <p:txBody>
          <a:bodyPr>
            <a:normAutofit/>
          </a:bodyPr>
          <a:lstStyle/>
          <a:p>
            <a:r>
              <a:rPr lang="en-US" sz="2600" dirty="0"/>
              <a:t>Initiate Intralocation Transfer Template Transaction</a:t>
            </a:r>
          </a:p>
        </p:txBody>
      </p:sp>
      <p:sp>
        <p:nvSpPr>
          <p:cNvPr id="4" name="Title 3"/>
          <p:cNvSpPr>
            <a:spLocks noGrp="1"/>
          </p:cNvSpPr>
          <p:nvPr>
            <p:ph type="title"/>
          </p:nvPr>
        </p:nvSpPr>
        <p:spPr/>
        <p:txBody>
          <a:bodyPr/>
          <a:lstStyle/>
          <a:p>
            <a:r>
              <a:rPr lang="en-US" dirty="0" smtClean="0"/>
              <a:t>Exercise #2</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7256" y="3330517"/>
            <a:ext cx="2624328" cy="2624328"/>
          </a:xfrm>
          <a:prstGeom prst="rect">
            <a:avLst/>
          </a:prstGeom>
          <a:ln>
            <a:noFill/>
          </a:ln>
          <a:effectLst>
            <a:outerShdw blurRad="292100" dist="139700" dir="2700000" algn="tl" rotWithShape="0">
              <a:srgbClr val="333333">
                <a:alpha val="65000"/>
              </a:srgbClr>
            </a:outerShdw>
          </a:effectLst>
        </p:spPr>
      </p:pic>
      <p:sp>
        <p:nvSpPr>
          <p:cNvPr id="8" name="Content Placeholder 1"/>
          <p:cNvSpPr>
            <a:spLocks noGrp="1"/>
          </p:cNvSpPr>
          <p:nvPr>
            <p:ph idx="1"/>
          </p:nvPr>
        </p:nvSpPr>
        <p:spPr>
          <a:xfrm>
            <a:off x="457200" y="1794325"/>
            <a:ext cx="8229600" cy="4160520"/>
          </a:xfrm>
        </p:spPr>
        <p:txBody>
          <a:bodyPr>
            <a:normAutofit/>
          </a:bodyPr>
          <a:lstStyle/>
          <a:p>
            <a:pPr>
              <a:buClr>
                <a:srgbClr val="1D579B"/>
              </a:buClr>
              <a:buFont typeface="Arial" panose="020B0604020202020204" pitchFamily="34" charset="0"/>
              <a:buChar char="♦"/>
            </a:pPr>
            <a:r>
              <a:rPr lang="en-US" sz="2400" dirty="0"/>
              <a:t>This is your opportunity to practice this task on your own.</a:t>
            </a:r>
          </a:p>
          <a:p>
            <a:pPr lvl="1"/>
            <a:r>
              <a:rPr lang="en-US" sz="2000" dirty="0"/>
              <a:t>Open the </a:t>
            </a:r>
            <a:r>
              <a:rPr lang="en-US" sz="2000" dirty="0">
                <a:hlinkClick r:id="rId5"/>
              </a:rPr>
              <a:t>UCPath Help site</a:t>
            </a:r>
            <a:r>
              <a:rPr lang="en-US" sz="2000" dirty="0"/>
              <a:t> and refer to the </a:t>
            </a:r>
            <a:r>
              <a:rPr lang="en-US" sz="2000" i="1" dirty="0"/>
              <a:t>Initiate Involuntary Termination Template Transaction </a:t>
            </a:r>
            <a:r>
              <a:rPr lang="en-US" sz="2000" dirty="0"/>
              <a:t>topic. </a:t>
            </a:r>
          </a:p>
          <a:p>
            <a:pPr>
              <a:buClr>
                <a:srgbClr val="1D579B"/>
              </a:buClr>
              <a:buFont typeface="Arial" panose="020B0604020202020204" pitchFamily="34" charset="0"/>
              <a:buChar char="♦"/>
            </a:pPr>
            <a:r>
              <a:rPr lang="en-US" sz="2400" dirty="0"/>
              <a:t>Launch the </a:t>
            </a:r>
            <a:r>
              <a:rPr lang="en-US" sz="2400" b="1" dirty="0"/>
              <a:t>See It </a:t>
            </a:r>
            <a:r>
              <a:rPr lang="en-US" sz="2400" dirty="0"/>
              <a:t>version of the topic.</a:t>
            </a:r>
          </a:p>
          <a:p>
            <a:pPr>
              <a:buClr>
                <a:srgbClr val="1D579B"/>
              </a:buClr>
              <a:buFont typeface="Arial" panose="020B0604020202020204" pitchFamily="34" charset="0"/>
              <a:buChar char="♦"/>
            </a:pPr>
            <a:r>
              <a:rPr lang="en-US" sz="2400" dirty="0"/>
              <a:t>Ask your instructor for assistance.</a:t>
            </a:r>
          </a:p>
        </p:txBody>
      </p:sp>
    </p:spTree>
    <p:custDataLst>
      <p:tags r:id="rId1"/>
    </p:custDataLst>
    <p:extLst>
      <p:ext uri="{BB962C8B-B14F-4D97-AF65-F5344CB8AC3E}">
        <p14:creationId xmlns:p14="http://schemas.microsoft.com/office/powerpoint/2010/main" val="8121748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57200" y="1134391"/>
            <a:ext cx="8229600" cy="640080"/>
          </a:xfrm>
        </p:spPr>
        <p:txBody>
          <a:bodyPr>
            <a:normAutofit/>
          </a:bodyPr>
          <a:lstStyle/>
          <a:p>
            <a:r>
              <a:rPr lang="en-US" sz="2600" dirty="0"/>
              <a:t>Initiate </a:t>
            </a:r>
            <a:r>
              <a:rPr lang="en-US" sz="2600" dirty="0" smtClean="0"/>
              <a:t>Rehire Reinstatement </a:t>
            </a:r>
            <a:r>
              <a:rPr lang="en-US" sz="2600" dirty="0"/>
              <a:t>Template Transaction</a:t>
            </a:r>
          </a:p>
        </p:txBody>
      </p:sp>
      <p:sp>
        <p:nvSpPr>
          <p:cNvPr id="4" name="Title 3"/>
          <p:cNvSpPr>
            <a:spLocks noGrp="1"/>
          </p:cNvSpPr>
          <p:nvPr>
            <p:ph type="title"/>
          </p:nvPr>
        </p:nvSpPr>
        <p:spPr/>
        <p:txBody>
          <a:bodyPr/>
          <a:lstStyle/>
          <a:p>
            <a:r>
              <a:rPr lang="en-US" dirty="0" smtClean="0"/>
              <a:t>Exercise #2</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3709" y="3216166"/>
            <a:ext cx="2964160" cy="2964160"/>
          </a:xfrm>
          <a:prstGeom prst="rect">
            <a:avLst/>
          </a:prstGeom>
          <a:ln>
            <a:noFill/>
          </a:ln>
          <a:effectLst>
            <a:outerShdw blurRad="292100" dist="139700" dir="2700000" algn="tl" rotWithShape="0">
              <a:srgbClr val="333333">
                <a:alpha val="65000"/>
              </a:srgbClr>
            </a:outerShdw>
          </a:effectLst>
        </p:spPr>
      </p:pic>
      <p:sp>
        <p:nvSpPr>
          <p:cNvPr id="7" name="Content Placeholder 1"/>
          <p:cNvSpPr>
            <a:spLocks noGrp="1"/>
          </p:cNvSpPr>
          <p:nvPr>
            <p:ph idx="1"/>
          </p:nvPr>
        </p:nvSpPr>
        <p:spPr>
          <a:xfrm>
            <a:off x="457200" y="2011680"/>
            <a:ext cx="8229600" cy="2985989"/>
          </a:xfrm>
        </p:spPr>
        <p:txBody>
          <a:bodyPr>
            <a:normAutofit/>
          </a:bodyPr>
          <a:lstStyle/>
          <a:p>
            <a:pPr lvl="0" defTabSz="914400">
              <a:lnSpc>
                <a:spcPct val="90000"/>
              </a:lnSpc>
              <a:spcBef>
                <a:spcPts val="1000"/>
              </a:spcBef>
              <a:buClr>
                <a:srgbClr val="0064A4"/>
              </a:buClr>
              <a:buFont typeface="Arial" panose="020B0604020202020204"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This is your opportunity to practice this task on your own.</a:t>
            </a:r>
          </a:p>
          <a:p>
            <a:pPr lvl="0" defTabSz="914400">
              <a:lnSpc>
                <a:spcPct val="90000"/>
              </a:lnSpc>
              <a:spcBef>
                <a:spcPts val="1000"/>
              </a:spcBef>
              <a:buClr>
                <a:srgbClr val="0064A4"/>
              </a:buClr>
              <a:buFont typeface="Arial" panose="020B0604020202020204"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Complete the </a:t>
            </a:r>
            <a:r>
              <a:rPr lang="en-US" sz="2000" b="1" dirty="0" smtClean="0">
                <a:solidFill>
                  <a:sysClr val="windowText" lastClr="000000"/>
                </a:solidFill>
                <a:latin typeface="Arial" panose="020B0604020202020204" pitchFamily="34" charset="0"/>
                <a:cs typeface="Arial" panose="020B0604020202020204" pitchFamily="34" charset="0"/>
              </a:rPr>
              <a:t>Rehire Reinstatement </a:t>
            </a:r>
            <a:r>
              <a:rPr lang="en-US" sz="2000" dirty="0" smtClean="0">
                <a:solidFill>
                  <a:sysClr val="windowText" lastClr="000000"/>
                </a:solidFill>
                <a:latin typeface="Arial" panose="020B0604020202020204" pitchFamily="34" charset="0"/>
                <a:cs typeface="Arial" panose="020B0604020202020204" pitchFamily="34" charset="0"/>
              </a:rPr>
              <a:t>exercise </a:t>
            </a:r>
            <a:r>
              <a:rPr lang="en-US" sz="2000" dirty="0">
                <a:solidFill>
                  <a:sysClr val="windowText" lastClr="000000"/>
                </a:solidFill>
                <a:latin typeface="Arial" panose="020B0604020202020204" pitchFamily="34" charset="0"/>
                <a:cs typeface="Arial" panose="020B0604020202020204" pitchFamily="34" charset="0"/>
              </a:rPr>
              <a:t>in your workbook.</a:t>
            </a:r>
          </a:p>
          <a:p>
            <a:pPr lvl="0" defTabSz="914400">
              <a:lnSpc>
                <a:spcPct val="90000"/>
              </a:lnSpc>
              <a:spcBef>
                <a:spcPts val="1000"/>
              </a:spcBef>
              <a:buClr>
                <a:srgbClr val="0064A4"/>
              </a:buClr>
              <a:buFont typeface="Arial" panose="020B0604020202020204"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Ask your instructor for assistance, if needed</a:t>
            </a:r>
            <a:r>
              <a:rPr lang="en-US" sz="2000" dirty="0" smtClean="0">
                <a:solidFill>
                  <a:sysClr val="windowText" lastClr="000000"/>
                </a:solidFill>
                <a:latin typeface="Arial" panose="020B0604020202020204" pitchFamily="34" charset="0"/>
                <a:cs typeface="Arial" panose="020B0604020202020204" pitchFamily="34" charset="0"/>
              </a:rPr>
              <a:t>.</a:t>
            </a:r>
          </a:p>
          <a:p>
            <a:pPr lvl="0" defTabSz="914400">
              <a:lnSpc>
                <a:spcPct val="90000"/>
              </a:lnSpc>
              <a:spcBef>
                <a:spcPts val="1000"/>
              </a:spcBef>
              <a:buClr>
                <a:srgbClr val="0064A4"/>
              </a:buClr>
              <a:buFont typeface="Arial" panose="020B0604020202020204" pitchFamily="34" charset="0"/>
              <a:buChar char="•"/>
              <a:defRPr/>
            </a:pPr>
            <a:endParaRPr lang="en-US" sz="2000" dirty="0">
              <a:solidFill>
                <a:sysClr val="windowText" lastClr="000000"/>
              </a:solidFill>
              <a:latin typeface="Arial" panose="020B0604020202020204" pitchFamily="34" charset="0"/>
              <a:cs typeface="Arial" panose="020B0604020202020204" pitchFamily="34" charset="0"/>
            </a:endParaRPr>
          </a:p>
          <a:p>
            <a:pPr lvl="0" defTabSz="914400">
              <a:lnSpc>
                <a:spcPct val="90000"/>
              </a:lnSpc>
              <a:spcBef>
                <a:spcPts val="1000"/>
              </a:spcBef>
              <a:buClr>
                <a:srgbClr val="0064A4"/>
              </a:buClr>
              <a:buFont typeface="Arial" panose="020B0604020202020204" pitchFamily="34" charset="0"/>
              <a:buChar char="•"/>
              <a:defRPr/>
            </a:pPr>
            <a:r>
              <a:rPr lang="en-US" sz="2000" dirty="0" smtClean="0">
                <a:solidFill>
                  <a:sysClr val="windowText" lastClr="000000"/>
                </a:solidFill>
                <a:latin typeface="Arial" panose="020B0604020202020204" pitchFamily="34" charset="0"/>
                <a:cs typeface="Arial" panose="020B0604020202020204" pitchFamily="34" charset="0"/>
                <a:hlinkClick r:id="rId5"/>
              </a:rPr>
              <a:t>Link to UPK if needed</a:t>
            </a:r>
            <a:r>
              <a:rPr lang="en-US" sz="2000" dirty="0" smtClean="0">
                <a:solidFill>
                  <a:sysClr val="windowText" lastClr="000000"/>
                </a:solidFill>
                <a:latin typeface="Arial" panose="020B0604020202020204" pitchFamily="34" charset="0"/>
                <a:cs typeface="Arial" panose="020B0604020202020204" pitchFamily="34" charset="0"/>
              </a:rPr>
              <a:t>.</a:t>
            </a:r>
            <a:endParaRPr lang="en-US" sz="2000" dirty="0">
              <a:solidFill>
                <a:sysClr val="windowText" lastClr="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6635713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619" y="2314638"/>
            <a:ext cx="7832362" cy="1866637"/>
          </a:xfrm>
        </p:spPr>
        <p:txBody>
          <a:bodyPr>
            <a:normAutofit/>
          </a:bodyPr>
          <a:lstStyle/>
          <a:p>
            <a:pPr lvl="0" defTabSz="914400">
              <a:lnSpc>
                <a:spcPct val="90000"/>
              </a:lnSpc>
              <a:spcBef>
                <a:spcPts val="1000"/>
              </a:spcBef>
              <a:buClr>
                <a:srgbClr val="0064A4"/>
              </a:buClr>
              <a:buFont typeface="Arial" panose="020B0604020202020204"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This is your opportunity to practice this task on your own.</a:t>
            </a:r>
          </a:p>
          <a:p>
            <a:pPr lvl="0" defTabSz="914400">
              <a:lnSpc>
                <a:spcPct val="90000"/>
              </a:lnSpc>
              <a:spcBef>
                <a:spcPts val="1000"/>
              </a:spcBef>
              <a:buClr>
                <a:srgbClr val="0064A4"/>
              </a:buClr>
              <a:buFont typeface="Arial" panose="020B0604020202020204"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Complete the </a:t>
            </a:r>
            <a:r>
              <a:rPr lang="en-US" sz="2000" b="1" dirty="0">
                <a:solidFill>
                  <a:sysClr val="windowText" lastClr="000000"/>
                </a:solidFill>
                <a:latin typeface="Arial" panose="020B0604020202020204" pitchFamily="34" charset="0"/>
                <a:cs typeface="Arial" panose="020B0604020202020204" pitchFamily="34" charset="0"/>
              </a:rPr>
              <a:t>Initiate a Voluntary Termination Template </a:t>
            </a:r>
            <a:r>
              <a:rPr lang="en-US" sz="2000" dirty="0">
                <a:solidFill>
                  <a:sysClr val="windowText" lastClr="000000"/>
                </a:solidFill>
                <a:latin typeface="Arial" panose="020B0604020202020204" pitchFamily="34" charset="0"/>
                <a:cs typeface="Arial" panose="020B0604020202020204" pitchFamily="34" charset="0"/>
              </a:rPr>
              <a:t>exercise in your workbook.</a:t>
            </a:r>
          </a:p>
          <a:p>
            <a:pPr lvl="0" defTabSz="914400">
              <a:lnSpc>
                <a:spcPct val="90000"/>
              </a:lnSpc>
              <a:spcBef>
                <a:spcPts val="1000"/>
              </a:spcBef>
              <a:buClr>
                <a:srgbClr val="0064A4"/>
              </a:buClr>
              <a:buFont typeface="Arial" panose="020B0604020202020204"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Ask your instructor for assistance, if needed.</a:t>
            </a:r>
          </a:p>
        </p:txBody>
      </p:sp>
      <p:sp>
        <p:nvSpPr>
          <p:cNvPr id="3" name="Text Placeholder 2"/>
          <p:cNvSpPr>
            <a:spLocks noGrp="1"/>
          </p:cNvSpPr>
          <p:nvPr>
            <p:ph type="body" idx="10"/>
          </p:nvPr>
        </p:nvSpPr>
        <p:spPr/>
        <p:txBody>
          <a:bodyPr>
            <a:normAutofit/>
          </a:bodyPr>
          <a:lstStyle/>
          <a:p>
            <a:r>
              <a:rPr lang="en-US" sz="2800" dirty="0"/>
              <a:t>Initiate </a:t>
            </a:r>
            <a:r>
              <a:rPr lang="en-US" sz="2800" dirty="0" smtClean="0"/>
              <a:t>Involuntary </a:t>
            </a:r>
            <a:r>
              <a:rPr lang="en-US" sz="2800" dirty="0"/>
              <a:t>Termination Template Transaction</a:t>
            </a:r>
          </a:p>
        </p:txBody>
      </p:sp>
      <p:sp>
        <p:nvSpPr>
          <p:cNvPr id="4" name="Title 3"/>
          <p:cNvSpPr>
            <a:spLocks noGrp="1"/>
          </p:cNvSpPr>
          <p:nvPr>
            <p:ph type="title"/>
          </p:nvPr>
        </p:nvSpPr>
        <p:spPr/>
        <p:txBody>
          <a:bodyPr/>
          <a:lstStyle/>
          <a:p>
            <a:r>
              <a:rPr lang="en-US" dirty="0" smtClean="0"/>
              <a:t>Exercise #3</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7128" y="3247957"/>
            <a:ext cx="3174062" cy="317406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2457064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p115"/>
          <p:cNvSpPr txBox="1">
            <a:spLocks noGrp="1"/>
          </p:cNvSpPr>
          <p:nvPr>
            <p:ph type="title"/>
          </p:nvPr>
        </p:nvSpPr>
        <p:spPr>
          <a:xfrm>
            <a:off x="322286" y="2893349"/>
            <a:ext cx="8366760" cy="96012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1D579B"/>
              </a:buClr>
              <a:buSzPts val="4800"/>
              <a:buFont typeface="Arial"/>
              <a:buNone/>
            </a:pPr>
            <a:r>
              <a:rPr lang="en-US" sz="4800">
                <a:solidFill>
                  <a:srgbClr val="1D579B"/>
                </a:solidFill>
              </a:rPr>
              <a:t>Thank You!</a:t>
            </a:r>
            <a:endParaRPr/>
          </a:p>
        </p:txBody>
      </p:sp>
      <p:sp>
        <p:nvSpPr>
          <p:cNvPr id="1502" name="Google Shape;1502;p115"/>
          <p:cNvSpPr txBox="1"/>
          <p:nvPr/>
        </p:nvSpPr>
        <p:spPr>
          <a:xfrm>
            <a:off x="459619" y="40224"/>
            <a:ext cx="8227181" cy="850911"/>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4000"/>
              <a:buFont typeface="Arial Black"/>
              <a:buNone/>
            </a:pPr>
            <a:r>
              <a:rPr lang="en-US" sz="4000" b="1">
                <a:solidFill>
                  <a:schemeClr val="dk1"/>
                </a:solidFill>
                <a:latin typeface="Arial Black"/>
                <a:ea typeface="Arial Black"/>
                <a:cs typeface="Arial Black"/>
                <a:sym typeface="Arial Black"/>
              </a:rPr>
              <a:t>Training End</a:t>
            </a:r>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98400" y="1220205"/>
            <a:ext cx="8749746" cy="3293263"/>
          </a:xfrm>
        </p:spPr>
        <p:txBody>
          <a:bodyPr>
            <a:normAutofit/>
          </a:bodyPr>
          <a:lstStyle/>
          <a:p>
            <a:pPr>
              <a:spcAft>
                <a:spcPts val="1200"/>
              </a:spcAft>
              <a:buClr>
                <a:srgbClr val="1D579B"/>
              </a:buClr>
              <a:buFont typeface="Arial" panose="020B0604020202020204" pitchFamily="34" charset="0"/>
              <a:buChar char="•"/>
            </a:pPr>
            <a:r>
              <a:rPr lang="en-US" sz="2200" dirty="0"/>
              <a:t>Update preferred name in UCPath with no required documentation</a:t>
            </a:r>
          </a:p>
        </p:txBody>
      </p:sp>
      <p:sp>
        <p:nvSpPr>
          <p:cNvPr id="5" name="Title 4"/>
          <p:cNvSpPr>
            <a:spLocks noGrp="1"/>
          </p:cNvSpPr>
          <p:nvPr>
            <p:ph type="title"/>
          </p:nvPr>
        </p:nvSpPr>
        <p:spPr>
          <a:xfrm>
            <a:off x="32897" y="25733"/>
            <a:ext cx="8227181" cy="850911"/>
          </a:xfrm>
        </p:spPr>
        <p:txBody>
          <a:bodyPr vert="horz" lIns="91440" tIns="45720" rIns="91440" bIns="45720" rtlCol="0" anchor="ctr">
            <a:noAutofit/>
          </a:bodyPr>
          <a:lstStyle/>
          <a:p>
            <a:r>
              <a:rPr lang="en-US" sz="3200" dirty="0"/>
              <a:t>Legal/Preferred Name Updates</a:t>
            </a:r>
          </a:p>
        </p:txBody>
      </p:sp>
      <p:pic>
        <p:nvPicPr>
          <p:cNvPr id="3074" name="Picture 2" descr="C:\Users\arriver2\AppData\Local\Temp\SNAGHTML43af8c6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79" y="1949884"/>
            <a:ext cx="8296387" cy="39112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C:\Users\arriver2\AppData\Local\Temp\SNAGHTML43b0d67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97" y="1949884"/>
            <a:ext cx="9111103" cy="30155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69836" y="3679519"/>
            <a:ext cx="734518" cy="5626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25079" y="4287187"/>
            <a:ext cx="4163369" cy="392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0052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07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74754" y="1180476"/>
            <a:ext cx="8312046" cy="4525963"/>
          </a:xfrm>
        </p:spPr>
        <p:txBody>
          <a:bodyPr/>
          <a:lstStyle/>
          <a:p>
            <a:r>
              <a:rPr lang="en-US" dirty="0" smtClean="0"/>
              <a:t>Employees are now able to update their Social Security numbers in UCPath</a:t>
            </a:r>
          </a:p>
          <a:p>
            <a:r>
              <a:rPr lang="en-US" dirty="0" smtClean="0"/>
              <a:t> via Self-Service.</a:t>
            </a:r>
            <a:endParaRPr lang="en-US" dirty="0"/>
          </a:p>
        </p:txBody>
      </p:sp>
      <p:sp>
        <p:nvSpPr>
          <p:cNvPr id="4" name="Title 3"/>
          <p:cNvSpPr>
            <a:spLocks noGrp="1"/>
          </p:cNvSpPr>
          <p:nvPr>
            <p:ph type="title"/>
          </p:nvPr>
        </p:nvSpPr>
        <p:spPr/>
        <p:txBody>
          <a:bodyPr/>
          <a:lstStyle/>
          <a:p>
            <a:r>
              <a:rPr lang="en-US" dirty="0" smtClean="0"/>
              <a:t>Social Security Updates</a:t>
            </a:r>
            <a:endParaRPr lang="en-US" dirty="0"/>
          </a:p>
        </p:txBody>
      </p:sp>
      <p:pic>
        <p:nvPicPr>
          <p:cNvPr id="4098" name="Picture 2" descr="C:\Users\arriver2\AppData\Local\Temp\SNAGHTML43bb375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54" y="2768641"/>
            <a:ext cx="8234207" cy="345022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83766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4056"/>
            <a:ext cx="9144000" cy="960120"/>
          </a:xfrm>
        </p:spPr>
        <p:txBody>
          <a:bodyPr vert="horz" lIns="91440" tIns="45720" rIns="91440" bIns="45720" rtlCol="0" anchor="ctr">
            <a:noAutofit/>
          </a:bodyPr>
          <a:lstStyle/>
          <a:p>
            <a:r>
              <a:rPr lang="en-US" sz="3200" b="1" dirty="0">
                <a:solidFill>
                  <a:srgbClr val="1E4386"/>
                </a:solidFill>
                <a:latin typeface="Arial" panose="020B0604020202020204" pitchFamily="34" charset="0"/>
                <a:cs typeface="Arial" panose="020B0604020202020204" pitchFamily="34" charset="0"/>
              </a:rPr>
              <a:t>Employee Self Service – Personal Data Changes</a:t>
            </a:r>
          </a:p>
        </p:txBody>
      </p:sp>
      <p:graphicFrame>
        <p:nvGraphicFramePr>
          <p:cNvPr id="2" name="Table 1"/>
          <p:cNvGraphicFramePr>
            <a:graphicFrameLocks noGrp="1"/>
          </p:cNvGraphicFramePr>
          <p:nvPr>
            <p:extLst>
              <p:ext uri="{D42A27DB-BD31-4B8C-83A1-F6EECF244321}">
                <p14:modId xmlns:p14="http://schemas.microsoft.com/office/powerpoint/2010/main" val="998771410"/>
              </p:ext>
            </p:extLst>
          </p:nvPr>
        </p:nvGraphicFramePr>
        <p:xfrm>
          <a:off x="528613" y="1107381"/>
          <a:ext cx="7575585" cy="4365609"/>
        </p:xfrm>
        <a:graphic>
          <a:graphicData uri="http://schemas.openxmlformats.org/drawingml/2006/table">
            <a:tbl>
              <a:tblPr firstRow="1" bandRow="1">
                <a:tableStyleId>{5C22544A-7EE6-4342-B048-85BDC9FD1C3A}</a:tableStyleId>
              </a:tblPr>
              <a:tblGrid>
                <a:gridCol w="2871583">
                  <a:extLst>
                    <a:ext uri="{9D8B030D-6E8A-4147-A177-3AD203B41FA5}">
                      <a16:colId xmlns:a16="http://schemas.microsoft.com/office/drawing/2014/main" val="3982964874"/>
                    </a:ext>
                  </a:extLst>
                </a:gridCol>
                <a:gridCol w="817053">
                  <a:extLst>
                    <a:ext uri="{9D8B030D-6E8A-4147-A177-3AD203B41FA5}">
                      <a16:colId xmlns:a16="http://schemas.microsoft.com/office/drawing/2014/main" val="1288335050"/>
                    </a:ext>
                  </a:extLst>
                </a:gridCol>
                <a:gridCol w="2006935">
                  <a:extLst>
                    <a:ext uri="{9D8B030D-6E8A-4147-A177-3AD203B41FA5}">
                      <a16:colId xmlns:a16="http://schemas.microsoft.com/office/drawing/2014/main" val="3595662134"/>
                    </a:ext>
                  </a:extLst>
                </a:gridCol>
                <a:gridCol w="1880014">
                  <a:extLst>
                    <a:ext uri="{9D8B030D-6E8A-4147-A177-3AD203B41FA5}">
                      <a16:colId xmlns:a16="http://schemas.microsoft.com/office/drawing/2014/main" val="417150693"/>
                    </a:ext>
                  </a:extLst>
                </a:gridCol>
              </a:tblGrid>
              <a:tr h="539816">
                <a:tc>
                  <a:txBody>
                    <a:bodyPr/>
                    <a:lstStyle/>
                    <a:p>
                      <a:r>
                        <a:rPr lang="en-US" sz="1500" dirty="0"/>
                        <a:t>Change Type</a:t>
                      </a:r>
                    </a:p>
                  </a:txBody>
                  <a:tcPr marL="85234" marR="85234" marT="42617" marB="42617" anchor="ctr"/>
                </a:tc>
                <a:tc>
                  <a:txBody>
                    <a:bodyPr/>
                    <a:lstStyle/>
                    <a:p>
                      <a:r>
                        <a:rPr lang="en-US" sz="1500" dirty="0"/>
                        <a:t>AWE?</a:t>
                      </a:r>
                    </a:p>
                  </a:txBody>
                  <a:tcPr marL="85234" marR="85234" marT="42617" marB="42617" anchor="ctr"/>
                </a:tc>
                <a:tc>
                  <a:txBody>
                    <a:bodyPr/>
                    <a:lstStyle/>
                    <a:p>
                      <a:r>
                        <a:rPr lang="en-US" sz="1500" dirty="0"/>
                        <a:t>Reviewed at UCPC?</a:t>
                      </a:r>
                    </a:p>
                  </a:txBody>
                  <a:tcPr marL="85234" marR="85234" marT="42617" marB="42617" anchor="ctr"/>
                </a:tc>
                <a:tc>
                  <a:txBody>
                    <a:bodyPr/>
                    <a:lstStyle/>
                    <a:p>
                      <a:r>
                        <a:rPr lang="en-US" sz="1500" dirty="0"/>
                        <a:t>Can be Updated</a:t>
                      </a:r>
                      <a:r>
                        <a:rPr lang="en-US" sz="1500" baseline="0" dirty="0"/>
                        <a:t> by Department?**</a:t>
                      </a:r>
                      <a:endParaRPr lang="en-US" sz="1500" dirty="0"/>
                    </a:p>
                  </a:txBody>
                  <a:tcPr marL="85234" marR="85234" marT="42617" marB="42617" anchor="ctr"/>
                </a:tc>
                <a:extLst>
                  <a:ext uri="{0D108BD9-81ED-4DB2-BD59-A6C34878D82A}">
                    <a16:rowId xmlns:a16="http://schemas.microsoft.com/office/drawing/2014/main" val="1021758637"/>
                  </a:ext>
                </a:extLst>
              </a:tr>
              <a:tr h="345672">
                <a:tc>
                  <a:txBody>
                    <a:bodyPr/>
                    <a:lstStyle/>
                    <a:p>
                      <a:r>
                        <a:rPr lang="en-US" sz="1500" dirty="0"/>
                        <a:t>Legal Name*</a:t>
                      </a:r>
                    </a:p>
                  </a:txBody>
                  <a:tcPr marL="85234" marR="85234" marT="42617" marB="42617"/>
                </a:tc>
                <a:tc>
                  <a:txBody>
                    <a:bodyPr/>
                    <a:lstStyle/>
                    <a:p>
                      <a:pPr algn="ctr"/>
                      <a:r>
                        <a:rPr lang="en-US" sz="1500" dirty="0"/>
                        <a:t>Yes</a:t>
                      </a:r>
                    </a:p>
                  </a:txBody>
                  <a:tcPr marL="85234" marR="85234" marT="42617" marB="42617">
                    <a:solidFill>
                      <a:srgbClr val="92D050"/>
                    </a:solidFill>
                  </a:tcPr>
                </a:tc>
                <a:tc>
                  <a:txBody>
                    <a:bodyPr/>
                    <a:lstStyle/>
                    <a:p>
                      <a:pPr algn="ctr"/>
                      <a:r>
                        <a:rPr lang="en-US" sz="1500" dirty="0"/>
                        <a:t>Yes</a:t>
                      </a:r>
                    </a:p>
                  </a:txBody>
                  <a:tcPr marL="85234" marR="85234" marT="42617" marB="42617">
                    <a:solidFill>
                      <a:srgbClr val="92D050"/>
                    </a:solidFill>
                  </a:tcPr>
                </a:tc>
                <a:tc>
                  <a:txBody>
                    <a:bodyPr/>
                    <a:lstStyle/>
                    <a:p>
                      <a:pPr algn="ctr"/>
                      <a:r>
                        <a:rPr lang="en-US" sz="1500" dirty="0"/>
                        <a:t>Yes</a:t>
                      </a:r>
                    </a:p>
                  </a:txBody>
                  <a:tcPr marL="85234" marR="85234" marT="42617" marB="42617">
                    <a:solidFill>
                      <a:srgbClr val="92D050"/>
                    </a:solidFill>
                  </a:tcPr>
                </a:tc>
                <a:extLst>
                  <a:ext uri="{0D108BD9-81ED-4DB2-BD59-A6C34878D82A}">
                    <a16:rowId xmlns:a16="http://schemas.microsoft.com/office/drawing/2014/main" val="2722256846"/>
                  </a:ext>
                </a:extLst>
              </a:tr>
              <a:tr h="366455">
                <a:tc>
                  <a:txBody>
                    <a:bodyPr/>
                    <a:lstStyle/>
                    <a:p>
                      <a:r>
                        <a:rPr lang="en-US" sz="1500" dirty="0"/>
                        <a:t>Date of Birth*</a:t>
                      </a:r>
                    </a:p>
                  </a:txBody>
                  <a:tcPr marL="85234" marR="85234" marT="42617" marB="4261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Yes</a:t>
                      </a:r>
                    </a:p>
                  </a:txBody>
                  <a:tcPr marL="85234" marR="85234" marT="42617" marB="42617">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Yes</a:t>
                      </a:r>
                    </a:p>
                  </a:txBody>
                  <a:tcPr marL="85234" marR="85234" marT="42617" marB="42617">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Yes</a:t>
                      </a:r>
                    </a:p>
                  </a:txBody>
                  <a:tcPr marL="85234" marR="85234" marT="42617" marB="42617">
                    <a:solidFill>
                      <a:srgbClr val="92D050"/>
                    </a:solidFill>
                  </a:tcPr>
                </a:tc>
                <a:extLst>
                  <a:ext uri="{0D108BD9-81ED-4DB2-BD59-A6C34878D82A}">
                    <a16:rowId xmlns:a16="http://schemas.microsoft.com/office/drawing/2014/main" val="1895696723"/>
                  </a:ext>
                </a:extLst>
              </a:tr>
              <a:tr h="345672">
                <a:tc>
                  <a:txBody>
                    <a:bodyPr/>
                    <a:lstStyle/>
                    <a:p>
                      <a:r>
                        <a:rPr lang="en-US" sz="1500" dirty="0"/>
                        <a:t>Self Service</a:t>
                      </a:r>
                      <a:r>
                        <a:rPr lang="en-US" sz="1500" baseline="0" dirty="0"/>
                        <a:t> </a:t>
                      </a:r>
                      <a:r>
                        <a:rPr lang="en-US" sz="1500" dirty="0"/>
                        <a:t>Gender</a:t>
                      </a:r>
                    </a:p>
                  </a:txBody>
                  <a:tcPr marL="85234" marR="85234" marT="42617" marB="4261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No</a:t>
                      </a:r>
                    </a:p>
                  </a:txBody>
                  <a:tcPr marL="85234" marR="85234" marT="42617" marB="42617">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Yes</a:t>
                      </a:r>
                    </a:p>
                  </a:txBody>
                  <a:tcPr marL="85234" marR="85234" marT="42617" marB="42617">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Arial"/>
                          <a:ea typeface="+mn-ea"/>
                          <a:cs typeface="+mn-cs"/>
                        </a:rPr>
                        <a:t>No</a:t>
                      </a:r>
                      <a:endParaRPr kumimoji="0" lang="en-US" sz="1500" b="0" i="0" u="none" strike="noStrike" kern="1200" cap="none" spc="0" normalizeH="0" baseline="0" noProof="0" dirty="0">
                        <a:ln>
                          <a:noFill/>
                        </a:ln>
                        <a:solidFill>
                          <a:prstClr val="black"/>
                        </a:solidFill>
                        <a:effectLst/>
                        <a:uLnTx/>
                        <a:uFillTx/>
                        <a:latin typeface="Arial"/>
                        <a:ea typeface="+mn-ea"/>
                        <a:cs typeface="+mn-cs"/>
                      </a:endParaRPr>
                    </a:p>
                  </a:txBody>
                  <a:tcPr marL="85234" marR="85234" marT="42617" marB="42617">
                    <a:solidFill>
                      <a:schemeClr val="bg1">
                        <a:lumMod val="95000"/>
                      </a:schemeClr>
                    </a:solidFill>
                  </a:tcPr>
                </a:tc>
                <a:extLst>
                  <a:ext uri="{0D108BD9-81ED-4DB2-BD59-A6C34878D82A}">
                    <a16:rowId xmlns:a16="http://schemas.microsoft.com/office/drawing/2014/main" val="3568603984"/>
                  </a:ext>
                </a:extLst>
              </a:tr>
              <a:tr h="345672">
                <a:tc>
                  <a:txBody>
                    <a:bodyPr/>
                    <a:lstStyle/>
                    <a:p>
                      <a:r>
                        <a:rPr lang="en-US" sz="1500" dirty="0"/>
                        <a:t>Personal</a:t>
                      </a:r>
                      <a:r>
                        <a:rPr lang="en-US" sz="1500" baseline="0" dirty="0"/>
                        <a:t> Email</a:t>
                      </a:r>
                      <a:endParaRPr lang="en-US" sz="1500" dirty="0"/>
                    </a:p>
                  </a:txBody>
                  <a:tcPr marL="85234" marR="85234" marT="42617" marB="4261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No</a:t>
                      </a:r>
                    </a:p>
                  </a:txBody>
                  <a:tcPr marL="85234" marR="85234" marT="42617" marB="42617">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No</a:t>
                      </a:r>
                    </a:p>
                  </a:txBody>
                  <a:tcPr marL="85234" marR="85234" marT="42617" marB="42617">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Yes</a:t>
                      </a:r>
                    </a:p>
                  </a:txBody>
                  <a:tcPr marL="85234" marR="85234" marT="42617" marB="42617">
                    <a:solidFill>
                      <a:srgbClr val="92D050"/>
                    </a:solidFill>
                  </a:tcPr>
                </a:tc>
                <a:extLst>
                  <a:ext uri="{0D108BD9-81ED-4DB2-BD59-A6C34878D82A}">
                    <a16:rowId xmlns:a16="http://schemas.microsoft.com/office/drawing/2014/main" val="1190598414"/>
                  </a:ext>
                </a:extLst>
              </a:tr>
              <a:tr h="345672">
                <a:tc>
                  <a:txBody>
                    <a:bodyPr/>
                    <a:lstStyle/>
                    <a:p>
                      <a:r>
                        <a:rPr lang="en-US" sz="1500" dirty="0"/>
                        <a:t>Personal</a:t>
                      </a:r>
                      <a:r>
                        <a:rPr lang="en-US" sz="1500" baseline="0" dirty="0"/>
                        <a:t> Phone Number</a:t>
                      </a:r>
                      <a:endParaRPr lang="en-US" sz="1500" dirty="0"/>
                    </a:p>
                  </a:txBody>
                  <a:tcPr marL="85234" marR="85234" marT="42617" marB="4261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No</a:t>
                      </a:r>
                    </a:p>
                  </a:txBody>
                  <a:tcPr marL="85234" marR="85234" marT="42617" marB="42617">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No</a:t>
                      </a:r>
                    </a:p>
                  </a:txBody>
                  <a:tcPr marL="85234" marR="85234" marT="42617" marB="42617">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Yes</a:t>
                      </a:r>
                    </a:p>
                  </a:txBody>
                  <a:tcPr marL="85234" marR="85234" marT="42617" marB="42617">
                    <a:solidFill>
                      <a:srgbClr val="92D050"/>
                    </a:solidFill>
                  </a:tcPr>
                </a:tc>
                <a:extLst>
                  <a:ext uri="{0D108BD9-81ED-4DB2-BD59-A6C34878D82A}">
                    <a16:rowId xmlns:a16="http://schemas.microsoft.com/office/drawing/2014/main" val="3997480181"/>
                  </a:ext>
                </a:extLst>
              </a:tr>
              <a:tr h="345672">
                <a:tc>
                  <a:txBody>
                    <a:bodyPr/>
                    <a:lstStyle/>
                    <a:p>
                      <a:r>
                        <a:rPr lang="en-US" sz="1500" dirty="0"/>
                        <a:t>Home and</a:t>
                      </a:r>
                      <a:r>
                        <a:rPr lang="en-US" sz="1500" baseline="0" dirty="0"/>
                        <a:t> Mailing Address</a:t>
                      </a:r>
                      <a:endParaRPr lang="en-US" sz="1500" dirty="0"/>
                    </a:p>
                  </a:txBody>
                  <a:tcPr marL="85234" marR="85234" marT="42617" marB="4261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No</a:t>
                      </a:r>
                    </a:p>
                  </a:txBody>
                  <a:tcPr marL="85234" marR="85234" marT="42617" marB="42617">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No</a:t>
                      </a:r>
                    </a:p>
                  </a:txBody>
                  <a:tcPr marL="85234" marR="85234" marT="42617" marB="42617">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Yes</a:t>
                      </a:r>
                    </a:p>
                  </a:txBody>
                  <a:tcPr marL="85234" marR="85234" marT="42617" marB="42617">
                    <a:solidFill>
                      <a:srgbClr val="92D050"/>
                    </a:solidFill>
                  </a:tcPr>
                </a:tc>
                <a:extLst>
                  <a:ext uri="{0D108BD9-81ED-4DB2-BD59-A6C34878D82A}">
                    <a16:rowId xmlns:a16="http://schemas.microsoft.com/office/drawing/2014/main" val="3686254856"/>
                  </a:ext>
                </a:extLst>
              </a:tr>
              <a:tr h="345672">
                <a:tc>
                  <a:txBody>
                    <a:bodyPr/>
                    <a:lstStyle/>
                    <a:p>
                      <a:r>
                        <a:rPr lang="en-US" sz="1500" dirty="0"/>
                        <a:t>Ethnicity</a:t>
                      </a:r>
                    </a:p>
                  </a:txBody>
                  <a:tcPr marL="85234" marR="85234" marT="42617" marB="4261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No</a:t>
                      </a:r>
                    </a:p>
                  </a:txBody>
                  <a:tcPr marL="85234" marR="85234" marT="42617" marB="42617">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No</a:t>
                      </a:r>
                    </a:p>
                  </a:txBody>
                  <a:tcPr marL="85234" marR="85234" marT="42617" marB="42617">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Yes</a:t>
                      </a:r>
                    </a:p>
                  </a:txBody>
                  <a:tcPr marL="85234" marR="85234" marT="42617" marB="42617">
                    <a:solidFill>
                      <a:srgbClr val="92D050"/>
                    </a:solidFill>
                  </a:tcPr>
                </a:tc>
                <a:extLst>
                  <a:ext uri="{0D108BD9-81ED-4DB2-BD59-A6C34878D82A}">
                    <a16:rowId xmlns:a16="http://schemas.microsoft.com/office/drawing/2014/main" val="27402167"/>
                  </a:ext>
                </a:extLst>
              </a:tr>
              <a:tr h="345672">
                <a:tc>
                  <a:txBody>
                    <a:bodyPr/>
                    <a:lstStyle/>
                    <a:p>
                      <a:r>
                        <a:rPr lang="en-US" sz="1500" dirty="0"/>
                        <a:t>Military Status</a:t>
                      </a:r>
                    </a:p>
                  </a:txBody>
                  <a:tcPr marL="85234" marR="85234" marT="42617" marB="4261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No</a:t>
                      </a:r>
                    </a:p>
                  </a:txBody>
                  <a:tcPr marL="85234" marR="85234" marT="42617" marB="42617">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No</a:t>
                      </a:r>
                    </a:p>
                  </a:txBody>
                  <a:tcPr marL="85234" marR="85234" marT="42617" marB="42617">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Yes</a:t>
                      </a:r>
                    </a:p>
                  </a:txBody>
                  <a:tcPr marL="85234" marR="85234" marT="42617" marB="42617">
                    <a:solidFill>
                      <a:srgbClr val="92D050"/>
                    </a:solidFill>
                  </a:tcPr>
                </a:tc>
                <a:extLst>
                  <a:ext uri="{0D108BD9-81ED-4DB2-BD59-A6C34878D82A}">
                    <a16:rowId xmlns:a16="http://schemas.microsoft.com/office/drawing/2014/main" val="339609166"/>
                  </a:ext>
                </a:extLst>
              </a:tr>
              <a:tr h="345672">
                <a:tc>
                  <a:txBody>
                    <a:bodyPr/>
                    <a:lstStyle/>
                    <a:p>
                      <a:r>
                        <a:rPr lang="en-US" sz="1500" dirty="0"/>
                        <a:t>Employee Disclosures</a:t>
                      </a:r>
                    </a:p>
                  </a:txBody>
                  <a:tcPr marL="85234" marR="85234" marT="42617" marB="4261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Arial"/>
                          <a:ea typeface="+mn-ea"/>
                          <a:cs typeface="+mn-cs"/>
                        </a:rPr>
                        <a:t>No</a:t>
                      </a:r>
                      <a:endParaRPr kumimoji="0" lang="en-US" sz="1500" b="0" i="0" u="none" strike="noStrike" kern="1200" cap="none" spc="0" normalizeH="0" baseline="0" noProof="0" dirty="0">
                        <a:ln>
                          <a:noFill/>
                        </a:ln>
                        <a:solidFill>
                          <a:prstClr val="black"/>
                        </a:solidFill>
                        <a:effectLst/>
                        <a:uLnTx/>
                        <a:uFillTx/>
                        <a:latin typeface="Arial"/>
                        <a:ea typeface="+mn-ea"/>
                        <a:cs typeface="+mn-cs"/>
                      </a:endParaRPr>
                    </a:p>
                  </a:txBody>
                  <a:tcPr marL="85234" marR="85234" marT="42617" marB="42617">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No</a:t>
                      </a:r>
                    </a:p>
                  </a:txBody>
                  <a:tcPr marL="85234" marR="85234" marT="42617" marB="42617">
                    <a:solidFill>
                      <a:schemeClr val="bg2">
                        <a:lumMod val="40000"/>
                        <a:lumOff val="60000"/>
                      </a:schemeClr>
                    </a:solidFill>
                  </a:tcPr>
                </a:tc>
                <a:tc>
                  <a:txBody>
                    <a:bodyPr/>
                    <a:lstStyle/>
                    <a:p>
                      <a:pPr algn="ctr"/>
                      <a:r>
                        <a:rPr lang="en-US" sz="1500" dirty="0"/>
                        <a:t>No</a:t>
                      </a:r>
                    </a:p>
                  </a:txBody>
                  <a:tcPr marL="85234" marR="85234" marT="42617" marB="42617">
                    <a:solidFill>
                      <a:schemeClr val="bg2">
                        <a:lumMod val="40000"/>
                        <a:lumOff val="60000"/>
                      </a:schemeClr>
                    </a:solidFill>
                  </a:tcPr>
                </a:tc>
                <a:extLst>
                  <a:ext uri="{0D108BD9-81ED-4DB2-BD59-A6C34878D82A}">
                    <a16:rowId xmlns:a16="http://schemas.microsoft.com/office/drawing/2014/main" val="2202583970"/>
                  </a:ext>
                </a:extLst>
              </a:tr>
              <a:tr h="345672">
                <a:tc>
                  <a:txBody>
                    <a:bodyPr/>
                    <a:lstStyle/>
                    <a:p>
                      <a:r>
                        <a:rPr lang="en-US" sz="1500" dirty="0"/>
                        <a:t>Disability</a:t>
                      </a:r>
                    </a:p>
                  </a:txBody>
                  <a:tcPr marL="85234" marR="85234" marT="42617" marB="4261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No</a:t>
                      </a:r>
                    </a:p>
                  </a:txBody>
                  <a:tcPr marL="85234" marR="85234" marT="42617" marB="42617">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No</a:t>
                      </a:r>
                    </a:p>
                  </a:txBody>
                  <a:tcPr marL="85234" marR="85234" marT="42617" marB="42617">
                    <a:solidFill>
                      <a:schemeClr val="bg2">
                        <a:lumMod val="40000"/>
                        <a:lumOff val="60000"/>
                      </a:schemeClr>
                    </a:solidFill>
                  </a:tcPr>
                </a:tc>
                <a:tc>
                  <a:txBody>
                    <a:bodyPr/>
                    <a:lstStyle/>
                    <a:p>
                      <a:pPr algn="ctr"/>
                      <a:r>
                        <a:rPr lang="en-US" sz="1500" dirty="0"/>
                        <a:t>No</a:t>
                      </a:r>
                    </a:p>
                  </a:txBody>
                  <a:tcPr marL="85234" marR="85234" marT="42617" marB="42617">
                    <a:solidFill>
                      <a:schemeClr val="bg2">
                        <a:lumMod val="40000"/>
                        <a:lumOff val="60000"/>
                      </a:schemeClr>
                    </a:solidFill>
                  </a:tcPr>
                </a:tc>
                <a:extLst>
                  <a:ext uri="{0D108BD9-81ED-4DB2-BD59-A6C34878D82A}">
                    <a16:rowId xmlns:a16="http://schemas.microsoft.com/office/drawing/2014/main" val="4029927426"/>
                  </a:ext>
                </a:extLst>
              </a:tr>
              <a:tr h="345672">
                <a:tc>
                  <a:txBody>
                    <a:bodyPr/>
                    <a:lstStyle/>
                    <a:p>
                      <a:r>
                        <a:rPr lang="en-US" sz="1500" dirty="0"/>
                        <a:t>Emergency Contact</a:t>
                      </a:r>
                    </a:p>
                  </a:txBody>
                  <a:tcPr marL="85234" marR="85234" marT="42617" marB="42617"/>
                </a:tc>
                <a:tc>
                  <a:txBody>
                    <a:bodyPr/>
                    <a:lstStyle/>
                    <a:p>
                      <a:pPr algn="ctr"/>
                      <a:r>
                        <a:rPr lang="en-US" sz="1500" dirty="0"/>
                        <a:t>No</a:t>
                      </a:r>
                    </a:p>
                  </a:txBody>
                  <a:tcPr marL="85234" marR="85234" marT="42617" marB="42617">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No</a:t>
                      </a:r>
                    </a:p>
                  </a:txBody>
                  <a:tcPr marL="85234" marR="85234" marT="42617" marB="42617">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mn-lt"/>
                          <a:ea typeface="+mn-ea"/>
                          <a:cs typeface="+mn-cs"/>
                        </a:rPr>
                        <a:t>Yes</a:t>
                      </a:r>
                    </a:p>
                  </a:txBody>
                  <a:tcPr marL="85234" marR="85234" marT="42617" marB="42617">
                    <a:solidFill>
                      <a:srgbClr val="92D050"/>
                    </a:solidFill>
                  </a:tcPr>
                </a:tc>
                <a:extLst>
                  <a:ext uri="{0D108BD9-81ED-4DB2-BD59-A6C34878D82A}">
                    <a16:rowId xmlns:a16="http://schemas.microsoft.com/office/drawing/2014/main" val="3548200903"/>
                  </a:ext>
                </a:extLst>
              </a:tr>
            </a:tbl>
          </a:graphicData>
        </a:graphic>
      </p:graphicFrame>
      <p:sp>
        <p:nvSpPr>
          <p:cNvPr id="3" name="TextBox 2"/>
          <p:cNvSpPr txBox="1"/>
          <p:nvPr/>
        </p:nvSpPr>
        <p:spPr>
          <a:xfrm>
            <a:off x="1463901" y="5654033"/>
            <a:ext cx="5705007" cy="523220"/>
          </a:xfrm>
          <a:prstGeom prst="rect">
            <a:avLst/>
          </a:prstGeom>
          <a:noFill/>
        </p:spPr>
        <p:txBody>
          <a:bodyPr wrap="square" rtlCol="0">
            <a:spAutoFit/>
          </a:bodyPr>
          <a:lstStyle/>
          <a:p>
            <a:r>
              <a:rPr lang="en-US" sz="1400" dirty="0"/>
              <a:t>* Indicates where documentation is required to be submitted</a:t>
            </a:r>
            <a:br>
              <a:rPr lang="en-US" sz="1400" dirty="0"/>
            </a:br>
            <a:r>
              <a:rPr lang="en-US" sz="1400" dirty="0"/>
              <a:t>** All transactions will go through AWE if using Template Transactions</a:t>
            </a:r>
          </a:p>
        </p:txBody>
      </p:sp>
      <p:cxnSp>
        <p:nvCxnSpPr>
          <p:cNvPr id="7" name="Straight Connector 6"/>
          <p:cNvCxnSpPr/>
          <p:nvPr/>
        </p:nvCxnSpPr>
        <p:spPr>
          <a:xfrm>
            <a:off x="528613" y="5472990"/>
            <a:ext cx="7575585" cy="0"/>
          </a:xfrm>
          <a:prstGeom prst="line">
            <a:avLst/>
          </a:prstGeom>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854977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758" y="-38617"/>
            <a:ext cx="8567504" cy="960120"/>
          </a:xfrm>
        </p:spPr>
        <p:txBody>
          <a:bodyPr vert="horz" lIns="91440" tIns="45720" rIns="91440" bIns="45720" rtlCol="0" anchor="ctr">
            <a:noAutofit/>
          </a:bodyPr>
          <a:lstStyle/>
          <a:p>
            <a:r>
              <a:rPr lang="en-US" sz="3200" b="1" dirty="0">
                <a:solidFill>
                  <a:srgbClr val="1E4386"/>
                </a:solidFill>
                <a:latin typeface="Arial" panose="020B0604020202020204" pitchFamily="34" charset="0"/>
                <a:cs typeface="Arial" panose="020B0604020202020204" pitchFamily="34" charset="0"/>
              </a:rPr>
              <a:t>Employee Self Service - Person Profile Changes</a:t>
            </a:r>
          </a:p>
        </p:txBody>
      </p:sp>
      <p:graphicFrame>
        <p:nvGraphicFramePr>
          <p:cNvPr id="2" name="Table 1"/>
          <p:cNvGraphicFramePr>
            <a:graphicFrameLocks noGrp="1"/>
          </p:cNvGraphicFramePr>
          <p:nvPr>
            <p:extLst/>
          </p:nvPr>
        </p:nvGraphicFramePr>
        <p:xfrm>
          <a:off x="390524" y="1397000"/>
          <a:ext cx="8366760" cy="2677160"/>
        </p:xfrm>
        <a:graphic>
          <a:graphicData uri="http://schemas.openxmlformats.org/drawingml/2006/table">
            <a:tbl>
              <a:tblPr firstRow="1" bandRow="1">
                <a:tableStyleId>{5C22544A-7EE6-4342-B048-85BDC9FD1C3A}</a:tableStyleId>
              </a:tblPr>
              <a:tblGrid>
                <a:gridCol w="3776034">
                  <a:extLst>
                    <a:ext uri="{9D8B030D-6E8A-4147-A177-3AD203B41FA5}">
                      <a16:colId xmlns:a16="http://schemas.microsoft.com/office/drawing/2014/main" val="3197509867"/>
                    </a:ext>
                  </a:extLst>
                </a:gridCol>
                <a:gridCol w="862642">
                  <a:extLst>
                    <a:ext uri="{9D8B030D-6E8A-4147-A177-3AD203B41FA5}">
                      <a16:colId xmlns:a16="http://schemas.microsoft.com/office/drawing/2014/main" val="3254234131"/>
                    </a:ext>
                  </a:extLst>
                </a:gridCol>
                <a:gridCol w="2156604">
                  <a:extLst>
                    <a:ext uri="{9D8B030D-6E8A-4147-A177-3AD203B41FA5}">
                      <a16:colId xmlns:a16="http://schemas.microsoft.com/office/drawing/2014/main" val="4115842783"/>
                    </a:ext>
                  </a:extLst>
                </a:gridCol>
                <a:gridCol w="1571480">
                  <a:extLst>
                    <a:ext uri="{9D8B030D-6E8A-4147-A177-3AD203B41FA5}">
                      <a16:colId xmlns:a16="http://schemas.microsoft.com/office/drawing/2014/main" val="1626219773"/>
                    </a:ext>
                  </a:extLst>
                </a:gridCol>
              </a:tblGrid>
              <a:tr h="370840">
                <a:tc>
                  <a:txBody>
                    <a:bodyPr/>
                    <a:lstStyle/>
                    <a:p>
                      <a:r>
                        <a:rPr lang="en-US" sz="1600" dirty="0"/>
                        <a:t>Change Type</a:t>
                      </a:r>
                    </a:p>
                  </a:txBody>
                  <a:tcPr anchor="ctr"/>
                </a:tc>
                <a:tc>
                  <a:txBody>
                    <a:bodyPr/>
                    <a:lstStyle/>
                    <a:p>
                      <a:pPr algn="ctr"/>
                      <a:r>
                        <a:rPr lang="en-US" sz="1600" dirty="0"/>
                        <a:t>AWE?</a:t>
                      </a:r>
                    </a:p>
                  </a:txBody>
                  <a:tcPr anchor="ctr"/>
                </a:tc>
                <a:tc>
                  <a:txBody>
                    <a:bodyPr/>
                    <a:lstStyle/>
                    <a:p>
                      <a:r>
                        <a:rPr lang="en-US" sz="1600" dirty="0"/>
                        <a:t>Reviewed</a:t>
                      </a:r>
                      <a:r>
                        <a:rPr lang="en-US" sz="1600" baseline="0" dirty="0"/>
                        <a:t> at UCPC?</a:t>
                      </a:r>
                      <a:endParaRPr lang="en-US" sz="1600" dirty="0"/>
                    </a:p>
                  </a:txBody>
                  <a:tcPr anchor="ctr"/>
                </a:tc>
                <a:tc>
                  <a:txBody>
                    <a:bodyPr/>
                    <a:lstStyle/>
                    <a:p>
                      <a:r>
                        <a:rPr lang="en-US" sz="1600" dirty="0"/>
                        <a:t>Can be Updated by Department?</a:t>
                      </a:r>
                    </a:p>
                  </a:txBody>
                  <a:tcPr anchor="ctr"/>
                </a:tc>
                <a:extLst>
                  <a:ext uri="{0D108BD9-81ED-4DB2-BD59-A6C34878D82A}">
                    <a16:rowId xmlns:a16="http://schemas.microsoft.com/office/drawing/2014/main" val="86798814"/>
                  </a:ext>
                </a:extLst>
              </a:tr>
              <a:tr h="370840">
                <a:tc>
                  <a:txBody>
                    <a:bodyPr/>
                    <a:lstStyle/>
                    <a:p>
                      <a:r>
                        <a:rPr lang="en-US" dirty="0"/>
                        <a:t>Licenses and Certifications</a:t>
                      </a:r>
                      <a:r>
                        <a:rPr lang="en-US" sz="1800" dirty="0"/>
                        <a:t>*</a:t>
                      </a:r>
                      <a:endParaRPr lang="en-US" dirty="0"/>
                    </a:p>
                  </a:txBody>
                  <a:tcPr/>
                </a:tc>
                <a:tc>
                  <a:txBody>
                    <a:bodyPr/>
                    <a:lstStyle/>
                    <a:p>
                      <a:pPr algn="ctr"/>
                      <a:r>
                        <a:rPr lang="en-US" dirty="0"/>
                        <a:t>Yes</a:t>
                      </a: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Yes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Yes</a:t>
                      </a:r>
                    </a:p>
                  </a:txBody>
                  <a:tcPr>
                    <a:solidFill>
                      <a:srgbClr val="92D050"/>
                    </a:solidFill>
                  </a:tcPr>
                </a:tc>
                <a:extLst>
                  <a:ext uri="{0D108BD9-81ED-4DB2-BD59-A6C34878D82A}">
                    <a16:rowId xmlns:a16="http://schemas.microsoft.com/office/drawing/2014/main" val="392799141"/>
                  </a:ext>
                </a:extLst>
              </a:tr>
              <a:tr h="370840">
                <a:tc>
                  <a:txBody>
                    <a:bodyPr/>
                    <a:lstStyle/>
                    <a:p>
                      <a:r>
                        <a:rPr lang="en-US" dirty="0"/>
                        <a:t>Degrees</a:t>
                      </a:r>
                      <a:r>
                        <a:rPr lang="en-US" sz="1800" dirty="0"/>
                        <a: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Yes</a:t>
                      </a: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Yes</a:t>
                      </a: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Yes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txBody>
                  <a:tcPr>
                    <a:solidFill>
                      <a:srgbClr val="92D050"/>
                    </a:solidFill>
                  </a:tcPr>
                </a:tc>
                <a:extLst>
                  <a:ext uri="{0D108BD9-81ED-4DB2-BD59-A6C34878D82A}">
                    <a16:rowId xmlns:a16="http://schemas.microsoft.com/office/drawing/2014/main" val="1257596872"/>
                  </a:ext>
                </a:extLst>
              </a:tr>
              <a:tr h="370840">
                <a:tc>
                  <a:txBody>
                    <a:bodyPr/>
                    <a:lstStyle/>
                    <a:p>
                      <a:r>
                        <a:rPr lang="en-US" dirty="0"/>
                        <a:t>Honors</a:t>
                      </a:r>
                      <a:r>
                        <a:rPr lang="en-US" baseline="0" dirty="0"/>
                        <a:t> and Awards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Yes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Yes</a:t>
                      </a: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Yes</a:t>
                      </a:r>
                    </a:p>
                  </a:txBody>
                  <a:tcPr>
                    <a:solidFill>
                      <a:srgbClr val="92D050"/>
                    </a:solidFill>
                  </a:tcPr>
                </a:tc>
                <a:extLst>
                  <a:ext uri="{0D108BD9-81ED-4DB2-BD59-A6C34878D82A}">
                    <a16:rowId xmlns:a16="http://schemas.microsoft.com/office/drawing/2014/main" val="724061056"/>
                  </a:ext>
                </a:extLst>
              </a:tr>
              <a:tr h="370840">
                <a:tc>
                  <a:txBody>
                    <a:bodyPr/>
                    <a:lstStyle/>
                    <a:p>
                      <a:r>
                        <a:rPr lang="en-US" dirty="0"/>
                        <a:t>Oath</a:t>
                      </a:r>
                      <a:r>
                        <a:rPr lang="en-US" baseline="0" dirty="0"/>
                        <a:t> and </a:t>
                      </a:r>
                      <a:r>
                        <a:rPr lang="en-US" dirty="0"/>
                        <a:t>Patent Acknowledgement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Yes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Yes</a:t>
                      </a: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Yes</a:t>
                      </a:r>
                    </a:p>
                  </a:txBody>
                  <a:tcPr>
                    <a:solidFill>
                      <a:srgbClr val="92D050"/>
                    </a:solidFill>
                  </a:tcPr>
                </a:tc>
                <a:extLst>
                  <a:ext uri="{0D108BD9-81ED-4DB2-BD59-A6C34878D82A}">
                    <a16:rowId xmlns:a16="http://schemas.microsoft.com/office/drawing/2014/main" val="1794677797"/>
                  </a:ext>
                </a:extLst>
              </a:tr>
              <a:tr h="370840">
                <a:tc>
                  <a:txBody>
                    <a:bodyPr/>
                    <a:lstStyle/>
                    <a:p>
                      <a:r>
                        <a:rPr lang="en-US" dirty="0"/>
                        <a:t>Patent Amendment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Yes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Yes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Yes</a:t>
                      </a:r>
                    </a:p>
                  </a:txBody>
                  <a:tcPr>
                    <a:solidFill>
                      <a:srgbClr val="92D050"/>
                    </a:solidFill>
                  </a:tcPr>
                </a:tc>
                <a:extLst>
                  <a:ext uri="{0D108BD9-81ED-4DB2-BD59-A6C34878D82A}">
                    <a16:rowId xmlns:a16="http://schemas.microsoft.com/office/drawing/2014/main" val="2895507681"/>
                  </a:ext>
                </a:extLst>
              </a:tr>
            </a:tbl>
          </a:graphicData>
        </a:graphic>
      </p:graphicFrame>
      <p:sp>
        <p:nvSpPr>
          <p:cNvPr id="6" name="TextBox 5"/>
          <p:cNvSpPr txBox="1"/>
          <p:nvPr/>
        </p:nvSpPr>
        <p:spPr>
          <a:xfrm>
            <a:off x="2284113" y="3933257"/>
            <a:ext cx="3864635" cy="307777"/>
          </a:xfrm>
          <a:prstGeom prst="rect">
            <a:avLst/>
          </a:prstGeom>
          <a:noFill/>
        </p:spPr>
        <p:txBody>
          <a:bodyPr wrap="square" rtlCol="0">
            <a:spAutoFit/>
          </a:bodyPr>
          <a:lstStyle/>
          <a:p>
            <a:r>
              <a:rPr lang="en-US" sz="1400" dirty="0"/>
              <a:t>* Indicates where documentation is required</a:t>
            </a:r>
          </a:p>
        </p:txBody>
      </p:sp>
    </p:spTree>
    <p:custDataLst>
      <p:tags r:id="rId1"/>
    </p:custDataLst>
    <p:extLst>
      <p:ext uri="{BB962C8B-B14F-4D97-AF65-F5344CB8AC3E}">
        <p14:creationId xmlns:p14="http://schemas.microsoft.com/office/powerpoint/2010/main" val="2477963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16064" y="1267855"/>
            <a:ext cx="6870735" cy="4904345"/>
          </a:xfrm>
        </p:spPr>
        <p:txBody>
          <a:bodyPr>
            <a:normAutofit fontScale="85000" lnSpcReduction="10000"/>
          </a:bodyPr>
          <a:lstStyle/>
          <a:p>
            <a:pPr>
              <a:buClr>
                <a:srgbClr val="1D579B"/>
              </a:buClr>
              <a:buFont typeface="Arial" panose="020B0604020202020204" pitchFamily="34" charset="0"/>
              <a:buChar char="•"/>
            </a:pPr>
            <a:r>
              <a:rPr lang="en-US" dirty="0" smtClean="0"/>
              <a:t>Personal Data </a:t>
            </a:r>
            <a:r>
              <a:rPr lang="en-US" dirty="0" smtClean="0"/>
              <a:t>changes submitted by department initiators via a Smart HR template are subject to the AWE process. Personal Data change template entries are </a:t>
            </a:r>
            <a:r>
              <a:rPr lang="en-US" dirty="0"/>
              <a:t>reviewed by UCPC before </a:t>
            </a:r>
            <a:r>
              <a:rPr lang="en-US" dirty="0" smtClean="0"/>
              <a:t>data is updated.</a:t>
            </a:r>
            <a:endParaRPr lang="en-US" dirty="0"/>
          </a:p>
          <a:p>
            <a:endParaRPr lang="en-US" dirty="0"/>
          </a:p>
          <a:p>
            <a:pPr marL="0" indent="0">
              <a:buNone/>
            </a:pPr>
            <a:r>
              <a:rPr lang="en-US" b="1" i="1" dirty="0"/>
              <a:t>This includes changes to:</a:t>
            </a:r>
          </a:p>
          <a:p>
            <a:r>
              <a:rPr lang="en-US" dirty="0"/>
              <a:t>Legal Name</a:t>
            </a:r>
          </a:p>
          <a:p>
            <a:r>
              <a:rPr lang="en-US" dirty="0" smtClean="0"/>
              <a:t>Date </a:t>
            </a:r>
            <a:r>
              <a:rPr lang="en-US" dirty="0"/>
              <a:t>of Birth</a:t>
            </a:r>
          </a:p>
          <a:p>
            <a:r>
              <a:rPr lang="en-US" dirty="0"/>
              <a:t>Degrees</a:t>
            </a:r>
          </a:p>
          <a:p>
            <a:r>
              <a:rPr lang="en-US" dirty="0"/>
              <a:t>Licenses and Certifications</a:t>
            </a:r>
          </a:p>
        </p:txBody>
      </p:sp>
      <p:sp>
        <p:nvSpPr>
          <p:cNvPr id="4" name="Title 3"/>
          <p:cNvSpPr>
            <a:spLocks noGrp="1"/>
          </p:cNvSpPr>
          <p:nvPr>
            <p:ph type="title"/>
          </p:nvPr>
        </p:nvSpPr>
        <p:spPr>
          <a:xfrm>
            <a:off x="2419" y="26578"/>
            <a:ext cx="8227181" cy="850911"/>
          </a:xfrm>
        </p:spPr>
        <p:txBody>
          <a:bodyPr vert="horz" lIns="91440" tIns="45720" rIns="91440" bIns="45720" rtlCol="0" anchor="ctr">
            <a:noAutofit/>
          </a:bodyPr>
          <a:lstStyle/>
          <a:p>
            <a:r>
              <a:rPr lang="en-US" sz="3200" b="1" dirty="0">
                <a:solidFill>
                  <a:srgbClr val="1E4386"/>
                </a:solidFill>
                <a:latin typeface="Arial" panose="020B0604020202020204" pitchFamily="34" charset="0"/>
                <a:cs typeface="Arial" panose="020B0604020202020204" pitchFamily="34" charset="0"/>
              </a:rPr>
              <a:t>Department-Initiated Data Changes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7" y="1267855"/>
            <a:ext cx="1735868" cy="1628949"/>
          </a:xfrm>
          <a:prstGeom prst="rect">
            <a:avLst/>
          </a:prstGeom>
        </p:spPr>
      </p:pic>
    </p:spTree>
    <p:custDataLst>
      <p:tags r:id="rId1"/>
    </p:custDataLst>
    <p:extLst>
      <p:ext uri="{BB962C8B-B14F-4D97-AF65-F5344CB8AC3E}">
        <p14:creationId xmlns:p14="http://schemas.microsoft.com/office/powerpoint/2010/main" val="1552102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436" y="40224"/>
            <a:ext cx="9026433" cy="850911"/>
          </a:xfrm>
        </p:spPr>
        <p:txBody>
          <a:bodyPr vert="horz" lIns="91440" tIns="45720" rIns="91440" bIns="45720" rtlCol="0" anchor="ctr">
            <a:noAutofit/>
          </a:bodyPr>
          <a:lstStyle/>
          <a:p>
            <a:r>
              <a:rPr lang="en-US" sz="3200" b="1" dirty="0">
                <a:solidFill>
                  <a:srgbClr val="1E4386"/>
                </a:solidFill>
                <a:latin typeface="Arial" panose="020B0604020202020204" pitchFamily="34" charset="0"/>
                <a:cs typeface="Arial" panose="020B0604020202020204" pitchFamily="34" charset="0"/>
              </a:rPr>
              <a:t>Personal Data – Key System Steps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588629817"/>
              </p:ext>
            </p:extLst>
          </p:nvPr>
        </p:nvGraphicFramePr>
        <p:xfrm>
          <a:off x="194872" y="1499016"/>
          <a:ext cx="8836017" cy="4368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46833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a:srcRect l="19013"/>
          <a:stretch/>
        </p:blipFill>
        <p:spPr>
          <a:xfrm>
            <a:off x="795889" y="2559900"/>
            <a:ext cx="7961396" cy="3619469"/>
          </a:xfrm>
          <a:prstGeom prst="rect">
            <a:avLst/>
          </a:prstGeom>
          <a:ln>
            <a:solidFill>
              <a:schemeClr val="tx1"/>
            </a:solidFill>
          </a:ln>
        </p:spPr>
      </p:pic>
      <p:sp>
        <p:nvSpPr>
          <p:cNvPr id="6" name="Content Placeholder 5"/>
          <p:cNvSpPr>
            <a:spLocks noGrp="1"/>
          </p:cNvSpPr>
          <p:nvPr>
            <p:ph idx="1"/>
          </p:nvPr>
        </p:nvSpPr>
        <p:spPr>
          <a:xfrm>
            <a:off x="457200" y="1090387"/>
            <a:ext cx="8229600" cy="1522758"/>
          </a:xfrm>
        </p:spPr>
        <p:txBody>
          <a:bodyPr>
            <a:normAutofit fontScale="92500" lnSpcReduction="10000"/>
          </a:bodyPr>
          <a:lstStyle/>
          <a:p>
            <a:pPr>
              <a:buClr>
                <a:srgbClr val="1D579B"/>
              </a:buClr>
              <a:buFont typeface="Arial" panose="020B0604020202020204" pitchFamily="34" charset="0"/>
              <a:buChar char="•"/>
            </a:pPr>
            <a:r>
              <a:rPr lang="en-US" sz="2000" dirty="0"/>
              <a:t>Use the </a:t>
            </a:r>
            <a:r>
              <a:rPr lang="en-US" sz="2000" b="1" dirty="0"/>
              <a:t>Transaction Template </a:t>
            </a:r>
            <a:r>
              <a:rPr lang="en-US" sz="2000" dirty="0"/>
              <a:t>section to select the type of template appropriate for the request.</a:t>
            </a:r>
          </a:p>
          <a:p>
            <a:pPr>
              <a:buClr>
                <a:srgbClr val="1D579B"/>
              </a:buClr>
              <a:buFont typeface="Arial" panose="020B0604020202020204" pitchFamily="34" charset="0"/>
              <a:buChar char="•"/>
            </a:pPr>
            <a:r>
              <a:rPr lang="en-US" sz="2000" dirty="0"/>
              <a:t>Use the </a:t>
            </a:r>
            <a:r>
              <a:rPr lang="en-US" sz="2000" b="1" dirty="0"/>
              <a:t>Transactions in Progress </a:t>
            </a:r>
            <a:r>
              <a:rPr lang="en-US" sz="2000" dirty="0"/>
              <a:t>section to review the template transactions </a:t>
            </a:r>
            <a:r>
              <a:rPr lang="en-US" sz="2000" u="sng" dirty="0"/>
              <a:t>you</a:t>
            </a:r>
            <a:r>
              <a:rPr lang="en-US" sz="2000" dirty="0"/>
              <a:t> have submitted or saved for later. You also can select and delete your transactions.</a:t>
            </a:r>
          </a:p>
        </p:txBody>
      </p:sp>
      <p:sp>
        <p:nvSpPr>
          <p:cNvPr id="5" name="Title 4"/>
          <p:cNvSpPr>
            <a:spLocks noGrp="1"/>
          </p:cNvSpPr>
          <p:nvPr>
            <p:ph type="title"/>
          </p:nvPr>
        </p:nvSpPr>
        <p:spPr>
          <a:xfrm>
            <a:off x="0" y="25158"/>
            <a:ext cx="8227181" cy="850911"/>
          </a:xfrm>
        </p:spPr>
        <p:txBody>
          <a:bodyPr vert="horz" lIns="91440" tIns="45720" rIns="91440" bIns="45720" rtlCol="0" anchor="ctr">
            <a:noAutofit/>
          </a:bodyPr>
          <a:lstStyle/>
          <a:p>
            <a:r>
              <a:rPr lang="en-US" sz="3200" b="1" dirty="0">
                <a:solidFill>
                  <a:srgbClr val="1E4386"/>
                </a:solidFill>
                <a:latin typeface="Arial" panose="020B0604020202020204" pitchFamily="34" charset="0"/>
                <a:cs typeface="Arial" panose="020B0604020202020204" pitchFamily="34" charset="0"/>
              </a:rPr>
              <a:t>Smart HR Transactions – Page</a:t>
            </a:r>
          </a:p>
        </p:txBody>
      </p:sp>
      <p:sp>
        <p:nvSpPr>
          <p:cNvPr id="8" name="Rectangle 7"/>
          <p:cNvSpPr>
            <a:spLocks noChangeArrowheads="1"/>
          </p:cNvSpPr>
          <p:nvPr/>
        </p:nvSpPr>
        <p:spPr bwMode="auto">
          <a:xfrm>
            <a:off x="1044013" y="4281298"/>
            <a:ext cx="7381464" cy="557920"/>
          </a:xfrm>
          <a:prstGeom prst="rect">
            <a:avLst/>
          </a:prstGeom>
          <a:noFill/>
          <a:ln w="1905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Rectangle 10"/>
          <p:cNvSpPr>
            <a:spLocks noChangeArrowheads="1"/>
          </p:cNvSpPr>
          <p:nvPr/>
        </p:nvSpPr>
        <p:spPr bwMode="auto">
          <a:xfrm>
            <a:off x="1016757" y="5128363"/>
            <a:ext cx="7431205" cy="836688"/>
          </a:xfrm>
          <a:prstGeom prst="rect">
            <a:avLst/>
          </a:prstGeom>
          <a:noFill/>
          <a:ln w="1905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Line Callout 1 12"/>
          <p:cNvSpPr/>
          <p:nvPr/>
        </p:nvSpPr>
        <p:spPr>
          <a:xfrm flipH="1">
            <a:off x="3859497" y="5532975"/>
            <a:ext cx="2189033" cy="770374"/>
          </a:xfrm>
          <a:prstGeom prst="borderCallout1">
            <a:avLst>
              <a:gd name="adj1" fmla="val 18365"/>
              <a:gd name="adj2" fmla="val 100720"/>
              <a:gd name="adj3" fmla="val 17082"/>
              <a:gd name="adj4" fmla="val 135467"/>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b="1" kern="0" dirty="0">
                <a:solidFill>
                  <a:srgbClr val="000000"/>
                </a:solidFill>
                <a:latin typeface="Arial" panose="020B0604020202020204" pitchFamily="34" charset="0"/>
                <a:ea typeface="Times New Roman"/>
                <a:cs typeface="Arial" panose="020B0604020202020204" pitchFamily="34" charset="0"/>
              </a:rPr>
              <a:t>Pending transactions </a:t>
            </a:r>
            <a:r>
              <a:rPr lang="en-US" sz="1200" kern="0" dirty="0">
                <a:solidFill>
                  <a:srgbClr val="000000"/>
                </a:solidFill>
                <a:latin typeface="Arial" panose="020B0604020202020204" pitchFamily="34" charset="0"/>
                <a:ea typeface="Times New Roman"/>
                <a:cs typeface="Arial" panose="020B0604020202020204" pitchFamily="34" charset="0"/>
              </a:rPr>
              <a:t>will appear here. If needed, you can delete transactions you have initiated.</a:t>
            </a:r>
          </a:p>
        </p:txBody>
      </p:sp>
      <p:sp>
        <p:nvSpPr>
          <p:cNvPr id="7" name="Rectangle 6"/>
          <p:cNvSpPr/>
          <p:nvPr/>
        </p:nvSpPr>
        <p:spPr>
          <a:xfrm>
            <a:off x="5279351" y="3344220"/>
            <a:ext cx="1807359" cy="694539"/>
          </a:xfrm>
          <a:prstGeom prst="rect">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Use the </a:t>
            </a:r>
            <a:r>
              <a:rPr lang="en-US" sz="1200" b="1" kern="0" dirty="0">
                <a:solidFill>
                  <a:srgbClr val="000000"/>
                </a:solidFill>
                <a:latin typeface="Arial" panose="020B0604020202020204" pitchFamily="34" charset="0"/>
                <a:ea typeface="Times New Roman"/>
                <a:cs typeface="Arial" panose="020B0604020202020204" pitchFamily="34" charset="0"/>
              </a:rPr>
              <a:t>Select Template </a:t>
            </a:r>
            <a:r>
              <a:rPr lang="en-US" sz="1200" kern="0" dirty="0">
                <a:solidFill>
                  <a:srgbClr val="000000"/>
                </a:solidFill>
                <a:latin typeface="Arial" panose="020B0604020202020204" pitchFamily="34" charset="0"/>
                <a:ea typeface="Times New Roman"/>
                <a:cs typeface="Arial" panose="020B0604020202020204" pitchFamily="34" charset="0"/>
              </a:rPr>
              <a:t>field to select the appropriate template</a:t>
            </a:r>
          </a:p>
        </p:txBody>
      </p:sp>
      <p:cxnSp>
        <p:nvCxnSpPr>
          <p:cNvPr id="4102" name="Elbow Connector 4101"/>
          <p:cNvCxnSpPr/>
          <p:nvPr/>
        </p:nvCxnSpPr>
        <p:spPr>
          <a:xfrm rot="10800000" flipV="1">
            <a:off x="3822026" y="3680816"/>
            <a:ext cx="1457325" cy="1053431"/>
          </a:xfrm>
          <a:prstGeom prst="bentConnector3">
            <a:avLst>
              <a:gd name="adj1" fmla="val 24509"/>
            </a:avLst>
          </a:prstGeom>
          <a:ln w="381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1358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subTnLst>
                                    <p:set>
                                      <p:cBhvr override="childStyle">
                                        <p:cTn dur="1" fill="hold" display="0" masterRel="nextClick" afterEffect="1"/>
                                        <p:tgtEl>
                                          <p:spTgt spid="410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47650" y="1345939"/>
            <a:ext cx="4342638" cy="4983480"/>
          </a:xfrm>
        </p:spPr>
        <p:txBody>
          <a:bodyPr>
            <a:normAutofit fontScale="92500" lnSpcReduction="10000"/>
          </a:bodyPr>
          <a:lstStyle/>
          <a:p>
            <a:pPr>
              <a:buClr>
                <a:srgbClr val="1D579B"/>
              </a:buClr>
              <a:buFont typeface="Arial" panose="020B0604020202020204" pitchFamily="34" charset="0"/>
              <a:buChar char="•"/>
            </a:pPr>
            <a:r>
              <a:rPr lang="en-US" sz="2400" dirty="0"/>
              <a:t>The </a:t>
            </a:r>
            <a:r>
              <a:rPr lang="en-US" sz="2400" b="1" dirty="0"/>
              <a:t>UC </a:t>
            </a:r>
            <a:r>
              <a:rPr lang="en-US" sz="2400" b="1" dirty="0" smtClean="0"/>
              <a:t>Person </a:t>
            </a:r>
            <a:r>
              <a:rPr lang="en-US" sz="2400" b="1" dirty="0"/>
              <a:t>Data </a:t>
            </a:r>
            <a:r>
              <a:rPr lang="en-US" sz="2400" dirty="0"/>
              <a:t>template can be used for staff or academic employees.</a:t>
            </a:r>
          </a:p>
          <a:p>
            <a:pPr>
              <a:spcBef>
                <a:spcPts val="1200"/>
              </a:spcBef>
              <a:buClr>
                <a:srgbClr val="1D579B"/>
              </a:buClr>
              <a:buFont typeface="Arial" panose="020B0604020202020204" pitchFamily="34" charset="0"/>
              <a:buChar char="•"/>
            </a:pPr>
            <a:r>
              <a:rPr lang="en-US" sz="2400" dirty="0"/>
              <a:t>If the employee has jobs in multiple </a:t>
            </a:r>
            <a:r>
              <a:rPr lang="en-US" sz="2400" dirty="0" smtClean="0"/>
              <a:t>business units, </a:t>
            </a:r>
            <a:r>
              <a:rPr lang="en-US" sz="2400" dirty="0"/>
              <a:t>the employee’s personal data should be updated by the employee’s Primary Job Location.</a:t>
            </a:r>
          </a:p>
          <a:p>
            <a:pPr>
              <a:spcBef>
                <a:spcPts val="1200"/>
              </a:spcBef>
              <a:buClr>
                <a:srgbClr val="1D579B"/>
              </a:buClr>
              <a:buFont typeface="Arial" panose="020B0604020202020204" pitchFamily="34" charset="0"/>
              <a:buChar char="•"/>
            </a:pPr>
            <a:r>
              <a:rPr lang="en-US" sz="2400" dirty="0"/>
              <a:t>Personal Data Changes </a:t>
            </a:r>
            <a:r>
              <a:rPr lang="en-US" sz="2400" b="1" u="sng" dirty="0" smtClean="0"/>
              <a:t>can </a:t>
            </a:r>
            <a:r>
              <a:rPr lang="en-US" sz="2400" dirty="0"/>
              <a:t>be submitted for </a:t>
            </a:r>
            <a:r>
              <a:rPr lang="en-US" sz="2400" dirty="0" smtClean="0"/>
              <a:t>future dated Hires, as long as the effective date is the SAME or GREATER than the hire date.</a:t>
            </a:r>
            <a:endParaRPr lang="en-US" sz="2400" dirty="0"/>
          </a:p>
        </p:txBody>
      </p:sp>
      <p:sp>
        <p:nvSpPr>
          <p:cNvPr id="4" name="Title 3"/>
          <p:cNvSpPr>
            <a:spLocks noGrp="1"/>
          </p:cNvSpPr>
          <p:nvPr>
            <p:ph type="title"/>
          </p:nvPr>
        </p:nvSpPr>
        <p:spPr>
          <a:xfrm>
            <a:off x="34437" y="16208"/>
            <a:ext cx="9326879" cy="850911"/>
          </a:xfrm>
        </p:spPr>
        <p:txBody>
          <a:bodyPr vert="horz" lIns="91440" tIns="45720" rIns="91440" bIns="45720" rtlCol="0" anchor="ctr">
            <a:noAutofit/>
          </a:bodyPr>
          <a:lstStyle/>
          <a:p>
            <a:r>
              <a:rPr lang="en-US" sz="3200" dirty="0"/>
              <a:t>Personal Data – Template Transaction</a:t>
            </a:r>
          </a:p>
        </p:txBody>
      </p:sp>
      <p:graphicFrame>
        <p:nvGraphicFramePr>
          <p:cNvPr id="7" name="Table 6"/>
          <p:cNvGraphicFramePr>
            <a:graphicFrameLocks noGrp="1"/>
          </p:cNvGraphicFramePr>
          <p:nvPr>
            <p:extLst/>
          </p:nvPr>
        </p:nvGraphicFramePr>
        <p:xfrm>
          <a:off x="4678853" y="1486722"/>
          <a:ext cx="4206240" cy="4196822"/>
        </p:xfrm>
        <a:graphic>
          <a:graphicData uri="http://schemas.openxmlformats.org/drawingml/2006/table">
            <a:tbl>
              <a:tblPr firstRow="1" bandRow="1">
                <a:tableStyleId>{7DF18680-E054-41AD-8BC1-D1AEF772440D}</a:tableStyleId>
              </a:tblPr>
              <a:tblGrid>
                <a:gridCol w="4206240">
                  <a:extLst>
                    <a:ext uri="{9D8B030D-6E8A-4147-A177-3AD203B41FA5}">
                      <a16:colId xmlns:a16="http://schemas.microsoft.com/office/drawing/2014/main" val="20000"/>
                    </a:ext>
                  </a:extLst>
                </a:gridCol>
              </a:tblGrid>
              <a:tr h="511223">
                <a:tc>
                  <a:txBody>
                    <a:bodyPr/>
                    <a:lstStyle/>
                    <a:p>
                      <a:pPr algn="ctr"/>
                      <a:r>
                        <a:rPr lang="en-US" sz="2400" dirty="0"/>
                        <a:t>Available</a:t>
                      </a:r>
                      <a:r>
                        <a:rPr lang="en-US" sz="2400" baseline="0" dirty="0"/>
                        <a:t> </a:t>
                      </a:r>
                      <a:r>
                        <a:rPr lang="en-US" sz="2400" dirty="0"/>
                        <a:t>Templates</a:t>
                      </a:r>
                    </a:p>
                  </a:txBody>
                  <a:tcPr/>
                </a:tc>
                <a:extLst>
                  <a:ext uri="{0D108BD9-81ED-4DB2-BD59-A6C34878D82A}">
                    <a16:rowId xmlns:a16="http://schemas.microsoft.com/office/drawing/2014/main" val="10000"/>
                  </a:ext>
                </a:extLst>
              </a:tr>
              <a:tr h="3685599">
                <a:tc>
                  <a:txBody>
                    <a:bodyPr/>
                    <a:lstStyle/>
                    <a:p>
                      <a:endParaRPr lang="en-US" sz="1800" b="1" dirty="0"/>
                    </a:p>
                  </a:txBody>
                  <a:tcPr/>
                </a:tc>
                <a:extLst>
                  <a:ext uri="{0D108BD9-81ED-4DB2-BD59-A6C34878D82A}">
                    <a16:rowId xmlns:a16="http://schemas.microsoft.com/office/drawing/2014/main" val="10001"/>
                  </a:ext>
                </a:extLst>
              </a:tr>
            </a:tbl>
          </a:graphicData>
        </a:graphic>
      </p:graphicFrame>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997" y="2054599"/>
            <a:ext cx="3979913"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a:spLocks noChangeArrowheads="1"/>
          </p:cNvSpPr>
          <p:nvPr/>
        </p:nvSpPr>
        <p:spPr bwMode="auto">
          <a:xfrm>
            <a:off x="4801124" y="3998415"/>
            <a:ext cx="3945074" cy="192844"/>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Tree>
    <p:custDataLst>
      <p:tags r:id="rId1"/>
    </p:custDataLst>
    <p:extLst>
      <p:ext uri="{BB962C8B-B14F-4D97-AF65-F5344CB8AC3E}">
        <p14:creationId xmlns:p14="http://schemas.microsoft.com/office/powerpoint/2010/main" val="1621040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939072" y="2785821"/>
            <a:ext cx="7505700" cy="3514725"/>
          </a:xfrm>
          <a:prstGeom prst="rect">
            <a:avLst/>
          </a:prstGeom>
          <a:ln>
            <a:solidFill>
              <a:srgbClr val="898989"/>
            </a:solidFill>
          </a:ln>
        </p:spPr>
      </p:pic>
      <p:sp>
        <p:nvSpPr>
          <p:cNvPr id="6" name="Content Placeholder 5"/>
          <p:cNvSpPr>
            <a:spLocks noGrp="1"/>
          </p:cNvSpPr>
          <p:nvPr>
            <p:ph idx="1"/>
          </p:nvPr>
        </p:nvSpPr>
        <p:spPr>
          <a:xfrm>
            <a:off x="440870" y="1143643"/>
            <a:ext cx="8229600" cy="4800600"/>
          </a:xfrm>
        </p:spPr>
        <p:txBody>
          <a:bodyPr>
            <a:normAutofit/>
          </a:bodyPr>
          <a:lstStyle/>
          <a:p>
            <a:pPr marL="0" indent="0">
              <a:buNone/>
            </a:pPr>
            <a:r>
              <a:rPr lang="en-US" sz="2400" dirty="0"/>
              <a:t>The </a:t>
            </a:r>
            <a:r>
              <a:rPr lang="en-US" sz="2400" b="1" dirty="0"/>
              <a:t>Personal Data Changes </a:t>
            </a:r>
            <a:r>
              <a:rPr lang="en-US" sz="2400" dirty="0"/>
              <a:t>template does not have any </a:t>
            </a:r>
            <a:r>
              <a:rPr lang="en-US" sz="2400" b="1" dirty="0"/>
              <a:t>Reason </a:t>
            </a:r>
            <a:r>
              <a:rPr lang="en-US" sz="2400" b="1" dirty="0" smtClean="0"/>
              <a:t>Codes associated</a:t>
            </a:r>
            <a:r>
              <a:rPr lang="en-US" sz="2400" dirty="0" smtClean="0"/>
              <a:t>.</a:t>
            </a:r>
          </a:p>
          <a:p>
            <a:pPr marL="0" indent="0">
              <a:buNone/>
            </a:pPr>
            <a:endParaRPr lang="en-US" sz="2400" dirty="0"/>
          </a:p>
          <a:p>
            <a:pPr marL="0" indent="0">
              <a:buNone/>
            </a:pPr>
            <a:r>
              <a:rPr lang="en-US" sz="2400" dirty="0" smtClean="0"/>
              <a:t>Simply enter </a:t>
            </a:r>
            <a:r>
              <a:rPr lang="en-US" sz="2400" dirty="0"/>
              <a:t>the </a:t>
            </a:r>
            <a:r>
              <a:rPr lang="en-US" sz="2400" b="1" dirty="0"/>
              <a:t>Employee ID </a:t>
            </a:r>
            <a:r>
              <a:rPr lang="en-US" sz="2400" dirty="0"/>
              <a:t>and the </a:t>
            </a:r>
            <a:r>
              <a:rPr lang="en-US" sz="2400" b="1" dirty="0"/>
              <a:t>Effective Date</a:t>
            </a:r>
            <a:r>
              <a:rPr lang="en-US" sz="2400" dirty="0"/>
              <a:t>.</a:t>
            </a:r>
          </a:p>
        </p:txBody>
      </p:sp>
      <p:sp>
        <p:nvSpPr>
          <p:cNvPr id="5" name="Title 4"/>
          <p:cNvSpPr>
            <a:spLocks noGrp="1"/>
          </p:cNvSpPr>
          <p:nvPr>
            <p:ph type="title"/>
          </p:nvPr>
        </p:nvSpPr>
        <p:spPr>
          <a:xfrm>
            <a:off x="2419" y="26369"/>
            <a:ext cx="8227181" cy="850911"/>
          </a:xfrm>
        </p:spPr>
        <p:txBody>
          <a:bodyPr vert="horz" lIns="91440" tIns="45720" rIns="91440" bIns="45720" rtlCol="0" anchor="ctr">
            <a:noAutofit/>
          </a:bodyPr>
          <a:lstStyle/>
          <a:p>
            <a:r>
              <a:rPr lang="en-US" sz="3200" b="1" dirty="0">
                <a:solidFill>
                  <a:srgbClr val="1E4386"/>
                </a:solidFill>
                <a:latin typeface="Arial" panose="020B0604020202020204" pitchFamily="34" charset="0"/>
                <a:cs typeface="Arial" panose="020B0604020202020204" pitchFamily="34" charset="0"/>
              </a:rPr>
              <a:t>Enter Transaction Details Page</a:t>
            </a:r>
          </a:p>
        </p:txBody>
      </p:sp>
      <p:sp>
        <p:nvSpPr>
          <p:cNvPr id="8" name="Line Callout 1 7"/>
          <p:cNvSpPr/>
          <p:nvPr/>
        </p:nvSpPr>
        <p:spPr>
          <a:xfrm flipH="1">
            <a:off x="4742326" y="4350589"/>
            <a:ext cx="1711720" cy="660551"/>
          </a:xfrm>
          <a:prstGeom prst="borderCallout1">
            <a:avLst>
              <a:gd name="adj1" fmla="val 80803"/>
              <a:gd name="adj2" fmla="val 100712"/>
              <a:gd name="adj3" fmla="val 107837"/>
              <a:gd name="adj4" fmla="val 132793"/>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Click the </a:t>
            </a:r>
            <a:r>
              <a:rPr lang="en-US" sz="1200" b="1" kern="0" dirty="0">
                <a:solidFill>
                  <a:srgbClr val="000000"/>
                </a:solidFill>
                <a:latin typeface="Arial" panose="020B0604020202020204" pitchFamily="34" charset="0"/>
                <a:ea typeface="Times New Roman"/>
                <a:cs typeface="Arial" panose="020B0604020202020204" pitchFamily="34" charset="0"/>
              </a:rPr>
              <a:t>Employee ID</a:t>
            </a:r>
            <a:r>
              <a:rPr lang="en-US" sz="1200" kern="0" dirty="0">
                <a:solidFill>
                  <a:srgbClr val="000000"/>
                </a:solidFill>
                <a:latin typeface="Arial" panose="020B0604020202020204" pitchFamily="34" charset="0"/>
                <a:ea typeface="Times New Roman"/>
                <a:cs typeface="Arial" panose="020B0604020202020204" pitchFamily="34" charset="0"/>
              </a:rPr>
              <a:t> search button to locate the employee. </a:t>
            </a:r>
          </a:p>
        </p:txBody>
      </p:sp>
      <p:sp>
        <p:nvSpPr>
          <p:cNvPr id="10" name="Line Callout 1 9"/>
          <p:cNvSpPr/>
          <p:nvPr/>
        </p:nvSpPr>
        <p:spPr>
          <a:xfrm flipH="1">
            <a:off x="560792" y="4543184"/>
            <a:ext cx="1370066" cy="935913"/>
          </a:xfrm>
          <a:prstGeom prst="borderCallout1">
            <a:avLst>
              <a:gd name="adj1" fmla="val 100114"/>
              <a:gd name="adj2" fmla="val 50185"/>
              <a:gd name="adj3" fmla="val 145518"/>
              <a:gd name="adj4" fmla="val 29635"/>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Click </a:t>
            </a:r>
            <a:r>
              <a:rPr lang="en-US" sz="1200" b="1" kern="0" dirty="0">
                <a:solidFill>
                  <a:srgbClr val="000000"/>
                </a:solidFill>
                <a:latin typeface="Arial" panose="020B0604020202020204" pitchFamily="34" charset="0"/>
                <a:ea typeface="Times New Roman"/>
                <a:cs typeface="Arial" panose="020B0604020202020204" pitchFamily="34" charset="0"/>
              </a:rPr>
              <a:t>Continue</a:t>
            </a:r>
            <a:r>
              <a:rPr lang="en-US" sz="1200" kern="0" dirty="0">
                <a:solidFill>
                  <a:srgbClr val="000000"/>
                </a:solidFill>
                <a:latin typeface="Arial" panose="020B0604020202020204" pitchFamily="34" charset="0"/>
                <a:ea typeface="Times New Roman"/>
                <a:cs typeface="Arial" panose="020B0604020202020204" pitchFamily="34" charset="0"/>
              </a:rPr>
              <a:t> to enter the remaining details of the personal data change.</a:t>
            </a:r>
          </a:p>
        </p:txBody>
      </p:sp>
      <p:sp>
        <p:nvSpPr>
          <p:cNvPr id="9" name="Line Callout 1 8"/>
          <p:cNvSpPr/>
          <p:nvPr/>
        </p:nvSpPr>
        <p:spPr>
          <a:xfrm flipH="1">
            <a:off x="4742326" y="5190813"/>
            <a:ext cx="1593837" cy="475664"/>
          </a:xfrm>
          <a:prstGeom prst="borderCallout1">
            <a:avLst>
              <a:gd name="adj1" fmla="val 31257"/>
              <a:gd name="adj2" fmla="val 100712"/>
              <a:gd name="adj3" fmla="val 36150"/>
              <a:gd name="adj4" fmla="val 127440"/>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Enter the </a:t>
            </a:r>
            <a:r>
              <a:rPr lang="en-US" sz="1200" b="1" kern="0" dirty="0">
                <a:solidFill>
                  <a:srgbClr val="000000"/>
                </a:solidFill>
                <a:latin typeface="Arial" panose="020B0604020202020204" pitchFamily="34" charset="0"/>
                <a:ea typeface="Times New Roman"/>
                <a:cs typeface="Arial" panose="020B0604020202020204" pitchFamily="34" charset="0"/>
              </a:rPr>
              <a:t>Effective Date</a:t>
            </a:r>
            <a:r>
              <a:rPr lang="en-US" sz="1200" kern="0" dirty="0">
                <a:solidFill>
                  <a:srgbClr val="000000"/>
                </a:solidFill>
                <a:latin typeface="Arial" panose="020B0604020202020204" pitchFamily="34" charset="0"/>
                <a:ea typeface="Times New Roman"/>
                <a:cs typeface="Arial" panose="020B0604020202020204" pitchFamily="34" charset="0"/>
              </a:rPr>
              <a:t> of the change.</a:t>
            </a:r>
          </a:p>
        </p:txBody>
      </p:sp>
    </p:spTree>
    <p:custDataLst>
      <p:tags r:id="rId1"/>
    </p:custDataLst>
    <p:extLst>
      <p:ext uri="{BB962C8B-B14F-4D97-AF65-F5344CB8AC3E}">
        <p14:creationId xmlns:p14="http://schemas.microsoft.com/office/powerpoint/2010/main" val="305443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9" name="Google Shape;119;p2"/>
          <p:cNvSpPr txBox="1">
            <a:spLocks noGrp="1"/>
          </p:cNvSpPr>
          <p:nvPr>
            <p:ph type="body" idx="3"/>
          </p:nvPr>
        </p:nvSpPr>
        <p:spPr>
          <a:xfrm>
            <a:off x="475488" y="2195512"/>
            <a:ext cx="4114800" cy="397668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Font typeface="Arial"/>
              <a:buChar char="•"/>
            </a:pPr>
            <a:r>
              <a:rPr lang="en-US" sz="2800" b="1" dirty="0" smtClean="0"/>
              <a:t>Name: </a:t>
            </a:r>
            <a:r>
              <a:rPr lang="en-US" sz="2800" dirty="0" smtClean="0"/>
              <a:t>Angel Rivera</a:t>
            </a:r>
            <a:endParaRPr dirty="0"/>
          </a:p>
          <a:p>
            <a:pPr marL="342900" lvl="0" indent="-342900" algn="l" rtl="0">
              <a:spcBef>
                <a:spcPts val="560"/>
              </a:spcBef>
              <a:spcAft>
                <a:spcPts val="0"/>
              </a:spcAft>
              <a:buClr>
                <a:schemeClr val="dk1"/>
              </a:buClr>
              <a:buSzPts val="2800"/>
              <a:buFont typeface="Arial"/>
              <a:buChar char="•"/>
            </a:pPr>
            <a:r>
              <a:rPr lang="en-US" sz="2800" b="1" dirty="0"/>
              <a:t>UCI </a:t>
            </a:r>
            <a:r>
              <a:rPr lang="en-US" sz="2800" b="1" dirty="0" smtClean="0"/>
              <a:t>Role</a:t>
            </a:r>
            <a:r>
              <a:rPr lang="en-US" sz="2800" dirty="0" smtClean="0"/>
              <a:t>: Training Lead</a:t>
            </a:r>
            <a:endParaRPr dirty="0"/>
          </a:p>
          <a:p>
            <a:pPr marL="342900" lvl="0" indent="-342900" algn="l" rtl="0">
              <a:spcBef>
                <a:spcPts val="560"/>
              </a:spcBef>
              <a:spcAft>
                <a:spcPts val="0"/>
              </a:spcAft>
              <a:buClr>
                <a:schemeClr val="dk1"/>
              </a:buClr>
              <a:buSzPts val="2800"/>
              <a:buFont typeface="Arial"/>
              <a:buChar char="•"/>
            </a:pPr>
            <a:r>
              <a:rPr lang="en-US" sz="2800" dirty="0" smtClean="0"/>
              <a:t>2 Years in UCPath</a:t>
            </a:r>
          </a:p>
          <a:p>
            <a:pPr marL="342900" lvl="0" indent="-342900" algn="l" rtl="0">
              <a:spcBef>
                <a:spcPts val="560"/>
              </a:spcBef>
              <a:spcAft>
                <a:spcPts val="0"/>
              </a:spcAft>
              <a:buClr>
                <a:schemeClr val="dk1"/>
              </a:buClr>
              <a:buSzPts val="2800"/>
              <a:buFont typeface="Arial"/>
              <a:buChar char="•"/>
            </a:pPr>
            <a:r>
              <a:rPr lang="en-US" sz="2800" dirty="0" smtClean="0"/>
              <a:t>10 Years of PeopleSoft related experience.</a:t>
            </a:r>
            <a:endParaRPr dirty="0"/>
          </a:p>
        </p:txBody>
      </p:sp>
      <p:sp>
        <p:nvSpPr>
          <p:cNvPr id="120" name="Google Shape;120;p2"/>
          <p:cNvSpPr txBox="1">
            <a:spLocks noGrp="1"/>
          </p:cNvSpPr>
          <p:nvPr>
            <p:ph type="body" idx="4"/>
          </p:nvPr>
        </p:nvSpPr>
        <p:spPr>
          <a:xfrm>
            <a:off x="475488" y="1371600"/>
            <a:ext cx="4114800" cy="82391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200"/>
              <a:buNone/>
            </a:pPr>
            <a:r>
              <a:rPr lang="en-US" sz="3200"/>
              <a:t>Instructor </a:t>
            </a:r>
            <a:endParaRPr/>
          </a:p>
        </p:txBody>
      </p:sp>
      <p:sp>
        <p:nvSpPr>
          <p:cNvPr id="121" name="Google Shape;121;p2"/>
          <p:cNvSpPr txBox="1">
            <a:spLocks noGrp="1"/>
          </p:cNvSpPr>
          <p:nvPr>
            <p:ph type="title"/>
          </p:nvPr>
        </p:nvSpPr>
        <p:spPr>
          <a:xfrm>
            <a:off x="393192" y="5866"/>
            <a:ext cx="8366760" cy="9601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Introductions </a:t>
            </a:r>
            <a:endParaRPr/>
          </a:p>
        </p:txBody>
      </p:sp>
      <p:pic>
        <p:nvPicPr>
          <p:cNvPr id="122" name="Google Shape;122;p2">
            <a:hlinkClick r:id="rId4" action="ppaction://hlinksldjump"/>
          </p:cNvPr>
          <p:cNvPicPr preferRelativeResize="0"/>
          <p:nvPr/>
        </p:nvPicPr>
        <p:blipFill rotWithShape="1">
          <a:blip r:embed="rId5">
            <a:alphaModFix/>
          </a:blip>
          <a:srcRect b="10636"/>
          <a:stretch/>
        </p:blipFill>
        <p:spPr>
          <a:xfrm>
            <a:off x="8515030" y="77986"/>
            <a:ext cx="537530" cy="518160"/>
          </a:xfrm>
          <a:prstGeom prst="rect">
            <a:avLst/>
          </a:prstGeom>
          <a:noFill/>
          <a:ln>
            <a:noFill/>
          </a:ln>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4719" y="1371600"/>
            <a:ext cx="4099076" cy="4256874"/>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52670" y="1257300"/>
            <a:ext cx="3896639" cy="4800600"/>
          </a:xfrm>
        </p:spPr>
        <p:txBody>
          <a:bodyPr>
            <a:normAutofit/>
          </a:bodyPr>
          <a:lstStyle/>
          <a:p>
            <a:pPr>
              <a:buClr>
                <a:srgbClr val="1D579B"/>
              </a:buClr>
              <a:buFont typeface="Arial" panose="020B0604020202020204" pitchFamily="34" charset="0"/>
              <a:buChar char="•"/>
            </a:pPr>
            <a:r>
              <a:rPr lang="en-US" sz="2200" dirty="0"/>
              <a:t>The employee’s existing personal information is automatically displayed. </a:t>
            </a:r>
          </a:p>
          <a:p>
            <a:pPr>
              <a:buClr>
                <a:srgbClr val="1D579B"/>
              </a:buClr>
              <a:buFont typeface="Arial" panose="020B0604020202020204" pitchFamily="34" charset="0"/>
              <a:buChar char="•"/>
            </a:pPr>
            <a:r>
              <a:rPr lang="en-US" sz="2200" dirty="0"/>
              <a:t>Update </a:t>
            </a:r>
            <a:r>
              <a:rPr lang="en-US" sz="2200" dirty="0" smtClean="0"/>
              <a:t>relevant </a:t>
            </a:r>
            <a:r>
              <a:rPr lang="en-US" sz="2200" dirty="0" err="1" smtClean="0"/>
              <a:t>emloyee</a:t>
            </a:r>
            <a:r>
              <a:rPr lang="en-US" sz="2200" dirty="0" smtClean="0"/>
              <a:t> </a:t>
            </a:r>
            <a:r>
              <a:rPr lang="en-US" sz="2200" dirty="0"/>
              <a:t>personal data.</a:t>
            </a:r>
          </a:p>
          <a:p>
            <a:pPr>
              <a:buClr>
                <a:srgbClr val="1D579B"/>
              </a:buClr>
              <a:buFont typeface="Arial" panose="020B0604020202020204" pitchFamily="34" charset="0"/>
              <a:buChar char="•"/>
            </a:pPr>
            <a:r>
              <a:rPr lang="en-US" sz="2200" dirty="0">
                <a:solidFill>
                  <a:srgbClr val="0066CC"/>
                </a:solidFill>
                <a:effectLst>
                  <a:outerShdw blurRad="38100" dist="38100" dir="2700000" algn="tl">
                    <a:srgbClr val="000000">
                      <a:alpha val="43137"/>
                    </a:srgbClr>
                  </a:outerShdw>
                </a:effectLst>
              </a:rPr>
              <a:t>Enter a comment to inform UCPC WFA Production specifically what field was updated.</a:t>
            </a:r>
          </a:p>
          <a:p>
            <a:pPr>
              <a:buClr>
                <a:srgbClr val="1D579B"/>
              </a:buClr>
              <a:buFont typeface="Arial" panose="020B0604020202020204" pitchFamily="34" charset="0"/>
              <a:buChar char="•"/>
            </a:pPr>
            <a:r>
              <a:rPr lang="en-US" sz="2200" dirty="0"/>
              <a:t>When complete, click the </a:t>
            </a:r>
            <a:r>
              <a:rPr lang="en-US" sz="2200" b="1" dirty="0"/>
              <a:t>Save and Submit </a:t>
            </a:r>
            <a:r>
              <a:rPr lang="en-US" sz="2200" dirty="0"/>
              <a:t>button to submit the template for review and approval. </a:t>
            </a:r>
          </a:p>
        </p:txBody>
      </p:sp>
      <p:sp>
        <p:nvSpPr>
          <p:cNvPr id="5" name="Title 4"/>
          <p:cNvSpPr>
            <a:spLocks noGrp="1"/>
          </p:cNvSpPr>
          <p:nvPr>
            <p:ph type="title"/>
          </p:nvPr>
        </p:nvSpPr>
        <p:spPr>
          <a:xfrm>
            <a:off x="17137" y="22891"/>
            <a:ext cx="8227181" cy="850911"/>
          </a:xfrm>
        </p:spPr>
        <p:txBody>
          <a:bodyPr vert="horz" lIns="91440" tIns="45720" rIns="91440" bIns="45720" rtlCol="0" anchor="ctr">
            <a:noAutofit/>
          </a:bodyPr>
          <a:lstStyle/>
          <a:p>
            <a:r>
              <a:rPr lang="en-US" sz="3200" dirty="0"/>
              <a:t>Enter Transaction Information Page</a:t>
            </a:r>
          </a:p>
        </p:txBody>
      </p:sp>
      <p:pic>
        <p:nvPicPr>
          <p:cNvPr id="3" name="Picture 2"/>
          <p:cNvPicPr>
            <a:picLocks noChangeAspect="1"/>
          </p:cNvPicPr>
          <p:nvPr/>
        </p:nvPicPr>
        <p:blipFill>
          <a:blip r:embed="rId4"/>
          <a:stretch>
            <a:fillRect/>
          </a:stretch>
        </p:blipFill>
        <p:spPr>
          <a:xfrm>
            <a:off x="4751495" y="1143000"/>
            <a:ext cx="4237656" cy="5029200"/>
          </a:xfrm>
          <a:prstGeom prst="rect">
            <a:avLst/>
          </a:prstGeom>
        </p:spPr>
      </p:pic>
    </p:spTree>
    <p:custDataLst>
      <p:tags r:id="rId1"/>
    </p:custDataLst>
    <p:extLst>
      <p:ext uri="{BB962C8B-B14F-4D97-AF65-F5344CB8AC3E}">
        <p14:creationId xmlns:p14="http://schemas.microsoft.com/office/powerpoint/2010/main" val="653889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885203" y="1371600"/>
            <a:ext cx="7819886" cy="5029200"/>
          </a:xfrm>
        </p:spPr>
        <p:txBody>
          <a:bodyPr>
            <a:noAutofit/>
          </a:bodyPr>
          <a:lstStyle/>
          <a:p>
            <a:pPr marL="0" indent="0">
              <a:buNone/>
            </a:pPr>
            <a:r>
              <a:rPr lang="en-US" b="1" dirty="0"/>
              <a:t>Having completed this </a:t>
            </a:r>
            <a:r>
              <a:rPr lang="en-US" b="1" dirty="0" smtClean="0"/>
              <a:t>lesson, </a:t>
            </a:r>
            <a:r>
              <a:rPr lang="en-US" b="1" dirty="0"/>
              <a:t>you should now be able to:</a:t>
            </a:r>
          </a:p>
          <a:p>
            <a:pPr marL="0" indent="0">
              <a:buNone/>
            </a:pPr>
            <a:endParaRPr lang="en-US" sz="2800" b="1" dirty="0"/>
          </a:p>
          <a:p>
            <a:pPr>
              <a:buClr>
                <a:srgbClr val="1D579B"/>
              </a:buClr>
              <a:buFont typeface="Arial" panose="020B0604020202020204" pitchFamily="34" charset="0"/>
              <a:buChar char="•"/>
            </a:pPr>
            <a:r>
              <a:rPr lang="en-US" sz="2800" dirty="0"/>
              <a:t>Describe the key system steps to complete a personal data change template transaction.</a:t>
            </a:r>
          </a:p>
          <a:p>
            <a:pPr>
              <a:buClr>
                <a:srgbClr val="1D579B"/>
              </a:buClr>
              <a:buFont typeface="Arial" panose="020B0604020202020204" pitchFamily="34" charset="0"/>
              <a:buChar char="•"/>
            </a:pPr>
            <a:r>
              <a:rPr lang="en-US" sz="2800" dirty="0"/>
              <a:t>View personal information.</a:t>
            </a:r>
          </a:p>
          <a:p>
            <a:pPr>
              <a:buClr>
                <a:srgbClr val="1D579B"/>
              </a:buClr>
              <a:buFont typeface="Arial" panose="020B0604020202020204" pitchFamily="34" charset="0"/>
              <a:buChar char="•"/>
            </a:pPr>
            <a:r>
              <a:rPr lang="en-US" sz="2800" dirty="0"/>
              <a:t>Initiate a personal data change template transaction.</a:t>
            </a:r>
          </a:p>
          <a:p>
            <a:pPr>
              <a:buClr>
                <a:srgbClr val="1D579B"/>
              </a:buClr>
              <a:buFont typeface="Arial" panose="020B0604020202020204" pitchFamily="34" charset="0"/>
              <a:buChar char="•"/>
            </a:pPr>
            <a:r>
              <a:rPr lang="en-US" sz="2800" dirty="0"/>
              <a:t>Update personal information UCPath pages.</a:t>
            </a:r>
          </a:p>
        </p:txBody>
      </p:sp>
      <p:sp>
        <p:nvSpPr>
          <p:cNvPr id="4" name="Title 3"/>
          <p:cNvSpPr>
            <a:spLocks noGrp="1"/>
          </p:cNvSpPr>
          <p:nvPr>
            <p:ph type="title"/>
          </p:nvPr>
        </p:nvSpPr>
        <p:spPr/>
        <p:txBody>
          <a:bodyPr/>
          <a:lstStyle/>
          <a:p>
            <a:r>
              <a:rPr lang="en-US" dirty="0" smtClean="0"/>
              <a:t>Lesson Complete</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255" y="1534786"/>
            <a:ext cx="630201" cy="645324"/>
          </a:xfrm>
          <a:prstGeom prst="rect">
            <a:avLst/>
          </a:prstGeom>
        </p:spPr>
      </p:pic>
    </p:spTree>
    <p:custDataLst>
      <p:tags r:id="rId1"/>
    </p:custDataLst>
    <p:extLst>
      <p:ext uri="{BB962C8B-B14F-4D97-AF65-F5344CB8AC3E}">
        <p14:creationId xmlns:p14="http://schemas.microsoft.com/office/powerpoint/2010/main" val="3205617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You now have the opportunity to assess your knowledge of the information presented in this module.</a:t>
            </a:r>
          </a:p>
          <a:p>
            <a:r>
              <a:rPr lang="en-US" sz="2400" dirty="0"/>
              <a:t>The questions and answers presented in this review help you to determine whether you remember and understand the important points.</a:t>
            </a:r>
          </a:p>
        </p:txBody>
      </p:sp>
      <p:sp>
        <p:nvSpPr>
          <p:cNvPr id="3" name="Text Placeholder 2"/>
          <p:cNvSpPr>
            <a:spLocks noGrp="1"/>
          </p:cNvSpPr>
          <p:nvPr>
            <p:ph type="body" idx="10"/>
          </p:nvPr>
        </p:nvSpPr>
        <p:spPr>
          <a:xfrm>
            <a:off x="457200" y="1257300"/>
            <a:ext cx="8229600" cy="640080"/>
          </a:xfrm>
        </p:spPr>
        <p:txBody>
          <a:bodyPr>
            <a:normAutofit/>
          </a:bodyPr>
          <a:lstStyle/>
          <a:p>
            <a:r>
              <a:rPr lang="en-US" sz="2600" dirty="0"/>
              <a:t>Assessment</a:t>
            </a:r>
          </a:p>
        </p:txBody>
      </p:sp>
      <p:sp>
        <p:nvSpPr>
          <p:cNvPr id="4" name="Title 3"/>
          <p:cNvSpPr>
            <a:spLocks noGrp="1"/>
          </p:cNvSpPr>
          <p:nvPr>
            <p:ph type="title"/>
          </p:nvPr>
        </p:nvSpPr>
        <p:spPr/>
        <p:txBody>
          <a:bodyPr/>
          <a:lstStyle/>
          <a:p>
            <a:r>
              <a:rPr lang="en-US" dirty="0"/>
              <a:t>Module Review</a:t>
            </a:r>
          </a:p>
        </p:txBody>
      </p:sp>
      <p:pic>
        <p:nvPicPr>
          <p:cNvPr id="5" name="Picture 4" descr="Double Blind &lt;strong&gt;Review&lt;/strong&gt; auf dem Prüfstand: Ein Fallbeispiel - Gedankensplit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8733" y="3648075"/>
            <a:ext cx="2356267" cy="2356267"/>
          </a:xfrm>
          <a:prstGeom prst="rect">
            <a:avLst/>
          </a:prstGeom>
        </p:spPr>
      </p:pic>
    </p:spTree>
    <p:custDataLst>
      <p:tags r:id="rId1"/>
    </p:custDataLst>
    <p:extLst>
      <p:ext uri="{BB962C8B-B14F-4D97-AF65-F5344CB8AC3E}">
        <p14:creationId xmlns:p14="http://schemas.microsoft.com/office/powerpoint/2010/main" val="2398412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00000"/>
              </a:lnSpc>
            </a:pPr>
            <a:r>
              <a:rPr lang="en-US" sz="2400" dirty="0"/>
              <a:t>There are several </a:t>
            </a:r>
            <a:r>
              <a:rPr lang="en-US" sz="2400" b="1" dirty="0"/>
              <a:t>Reason Codes </a:t>
            </a:r>
            <a:r>
              <a:rPr lang="en-US" sz="2400" dirty="0"/>
              <a:t>associated with the </a:t>
            </a:r>
            <a:r>
              <a:rPr lang="en-US" sz="2400" b="1" dirty="0"/>
              <a:t>UC </a:t>
            </a:r>
            <a:r>
              <a:rPr lang="en-US" sz="2400" b="1" dirty="0" smtClean="0"/>
              <a:t>Person </a:t>
            </a:r>
            <a:r>
              <a:rPr lang="en-US" sz="2400" b="1" dirty="0"/>
              <a:t>Data </a:t>
            </a:r>
            <a:r>
              <a:rPr lang="en-US" sz="2400" dirty="0"/>
              <a:t>template. </a:t>
            </a:r>
          </a:p>
        </p:txBody>
      </p:sp>
      <p:sp>
        <p:nvSpPr>
          <p:cNvPr id="4" name="Title 3"/>
          <p:cNvSpPr>
            <a:spLocks noGrp="1"/>
          </p:cNvSpPr>
          <p:nvPr>
            <p:ph type="title"/>
          </p:nvPr>
        </p:nvSpPr>
        <p:spPr/>
        <p:txBody>
          <a:bodyPr/>
          <a:lstStyle/>
          <a:p>
            <a:r>
              <a:rPr lang="en-US" dirty="0"/>
              <a:t>True or False</a:t>
            </a:r>
          </a:p>
        </p:txBody>
      </p:sp>
      <p:sp>
        <p:nvSpPr>
          <p:cNvPr id="5" name="Rounded Rectangle 4"/>
          <p:cNvSpPr/>
          <p:nvPr/>
        </p:nvSpPr>
        <p:spPr>
          <a:xfrm>
            <a:off x="1335316" y="2931887"/>
            <a:ext cx="2859314" cy="2075543"/>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bg1"/>
                </a:solidFill>
              </a:rPr>
              <a:t>True</a:t>
            </a:r>
            <a:endParaRPr lang="en-US" sz="3200" b="1" dirty="0">
              <a:solidFill>
                <a:schemeClr val="bg1"/>
              </a:solidFill>
            </a:endParaRPr>
          </a:p>
        </p:txBody>
      </p:sp>
      <p:sp>
        <p:nvSpPr>
          <p:cNvPr id="6" name="Rounded Rectangle 5"/>
          <p:cNvSpPr/>
          <p:nvPr/>
        </p:nvSpPr>
        <p:spPr>
          <a:xfrm>
            <a:off x="4896155" y="2931886"/>
            <a:ext cx="2859314" cy="2075543"/>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False</a:t>
            </a:r>
            <a:endParaRPr lang="en-US" sz="3200" b="1" dirty="0"/>
          </a:p>
        </p:txBody>
      </p:sp>
    </p:spTree>
    <p:custDataLst>
      <p:tags r:id="rId1"/>
    </p:custDataLst>
    <p:extLst>
      <p:ext uri="{BB962C8B-B14F-4D97-AF65-F5344CB8AC3E}">
        <p14:creationId xmlns:p14="http://schemas.microsoft.com/office/powerpoint/2010/main" val="2868618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6"/>
                                        </p:tgtEl>
                                        <p:attrNameLst>
                                          <p:attrName>fillcolor</p:attrName>
                                        </p:attrNameLst>
                                      </p:cBhvr>
                                      <p:to>
                                        <a:srgbClr val="00B050"/>
                                      </p:to>
                                    </p:animClr>
                                    <p:set>
                                      <p:cBhvr>
                                        <p:cTn id="14" dur="2000" fill="hold"/>
                                        <p:tgtEl>
                                          <p:spTgt spid="6"/>
                                        </p:tgtEl>
                                        <p:attrNameLst>
                                          <p:attrName>fill.type</p:attrName>
                                        </p:attrNameLst>
                                      </p:cBhvr>
                                      <p:to>
                                        <p:strVal val="solid"/>
                                      </p:to>
                                    </p:set>
                                    <p:set>
                                      <p:cBhvr>
                                        <p:cTn id="15"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1571625"/>
          </a:xfrm>
        </p:spPr>
        <p:txBody>
          <a:bodyPr>
            <a:normAutofit/>
          </a:bodyPr>
          <a:lstStyle/>
          <a:p>
            <a:pPr>
              <a:lnSpc>
                <a:spcPct val="100000"/>
              </a:lnSpc>
            </a:pPr>
            <a:r>
              <a:rPr lang="en-US" sz="2400" dirty="0"/>
              <a:t>A UC employee can update his or her birthdate through the UCPath portal. </a:t>
            </a:r>
          </a:p>
        </p:txBody>
      </p:sp>
      <p:sp>
        <p:nvSpPr>
          <p:cNvPr id="4" name="Title 3"/>
          <p:cNvSpPr>
            <a:spLocks noGrp="1"/>
          </p:cNvSpPr>
          <p:nvPr>
            <p:ph type="title"/>
          </p:nvPr>
        </p:nvSpPr>
        <p:spPr/>
        <p:txBody>
          <a:bodyPr/>
          <a:lstStyle/>
          <a:p>
            <a:r>
              <a:rPr lang="en-US" dirty="0"/>
              <a:t>True or False</a:t>
            </a:r>
          </a:p>
        </p:txBody>
      </p:sp>
      <p:sp>
        <p:nvSpPr>
          <p:cNvPr id="5" name="Rounded Rectangle 4"/>
          <p:cNvSpPr/>
          <p:nvPr/>
        </p:nvSpPr>
        <p:spPr>
          <a:xfrm>
            <a:off x="1335316" y="2943225"/>
            <a:ext cx="2859314" cy="2075543"/>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bg1"/>
                </a:solidFill>
              </a:rPr>
              <a:t>True</a:t>
            </a:r>
            <a:endParaRPr lang="en-US" sz="3200" b="1" dirty="0">
              <a:solidFill>
                <a:schemeClr val="bg1"/>
              </a:solidFill>
            </a:endParaRPr>
          </a:p>
        </p:txBody>
      </p:sp>
      <p:sp>
        <p:nvSpPr>
          <p:cNvPr id="6" name="Rounded Rectangle 5"/>
          <p:cNvSpPr/>
          <p:nvPr/>
        </p:nvSpPr>
        <p:spPr>
          <a:xfrm>
            <a:off x="4896155" y="2931886"/>
            <a:ext cx="2859314" cy="2075543"/>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False</a:t>
            </a:r>
            <a:endParaRPr lang="en-US" sz="3200" b="1" dirty="0"/>
          </a:p>
        </p:txBody>
      </p:sp>
    </p:spTree>
    <p:custDataLst>
      <p:tags r:id="rId1"/>
    </p:custDataLst>
    <p:extLst>
      <p:ext uri="{BB962C8B-B14F-4D97-AF65-F5344CB8AC3E}">
        <p14:creationId xmlns:p14="http://schemas.microsoft.com/office/powerpoint/2010/main" val="25874212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6"/>
                                        </p:tgtEl>
                                        <p:attrNameLst>
                                          <p:attrName>fillcolor</p:attrName>
                                        </p:attrNameLst>
                                      </p:cBhvr>
                                      <p:to>
                                        <a:srgbClr val="00B050"/>
                                      </p:to>
                                    </p:animClr>
                                    <p:set>
                                      <p:cBhvr>
                                        <p:cTn id="14" dur="2000" fill="hold"/>
                                        <p:tgtEl>
                                          <p:spTgt spid="6"/>
                                        </p:tgtEl>
                                        <p:attrNameLst>
                                          <p:attrName>fill.type</p:attrName>
                                        </p:attrNameLst>
                                      </p:cBhvr>
                                      <p:to>
                                        <p:strVal val="solid"/>
                                      </p:to>
                                    </p:set>
                                    <p:set>
                                      <p:cBhvr>
                                        <p:cTn id="15"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02608" y="1153232"/>
            <a:ext cx="8229600" cy="640080"/>
          </a:xfrm>
        </p:spPr>
        <p:txBody>
          <a:bodyPr>
            <a:normAutofit/>
          </a:bodyPr>
          <a:lstStyle/>
          <a:p>
            <a:r>
              <a:rPr lang="en-US" sz="2800" dirty="0" smtClean="0"/>
              <a:t>Personal Data Change Transaction</a:t>
            </a:r>
            <a:endParaRPr lang="en-US" sz="2800" dirty="0"/>
          </a:p>
        </p:txBody>
      </p:sp>
      <p:sp>
        <p:nvSpPr>
          <p:cNvPr id="4" name="Title 3"/>
          <p:cNvSpPr>
            <a:spLocks noGrp="1"/>
          </p:cNvSpPr>
          <p:nvPr>
            <p:ph type="title"/>
          </p:nvPr>
        </p:nvSpPr>
        <p:spPr/>
        <p:txBody>
          <a:bodyPr/>
          <a:lstStyle/>
          <a:p>
            <a:r>
              <a:rPr lang="en-US" dirty="0" smtClean="0"/>
              <a:t>Instructor Demo UPK</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9837" y="3254041"/>
            <a:ext cx="2859069" cy="2859069"/>
          </a:xfrm>
          <a:prstGeom prst="rect">
            <a:avLst/>
          </a:prstGeom>
          <a:ln>
            <a:noFill/>
          </a:ln>
          <a:effectLst>
            <a:outerShdw blurRad="292100" dist="139700" dir="2700000" algn="tl" rotWithShape="0">
              <a:srgbClr val="333333">
                <a:alpha val="65000"/>
              </a:srgbClr>
            </a:outerShdw>
          </a:effectLst>
        </p:spPr>
      </p:pic>
      <p:sp>
        <p:nvSpPr>
          <p:cNvPr id="7" name="Content Placeholder 1"/>
          <p:cNvSpPr>
            <a:spLocks noGrp="1"/>
          </p:cNvSpPr>
          <p:nvPr>
            <p:ph idx="1"/>
          </p:nvPr>
        </p:nvSpPr>
        <p:spPr>
          <a:xfrm>
            <a:off x="486915" y="1919618"/>
            <a:ext cx="8229600" cy="4234436"/>
          </a:xfrm>
        </p:spPr>
        <p:txBody>
          <a:bodyPr>
            <a:normAutofit/>
          </a:bodyPr>
          <a:lstStyle/>
          <a:p>
            <a:r>
              <a:rPr lang="en-US" sz="2400" dirty="0" smtClean="0">
                <a:latin typeface="Arial" panose="020B0604020202020204" pitchFamily="34" charset="0"/>
                <a:cs typeface="Arial" panose="020B0604020202020204" pitchFamily="34" charset="0"/>
              </a:rPr>
              <a:t>This is your opportunity to view this task on your own.</a:t>
            </a:r>
          </a:p>
          <a:p>
            <a:pPr lvl="1"/>
            <a:r>
              <a:rPr lang="en-US" sz="2400" dirty="0" smtClean="0">
                <a:latin typeface="Arial" panose="020B0604020202020204" pitchFamily="34" charset="0"/>
                <a:cs typeface="Arial" panose="020B0604020202020204" pitchFamily="34" charset="0"/>
              </a:rPr>
              <a:t>Open </a:t>
            </a:r>
            <a:r>
              <a:rPr lang="en-US" sz="2400" dirty="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hlinkClick r:id="rId5"/>
              </a:rPr>
              <a:t>UCPath Help site </a:t>
            </a:r>
            <a:r>
              <a:rPr lang="en-US" sz="2400" dirty="0">
                <a:latin typeface="Arial" panose="020B0604020202020204" pitchFamily="34" charset="0"/>
                <a:cs typeface="Arial" panose="020B0604020202020204" pitchFamily="34" charset="0"/>
              </a:rPr>
              <a:t>and refer to the </a:t>
            </a:r>
            <a:r>
              <a:rPr lang="en-US" sz="2400" i="1" dirty="0">
                <a:latin typeface="Arial" panose="020B0604020202020204" pitchFamily="34" charset="0"/>
                <a:cs typeface="Arial" panose="020B0604020202020204" pitchFamily="34" charset="0"/>
              </a:rPr>
              <a:t>Clone Template Transaction </a:t>
            </a:r>
            <a:r>
              <a:rPr lang="en-US" sz="2400" dirty="0">
                <a:latin typeface="Arial" panose="020B0604020202020204" pitchFamily="34" charset="0"/>
                <a:cs typeface="Arial" panose="020B0604020202020204" pitchFamily="34" charset="0"/>
              </a:rPr>
              <a:t>topic.</a:t>
            </a:r>
          </a:p>
          <a:p>
            <a:r>
              <a:rPr lang="en-US" sz="2400" dirty="0" smtClean="0">
                <a:latin typeface="Arial" panose="020B0604020202020204" pitchFamily="34" charset="0"/>
                <a:cs typeface="Arial" panose="020B0604020202020204" pitchFamily="34" charset="0"/>
              </a:rPr>
              <a:t>Launch the </a:t>
            </a:r>
            <a:r>
              <a:rPr lang="en-US" sz="2400" b="1" dirty="0" smtClean="0">
                <a:latin typeface="Arial" panose="020B0604020202020204" pitchFamily="34" charset="0"/>
                <a:cs typeface="Arial" panose="020B0604020202020204" pitchFamily="34" charset="0"/>
              </a:rPr>
              <a:t>See It </a:t>
            </a:r>
            <a:r>
              <a:rPr lang="en-US" sz="2400" dirty="0" smtClean="0">
                <a:latin typeface="Arial" panose="020B0604020202020204" pitchFamily="34" charset="0"/>
                <a:cs typeface="Arial" panose="020B0604020202020204" pitchFamily="34" charset="0"/>
              </a:rPr>
              <a:t>version of the topic.</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Ask </a:t>
            </a:r>
            <a:r>
              <a:rPr lang="en-US" sz="2400" dirty="0">
                <a:latin typeface="Arial" panose="020B0604020202020204" pitchFamily="34" charset="0"/>
                <a:cs typeface="Arial" panose="020B0604020202020204" pitchFamily="34" charset="0"/>
              </a:rPr>
              <a:t>your instructor for assistance.</a:t>
            </a:r>
          </a:p>
          <a:p>
            <a:pPr marL="457200" lvl="1" indent="0">
              <a:buNone/>
            </a:pPr>
            <a:endParaRPr lang="en-US" sz="2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28289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1722120" y="2123266"/>
            <a:ext cx="8366760" cy="749808"/>
          </a:xfrm>
        </p:spPr>
        <p:txBody>
          <a:bodyPr>
            <a:normAutofit/>
          </a:bodyPr>
          <a:lstStyle/>
          <a:p>
            <a:r>
              <a:rPr lang="en-US" sz="3600" dirty="0" smtClean="0">
                <a:solidFill>
                  <a:srgbClr val="FFC000"/>
                </a:solidFill>
              </a:rPr>
              <a:t>PART: Lesson</a:t>
            </a:r>
            <a:r>
              <a:rPr lang="en-US" sz="3600" dirty="0" smtClean="0">
                <a:solidFill>
                  <a:schemeClr val="tx1">
                    <a:lumMod val="75000"/>
                    <a:lumOff val="25000"/>
                  </a:schemeClr>
                </a:solidFill>
              </a:rPr>
              <a:t> </a:t>
            </a:r>
            <a:r>
              <a:rPr lang="en-US" sz="3600" dirty="0">
                <a:solidFill>
                  <a:srgbClr val="FFC000"/>
                </a:solidFill>
              </a:rPr>
              <a:t>2</a:t>
            </a:r>
          </a:p>
        </p:txBody>
      </p:sp>
      <p:sp>
        <p:nvSpPr>
          <p:cNvPr id="8" name="Text Placeholder 1"/>
          <p:cNvSpPr>
            <a:spLocks noGrp="1"/>
          </p:cNvSpPr>
          <p:nvPr>
            <p:ph type="body" idx="1"/>
          </p:nvPr>
        </p:nvSpPr>
        <p:spPr>
          <a:xfrm>
            <a:off x="1912620" y="2957357"/>
            <a:ext cx="8348472" cy="1096124"/>
          </a:xfrm>
        </p:spPr>
        <p:txBody>
          <a:bodyPr/>
          <a:lstStyle/>
          <a:p>
            <a:r>
              <a:rPr lang="en-US" sz="4400" b="1" dirty="0" smtClean="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Rehire Transactions</a:t>
            </a:r>
            <a:endParaRPr lang="en-US" sz="44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endParaRPr>
          </a:p>
          <a:p>
            <a:endParaRPr lang="en-US" sz="48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endParaRPr>
          </a:p>
        </p:txBody>
      </p:sp>
      <p:sp>
        <p:nvSpPr>
          <p:cNvPr id="9" name="Curved Right Arrow 8"/>
          <p:cNvSpPr/>
          <p:nvPr/>
        </p:nvSpPr>
        <p:spPr>
          <a:xfrm>
            <a:off x="289560" y="2286928"/>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 name="Picture 9">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b="10636"/>
          <a:stretch/>
        </p:blipFill>
        <p:spPr>
          <a:xfrm>
            <a:off x="8515030" y="77986"/>
            <a:ext cx="537530" cy="518160"/>
          </a:xfrm>
          <a:prstGeom prst="rect">
            <a:avLst/>
          </a:prstGeom>
        </p:spPr>
      </p:pic>
    </p:spTree>
    <p:custDataLst>
      <p:tags r:id="rId1"/>
    </p:custDataLst>
    <p:extLst>
      <p:ext uri="{BB962C8B-B14F-4D97-AF65-F5344CB8AC3E}">
        <p14:creationId xmlns:p14="http://schemas.microsoft.com/office/powerpoint/2010/main" val="121386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993306611"/>
              </p:ext>
            </p:extLst>
          </p:nvPr>
        </p:nvGraphicFramePr>
        <p:xfrm>
          <a:off x="273072" y="1371600"/>
          <a:ext cx="4044095" cy="39729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ontent Placeholder 1"/>
          <p:cNvSpPr>
            <a:spLocks noGrp="1"/>
          </p:cNvSpPr>
          <p:nvPr>
            <p:ph sz="half" idx="2"/>
          </p:nvPr>
        </p:nvSpPr>
        <p:spPr>
          <a:xfrm>
            <a:off x="4572000" y="1371600"/>
            <a:ext cx="4454434" cy="5029200"/>
          </a:xfrm>
        </p:spPr>
        <p:txBody>
          <a:bodyPr>
            <a:normAutofit/>
          </a:bodyPr>
          <a:lstStyle/>
          <a:p>
            <a:pPr marL="0" indent="0">
              <a:buNone/>
            </a:pPr>
            <a:r>
              <a:rPr lang="en-US" sz="2800" b="1" dirty="0"/>
              <a:t>The module learning objectives are:</a:t>
            </a:r>
          </a:p>
          <a:p>
            <a:r>
              <a:rPr lang="en-US" sz="2400" dirty="0"/>
              <a:t>Describe the key system steps to complete a rehire template transaction.</a:t>
            </a:r>
          </a:p>
          <a:p>
            <a:r>
              <a:rPr lang="en-US" sz="2400" dirty="0"/>
              <a:t>Initiate a rehire template transaction.</a:t>
            </a:r>
          </a:p>
          <a:p>
            <a:r>
              <a:rPr lang="en-US" sz="2400" dirty="0"/>
              <a:t>Initiate a rehire reinstatement template transaction.</a:t>
            </a:r>
          </a:p>
        </p:txBody>
      </p:sp>
      <p:sp>
        <p:nvSpPr>
          <p:cNvPr id="4" name="Title 3"/>
          <p:cNvSpPr>
            <a:spLocks noGrp="1"/>
          </p:cNvSpPr>
          <p:nvPr>
            <p:ph type="title"/>
          </p:nvPr>
        </p:nvSpPr>
        <p:spPr/>
        <p:txBody>
          <a:bodyPr/>
          <a:lstStyle/>
          <a:p>
            <a:r>
              <a:rPr lang="en-US" dirty="0"/>
              <a:t>Lesson Objectives</a:t>
            </a:r>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sp>
        <p:nvSpPr>
          <p:cNvPr id="10" name="5-Point Star 9"/>
          <p:cNvSpPr/>
          <p:nvPr/>
        </p:nvSpPr>
        <p:spPr>
          <a:xfrm>
            <a:off x="736752" y="2353456"/>
            <a:ext cx="537411" cy="462196"/>
          </a:xfrm>
          <a:prstGeom prst="star5">
            <a:avLst/>
          </a:prstGeom>
          <a:solidFill>
            <a:srgbClr val="FFFF00"/>
          </a:solidFill>
          <a:ln>
            <a:solidFill>
              <a:srgbClr val="0954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64062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19921" y="1184833"/>
            <a:ext cx="4305775" cy="4800600"/>
          </a:xfrm>
        </p:spPr>
        <p:txBody>
          <a:bodyPr>
            <a:noAutofit/>
          </a:bodyPr>
          <a:lstStyle/>
          <a:p>
            <a:pPr marL="0" indent="0">
              <a:buNone/>
            </a:pPr>
            <a:r>
              <a:rPr lang="en-US" sz="2600" dirty="0"/>
              <a:t>Use the </a:t>
            </a:r>
            <a:r>
              <a:rPr lang="en-US" sz="2600" b="1" dirty="0"/>
              <a:t>UC Rehire </a:t>
            </a:r>
            <a:r>
              <a:rPr lang="en-US" sz="2600" dirty="0"/>
              <a:t>template to rehire a previous UC employee from the same business </a:t>
            </a:r>
            <a:r>
              <a:rPr lang="en-US" sz="2600" dirty="0" smtClean="0"/>
              <a:t>unit.</a:t>
            </a:r>
            <a:endParaRPr lang="en-US" sz="2600" dirty="0"/>
          </a:p>
          <a:p>
            <a:r>
              <a:rPr lang="en-US" sz="2000" dirty="0"/>
              <a:t>The </a:t>
            </a:r>
            <a:r>
              <a:rPr lang="en-US" sz="2000" b="1" dirty="0"/>
              <a:t>Rehire</a:t>
            </a:r>
            <a:r>
              <a:rPr lang="en-US" sz="2000" dirty="0"/>
              <a:t> template can be used only when there is an existing employee record within the same </a:t>
            </a:r>
            <a:r>
              <a:rPr lang="en-US" sz="2000" dirty="0" smtClean="0"/>
              <a:t>business </a:t>
            </a:r>
            <a:r>
              <a:rPr lang="en-US" sz="2000" dirty="0" smtClean="0"/>
              <a:t>unit </a:t>
            </a:r>
            <a:r>
              <a:rPr lang="en-US" sz="2000" b="1" dirty="0" smtClean="0"/>
              <a:t>with a gap in service</a:t>
            </a:r>
            <a:r>
              <a:rPr lang="en-US" sz="2000" dirty="0" smtClean="0"/>
              <a:t>.</a:t>
            </a:r>
          </a:p>
          <a:p>
            <a:pPr marL="25400" indent="0">
              <a:buNone/>
            </a:pPr>
            <a:endParaRPr lang="en-US" sz="2000" dirty="0"/>
          </a:p>
          <a:p>
            <a:r>
              <a:rPr lang="en-US" sz="2000" b="1" dirty="0"/>
              <a:t>If the employee's only terminated employee record is at a different </a:t>
            </a:r>
            <a:r>
              <a:rPr lang="en-US" sz="2000" b="1" dirty="0" smtClean="0"/>
              <a:t>BU or Location, </a:t>
            </a:r>
            <a:r>
              <a:rPr lang="en-US" sz="2000" b="1" dirty="0"/>
              <a:t>you must use the </a:t>
            </a:r>
            <a:r>
              <a:rPr lang="en-US" sz="2000" b="1" dirty="0" smtClean="0"/>
              <a:t>Full Hire </a:t>
            </a:r>
            <a:r>
              <a:rPr lang="en-US" sz="2000" b="1" dirty="0"/>
              <a:t>template with the appropriate </a:t>
            </a:r>
            <a:r>
              <a:rPr lang="en-US" sz="2000" b="1" u="sng" dirty="0"/>
              <a:t>rehire reason </a:t>
            </a:r>
            <a:r>
              <a:rPr lang="en-US" sz="2000" b="1" dirty="0"/>
              <a:t>code.</a:t>
            </a:r>
          </a:p>
        </p:txBody>
      </p:sp>
      <p:sp>
        <p:nvSpPr>
          <p:cNvPr id="4" name="Title 3"/>
          <p:cNvSpPr>
            <a:spLocks noGrp="1"/>
          </p:cNvSpPr>
          <p:nvPr>
            <p:ph type="title"/>
          </p:nvPr>
        </p:nvSpPr>
        <p:spPr/>
        <p:txBody>
          <a:bodyPr/>
          <a:lstStyle/>
          <a:p>
            <a:r>
              <a:rPr lang="en-US" dirty="0" smtClean="0"/>
              <a:t>Rehire  </a:t>
            </a:r>
            <a:r>
              <a:rPr lang="en-US" dirty="0"/>
              <a:t>– Overview</a:t>
            </a:r>
          </a:p>
        </p:txBody>
      </p:sp>
      <p:graphicFrame>
        <p:nvGraphicFramePr>
          <p:cNvPr id="7" name="Table 6"/>
          <p:cNvGraphicFramePr>
            <a:graphicFrameLocks noGrp="1"/>
          </p:cNvGraphicFramePr>
          <p:nvPr/>
        </p:nvGraphicFramePr>
        <p:xfrm>
          <a:off x="4602653" y="1486722"/>
          <a:ext cx="4206240" cy="4196822"/>
        </p:xfrm>
        <a:graphic>
          <a:graphicData uri="http://schemas.openxmlformats.org/drawingml/2006/table">
            <a:tbl>
              <a:tblPr firstRow="1" bandRow="1">
                <a:tableStyleId>{93296810-A885-4BE3-A3E7-6D5BEEA58F35}</a:tableStyleId>
              </a:tblPr>
              <a:tblGrid>
                <a:gridCol w="4206240">
                  <a:extLst>
                    <a:ext uri="{9D8B030D-6E8A-4147-A177-3AD203B41FA5}">
                      <a16:colId xmlns:a16="http://schemas.microsoft.com/office/drawing/2014/main" val="20000"/>
                    </a:ext>
                  </a:extLst>
                </a:gridCol>
              </a:tblGrid>
              <a:tr h="511223">
                <a:tc>
                  <a:txBody>
                    <a:bodyPr/>
                    <a:lstStyle/>
                    <a:p>
                      <a:pPr algn="ctr"/>
                      <a:r>
                        <a:rPr lang="en-US" sz="2400" dirty="0"/>
                        <a:t>Available</a:t>
                      </a:r>
                      <a:r>
                        <a:rPr lang="en-US" sz="2400" baseline="0" dirty="0"/>
                        <a:t> </a:t>
                      </a:r>
                      <a:r>
                        <a:rPr lang="en-US" sz="2400" dirty="0"/>
                        <a:t>Templates</a:t>
                      </a:r>
                    </a:p>
                  </a:txBody>
                  <a:tcPr/>
                </a:tc>
                <a:extLst>
                  <a:ext uri="{0D108BD9-81ED-4DB2-BD59-A6C34878D82A}">
                    <a16:rowId xmlns:a16="http://schemas.microsoft.com/office/drawing/2014/main" val="10000"/>
                  </a:ext>
                </a:extLst>
              </a:tr>
              <a:tr h="3685599">
                <a:tc>
                  <a:txBody>
                    <a:bodyPr/>
                    <a:lstStyle/>
                    <a:p>
                      <a:endParaRPr lang="en-US" sz="1800" b="1" dirty="0"/>
                    </a:p>
                  </a:txBody>
                  <a:tcPr/>
                </a:tc>
                <a:extLst>
                  <a:ext uri="{0D108BD9-81ED-4DB2-BD59-A6C34878D82A}">
                    <a16:rowId xmlns:a16="http://schemas.microsoft.com/office/drawing/2014/main" val="10001"/>
                  </a:ext>
                </a:extLst>
              </a:tr>
            </a:tbl>
          </a:graphicData>
        </a:graphic>
      </p:graphicFrame>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797" y="2054599"/>
            <a:ext cx="3979913"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a:spLocks noChangeArrowheads="1"/>
          </p:cNvSpPr>
          <p:nvPr/>
        </p:nvSpPr>
        <p:spPr bwMode="auto">
          <a:xfrm>
            <a:off x="4723487" y="4188917"/>
            <a:ext cx="3984525" cy="342279"/>
          </a:xfrm>
          <a:prstGeom prst="rect">
            <a:avLst/>
          </a:prstGeom>
          <a:noFill/>
          <a:ln w="1905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Tree>
    <p:custDataLst>
      <p:tags r:id="rId1"/>
    </p:custDataLst>
    <p:extLst>
      <p:ext uri="{BB962C8B-B14F-4D97-AF65-F5344CB8AC3E}">
        <p14:creationId xmlns:p14="http://schemas.microsoft.com/office/powerpoint/2010/main" val="682984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55" y="0"/>
            <a:ext cx="8227181" cy="850911"/>
          </a:xfrm>
        </p:spPr>
        <p:txBody>
          <a:bodyPr vert="horz" lIns="91440" tIns="45720" rIns="91440" bIns="45720" rtlCol="0" anchor="ctr">
            <a:normAutofit/>
          </a:bodyPr>
          <a:lstStyle/>
          <a:p>
            <a:r>
              <a:rPr lang="en-US" b="1" dirty="0" smtClean="0">
                <a:solidFill>
                  <a:srgbClr val="1E4386"/>
                </a:solidFill>
                <a:latin typeface="Arial" panose="020B0604020202020204" pitchFamily="34" charset="0"/>
                <a:cs typeface="Arial" panose="020B0604020202020204" pitchFamily="34" charset="0"/>
              </a:rPr>
              <a:t>Other Rehire </a:t>
            </a:r>
            <a:r>
              <a:rPr lang="en-US" b="1" dirty="0">
                <a:solidFill>
                  <a:srgbClr val="1E4386"/>
                </a:solidFill>
                <a:latin typeface="Arial" panose="020B0604020202020204" pitchFamily="34" charset="0"/>
                <a:cs typeface="Arial" panose="020B0604020202020204" pitchFamily="34" charset="0"/>
              </a:rPr>
              <a:t>Scenarios</a:t>
            </a:r>
          </a:p>
        </p:txBody>
      </p:sp>
      <p:graphicFrame>
        <p:nvGraphicFramePr>
          <p:cNvPr id="7" name="Table 6"/>
          <p:cNvGraphicFramePr>
            <a:graphicFrameLocks noGrp="1"/>
          </p:cNvGraphicFramePr>
          <p:nvPr>
            <p:extLst>
              <p:ext uri="{D42A27DB-BD31-4B8C-83A1-F6EECF244321}">
                <p14:modId xmlns:p14="http://schemas.microsoft.com/office/powerpoint/2010/main" val="1907800652"/>
              </p:ext>
            </p:extLst>
          </p:nvPr>
        </p:nvGraphicFramePr>
        <p:xfrm>
          <a:off x="4602653" y="1201912"/>
          <a:ext cx="4206240" cy="4196822"/>
        </p:xfrm>
        <a:graphic>
          <a:graphicData uri="http://schemas.openxmlformats.org/drawingml/2006/table">
            <a:tbl>
              <a:tblPr firstRow="1" bandRow="1">
                <a:tableStyleId>{93296810-A885-4BE3-A3E7-6D5BEEA58F35}</a:tableStyleId>
              </a:tblPr>
              <a:tblGrid>
                <a:gridCol w="4206240">
                  <a:extLst>
                    <a:ext uri="{9D8B030D-6E8A-4147-A177-3AD203B41FA5}">
                      <a16:colId xmlns:a16="http://schemas.microsoft.com/office/drawing/2014/main" val="20000"/>
                    </a:ext>
                  </a:extLst>
                </a:gridCol>
              </a:tblGrid>
              <a:tr h="511223">
                <a:tc>
                  <a:txBody>
                    <a:bodyPr/>
                    <a:lstStyle/>
                    <a:p>
                      <a:pPr algn="ctr"/>
                      <a:r>
                        <a:rPr lang="en-US" sz="2400" dirty="0"/>
                        <a:t>All Smart HR Templates</a:t>
                      </a:r>
                    </a:p>
                  </a:txBody>
                  <a:tcPr/>
                </a:tc>
                <a:extLst>
                  <a:ext uri="{0D108BD9-81ED-4DB2-BD59-A6C34878D82A}">
                    <a16:rowId xmlns:a16="http://schemas.microsoft.com/office/drawing/2014/main" val="10000"/>
                  </a:ext>
                </a:extLst>
              </a:tr>
              <a:tr h="3685599">
                <a:tc>
                  <a:txBody>
                    <a:bodyPr/>
                    <a:lstStyle/>
                    <a:p>
                      <a:endParaRPr lang="en-US" sz="1800" b="1" dirty="0"/>
                    </a:p>
                  </a:txBody>
                  <a:tcPr/>
                </a:tc>
                <a:extLst>
                  <a:ext uri="{0D108BD9-81ED-4DB2-BD59-A6C34878D82A}">
                    <a16:rowId xmlns:a16="http://schemas.microsoft.com/office/drawing/2014/main" val="10001"/>
                  </a:ext>
                </a:extLst>
              </a:tr>
            </a:tbl>
          </a:graphicData>
        </a:graphic>
      </p:graphicFrame>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797" y="1769789"/>
            <a:ext cx="3979913"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a:spLocks noChangeArrowheads="1"/>
          </p:cNvSpPr>
          <p:nvPr/>
        </p:nvSpPr>
        <p:spPr bwMode="auto">
          <a:xfrm>
            <a:off x="4718797" y="2526265"/>
            <a:ext cx="3984525" cy="342279"/>
          </a:xfrm>
          <a:prstGeom prst="rect">
            <a:avLst/>
          </a:prstGeom>
          <a:noFill/>
          <a:ln w="1905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EA2B59D9-7B33-477B-B27E-6AE68891A648}"/>
              </a:ext>
            </a:extLst>
          </p:cNvPr>
          <p:cNvSpPr>
            <a:spLocks noChangeArrowheads="1"/>
          </p:cNvSpPr>
          <p:nvPr/>
        </p:nvSpPr>
        <p:spPr bwMode="auto">
          <a:xfrm>
            <a:off x="4713426" y="3221741"/>
            <a:ext cx="3984525" cy="342279"/>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9D1DE815-8C20-43FD-A777-FB629E5C9061}"/>
              </a:ext>
            </a:extLst>
          </p:cNvPr>
          <p:cNvSpPr>
            <a:spLocks noChangeArrowheads="1"/>
          </p:cNvSpPr>
          <p:nvPr/>
        </p:nvSpPr>
        <p:spPr bwMode="auto">
          <a:xfrm>
            <a:off x="4713426" y="3914155"/>
            <a:ext cx="3984525" cy="342279"/>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graphicFrame>
        <p:nvGraphicFramePr>
          <p:cNvPr id="5" name="Content Placeholder 4">
            <a:extLst>
              <a:ext uri="{FF2B5EF4-FFF2-40B4-BE49-F238E27FC236}">
                <a16:creationId xmlns:a16="http://schemas.microsoft.com/office/drawing/2014/main" id="{DFE70EF2-00BB-4E66-804F-77EEE0849072}"/>
              </a:ext>
            </a:extLst>
          </p:cNvPr>
          <p:cNvGraphicFramePr>
            <a:graphicFrameLocks noGrp="1"/>
          </p:cNvGraphicFramePr>
          <p:nvPr>
            <p:ph idx="1"/>
            <p:extLst>
              <p:ext uri="{D42A27DB-BD31-4B8C-83A1-F6EECF244321}">
                <p14:modId xmlns:p14="http://schemas.microsoft.com/office/powerpoint/2010/main" val="2377178350"/>
              </p:ext>
            </p:extLst>
          </p:nvPr>
        </p:nvGraphicFramePr>
        <p:xfrm>
          <a:off x="457200" y="1198303"/>
          <a:ext cx="4035270" cy="4196823"/>
        </p:xfrm>
        <a:graphic>
          <a:graphicData uri="http://schemas.openxmlformats.org/drawingml/2006/table">
            <a:tbl>
              <a:tblPr firstRow="1" bandRow="1">
                <a:tableStyleId>{5C22544A-7EE6-4342-B048-85BDC9FD1C3A}</a:tableStyleId>
              </a:tblPr>
              <a:tblGrid>
                <a:gridCol w="2523744">
                  <a:extLst>
                    <a:ext uri="{9D8B030D-6E8A-4147-A177-3AD203B41FA5}">
                      <a16:colId xmlns:a16="http://schemas.microsoft.com/office/drawing/2014/main" val="1879625683"/>
                    </a:ext>
                  </a:extLst>
                </a:gridCol>
                <a:gridCol w="1511526">
                  <a:extLst>
                    <a:ext uri="{9D8B030D-6E8A-4147-A177-3AD203B41FA5}">
                      <a16:colId xmlns:a16="http://schemas.microsoft.com/office/drawing/2014/main" val="844580254"/>
                    </a:ext>
                  </a:extLst>
                </a:gridCol>
              </a:tblGrid>
              <a:tr h="652839">
                <a:tc>
                  <a:txBody>
                    <a:bodyPr/>
                    <a:lstStyle/>
                    <a:p>
                      <a:r>
                        <a:rPr lang="en-US" dirty="0"/>
                        <a:t>Rehire Scenario</a:t>
                      </a:r>
                    </a:p>
                  </a:txBody>
                  <a:tcPr/>
                </a:tc>
                <a:tc>
                  <a:txBody>
                    <a:bodyPr/>
                    <a:lstStyle/>
                    <a:p>
                      <a:pPr algn="ctr"/>
                      <a:r>
                        <a:rPr lang="en-US" dirty="0"/>
                        <a:t>Template to Use</a:t>
                      </a:r>
                    </a:p>
                  </a:txBody>
                  <a:tcPr/>
                </a:tc>
                <a:extLst>
                  <a:ext uri="{0D108BD9-81ED-4DB2-BD59-A6C34878D82A}">
                    <a16:rowId xmlns:a16="http://schemas.microsoft.com/office/drawing/2014/main" val="572581953"/>
                  </a:ext>
                </a:extLst>
              </a:tr>
              <a:tr h="1181328">
                <a:tc>
                  <a:txBody>
                    <a:bodyPr/>
                    <a:lstStyle/>
                    <a:p>
                      <a:r>
                        <a:rPr lang="en-US" sz="1400" dirty="0"/>
                        <a:t>If you want to rehire an Employee that previously worked at your UC location who has an existing UCPath employee ID.</a:t>
                      </a:r>
                    </a:p>
                  </a:txBody>
                  <a:tcPr/>
                </a:tc>
                <a:tc>
                  <a:txBody>
                    <a:bodyPr/>
                    <a:lstStyle/>
                    <a:p>
                      <a:r>
                        <a:rPr lang="en-US" sz="1400" dirty="0"/>
                        <a:t>UC_Rehire Template</a:t>
                      </a:r>
                    </a:p>
                  </a:txBody>
                  <a:tcPr/>
                </a:tc>
                <a:extLst>
                  <a:ext uri="{0D108BD9-81ED-4DB2-BD59-A6C34878D82A}">
                    <a16:rowId xmlns:a16="http://schemas.microsoft.com/office/drawing/2014/main" val="3483285444"/>
                  </a:ext>
                </a:extLst>
              </a:tr>
              <a:tr h="1181328">
                <a:tc>
                  <a:txBody>
                    <a:bodyPr/>
                    <a:lstStyle/>
                    <a:p>
                      <a:r>
                        <a:rPr lang="en-US" sz="1400" dirty="0"/>
                        <a:t>If you want to rehire a previous UC employee from another location, who had an existing UCPath employee ID.</a:t>
                      </a:r>
                    </a:p>
                  </a:txBody>
                  <a:tcPr/>
                </a:tc>
                <a:tc>
                  <a:txBody>
                    <a:bodyPr/>
                    <a:lstStyle/>
                    <a:p>
                      <a:r>
                        <a:rPr lang="en-US" sz="1400" dirty="0" err="1" smtClean="0"/>
                        <a:t>UC_Conc_Hire</a:t>
                      </a:r>
                      <a:r>
                        <a:rPr lang="en-US" sz="1400" dirty="0" smtClean="0"/>
                        <a:t> </a:t>
                      </a:r>
                      <a:r>
                        <a:rPr lang="en-US" sz="1400" dirty="0"/>
                        <a:t>Template, Reason code </a:t>
                      </a:r>
                      <a:r>
                        <a:rPr lang="en-US" sz="1400" b="0" u="sng" dirty="0"/>
                        <a:t>Rehire</a:t>
                      </a:r>
                    </a:p>
                  </a:txBody>
                  <a:tcPr/>
                </a:tc>
                <a:extLst>
                  <a:ext uri="{0D108BD9-81ED-4DB2-BD59-A6C34878D82A}">
                    <a16:rowId xmlns:a16="http://schemas.microsoft.com/office/drawing/2014/main" val="3631945436"/>
                  </a:ext>
                </a:extLst>
              </a:tr>
              <a:tr h="1181328">
                <a:tc>
                  <a:txBody>
                    <a:bodyPr/>
                    <a:lstStyle/>
                    <a:p>
                      <a:r>
                        <a:rPr lang="en-US" sz="1400" dirty="0"/>
                        <a:t>If you want to rehire a previous UC employee who does not have an employee ID in UCPath.</a:t>
                      </a:r>
                    </a:p>
                  </a:txBody>
                  <a:tcPr/>
                </a:tc>
                <a:tc>
                  <a:txBody>
                    <a:bodyPr/>
                    <a:lstStyle/>
                    <a:p>
                      <a:r>
                        <a:rPr lang="en-US" sz="1400" dirty="0" err="1" smtClean="0"/>
                        <a:t>UC_FullHire</a:t>
                      </a:r>
                      <a:r>
                        <a:rPr lang="en-US" sz="1400" dirty="0" smtClean="0"/>
                        <a:t> </a:t>
                      </a:r>
                      <a:r>
                        <a:rPr lang="en-US" sz="1400" dirty="0"/>
                        <a:t>Template, Reason code of Rehire – </a:t>
                      </a:r>
                      <a:r>
                        <a:rPr lang="en-US" sz="1400" u="sng" dirty="0"/>
                        <a:t>Break in Service</a:t>
                      </a:r>
                    </a:p>
                  </a:txBody>
                  <a:tcPr/>
                </a:tc>
                <a:extLst>
                  <a:ext uri="{0D108BD9-81ED-4DB2-BD59-A6C34878D82A}">
                    <a16:rowId xmlns:a16="http://schemas.microsoft.com/office/drawing/2014/main" val="3201919458"/>
                  </a:ext>
                </a:extLst>
              </a:tr>
            </a:tbl>
          </a:graphicData>
        </a:graphic>
      </p:graphicFrame>
      <p:sp>
        <p:nvSpPr>
          <p:cNvPr id="2" name="TextBox 1"/>
          <p:cNvSpPr txBox="1"/>
          <p:nvPr/>
        </p:nvSpPr>
        <p:spPr>
          <a:xfrm>
            <a:off x="254836" y="5641914"/>
            <a:ext cx="8904157" cy="369332"/>
          </a:xfrm>
          <a:prstGeom prst="rect">
            <a:avLst/>
          </a:prstGeom>
          <a:noFill/>
        </p:spPr>
        <p:txBody>
          <a:bodyPr wrap="square" rtlCol="0">
            <a:spAutoFit/>
          </a:bodyPr>
          <a:lstStyle/>
          <a:p>
            <a:r>
              <a:rPr lang="en-US" sz="1800" b="1" dirty="0" smtClean="0"/>
              <a:t>Please refer to the Template Transaction User guide for additional information.</a:t>
            </a:r>
            <a:endParaRPr lang="en-US" sz="1800" b="1" dirty="0"/>
          </a:p>
        </p:txBody>
      </p:sp>
    </p:spTree>
    <p:custDataLst>
      <p:tags r:id="rId1"/>
    </p:custDataLst>
    <p:extLst>
      <p:ext uri="{BB962C8B-B14F-4D97-AF65-F5344CB8AC3E}">
        <p14:creationId xmlns:p14="http://schemas.microsoft.com/office/powerpoint/2010/main" val="23613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body" idx="1"/>
          </p:nvPr>
        </p:nvSpPr>
        <p:spPr>
          <a:xfrm>
            <a:off x="1371760" y="2195512"/>
            <a:ext cx="6938050" cy="397668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775"/>
              <a:buChar char="•"/>
            </a:pPr>
            <a:r>
              <a:rPr lang="en-US" sz="2775" dirty="0"/>
              <a:t>Please </a:t>
            </a:r>
            <a:r>
              <a:rPr lang="en-US" sz="2775" dirty="0" smtClean="0"/>
              <a:t>silence cell phones</a:t>
            </a:r>
          </a:p>
          <a:p>
            <a:pPr marL="342900" lvl="0" indent="-342900" algn="l" rtl="0">
              <a:lnSpc>
                <a:spcPct val="150000"/>
              </a:lnSpc>
              <a:spcBef>
                <a:spcPts val="0"/>
              </a:spcBef>
              <a:spcAft>
                <a:spcPts val="0"/>
              </a:spcAft>
              <a:buClr>
                <a:schemeClr val="dk1"/>
              </a:buClr>
              <a:buSzPts val="2775"/>
              <a:buChar char="•"/>
            </a:pPr>
            <a:r>
              <a:rPr lang="en-US" sz="2775" dirty="0" smtClean="0"/>
              <a:t>Keep your mics muted</a:t>
            </a:r>
            <a:endParaRPr dirty="0"/>
          </a:p>
          <a:p>
            <a:pPr marL="342900" lvl="0" indent="-342900" algn="l" rtl="0">
              <a:spcBef>
                <a:spcPts val="555"/>
              </a:spcBef>
              <a:spcAft>
                <a:spcPts val="0"/>
              </a:spcAft>
              <a:buClr>
                <a:schemeClr val="dk1"/>
              </a:buClr>
              <a:buSzPts val="2775"/>
              <a:buChar char="•"/>
            </a:pPr>
            <a:r>
              <a:rPr lang="en-US" sz="2775" dirty="0"/>
              <a:t>No email or web surfing</a:t>
            </a:r>
            <a:endParaRPr dirty="0"/>
          </a:p>
          <a:p>
            <a:pPr marL="342900" lvl="0" indent="-342900" algn="l" rtl="0">
              <a:lnSpc>
                <a:spcPct val="150000"/>
              </a:lnSpc>
              <a:spcBef>
                <a:spcPts val="555"/>
              </a:spcBef>
              <a:spcAft>
                <a:spcPts val="0"/>
              </a:spcAft>
              <a:buClr>
                <a:schemeClr val="dk1"/>
              </a:buClr>
              <a:buSzPts val="2775"/>
              <a:buChar char="•"/>
            </a:pPr>
            <a:r>
              <a:rPr lang="en-US" sz="2775" dirty="0"/>
              <a:t>Return from breaks on </a:t>
            </a:r>
            <a:r>
              <a:rPr lang="en-US" sz="2775" dirty="0" smtClean="0"/>
              <a:t>time</a:t>
            </a:r>
          </a:p>
          <a:p>
            <a:pPr marL="342900" lvl="0" indent="-342900" algn="l" rtl="0">
              <a:spcBef>
                <a:spcPts val="555"/>
              </a:spcBef>
              <a:spcAft>
                <a:spcPts val="0"/>
              </a:spcAft>
              <a:buClr>
                <a:schemeClr val="dk1"/>
              </a:buClr>
              <a:buSzPts val="2775"/>
              <a:buChar char="•"/>
            </a:pPr>
            <a:r>
              <a:rPr lang="en-US" sz="2775" dirty="0" smtClean="0"/>
              <a:t>Please communicate via zoom chat</a:t>
            </a:r>
            <a:endParaRPr dirty="0"/>
          </a:p>
          <a:p>
            <a:pPr marL="342900" lvl="0" indent="-154940" algn="l" rtl="0">
              <a:spcBef>
                <a:spcPts val="592"/>
              </a:spcBef>
              <a:spcAft>
                <a:spcPts val="0"/>
              </a:spcAft>
              <a:buClr>
                <a:schemeClr val="dk1"/>
              </a:buClr>
              <a:buSzPts val="2960"/>
              <a:buNone/>
            </a:pPr>
            <a:endParaRPr sz="2960" dirty="0"/>
          </a:p>
        </p:txBody>
      </p:sp>
      <p:sp>
        <p:nvSpPr>
          <p:cNvPr id="128" name="Google Shape;128;p3"/>
          <p:cNvSpPr txBox="1">
            <a:spLocks noGrp="1"/>
          </p:cNvSpPr>
          <p:nvPr>
            <p:ph type="body" idx="2"/>
          </p:nvPr>
        </p:nvSpPr>
        <p:spPr>
          <a:xfrm>
            <a:off x="393192" y="1371600"/>
            <a:ext cx="4114800" cy="82391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200"/>
              <a:buNone/>
            </a:pPr>
            <a:r>
              <a:rPr lang="en-US" sz="3200" dirty="0"/>
              <a:t>Classroom</a:t>
            </a:r>
            <a:r>
              <a:rPr lang="en-US" sz="2000" dirty="0"/>
              <a:t> </a:t>
            </a:r>
            <a:r>
              <a:rPr lang="en-US" sz="3200" dirty="0"/>
              <a:t>Etiquette</a:t>
            </a:r>
            <a:r>
              <a:rPr lang="en-US" sz="2000" dirty="0"/>
              <a:t> </a:t>
            </a:r>
            <a:endParaRPr dirty="0"/>
          </a:p>
        </p:txBody>
      </p:sp>
      <p:sp>
        <p:nvSpPr>
          <p:cNvPr id="131" name="Google Shape;131;p3"/>
          <p:cNvSpPr txBox="1">
            <a:spLocks noGrp="1"/>
          </p:cNvSpPr>
          <p:nvPr>
            <p:ph type="title"/>
          </p:nvPr>
        </p:nvSpPr>
        <p:spPr>
          <a:xfrm>
            <a:off x="393192" y="5866"/>
            <a:ext cx="8366760" cy="9601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General Rules</a:t>
            </a:r>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74" y="40224"/>
            <a:ext cx="8227181" cy="850911"/>
          </a:xfrm>
        </p:spPr>
        <p:txBody>
          <a:bodyPr vert="horz" lIns="91440" tIns="45720" rIns="91440" bIns="45720" rtlCol="0" anchor="ctr">
            <a:normAutofit fontScale="90000"/>
          </a:bodyPr>
          <a:lstStyle/>
          <a:p>
            <a:r>
              <a:rPr lang="en-US" b="1" dirty="0">
                <a:solidFill>
                  <a:srgbClr val="1E4386"/>
                </a:solidFill>
                <a:latin typeface="Arial" panose="020B0604020202020204" pitchFamily="34" charset="0"/>
                <a:cs typeface="Arial" panose="020B0604020202020204" pitchFamily="34" charset="0"/>
              </a:rPr>
              <a:t>Rehire – </a:t>
            </a:r>
            <a:r>
              <a:rPr lang="en-US" b="1" dirty="0" smtClean="0">
                <a:solidFill>
                  <a:srgbClr val="1E4386"/>
                </a:solidFill>
                <a:latin typeface="Arial" panose="020B0604020202020204" pitchFamily="34" charset="0"/>
                <a:cs typeface="Arial" panose="020B0604020202020204" pitchFamily="34" charset="0"/>
              </a:rPr>
              <a:t>High Level </a:t>
            </a:r>
            <a:r>
              <a:rPr lang="en-US" b="1" dirty="0">
                <a:solidFill>
                  <a:srgbClr val="1E4386"/>
                </a:solidFill>
                <a:latin typeface="Arial" panose="020B0604020202020204" pitchFamily="34" charset="0"/>
                <a:cs typeface="Arial" panose="020B0604020202020204" pitchFamily="34" charset="0"/>
              </a:rPr>
              <a:t>System Steps</a:t>
            </a:r>
          </a:p>
        </p:txBody>
      </p:sp>
      <p:graphicFrame>
        <p:nvGraphicFramePr>
          <p:cNvPr id="5" name="Content Placeholder 3"/>
          <p:cNvGraphicFramePr>
            <a:graphicFrameLocks/>
          </p:cNvGraphicFramePr>
          <p:nvPr>
            <p:extLst>
              <p:ext uri="{D42A27DB-BD31-4B8C-83A1-F6EECF244321}">
                <p14:modId xmlns:p14="http://schemas.microsoft.com/office/powerpoint/2010/main" val="179620731"/>
              </p:ext>
            </p:extLst>
          </p:nvPr>
        </p:nvGraphicFramePr>
        <p:xfrm>
          <a:off x="356080" y="1304146"/>
          <a:ext cx="8533088" cy="4933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68017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8237" y="2682122"/>
            <a:ext cx="8947526" cy="3089300"/>
          </a:xfrm>
          <a:prstGeom prst="rect">
            <a:avLst/>
          </a:prstGeom>
        </p:spPr>
      </p:pic>
      <p:sp>
        <p:nvSpPr>
          <p:cNvPr id="6" name="Content Placeholder 5"/>
          <p:cNvSpPr>
            <a:spLocks noGrp="1"/>
          </p:cNvSpPr>
          <p:nvPr>
            <p:ph idx="1"/>
          </p:nvPr>
        </p:nvSpPr>
        <p:spPr>
          <a:xfrm>
            <a:off x="457200" y="1371600"/>
            <a:ext cx="8229600" cy="837028"/>
          </a:xfrm>
          <a:solidFill>
            <a:schemeClr val="bg1">
              <a:lumMod val="95000"/>
            </a:schemeClr>
          </a:solidFill>
          <a:ln>
            <a:solidFill>
              <a:schemeClr val="accent1"/>
            </a:solidFill>
          </a:ln>
        </p:spPr>
        <p:txBody>
          <a:bodyPr>
            <a:normAutofit fontScale="77500" lnSpcReduction="20000"/>
          </a:bodyPr>
          <a:lstStyle/>
          <a:p>
            <a:pPr marL="0" indent="0">
              <a:buNone/>
            </a:pPr>
            <a:r>
              <a:rPr lang="en-US" b="1" dirty="0"/>
              <a:t>Navigation: </a:t>
            </a:r>
            <a:r>
              <a:rPr lang="en-US" dirty="0"/>
              <a:t>PeopleSoft Menu </a:t>
            </a:r>
            <a:r>
              <a:rPr lang="en-US" dirty="0">
                <a:sym typeface="Wingdings" panose="05000000000000000000" pitchFamily="2" charset="2"/>
              </a:rPr>
              <a:t>&gt; </a:t>
            </a:r>
            <a:r>
              <a:rPr lang="en-US" dirty="0"/>
              <a:t>Workforce Administration </a:t>
            </a:r>
            <a:r>
              <a:rPr lang="en-US" dirty="0">
                <a:sym typeface="Wingdings" panose="05000000000000000000" pitchFamily="2" charset="2"/>
              </a:rPr>
              <a:t>&gt;</a:t>
            </a:r>
            <a:r>
              <a:rPr lang="en-US" dirty="0"/>
              <a:t> Smart HR Template </a:t>
            </a:r>
            <a:r>
              <a:rPr lang="en-US" dirty="0">
                <a:sym typeface="Wingdings" panose="05000000000000000000" pitchFamily="2" charset="2"/>
              </a:rPr>
              <a:t>&gt;</a:t>
            </a:r>
            <a:r>
              <a:rPr lang="en-US" dirty="0"/>
              <a:t> </a:t>
            </a:r>
            <a:r>
              <a:rPr lang="en-US" b="1" dirty="0"/>
              <a:t>Smart HR Transactions</a:t>
            </a:r>
          </a:p>
        </p:txBody>
      </p:sp>
      <p:sp>
        <p:nvSpPr>
          <p:cNvPr id="5" name="Title 4"/>
          <p:cNvSpPr>
            <a:spLocks noGrp="1"/>
          </p:cNvSpPr>
          <p:nvPr>
            <p:ph type="title"/>
          </p:nvPr>
        </p:nvSpPr>
        <p:spPr>
          <a:xfrm>
            <a:off x="0" y="40224"/>
            <a:ext cx="8227181" cy="850911"/>
          </a:xfrm>
        </p:spPr>
        <p:txBody>
          <a:bodyPr vert="horz" lIns="91440" tIns="45720" rIns="91440" bIns="45720" rtlCol="0" anchor="ctr">
            <a:normAutofit/>
          </a:bodyPr>
          <a:lstStyle/>
          <a:p>
            <a:r>
              <a:rPr lang="en-US" b="1" dirty="0" err="1">
                <a:solidFill>
                  <a:srgbClr val="1E4386"/>
                </a:solidFill>
                <a:latin typeface="Arial" panose="020B0604020202020204" pitchFamily="34" charset="0"/>
                <a:cs typeface="Arial" panose="020B0604020202020204" pitchFamily="34" charset="0"/>
              </a:rPr>
              <a:t>SmartHR</a:t>
            </a:r>
            <a:r>
              <a:rPr lang="en-US" b="1" dirty="0">
                <a:solidFill>
                  <a:srgbClr val="1E4386"/>
                </a:solidFill>
                <a:latin typeface="Arial" panose="020B0604020202020204" pitchFamily="34" charset="0"/>
                <a:cs typeface="Arial" panose="020B0604020202020204" pitchFamily="34" charset="0"/>
              </a:rPr>
              <a:t> Template - Rehire</a:t>
            </a:r>
          </a:p>
        </p:txBody>
      </p:sp>
      <p:sp>
        <p:nvSpPr>
          <p:cNvPr id="11" name="Line Callout 1 10"/>
          <p:cNvSpPr/>
          <p:nvPr/>
        </p:nvSpPr>
        <p:spPr>
          <a:xfrm flipH="1">
            <a:off x="7479298" y="3216316"/>
            <a:ext cx="1664702" cy="595001"/>
          </a:xfrm>
          <a:prstGeom prst="borderCallout1">
            <a:avLst>
              <a:gd name="adj1" fmla="val 102231"/>
              <a:gd name="adj2" fmla="val 61581"/>
              <a:gd name="adj3" fmla="val 148385"/>
              <a:gd name="adj4" fmla="val 81181"/>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defRPr/>
            </a:pPr>
            <a:r>
              <a:rPr lang="en-US" sz="1000" kern="0" dirty="0">
                <a:solidFill>
                  <a:srgbClr val="000000"/>
                </a:solidFill>
                <a:latin typeface="Arial" panose="020B0604020202020204" pitchFamily="34" charset="0"/>
                <a:ea typeface="Times New Roman"/>
                <a:cs typeface="Arial" panose="020B0604020202020204" pitchFamily="34" charset="0"/>
              </a:rPr>
              <a:t>Click </a:t>
            </a:r>
            <a:r>
              <a:rPr lang="en-US" sz="1000" b="1" kern="0" dirty="0">
                <a:solidFill>
                  <a:srgbClr val="000000"/>
                </a:solidFill>
                <a:latin typeface="Arial" panose="020B0604020202020204" pitchFamily="34" charset="0"/>
                <a:ea typeface="Times New Roman"/>
                <a:cs typeface="Arial" panose="020B0604020202020204" pitchFamily="34" charset="0"/>
              </a:rPr>
              <a:t>Create Transaction </a:t>
            </a:r>
            <a:r>
              <a:rPr lang="en-US" sz="1000" kern="0" dirty="0">
                <a:solidFill>
                  <a:srgbClr val="000000"/>
                </a:solidFill>
                <a:latin typeface="Arial" panose="020B0604020202020204" pitchFamily="34" charset="0"/>
                <a:ea typeface="Times New Roman"/>
                <a:cs typeface="Arial" panose="020B0604020202020204" pitchFamily="34" charset="0"/>
              </a:rPr>
              <a:t>to begin entry of the template transaction.</a:t>
            </a:r>
          </a:p>
        </p:txBody>
      </p:sp>
      <p:sp>
        <p:nvSpPr>
          <p:cNvPr id="12" name="Line Callout 1 11"/>
          <p:cNvSpPr/>
          <p:nvPr/>
        </p:nvSpPr>
        <p:spPr>
          <a:xfrm flipH="1">
            <a:off x="3366326" y="3326898"/>
            <a:ext cx="1678899" cy="490070"/>
          </a:xfrm>
          <a:prstGeom prst="borderCallout1">
            <a:avLst>
              <a:gd name="adj1" fmla="val 102735"/>
              <a:gd name="adj2" fmla="val 74020"/>
              <a:gd name="adj3" fmla="val 171562"/>
              <a:gd name="adj4" fmla="val 93655"/>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defRPr/>
            </a:pPr>
            <a:r>
              <a:rPr lang="en-US" sz="1000" kern="0" dirty="0">
                <a:solidFill>
                  <a:srgbClr val="000000"/>
                </a:solidFill>
                <a:latin typeface="Arial" panose="020B0604020202020204" pitchFamily="34" charset="0"/>
                <a:ea typeface="Times New Roman"/>
                <a:cs typeface="Arial" panose="020B0604020202020204" pitchFamily="34" charset="0"/>
              </a:rPr>
              <a:t>Select the rehire (staff or academic) template.</a:t>
            </a:r>
          </a:p>
        </p:txBody>
      </p:sp>
      <p:sp>
        <p:nvSpPr>
          <p:cNvPr id="8" name="Line Callout 1 7"/>
          <p:cNvSpPr/>
          <p:nvPr/>
        </p:nvSpPr>
        <p:spPr>
          <a:xfrm flipH="1">
            <a:off x="5411146" y="2396372"/>
            <a:ext cx="1564098" cy="571500"/>
          </a:xfrm>
          <a:prstGeom prst="borderCallout1">
            <a:avLst>
              <a:gd name="adj1" fmla="val 104529"/>
              <a:gd name="adj2" fmla="val 71519"/>
              <a:gd name="adj3" fmla="val 252373"/>
              <a:gd name="adj4" fmla="val 36859"/>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defRPr/>
            </a:pPr>
            <a:r>
              <a:rPr lang="en-US" sz="1000" kern="0" dirty="0">
                <a:solidFill>
                  <a:srgbClr val="000000"/>
                </a:solidFill>
                <a:latin typeface="Arial" panose="020B0604020202020204" pitchFamily="34" charset="0"/>
                <a:ea typeface="Times New Roman"/>
                <a:cs typeface="Arial" panose="020B0604020202020204" pitchFamily="34" charset="0"/>
              </a:rPr>
              <a:t>Enter the </a:t>
            </a:r>
            <a:r>
              <a:rPr lang="en-US" sz="1000" b="1" kern="0" dirty="0">
                <a:solidFill>
                  <a:srgbClr val="000000"/>
                </a:solidFill>
                <a:latin typeface="Arial" panose="020B0604020202020204" pitchFamily="34" charset="0"/>
                <a:ea typeface="Times New Roman"/>
                <a:cs typeface="Arial" panose="020B0604020202020204" pitchFamily="34" charset="0"/>
              </a:rPr>
              <a:t>Effective Date </a:t>
            </a:r>
            <a:r>
              <a:rPr lang="en-US" sz="1000" kern="0" dirty="0">
                <a:solidFill>
                  <a:srgbClr val="000000"/>
                </a:solidFill>
                <a:latin typeface="Arial" panose="020B0604020202020204" pitchFamily="34" charset="0"/>
                <a:ea typeface="Times New Roman"/>
                <a:cs typeface="Arial" panose="020B0604020202020204" pitchFamily="34" charset="0"/>
              </a:rPr>
              <a:t>of the transaction</a:t>
            </a:r>
          </a:p>
        </p:txBody>
      </p:sp>
    </p:spTree>
    <p:custDataLst>
      <p:tags r:id="rId1"/>
    </p:custDataLst>
    <p:extLst>
      <p:ext uri="{BB962C8B-B14F-4D97-AF65-F5344CB8AC3E}">
        <p14:creationId xmlns:p14="http://schemas.microsoft.com/office/powerpoint/2010/main" val="27345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257479" y="1258005"/>
            <a:ext cx="4994801" cy="4640647"/>
          </a:xfrm>
          <a:prstGeom prst="rect">
            <a:avLst/>
          </a:prstGeom>
          <a:ln>
            <a:solidFill>
              <a:schemeClr val="tx1"/>
            </a:solidFill>
          </a:ln>
        </p:spPr>
      </p:pic>
      <p:sp>
        <p:nvSpPr>
          <p:cNvPr id="6" name="Content Placeholder 5"/>
          <p:cNvSpPr>
            <a:spLocks noGrp="1"/>
          </p:cNvSpPr>
          <p:nvPr>
            <p:ph idx="1"/>
          </p:nvPr>
        </p:nvSpPr>
        <p:spPr>
          <a:xfrm>
            <a:off x="256031" y="1160218"/>
            <a:ext cx="1835066" cy="4106726"/>
          </a:xfrm>
        </p:spPr>
        <p:txBody>
          <a:bodyPr>
            <a:normAutofit fontScale="92500"/>
          </a:bodyPr>
          <a:lstStyle/>
          <a:p>
            <a:pPr marL="0" indent="0">
              <a:buNone/>
            </a:pPr>
            <a:r>
              <a:rPr lang="en-US" sz="2800" dirty="0"/>
              <a:t>Enter the details for the rehire, beginning with the </a:t>
            </a:r>
            <a:r>
              <a:rPr lang="en-US" sz="2800" b="1" dirty="0"/>
              <a:t>Employee ID</a:t>
            </a:r>
            <a:r>
              <a:rPr lang="en-US" sz="2800" dirty="0"/>
              <a:t>, </a:t>
            </a:r>
            <a:r>
              <a:rPr lang="en-US" sz="2800" b="1" dirty="0"/>
              <a:t>Effective Date</a:t>
            </a:r>
            <a:r>
              <a:rPr lang="en-US" sz="2800" dirty="0"/>
              <a:t> and </a:t>
            </a:r>
            <a:r>
              <a:rPr lang="en-US" sz="2800" b="1" dirty="0"/>
              <a:t>Reason Code</a:t>
            </a:r>
            <a:r>
              <a:rPr lang="en-US" sz="2800" dirty="0"/>
              <a:t>.</a:t>
            </a:r>
            <a:endParaRPr lang="en-US" sz="2800" b="1" dirty="0"/>
          </a:p>
        </p:txBody>
      </p:sp>
      <p:sp>
        <p:nvSpPr>
          <p:cNvPr id="5" name="Title 4"/>
          <p:cNvSpPr>
            <a:spLocks noGrp="1"/>
          </p:cNvSpPr>
          <p:nvPr>
            <p:ph type="title"/>
          </p:nvPr>
        </p:nvSpPr>
        <p:spPr>
          <a:xfrm>
            <a:off x="55420" y="40224"/>
            <a:ext cx="8227181" cy="850911"/>
          </a:xfrm>
        </p:spPr>
        <p:txBody>
          <a:bodyPr vert="horz" lIns="91440" tIns="45720" rIns="91440" bIns="45720" rtlCol="0" anchor="ctr">
            <a:normAutofit/>
          </a:bodyPr>
          <a:lstStyle/>
          <a:p>
            <a:r>
              <a:rPr lang="en-US" b="1" dirty="0" smtClean="0">
                <a:solidFill>
                  <a:srgbClr val="1E4386"/>
                </a:solidFill>
                <a:latin typeface="Arial" panose="020B0604020202020204" pitchFamily="34" charset="0"/>
                <a:cs typeface="Arial" panose="020B0604020202020204" pitchFamily="34" charset="0"/>
              </a:rPr>
              <a:t>Rehire </a:t>
            </a:r>
            <a:r>
              <a:rPr lang="en-US" b="1" dirty="0">
                <a:solidFill>
                  <a:srgbClr val="1E4386"/>
                </a:solidFill>
                <a:latin typeface="Arial" panose="020B0604020202020204" pitchFamily="34" charset="0"/>
                <a:cs typeface="Arial" panose="020B0604020202020204" pitchFamily="34" charset="0"/>
              </a:rPr>
              <a:t>Transaction Details Page</a:t>
            </a:r>
          </a:p>
        </p:txBody>
      </p:sp>
      <p:sp>
        <p:nvSpPr>
          <p:cNvPr id="8" name="Line Callout 1 7"/>
          <p:cNvSpPr/>
          <p:nvPr/>
        </p:nvSpPr>
        <p:spPr>
          <a:xfrm flipH="1">
            <a:off x="6007548" y="2753607"/>
            <a:ext cx="2404944" cy="792545"/>
          </a:xfrm>
          <a:prstGeom prst="borderCallout1">
            <a:avLst>
              <a:gd name="adj1" fmla="val 27993"/>
              <a:gd name="adj2" fmla="val 100213"/>
              <a:gd name="adj3" fmla="val 27822"/>
              <a:gd name="adj4" fmla="val 116698"/>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defRPr/>
            </a:pPr>
            <a:r>
              <a:rPr lang="en-US" sz="1000" kern="0" dirty="0">
                <a:solidFill>
                  <a:srgbClr val="000000"/>
                </a:solidFill>
                <a:latin typeface="Arial" panose="020B0604020202020204" pitchFamily="34" charset="0"/>
                <a:ea typeface="Times New Roman"/>
                <a:cs typeface="Arial" panose="020B0604020202020204" pitchFamily="34" charset="0"/>
              </a:rPr>
              <a:t>Click the </a:t>
            </a:r>
            <a:r>
              <a:rPr lang="en-US" sz="1000" b="1" kern="0" dirty="0">
                <a:solidFill>
                  <a:srgbClr val="000000"/>
                </a:solidFill>
                <a:latin typeface="Arial" panose="020B0604020202020204" pitchFamily="34" charset="0"/>
                <a:ea typeface="Times New Roman"/>
                <a:cs typeface="Arial" panose="020B0604020202020204" pitchFamily="34" charset="0"/>
              </a:rPr>
              <a:t>Employee ID </a:t>
            </a:r>
            <a:r>
              <a:rPr lang="en-US" sz="1000" kern="0" dirty="0">
                <a:solidFill>
                  <a:srgbClr val="000000"/>
                </a:solidFill>
                <a:latin typeface="Arial" panose="020B0604020202020204" pitchFamily="34" charset="0"/>
                <a:ea typeface="Times New Roman"/>
                <a:cs typeface="Arial" panose="020B0604020202020204" pitchFamily="34" charset="0"/>
              </a:rPr>
              <a:t>search button to locate the employee. If the rehired employee does not exist in UCPath, they must be processed as a full hire.</a:t>
            </a:r>
          </a:p>
        </p:txBody>
      </p:sp>
      <p:sp>
        <p:nvSpPr>
          <p:cNvPr id="10" name="Line Callout 1 9"/>
          <p:cNvSpPr/>
          <p:nvPr/>
        </p:nvSpPr>
        <p:spPr>
          <a:xfrm flipH="1">
            <a:off x="2118529" y="3309919"/>
            <a:ext cx="1462921" cy="536817"/>
          </a:xfrm>
          <a:prstGeom prst="borderCallout1">
            <a:avLst>
              <a:gd name="adj1" fmla="val 103317"/>
              <a:gd name="adj2" fmla="val 49638"/>
              <a:gd name="adj3" fmla="val 185163"/>
              <a:gd name="adj4" fmla="val 49518"/>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defRPr/>
            </a:pPr>
            <a:r>
              <a:rPr lang="en-US" sz="1000" kern="0" dirty="0">
                <a:solidFill>
                  <a:srgbClr val="000000"/>
                </a:solidFill>
                <a:latin typeface="Arial" panose="020B0604020202020204" pitchFamily="34" charset="0"/>
                <a:ea typeface="Times New Roman"/>
                <a:cs typeface="Arial" panose="020B0604020202020204" pitchFamily="34" charset="0"/>
              </a:rPr>
              <a:t>Click </a:t>
            </a:r>
            <a:r>
              <a:rPr lang="en-US" sz="1000" b="1" kern="0" dirty="0">
                <a:solidFill>
                  <a:srgbClr val="000000"/>
                </a:solidFill>
                <a:latin typeface="Arial" panose="020B0604020202020204" pitchFamily="34" charset="0"/>
                <a:ea typeface="Times New Roman"/>
                <a:cs typeface="Arial" panose="020B0604020202020204" pitchFamily="34" charset="0"/>
              </a:rPr>
              <a:t>Continue</a:t>
            </a:r>
            <a:r>
              <a:rPr lang="en-US" sz="1000" kern="0" dirty="0">
                <a:solidFill>
                  <a:srgbClr val="000000"/>
                </a:solidFill>
                <a:latin typeface="Arial" panose="020B0604020202020204" pitchFamily="34" charset="0"/>
                <a:ea typeface="Times New Roman"/>
                <a:cs typeface="Arial" panose="020B0604020202020204" pitchFamily="34" charset="0"/>
              </a:rPr>
              <a:t> to enter the remaining details of the rehire.</a:t>
            </a:r>
          </a:p>
        </p:txBody>
      </p:sp>
      <p:sp>
        <p:nvSpPr>
          <p:cNvPr id="7" name="Text Box 348" descr="5%"/>
          <p:cNvSpPr txBox="1">
            <a:spLocks noChangeArrowheads="1"/>
          </p:cNvSpPr>
          <p:nvPr/>
        </p:nvSpPr>
        <p:spPr bwMode="auto">
          <a:xfrm>
            <a:off x="6166655" y="1266838"/>
            <a:ext cx="2819400" cy="1279490"/>
          </a:xfrm>
          <a:prstGeom prst="rect">
            <a:avLst/>
          </a:prstGeom>
          <a:solidFill>
            <a:schemeClr val="accent1">
              <a:lumMod val="20000"/>
              <a:lumOff val="80000"/>
            </a:schemeClr>
          </a:solidFill>
          <a:ln>
            <a:solidFill>
              <a:schemeClr val="tx1"/>
            </a:solidFill>
          </a:ln>
        </p:spPr>
        <p:txBody>
          <a:bodyPr rot="0" vert="horz" wrap="square" lIns="91440" tIns="45720" rIns="91440" bIns="45720" anchor="t" anchorCtr="0" upright="1">
            <a:noAutofit/>
          </a:bodyPr>
          <a:lstStyle/>
          <a:p>
            <a:pPr marL="0" marR="0">
              <a:spcBef>
                <a:spcPts val="100"/>
              </a:spcBef>
              <a:spcAft>
                <a:spcPts val="100"/>
              </a:spcAft>
            </a:pPr>
            <a:r>
              <a:rPr lang="en-US" sz="1100" b="1" dirty="0">
                <a:effectLst/>
                <a:latin typeface="Arial" panose="020B0604020202020204" pitchFamily="34" charset="0"/>
                <a:ea typeface="Times New Roman"/>
                <a:cs typeface="Arial" panose="020B0604020202020204" pitchFamily="34" charset="0"/>
              </a:rPr>
              <a:t>Important</a:t>
            </a:r>
          </a:p>
          <a:p>
            <a:pPr marL="225425" marR="0" indent="-225425">
              <a:lnSpc>
                <a:spcPts val="1100"/>
              </a:lnSpc>
              <a:spcBef>
                <a:spcPts val="200"/>
              </a:spcBef>
              <a:spcAft>
                <a:spcPts val="200"/>
              </a:spcAft>
              <a:buFont typeface="Arial" panose="020B0604020202020204" pitchFamily="34" charset="0"/>
              <a:buChar char="•"/>
            </a:pPr>
            <a:r>
              <a:rPr lang="en-US" sz="1000" dirty="0">
                <a:latin typeface="Arial" panose="020B0604020202020204" pitchFamily="34" charset="0"/>
                <a:ea typeface="Times New Roman"/>
                <a:cs typeface="Arial" panose="020B0604020202020204" pitchFamily="34" charset="0"/>
              </a:rPr>
              <a:t>Ensure that you select the correct </a:t>
            </a:r>
            <a:r>
              <a:rPr lang="en-US" sz="1000" b="1" dirty="0">
                <a:latin typeface="Arial" panose="020B0604020202020204" pitchFamily="34" charset="0"/>
                <a:ea typeface="Times New Roman"/>
                <a:cs typeface="Arial" panose="020B0604020202020204" pitchFamily="34" charset="0"/>
              </a:rPr>
              <a:t>Effective Date</a:t>
            </a:r>
            <a:r>
              <a:rPr lang="en-US" sz="1000" dirty="0">
                <a:latin typeface="Arial" panose="020B0604020202020204" pitchFamily="34" charset="0"/>
                <a:ea typeface="Times New Roman"/>
                <a:cs typeface="Arial" panose="020B0604020202020204" pitchFamily="34" charset="0"/>
              </a:rPr>
              <a:t>, </a:t>
            </a:r>
            <a:r>
              <a:rPr lang="en-US" sz="1000" b="1" dirty="0">
                <a:latin typeface="Arial" panose="020B0604020202020204" pitchFamily="34" charset="0"/>
                <a:ea typeface="Times New Roman"/>
                <a:cs typeface="Arial" panose="020B0604020202020204" pitchFamily="34" charset="0"/>
              </a:rPr>
              <a:t>Action</a:t>
            </a:r>
            <a:r>
              <a:rPr lang="en-US" sz="1000" dirty="0">
                <a:latin typeface="Arial" panose="020B0604020202020204" pitchFamily="34" charset="0"/>
                <a:ea typeface="Times New Roman"/>
                <a:cs typeface="Arial" panose="020B0604020202020204" pitchFamily="34" charset="0"/>
              </a:rPr>
              <a:t> and </a:t>
            </a:r>
            <a:r>
              <a:rPr lang="en-US" sz="1000" b="1" dirty="0">
                <a:latin typeface="Arial" panose="020B0604020202020204" pitchFamily="34" charset="0"/>
                <a:ea typeface="Times New Roman"/>
                <a:cs typeface="Arial" panose="020B0604020202020204" pitchFamily="34" charset="0"/>
              </a:rPr>
              <a:t>Reason Code</a:t>
            </a:r>
            <a:r>
              <a:rPr lang="en-US" sz="1000" dirty="0">
                <a:latin typeface="Arial" panose="020B0604020202020204" pitchFamily="34" charset="0"/>
                <a:ea typeface="Times New Roman"/>
                <a:cs typeface="Arial" panose="020B0604020202020204" pitchFamily="34" charset="0"/>
              </a:rPr>
              <a:t>.</a:t>
            </a:r>
          </a:p>
          <a:p>
            <a:pPr marL="225425" marR="0" indent="-225425">
              <a:lnSpc>
                <a:spcPts val="1100"/>
              </a:lnSpc>
              <a:spcBef>
                <a:spcPts val="200"/>
              </a:spcBef>
              <a:spcAft>
                <a:spcPts val="200"/>
              </a:spcAft>
              <a:buFont typeface="Arial" panose="020B0604020202020204" pitchFamily="34" charset="0"/>
              <a:buChar char="•"/>
            </a:pPr>
            <a:r>
              <a:rPr lang="en-US" sz="1000" dirty="0">
                <a:effectLst/>
                <a:latin typeface="Arial" panose="020B0604020202020204" pitchFamily="34" charset="0"/>
                <a:ea typeface="Times New Roman"/>
                <a:cs typeface="Arial" panose="020B0604020202020204" pitchFamily="34" charset="0"/>
              </a:rPr>
              <a:t>These fields are important entry points for the employee’s record and have many downstream effects.</a:t>
            </a:r>
          </a:p>
        </p:txBody>
      </p:sp>
      <p:sp>
        <p:nvSpPr>
          <p:cNvPr id="9" name="Rectangle 8"/>
          <p:cNvSpPr/>
          <p:nvPr/>
        </p:nvSpPr>
        <p:spPr>
          <a:xfrm>
            <a:off x="4467389" y="3815158"/>
            <a:ext cx="2074088" cy="19835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1 10"/>
          <p:cNvSpPr/>
          <p:nvPr/>
        </p:nvSpPr>
        <p:spPr>
          <a:xfrm flipH="1">
            <a:off x="7288466" y="4014635"/>
            <a:ext cx="1462921" cy="536817"/>
          </a:xfrm>
          <a:prstGeom prst="borderCallout1">
            <a:avLst>
              <a:gd name="adj1" fmla="val 52470"/>
              <a:gd name="adj2" fmla="val 100015"/>
              <a:gd name="adj3" fmla="val 55503"/>
              <a:gd name="adj4" fmla="val 147931"/>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defRPr/>
            </a:pPr>
            <a:r>
              <a:rPr lang="en-US" sz="1000" kern="0" dirty="0">
                <a:solidFill>
                  <a:srgbClr val="000000"/>
                </a:solidFill>
                <a:latin typeface="Arial" panose="020B0604020202020204" pitchFamily="34" charset="0"/>
                <a:ea typeface="Times New Roman"/>
                <a:cs typeface="Arial" panose="020B0604020202020204" pitchFamily="34" charset="0"/>
              </a:rPr>
              <a:t>Select the appropriate </a:t>
            </a:r>
            <a:r>
              <a:rPr lang="en-US" sz="1000" b="1" kern="0" dirty="0">
                <a:solidFill>
                  <a:srgbClr val="000000"/>
                </a:solidFill>
                <a:latin typeface="Arial" panose="020B0604020202020204" pitchFamily="34" charset="0"/>
                <a:ea typeface="Times New Roman"/>
                <a:cs typeface="Arial" panose="020B0604020202020204" pitchFamily="34" charset="0"/>
              </a:rPr>
              <a:t>Reason Code</a:t>
            </a:r>
            <a:r>
              <a:rPr lang="en-US" sz="1000" kern="0" dirty="0">
                <a:solidFill>
                  <a:srgbClr val="000000"/>
                </a:solidFill>
                <a:latin typeface="Arial" panose="020B0604020202020204" pitchFamily="34" charset="0"/>
                <a:ea typeface="Times New Roman"/>
                <a:cs typeface="Arial" panose="020B0604020202020204" pitchFamily="34" charset="0"/>
              </a:rPr>
              <a:t>.</a:t>
            </a:r>
          </a:p>
        </p:txBody>
      </p:sp>
    </p:spTree>
    <p:custDataLst>
      <p:tags r:id="rId1"/>
    </p:custDataLst>
    <p:extLst>
      <p:ext uri="{BB962C8B-B14F-4D97-AF65-F5344CB8AC3E}">
        <p14:creationId xmlns:p14="http://schemas.microsoft.com/office/powerpoint/2010/main" val="148089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40621" y="1234439"/>
            <a:ext cx="8229600" cy="1785852"/>
          </a:xfrm>
        </p:spPr>
        <p:txBody>
          <a:bodyPr>
            <a:normAutofit/>
          </a:bodyPr>
          <a:lstStyle/>
          <a:p>
            <a:r>
              <a:rPr lang="en-US" b="0" dirty="0" smtClean="0"/>
              <a:t>When the initiator enters the employee ID number into the Transaction details page, UCPath runs a person search to find matching values. Typically, when there is a match, the system generates a warning message.</a:t>
            </a:r>
            <a:endParaRPr lang="en-US" b="0" dirty="0"/>
          </a:p>
        </p:txBody>
      </p:sp>
      <p:sp>
        <p:nvSpPr>
          <p:cNvPr id="4" name="Title 3"/>
          <p:cNvSpPr>
            <a:spLocks noGrp="1"/>
          </p:cNvSpPr>
          <p:nvPr>
            <p:ph type="title"/>
          </p:nvPr>
        </p:nvSpPr>
        <p:spPr>
          <a:xfrm>
            <a:off x="0" y="26578"/>
            <a:ext cx="8227181" cy="850911"/>
          </a:xfrm>
        </p:spPr>
        <p:txBody>
          <a:bodyPr vert="horz" lIns="91440" tIns="45720" rIns="91440" bIns="45720" rtlCol="0" anchor="ctr">
            <a:normAutofit/>
          </a:bodyPr>
          <a:lstStyle/>
          <a:p>
            <a:r>
              <a:rPr lang="en-US" b="1" dirty="0">
                <a:solidFill>
                  <a:srgbClr val="1E4386"/>
                </a:solidFill>
                <a:latin typeface="Arial" panose="020B0604020202020204" pitchFamily="34" charset="0"/>
                <a:cs typeface="Arial" panose="020B0604020202020204" pitchFamily="34" charset="0"/>
              </a:rPr>
              <a:t>Existing Person Record</a:t>
            </a:r>
          </a:p>
        </p:txBody>
      </p:sp>
      <p:pic>
        <p:nvPicPr>
          <p:cNvPr id="6" name="Picture 5"/>
          <p:cNvPicPr>
            <a:picLocks noChangeAspect="1"/>
          </p:cNvPicPr>
          <p:nvPr/>
        </p:nvPicPr>
        <p:blipFill>
          <a:blip r:embed="rId4"/>
          <a:stretch>
            <a:fillRect/>
          </a:stretch>
        </p:blipFill>
        <p:spPr>
          <a:xfrm>
            <a:off x="709824" y="3267109"/>
            <a:ext cx="7691193" cy="227281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Text Placeholder 2"/>
          <p:cNvSpPr txBox="1">
            <a:spLocks/>
          </p:cNvSpPr>
          <p:nvPr/>
        </p:nvSpPr>
        <p:spPr>
          <a:xfrm>
            <a:off x="440621" y="5155275"/>
            <a:ext cx="8229600" cy="103397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b="0" dirty="0" err="1" smtClean="0"/>
              <a:t>Th</a:t>
            </a:r>
            <a:endParaRPr lang="en-US" b="0" dirty="0"/>
          </a:p>
        </p:txBody>
      </p:sp>
    </p:spTree>
    <p:custDataLst>
      <p:tags r:id="rId1"/>
    </p:custDataLst>
    <p:extLst>
      <p:ext uri="{BB962C8B-B14F-4D97-AF65-F5344CB8AC3E}">
        <p14:creationId xmlns:p14="http://schemas.microsoft.com/office/powerpoint/2010/main" val="17620888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0" y="1131027"/>
            <a:ext cx="3858153" cy="4736970"/>
          </a:xfrm>
        </p:spPr>
        <p:txBody>
          <a:bodyPr>
            <a:noAutofit/>
          </a:bodyPr>
          <a:lstStyle/>
          <a:p>
            <a:pPr>
              <a:buClr>
                <a:srgbClr val="1D579B"/>
              </a:buClr>
              <a:buFont typeface="Arial" panose="020B0604020202020204" pitchFamily="34" charset="0"/>
              <a:buChar char="•"/>
            </a:pPr>
            <a:r>
              <a:rPr lang="en-US" sz="2200" dirty="0"/>
              <a:t>Enter the details for the rehire on the template</a:t>
            </a:r>
            <a:r>
              <a:rPr lang="en-US" sz="2200" b="1" dirty="0"/>
              <a:t> </a:t>
            </a:r>
            <a:r>
              <a:rPr lang="en-US" sz="2200" dirty="0"/>
              <a:t>tabs.</a:t>
            </a:r>
          </a:p>
          <a:p>
            <a:pPr>
              <a:buClr>
                <a:srgbClr val="1D579B"/>
              </a:buClr>
              <a:buFont typeface="Arial" panose="020B0604020202020204" pitchFamily="34" charset="0"/>
              <a:buChar char="•"/>
            </a:pPr>
            <a:r>
              <a:rPr lang="en-US" sz="2200" dirty="0" smtClean="0"/>
              <a:t>The last documented employee’s personal </a:t>
            </a:r>
            <a:r>
              <a:rPr lang="en-US" sz="2200" dirty="0"/>
              <a:t>information is automatically displayed. </a:t>
            </a:r>
            <a:endParaRPr lang="en-US" sz="2200" dirty="0" smtClean="0"/>
          </a:p>
          <a:p>
            <a:pPr>
              <a:buClr>
                <a:srgbClr val="1D579B"/>
              </a:buClr>
              <a:buFont typeface="Arial" panose="020B0604020202020204" pitchFamily="34" charset="0"/>
              <a:buChar char="•"/>
            </a:pPr>
            <a:r>
              <a:rPr lang="en-US" sz="2200" b="1" dirty="0"/>
              <a:t>You must navigate through all the tabs </a:t>
            </a:r>
            <a:r>
              <a:rPr lang="en-US" sz="2200" dirty="0"/>
              <a:t>before the Save and Submit button is available</a:t>
            </a:r>
            <a:endParaRPr lang="en-US" sz="2200" dirty="0"/>
          </a:p>
          <a:p>
            <a:pPr>
              <a:buClr>
                <a:srgbClr val="1D579B"/>
              </a:buClr>
              <a:buFont typeface="Arial" panose="020B0604020202020204" pitchFamily="34" charset="0"/>
              <a:buChar char="•"/>
            </a:pPr>
            <a:r>
              <a:rPr lang="en-US" sz="2200" dirty="0" smtClean="0"/>
              <a:t>Templat</a:t>
            </a:r>
            <a:r>
              <a:rPr lang="en-US" sz="2200" dirty="0" smtClean="0"/>
              <a:t>e is routed for approval.</a:t>
            </a:r>
            <a:endParaRPr lang="en-US" sz="2200" dirty="0"/>
          </a:p>
        </p:txBody>
      </p:sp>
      <p:sp>
        <p:nvSpPr>
          <p:cNvPr id="5" name="Title 4"/>
          <p:cNvSpPr>
            <a:spLocks noGrp="1"/>
          </p:cNvSpPr>
          <p:nvPr>
            <p:ph type="title"/>
          </p:nvPr>
        </p:nvSpPr>
        <p:spPr/>
        <p:txBody>
          <a:bodyPr>
            <a:normAutofit fontScale="90000"/>
          </a:bodyPr>
          <a:lstStyle/>
          <a:p>
            <a:r>
              <a:rPr lang="en-US" dirty="0"/>
              <a:t>Enter Transaction Information Page</a:t>
            </a: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4177598" y="1131027"/>
            <a:ext cx="4612953" cy="5196621"/>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14648081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25" y="40224"/>
            <a:ext cx="8494776" cy="850911"/>
          </a:xfrm>
        </p:spPr>
        <p:txBody>
          <a:bodyPr vert="horz" lIns="91440" tIns="45720" rIns="91440" bIns="45720" rtlCol="0" anchor="ctr">
            <a:normAutofit/>
          </a:bodyPr>
          <a:lstStyle/>
          <a:p>
            <a:r>
              <a:rPr lang="en-US" b="1" dirty="0">
                <a:solidFill>
                  <a:srgbClr val="1E4386"/>
                </a:solidFill>
                <a:latin typeface="Arial" panose="020B0604020202020204" pitchFamily="34" charset="0"/>
                <a:cs typeface="Arial" panose="020B0604020202020204" pitchFamily="34" charset="0"/>
              </a:rPr>
              <a:t>Rehire Reinstatement Overview</a:t>
            </a:r>
          </a:p>
        </p:txBody>
      </p:sp>
      <p:sp>
        <p:nvSpPr>
          <p:cNvPr id="11" name="Content Placeholder 5"/>
          <p:cNvSpPr>
            <a:spLocks noGrp="1"/>
          </p:cNvSpPr>
          <p:nvPr>
            <p:ph sz="half" idx="1"/>
          </p:nvPr>
        </p:nvSpPr>
        <p:spPr>
          <a:xfrm>
            <a:off x="279643" y="1321083"/>
            <a:ext cx="4114800" cy="5019368"/>
          </a:xfrm>
        </p:spPr>
        <p:txBody>
          <a:bodyPr>
            <a:noAutofit/>
          </a:bodyPr>
          <a:lstStyle/>
          <a:p>
            <a:pPr marL="0" indent="0">
              <a:buNone/>
            </a:pPr>
            <a:r>
              <a:rPr lang="en-US" sz="2200" dirty="0"/>
              <a:t>Use the </a:t>
            </a:r>
            <a:r>
              <a:rPr lang="en-US" sz="2200" b="1" dirty="0"/>
              <a:t>UC_REHIRE_REI </a:t>
            </a:r>
            <a:r>
              <a:rPr lang="en-US" sz="2200" dirty="0"/>
              <a:t>templates to </a:t>
            </a:r>
            <a:r>
              <a:rPr lang="en-US" sz="2200" dirty="0" smtClean="0"/>
              <a:t>reinstate employees who were </a:t>
            </a:r>
            <a:r>
              <a:rPr lang="en-US" sz="2200" dirty="0"/>
              <a:t>automatically </a:t>
            </a:r>
            <a:r>
              <a:rPr lang="en-US" sz="2200" dirty="0" smtClean="0"/>
              <a:t>terminated in error.</a:t>
            </a:r>
            <a:endParaRPr lang="en-US" sz="2200" dirty="0"/>
          </a:p>
          <a:p>
            <a:pPr>
              <a:buClr>
                <a:srgbClr val="1D579B"/>
              </a:buClr>
              <a:buFont typeface="Arial" panose="020B0604020202020204" pitchFamily="34" charset="0"/>
              <a:buChar char="•"/>
            </a:pPr>
            <a:r>
              <a:rPr lang="en-US" sz="2200" dirty="0"/>
              <a:t>The </a:t>
            </a:r>
            <a:r>
              <a:rPr lang="en-US" sz="2200" b="1" dirty="0"/>
              <a:t>Effective Date </a:t>
            </a:r>
            <a:r>
              <a:rPr lang="en-US" sz="2200" dirty="0"/>
              <a:t>of the reinstatement template must be the </a:t>
            </a:r>
            <a:r>
              <a:rPr lang="en-US" sz="2200" dirty="0" smtClean="0"/>
              <a:t>day </a:t>
            </a:r>
            <a:r>
              <a:rPr lang="en-US" sz="2200" i="1" u="sng" dirty="0" smtClean="0"/>
              <a:t>AFTER</a:t>
            </a:r>
            <a:r>
              <a:rPr lang="en-US" sz="2200" dirty="0" smtClean="0"/>
              <a:t> termination </a:t>
            </a:r>
            <a:r>
              <a:rPr lang="en-US" sz="2200" dirty="0"/>
              <a:t>date.</a:t>
            </a:r>
          </a:p>
          <a:p>
            <a:pPr>
              <a:buClr>
                <a:srgbClr val="1D579B"/>
              </a:buClr>
              <a:buFont typeface="Arial" panose="020B0604020202020204" pitchFamily="34" charset="0"/>
              <a:buChar char="•"/>
            </a:pPr>
            <a:r>
              <a:rPr lang="en-US" sz="2200" b="1" dirty="0"/>
              <a:t>The Position </a:t>
            </a:r>
            <a:r>
              <a:rPr lang="en-US" sz="2200" b="1" dirty="0" smtClean="0"/>
              <a:t>entered on </a:t>
            </a:r>
            <a:r>
              <a:rPr lang="en-US" sz="2200" b="1" dirty="0"/>
              <a:t>the </a:t>
            </a:r>
            <a:r>
              <a:rPr lang="en-US" sz="2200" b="1" dirty="0" smtClean="0"/>
              <a:t>reinstatement template </a:t>
            </a:r>
            <a:r>
              <a:rPr lang="en-US" sz="2200" b="1" dirty="0"/>
              <a:t>must be the same </a:t>
            </a:r>
            <a:r>
              <a:rPr lang="en-US" sz="2200" b="1" dirty="0" smtClean="0"/>
              <a:t>position number employee was terminated from.</a:t>
            </a:r>
            <a:endParaRPr lang="en-US" sz="2200" b="1" dirty="0"/>
          </a:p>
        </p:txBody>
      </p:sp>
      <p:graphicFrame>
        <p:nvGraphicFramePr>
          <p:cNvPr id="14" name="Table 13"/>
          <p:cNvGraphicFramePr>
            <a:graphicFrameLocks noGrp="1"/>
          </p:cNvGraphicFramePr>
          <p:nvPr/>
        </p:nvGraphicFramePr>
        <p:xfrm>
          <a:off x="4744921" y="1371600"/>
          <a:ext cx="4206240" cy="4539325"/>
        </p:xfrm>
        <a:graphic>
          <a:graphicData uri="http://schemas.openxmlformats.org/drawingml/2006/table">
            <a:tbl>
              <a:tblPr firstRow="1" bandRow="1">
                <a:tableStyleId>{93296810-A885-4BE3-A3E7-6D5BEEA58F35}</a:tableStyleId>
              </a:tblPr>
              <a:tblGrid>
                <a:gridCol w="4206240">
                  <a:extLst>
                    <a:ext uri="{9D8B030D-6E8A-4147-A177-3AD203B41FA5}">
                      <a16:colId xmlns:a16="http://schemas.microsoft.com/office/drawing/2014/main" val="20000"/>
                    </a:ext>
                  </a:extLst>
                </a:gridCol>
              </a:tblGrid>
              <a:tr h="552944">
                <a:tc>
                  <a:txBody>
                    <a:bodyPr/>
                    <a:lstStyle/>
                    <a:p>
                      <a:pPr algn="ctr"/>
                      <a:r>
                        <a:rPr lang="en-US" sz="2400" dirty="0">
                          <a:latin typeface="Arial" panose="020B0604020202020204" pitchFamily="34" charset="0"/>
                          <a:cs typeface="Arial" panose="020B0604020202020204" pitchFamily="34" charset="0"/>
                        </a:rPr>
                        <a:t>Available</a:t>
                      </a:r>
                      <a:r>
                        <a:rPr lang="en-US" sz="2400" baseline="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Templates</a:t>
                      </a:r>
                    </a:p>
                  </a:txBody>
                  <a:tcPr/>
                </a:tc>
                <a:extLst>
                  <a:ext uri="{0D108BD9-81ED-4DB2-BD59-A6C34878D82A}">
                    <a16:rowId xmlns:a16="http://schemas.microsoft.com/office/drawing/2014/main" val="10000"/>
                  </a:ext>
                </a:extLst>
              </a:tr>
              <a:tr h="3986381">
                <a:tc>
                  <a:txBody>
                    <a:bodyPr/>
                    <a:lstStyle/>
                    <a:p>
                      <a:endParaRPr lang="en-US"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800" y="2045493"/>
            <a:ext cx="39243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a:spLocks noChangeArrowheads="1"/>
          </p:cNvSpPr>
          <p:nvPr/>
        </p:nvSpPr>
        <p:spPr bwMode="auto">
          <a:xfrm>
            <a:off x="4867192" y="4435030"/>
            <a:ext cx="3945074" cy="326239"/>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Tree>
    <p:custDataLst>
      <p:tags r:id="rId1"/>
    </p:custDataLst>
    <p:extLst>
      <p:ext uri="{BB962C8B-B14F-4D97-AF65-F5344CB8AC3E}">
        <p14:creationId xmlns:p14="http://schemas.microsoft.com/office/powerpoint/2010/main" val="39242927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9619" y="1381512"/>
            <a:ext cx="8227181" cy="1721452"/>
          </a:xfrm>
        </p:spPr>
        <p:txBody>
          <a:bodyPr/>
          <a:lstStyle/>
          <a:p>
            <a:r>
              <a:rPr lang="en-US" b="1" dirty="0" smtClean="0"/>
              <a:t>Reason Code in not required </a:t>
            </a:r>
            <a:r>
              <a:rPr lang="en-US" dirty="0" smtClean="0"/>
              <a:t>with the reinstatement template.</a:t>
            </a:r>
          </a:p>
          <a:p>
            <a:r>
              <a:rPr lang="en-US" dirty="0" smtClean="0"/>
              <a:t>Auto-defaulted</a:t>
            </a:r>
            <a:endParaRPr lang="en-US" dirty="0"/>
          </a:p>
        </p:txBody>
      </p:sp>
      <p:sp>
        <p:nvSpPr>
          <p:cNvPr id="3" name="Title 2"/>
          <p:cNvSpPr>
            <a:spLocks noGrp="1"/>
          </p:cNvSpPr>
          <p:nvPr>
            <p:ph type="title"/>
          </p:nvPr>
        </p:nvSpPr>
        <p:spPr>
          <a:noFill/>
          <a:ln>
            <a:noFill/>
          </a:ln>
        </p:spPr>
        <p:txBody>
          <a:bodyPr spcFirstLastPara="1" vert="horz" wrap="square" lIns="91440" tIns="45720" rIns="91440" bIns="45720" rtlCol="0" anchor="ctr" anchorCtr="0">
            <a:normAutofit/>
          </a:bodyPr>
          <a:lstStyle/>
          <a:p>
            <a:r>
              <a:rPr lang="en-US" b="1" dirty="0" smtClean="0">
                <a:solidFill>
                  <a:srgbClr val="1E4386"/>
                </a:solidFill>
                <a:latin typeface="Arial" panose="020B0604020202020204" pitchFamily="34" charset="0"/>
                <a:cs typeface="Arial" panose="020B0604020202020204" pitchFamily="34" charset="0"/>
              </a:rPr>
              <a:t>Rehire Reinstatement</a:t>
            </a:r>
            <a:endParaRPr lang="en-US" b="1" dirty="0">
              <a:solidFill>
                <a:srgbClr val="1E4386"/>
              </a:solidFill>
              <a:latin typeface="Arial" panose="020B0604020202020204" pitchFamily="34" charset="0"/>
              <a:cs typeface="Arial" panose="020B0604020202020204" pitchFamily="34" charset="0"/>
            </a:endParaRPr>
          </a:p>
        </p:txBody>
      </p:sp>
      <p:pic>
        <p:nvPicPr>
          <p:cNvPr id="5" name="Picture 2" descr="C:\Users\arriver2\AppData\Local\Temp\SNAGHTML43cbd3c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355" y="3214323"/>
            <a:ext cx="4181475" cy="295275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878111" y="5066675"/>
            <a:ext cx="2233535" cy="4796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flipV="1">
            <a:off x="2345961" y="5216577"/>
            <a:ext cx="217357" cy="329784"/>
          </a:xfrm>
          <a:prstGeom prst="up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682134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a:noFill/>
          </a:ln>
        </p:spPr>
        <p:txBody>
          <a:bodyPr spcFirstLastPara="1" vert="horz" wrap="square" lIns="91440" tIns="45720" rIns="91440" bIns="45720" rtlCol="0" anchor="ctr" anchorCtr="0">
            <a:normAutofit/>
          </a:bodyPr>
          <a:lstStyle/>
          <a:p>
            <a:r>
              <a:rPr lang="en-US" b="1" dirty="0">
                <a:solidFill>
                  <a:srgbClr val="1E4386"/>
                </a:solidFill>
                <a:latin typeface="Arial" panose="020B0604020202020204" pitchFamily="34" charset="0"/>
                <a:cs typeface="Arial" panose="020B0604020202020204" pitchFamily="34" charset="0"/>
              </a:rPr>
              <a:t>Required Fields</a:t>
            </a:r>
          </a:p>
        </p:txBody>
      </p:sp>
      <p:pic>
        <p:nvPicPr>
          <p:cNvPr id="4" name="Picture 2" descr="C:\Users\arriver2\AppData\Local\Temp\SNAGHTML43ce904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455" y="1188370"/>
            <a:ext cx="5360805" cy="48574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4871" y="1188370"/>
            <a:ext cx="2838815" cy="5078313"/>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Only the position number they were terminated from, along with a new appointment end date, is required to be entered.</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Please be sure to enter comments within the template to explain reason for reinstatement.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Also always include your initiator notes. Can be the same or different.</a:t>
            </a:r>
          </a:p>
        </p:txBody>
      </p:sp>
    </p:spTree>
    <p:custDataLst>
      <p:tags r:id="rId1"/>
    </p:custDataLst>
    <p:extLst>
      <p:ext uri="{BB962C8B-B14F-4D97-AF65-F5344CB8AC3E}">
        <p14:creationId xmlns:p14="http://schemas.microsoft.com/office/powerpoint/2010/main" val="3333943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162594" y="1371600"/>
            <a:ext cx="7542494" cy="5029200"/>
          </a:xfrm>
        </p:spPr>
        <p:txBody>
          <a:bodyPr>
            <a:normAutofit/>
          </a:bodyPr>
          <a:lstStyle/>
          <a:p>
            <a:pPr marL="0" indent="0">
              <a:buNone/>
            </a:pPr>
            <a:r>
              <a:rPr lang="en-US" b="1" dirty="0"/>
              <a:t>Having completed this </a:t>
            </a:r>
            <a:r>
              <a:rPr lang="en-US" b="1" dirty="0" smtClean="0"/>
              <a:t>lesson, </a:t>
            </a:r>
            <a:r>
              <a:rPr lang="en-US" b="1" dirty="0"/>
              <a:t>you should now be able to:</a:t>
            </a:r>
          </a:p>
          <a:p>
            <a:pPr marL="0" indent="0">
              <a:buNone/>
            </a:pPr>
            <a:endParaRPr lang="en-US" sz="1600" dirty="0"/>
          </a:p>
          <a:p>
            <a:pPr>
              <a:buClr>
                <a:srgbClr val="1D579B"/>
              </a:buClr>
              <a:buFont typeface="Arial" panose="020B0604020202020204" pitchFamily="34" charset="0"/>
              <a:buChar char="•"/>
            </a:pPr>
            <a:r>
              <a:rPr lang="en-US" sz="2800" dirty="0"/>
              <a:t>Describe the key system steps to complete a rehire template transaction</a:t>
            </a:r>
            <a:r>
              <a:rPr lang="en-US" sz="2800" dirty="0" smtClean="0"/>
              <a:t>.</a:t>
            </a:r>
          </a:p>
          <a:p>
            <a:pPr>
              <a:buClr>
                <a:srgbClr val="1D579B"/>
              </a:buClr>
              <a:buFont typeface="Arial" panose="020B0604020202020204" pitchFamily="34" charset="0"/>
              <a:buChar char="•"/>
            </a:pPr>
            <a:r>
              <a:rPr lang="en-US" sz="2800" dirty="0" smtClean="0"/>
              <a:t>Describe the various rehire scenarios.</a:t>
            </a:r>
            <a:endParaRPr lang="en-US" sz="2800" dirty="0"/>
          </a:p>
          <a:p>
            <a:pPr>
              <a:buClr>
                <a:srgbClr val="1D579B"/>
              </a:buClr>
              <a:buFont typeface="Arial" panose="020B0604020202020204" pitchFamily="34" charset="0"/>
              <a:buChar char="•"/>
            </a:pPr>
            <a:r>
              <a:rPr lang="en-US" sz="2800" dirty="0"/>
              <a:t>Initiate a rehire template transaction.</a:t>
            </a:r>
          </a:p>
        </p:txBody>
      </p:sp>
      <p:sp>
        <p:nvSpPr>
          <p:cNvPr id="4" name="Title 3"/>
          <p:cNvSpPr>
            <a:spLocks noGrp="1"/>
          </p:cNvSpPr>
          <p:nvPr>
            <p:ph type="title"/>
          </p:nvPr>
        </p:nvSpPr>
        <p:spPr>
          <a:xfrm>
            <a:off x="0" y="19034"/>
            <a:ext cx="8227181" cy="850911"/>
          </a:xfrm>
        </p:spPr>
        <p:txBody>
          <a:bodyPr vert="horz" lIns="91440" tIns="45720" rIns="91440" bIns="45720" rtlCol="0" anchor="ctr">
            <a:normAutofit/>
          </a:bodyPr>
          <a:lstStyle/>
          <a:p>
            <a:r>
              <a:rPr lang="en-US" b="1" dirty="0" smtClean="0">
                <a:solidFill>
                  <a:srgbClr val="1E4386"/>
                </a:solidFill>
                <a:latin typeface="Arial" panose="020B0604020202020204" pitchFamily="34" charset="0"/>
                <a:cs typeface="Arial" panose="020B0604020202020204" pitchFamily="34" charset="0"/>
              </a:rPr>
              <a:t>Lesson Complete</a:t>
            </a:r>
            <a:endParaRPr lang="en-US" b="1" dirty="0">
              <a:solidFill>
                <a:srgbClr val="1E4386"/>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618" y="1524000"/>
            <a:ext cx="702975" cy="719845"/>
          </a:xfrm>
          <a:prstGeom prst="rect">
            <a:avLst/>
          </a:prstGeom>
        </p:spPr>
      </p:pic>
    </p:spTree>
    <p:custDataLst>
      <p:tags r:id="rId1"/>
    </p:custDataLst>
    <p:extLst>
      <p:ext uri="{BB962C8B-B14F-4D97-AF65-F5344CB8AC3E}">
        <p14:creationId xmlns:p14="http://schemas.microsoft.com/office/powerpoint/2010/main" val="160611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3093" y="1543624"/>
            <a:ext cx="8229600" cy="4160520"/>
          </a:xfrm>
        </p:spPr>
        <p:txBody>
          <a:bodyPr>
            <a:normAutofit/>
          </a:bodyPr>
          <a:lstStyle/>
          <a:p>
            <a:r>
              <a:rPr lang="en-US" sz="2400" dirty="0"/>
              <a:t>You now have the opportunity to assess your knowledge of the information presented in this module.</a:t>
            </a:r>
          </a:p>
          <a:p>
            <a:r>
              <a:rPr lang="en-US" sz="2400" dirty="0"/>
              <a:t>The questions and answers presented in this review help you to determine whether you remember and understand the important points.</a:t>
            </a:r>
          </a:p>
        </p:txBody>
      </p:sp>
      <p:sp>
        <p:nvSpPr>
          <p:cNvPr id="4" name="Title 3"/>
          <p:cNvSpPr>
            <a:spLocks noGrp="1"/>
          </p:cNvSpPr>
          <p:nvPr>
            <p:ph type="title"/>
          </p:nvPr>
        </p:nvSpPr>
        <p:spPr/>
        <p:txBody>
          <a:bodyPr/>
          <a:lstStyle/>
          <a:p>
            <a:r>
              <a:rPr lang="en-US" dirty="0"/>
              <a:t>Knowledge Check</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0231" y="3396669"/>
            <a:ext cx="2650970" cy="2650970"/>
          </a:xfrm>
          <a:prstGeom prst="rect">
            <a:avLst/>
          </a:prstGeom>
        </p:spPr>
      </p:pic>
    </p:spTree>
    <p:custDataLst>
      <p:tags r:id="rId1"/>
    </p:custDataLst>
    <p:extLst>
      <p:ext uri="{BB962C8B-B14F-4D97-AF65-F5344CB8AC3E}">
        <p14:creationId xmlns:p14="http://schemas.microsoft.com/office/powerpoint/2010/main" val="2894645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Autofit/>
          </a:bodyPr>
          <a:lstStyle/>
          <a:p>
            <a:r>
              <a:rPr lang="en-US" dirty="0" smtClean="0">
                <a:solidFill>
                  <a:srgbClr val="1E4386"/>
                </a:solidFill>
              </a:rPr>
              <a:t>Template Transactions Pt. 2</a:t>
            </a:r>
            <a:endParaRPr lang="en-US" dirty="0">
              <a:solidFill>
                <a:srgbClr val="1E4386"/>
              </a:solidFill>
            </a:endParaRPr>
          </a:p>
        </p:txBody>
      </p:sp>
      <p:graphicFrame>
        <p:nvGraphicFramePr>
          <p:cNvPr id="8" name="Diagram 7"/>
          <p:cNvGraphicFramePr/>
          <p:nvPr>
            <p:extLst/>
          </p:nvPr>
        </p:nvGraphicFramePr>
        <p:xfrm>
          <a:off x="1051234" y="1779438"/>
          <a:ext cx="6096000" cy="4389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3" name="Snip Diagonal Corner Rectangle 32"/>
          <p:cNvSpPr/>
          <p:nvPr/>
        </p:nvSpPr>
        <p:spPr>
          <a:xfrm>
            <a:off x="1446839" y="1412210"/>
            <a:ext cx="5637773" cy="400110"/>
          </a:xfrm>
          <a:prstGeom prst="snip2Diag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Template Transactions Pt. 2</a:t>
            </a:r>
            <a:endParaRPr lang="en-US" sz="2000" b="1" dirty="0"/>
          </a:p>
        </p:txBody>
      </p:sp>
    </p:spTree>
    <p:custDataLst>
      <p:tags r:id="rId1"/>
    </p:custDataLst>
    <p:extLst>
      <p:ext uri="{BB962C8B-B14F-4D97-AF65-F5344CB8AC3E}">
        <p14:creationId xmlns:p14="http://schemas.microsoft.com/office/powerpoint/2010/main" val="1911285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988" y="1251679"/>
            <a:ext cx="8229600" cy="2971800"/>
          </a:xfrm>
        </p:spPr>
        <p:txBody>
          <a:bodyPr>
            <a:normAutofit/>
          </a:bodyPr>
          <a:lstStyle/>
          <a:p>
            <a:pPr>
              <a:lnSpc>
                <a:spcPct val="100000"/>
              </a:lnSpc>
            </a:pPr>
            <a:r>
              <a:rPr lang="en-US" sz="3200" dirty="0" smtClean="0"/>
              <a:t>The </a:t>
            </a:r>
            <a:r>
              <a:rPr lang="en-US" sz="3200" b="1" dirty="0" smtClean="0"/>
              <a:t>UC Rehire </a:t>
            </a:r>
            <a:r>
              <a:rPr lang="en-US" sz="3200" dirty="0" smtClean="0"/>
              <a:t>template can be used for employees without a gap in service.</a:t>
            </a:r>
            <a:endParaRPr lang="en-US" sz="3200" dirty="0"/>
          </a:p>
        </p:txBody>
      </p:sp>
      <p:sp>
        <p:nvSpPr>
          <p:cNvPr id="4" name="Title 3"/>
          <p:cNvSpPr>
            <a:spLocks noGrp="1"/>
          </p:cNvSpPr>
          <p:nvPr>
            <p:ph type="title"/>
          </p:nvPr>
        </p:nvSpPr>
        <p:spPr/>
        <p:txBody>
          <a:bodyPr/>
          <a:lstStyle/>
          <a:p>
            <a:r>
              <a:rPr lang="en-US" dirty="0"/>
              <a:t>True or False</a:t>
            </a:r>
          </a:p>
        </p:txBody>
      </p:sp>
      <p:sp>
        <p:nvSpPr>
          <p:cNvPr id="6" name="Rounded Rectangle 5"/>
          <p:cNvSpPr/>
          <p:nvPr/>
        </p:nvSpPr>
        <p:spPr>
          <a:xfrm>
            <a:off x="1335316" y="2943225"/>
            <a:ext cx="2859314" cy="2075543"/>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bg1"/>
                </a:solidFill>
              </a:rPr>
              <a:t>True</a:t>
            </a:r>
            <a:endParaRPr lang="en-US" sz="3200" b="1" dirty="0">
              <a:solidFill>
                <a:schemeClr val="bg1"/>
              </a:solidFill>
            </a:endParaRPr>
          </a:p>
        </p:txBody>
      </p:sp>
      <p:sp>
        <p:nvSpPr>
          <p:cNvPr id="7" name="Rounded Rectangle 6"/>
          <p:cNvSpPr/>
          <p:nvPr/>
        </p:nvSpPr>
        <p:spPr>
          <a:xfrm>
            <a:off x="4896155" y="2931886"/>
            <a:ext cx="2859314" cy="2075543"/>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False</a:t>
            </a:r>
            <a:endParaRPr lang="en-US" sz="3200" b="1" dirty="0"/>
          </a:p>
        </p:txBody>
      </p:sp>
    </p:spTree>
    <p:custDataLst>
      <p:tags r:id="rId1"/>
    </p:custDataLst>
    <p:extLst>
      <p:ext uri="{BB962C8B-B14F-4D97-AF65-F5344CB8AC3E}">
        <p14:creationId xmlns:p14="http://schemas.microsoft.com/office/powerpoint/2010/main" val="17035846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00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7"/>
                                        </p:tgtEl>
                                        <p:attrNameLst>
                                          <p:attrName>fillcolor</p:attrName>
                                        </p:attrNameLst>
                                      </p:cBhvr>
                                      <p:to>
                                        <a:srgbClr val="00B050"/>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00000"/>
              </a:lnSpc>
            </a:pPr>
            <a:r>
              <a:rPr lang="en-US" sz="3600" dirty="0"/>
              <a:t>Use the </a:t>
            </a:r>
            <a:r>
              <a:rPr lang="en-US" sz="3600" dirty="0" smtClean="0"/>
              <a:t>___________________ </a:t>
            </a:r>
            <a:r>
              <a:rPr lang="en-US" sz="3600" dirty="0"/>
              <a:t>template to </a:t>
            </a:r>
            <a:r>
              <a:rPr lang="en-US" sz="3600" dirty="0" smtClean="0"/>
              <a:t>rehire someone who was terminated erroneously</a:t>
            </a:r>
            <a:r>
              <a:rPr lang="en-US" sz="3600" dirty="0" smtClean="0"/>
              <a:t>.</a:t>
            </a:r>
            <a:endParaRPr lang="en-US" sz="3600" dirty="0"/>
          </a:p>
        </p:txBody>
      </p:sp>
      <p:sp>
        <p:nvSpPr>
          <p:cNvPr id="3" name="Title 2"/>
          <p:cNvSpPr>
            <a:spLocks noGrp="1"/>
          </p:cNvSpPr>
          <p:nvPr>
            <p:ph type="title"/>
          </p:nvPr>
        </p:nvSpPr>
        <p:spPr/>
        <p:txBody>
          <a:bodyPr/>
          <a:lstStyle/>
          <a:p>
            <a:r>
              <a:rPr lang="en-US" dirty="0"/>
              <a:t>Fill-In-The-Blank</a:t>
            </a:r>
          </a:p>
        </p:txBody>
      </p:sp>
      <p:sp>
        <p:nvSpPr>
          <p:cNvPr id="5" name="TextBox 4"/>
          <p:cNvSpPr txBox="1"/>
          <p:nvPr/>
        </p:nvSpPr>
        <p:spPr>
          <a:xfrm>
            <a:off x="2302230" y="1486443"/>
            <a:ext cx="5501329" cy="477054"/>
          </a:xfrm>
          <a:prstGeom prst="rect">
            <a:avLst/>
          </a:prstGeom>
          <a:noFill/>
        </p:spPr>
        <p:txBody>
          <a:bodyPr wrap="square" rtlCol="0" anchor="ctr">
            <a:spAutoFit/>
          </a:bodyPr>
          <a:lstStyle/>
          <a:p>
            <a:pPr algn="ctr"/>
            <a:r>
              <a:rPr lang="en-US" sz="2500" b="1" dirty="0" err="1" smtClean="0">
                <a:solidFill>
                  <a:srgbClr val="1295D8"/>
                </a:solidFill>
                <a:cs typeface="Arial" panose="020B0604020202020204" pitchFamily="34" charset="0"/>
              </a:rPr>
              <a:t>UC_Rehire_REI</a:t>
            </a:r>
            <a:r>
              <a:rPr lang="en-US" sz="2500" b="1" dirty="0" smtClean="0">
                <a:solidFill>
                  <a:srgbClr val="1295D8"/>
                </a:solidFill>
                <a:cs typeface="Arial" panose="020B0604020202020204" pitchFamily="34" charset="0"/>
              </a:rPr>
              <a:t> / Reinstatement</a:t>
            </a:r>
            <a:endParaRPr lang="en-US" sz="2500" b="1" dirty="0">
              <a:solidFill>
                <a:srgbClr val="1295D8"/>
              </a:solidFill>
              <a:cs typeface="Arial" panose="020B0604020202020204" pitchFamily="34" charset="0"/>
            </a:endParaRPr>
          </a:p>
        </p:txBody>
      </p:sp>
    </p:spTree>
    <p:custDataLst>
      <p:tags r:id="rId1"/>
    </p:custDataLst>
    <p:extLst>
      <p:ext uri="{BB962C8B-B14F-4D97-AF65-F5344CB8AC3E}">
        <p14:creationId xmlns:p14="http://schemas.microsoft.com/office/powerpoint/2010/main" val="134503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00000"/>
              </a:lnSpc>
            </a:pPr>
            <a:r>
              <a:rPr lang="en-US" sz="3200" dirty="0" smtClean="0"/>
              <a:t>When using the Rehire Reinstatement template the date used to reinstate the employee must be one day after the termination date.</a:t>
            </a:r>
            <a:endParaRPr lang="en-US" sz="3200" dirty="0"/>
          </a:p>
        </p:txBody>
      </p:sp>
      <p:sp>
        <p:nvSpPr>
          <p:cNvPr id="4" name="Title 3"/>
          <p:cNvSpPr>
            <a:spLocks noGrp="1"/>
          </p:cNvSpPr>
          <p:nvPr>
            <p:ph type="title"/>
          </p:nvPr>
        </p:nvSpPr>
        <p:spPr/>
        <p:txBody>
          <a:bodyPr/>
          <a:lstStyle/>
          <a:p>
            <a:r>
              <a:rPr lang="en-US" dirty="0"/>
              <a:t>True or False</a:t>
            </a:r>
          </a:p>
        </p:txBody>
      </p:sp>
      <p:sp>
        <p:nvSpPr>
          <p:cNvPr id="5" name="Rounded Rectangle 4"/>
          <p:cNvSpPr/>
          <p:nvPr/>
        </p:nvSpPr>
        <p:spPr>
          <a:xfrm>
            <a:off x="1335316" y="3509282"/>
            <a:ext cx="2859314" cy="2075543"/>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bg1"/>
                </a:solidFill>
              </a:rPr>
              <a:t>True</a:t>
            </a:r>
            <a:endParaRPr lang="en-US" sz="3200" b="1" dirty="0">
              <a:solidFill>
                <a:schemeClr val="bg1"/>
              </a:solidFill>
            </a:endParaRPr>
          </a:p>
        </p:txBody>
      </p:sp>
      <p:sp>
        <p:nvSpPr>
          <p:cNvPr id="6" name="Rounded Rectangle 5"/>
          <p:cNvSpPr/>
          <p:nvPr/>
        </p:nvSpPr>
        <p:spPr>
          <a:xfrm>
            <a:off x="4896155" y="3497943"/>
            <a:ext cx="2859314" cy="2075543"/>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False</a:t>
            </a:r>
            <a:endParaRPr lang="en-US" sz="3200" b="1" dirty="0"/>
          </a:p>
        </p:txBody>
      </p:sp>
    </p:spTree>
    <p:custDataLst>
      <p:tags r:id="rId1"/>
    </p:custDataLst>
    <p:extLst>
      <p:ext uri="{BB962C8B-B14F-4D97-AF65-F5344CB8AC3E}">
        <p14:creationId xmlns:p14="http://schemas.microsoft.com/office/powerpoint/2010/main" val="11454072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6"/>
                                        </p:tgtEl>
                                        <p:attrNameLst>
                                          <p:attrName>fillcolor</p:attrName>
                                        </p:attrNameLst>
                                      </p:cBhvr>
                                      <p:to>
                                        <a:srgbClr val="00B050"/>
                                      </p:to>
                                    </p:animClr>
                                    <p:set>
                                      <p:cBhvr>
                                        <p:cTn id="14" dur="2000" fill="hold"/>
                                        <p:tgtEl>
                                          <p:spTgt spid="6"/>
                                        </p:tgtEl>
                                        <p:attrNameLst>
                                          <p:attrName>fill.type</p:attrName>
                                        </p:attrNameLst>
                                      </p:cBhvr>
                                      <p:to>
                                        <p:strVal val="solid"/>
                                      </p:to>
                                    </p:set>
                                    <p:set>
                                      <p:cBhvr>
                                        <p:cTn id="15"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2120" y="2123266"/>
            <a:ext cx="8366760" cy="749808"/>
          </a:xfrm>
        </p:spPr>
        <p:txBody>
          <a:bodyPr>
            <a:normAutofit/>
          </a:bodyPr>
          <a:lstStyle/>
          <a:p>
            <a:r>
              <a:rPr lang="en-US" sz="3600" dirty="0" smtClean="0">
                <a:solidFill>
                  <a:srgbClr val="FFC000"/>
                </a:solidFill>
              </a:rPr>
              <a:t>PART 2: Lesson</a:t>
            </a:r>
            <a:r>
              <a:rPr lang="en-US" sz="3600" dirty="0" smtClean="0">
                <a:solidFill>
                  <a:schemeClr val="tx1">
                    <a:lumMod val="75000"/>
                    <a:lumOff val="25000"/>
                  </a:schemeClr>
                </a:solidFill>
              </a:rPr>
              <a:t> </a:t>
            </a:r>
            <a:r>
              <a:rPr lang="en-US" sz="3600" dirty="0">
                <a:solidFill>
                  <a:srgbClr val="FFC000"/>
                </a:solidFill>
              </a:rPr>
              <a:t>3</a:t>
            </a:r>
          </a:p>
        </p:txBody>
      </p:sp>
      <p:sp>
        <p:nvSpPr>
          <p:cNvPr id="5" name="Rectangle 4"/>
          <p:cNvSpPr/>
          <p:nvPr/>
        </p:nvSpPr>
        <p:spPr>
          <a:xfrm>
            <a:off x="0" y="784982"/>
            <a:ext cx="9144000" cy="442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1912620" y="2957357"/>
            <a:ext cx="8348472" cy="1096124"/>
          </a:xfrm>
        </p:spPr>
        <p:txBody>
          <a:bodyPr/>
          <a:lstStyle/>
          <a:p>
            <a:r>
              <a:rPr lang="en-US" sz="4000" b="1" dirty="0" smtClean="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Transfers</a:t>
            </a:r>
            <a:endParaRPr lang="en-US" sz="40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endParaRPr>
          </a:p>
          <a:p>
            <a:endParaRPr lang="en-US" sz="44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endParaRPr>
          </a:p>
        </p:txBody>
      </p:sp>
      <p:sp>
        <p:nvSpPr>
          <p:cNvPr id="24" name="Curved Right Arrow 23"/>
          <p:cNvSpPr/>
          <p:nvPr/>
        </p:nvSpPr>
        <p:spPr>
          <a:xfrm>
            <a:off x="289560" y="2286928"/>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 name="Picture 5">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30" y="77986"/>
            <a:ext cx="537530" cy="518160"/>
          </a:xfrm>
          <a:prstGeom prst="rect">
            <a:avLst/>
          </a:prstGeom>
        </p:spPr>
      </p:pic>
    </p:spTree>
    <p:custDataLst>
      <p:tags r:id="rId1"/>
    </p:custDataLst>
    <p:extLst>
      <p:ext uri="{BB962C8B-B14F-4D97-AF65-F5344CB8AC3E}">
        <p14:creationId xmlns:p14="http://schemas.microsoft.com/office/powerpoint/2010/main" val="1196511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03549614"/>
              </p:ext>
            </p:extLst>
          </p:nvPr>
        </p:nvGraphicFramePr>
        <p:xfrm>
          <a:off x="273072" y="1371600"/>
          <a:ext cx="4044095" cy="39729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3"/>
          <p:cNvSpPr>
            <a:spLocks noGrp="1"/>
          </p:cNvSpPr>
          <p:nvPr>
            <p:ph type="title"/>
          </p:nvPr>
        </p:nvSpPr>
        <p:spPr>
          <a:xfrm>
            <a:off x="2419" y="0"/>
            <a:ext cx="8227181" cy="850911"/>
          </a:xfrm>
        </p:spPr>
        <p:txBody>
          <a:bodyPr vert="horz" lIns="91440" tIns="45720" rIns="91440" bIns="45720" rtlCol="0" anchor="ctr">
            <a:normAutofit/>
          </a:bodyPr>
          <a:lstStyle/>
          <a:p>
            <a:r>
              <a:rPr lang="en-US" b="1" dirty="0">
                <a:solidFill>
                  <a:srgbClr val="1E4386"/>
                </a:solidFill>
                <a:latin typeface="Arial" panose="020B0604020202020204" pitchFamily="34" charset="0"/>
                <a:cs typeface="Arial" panose="020B0604020202020204" pitchFamily="34" charset="0"/>
              </a:rPr>
              <a:t>Lesson Objectives</a:t>
            </a:r>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2885" y="121018"/>
            <a:ext cx="914400" cy="914400"/>
          </a:xfrm>
          <a:prstGeom prst="rect">
            <a:avLst/>
          </a:prstGeom>
          <a:ln>
            <a:noFill/>
          </a:ln>
          <a:effectLst>
            <a:outerShdw blurRad="292100" dist="139700" dir="2700000" algn="tl" rotWithShape="0">
              <a:srgbClr val="333333">
                <a:alpha val="65000"/>
              </a:srgbClr>
            </a:outerShdw>
          </a:effectLst>
        </p:spPr>
      </p:pic>
      <p:sp>
        <p:nvSpPr>
          <p:cNvPr id="8" name="Content Placeholder 1"/>
          <p:cNvSpPr>
            <a:spLocks noGrp="1"/>
          </p:cNvSpPr>
          <p:nvPr>
            <p:ph sz="half" idx="2"/>
          </p:nvPr>
        </p:nvSpPr>
        <p:spPr>
          <a:xfrm>
            <a:off x="4317167" y="1371600"/>
            <a:ext cx="4712532" cy="4747846"/>
          </a:xfrm>
        </p:spPr>
        <p:txBody>
          <a:bodyPr>
            <a:normAutofit/>
          </a:bodyPr>
          <a:lstStyle/>
          <a:p>
            <a:pPr marL="0" indent="0">
              <a:buNone/>
            </a:pPr>
            <a:r>
              <a:rPr lang="en-US" sz="2400" b="1" i="1" dirty="0"/>
              <a:t>In this lesson you will learn how to:</a:t>
            </a:r>
          </a:p>
          <a:p>
            <a:pPr marL="0" indent="0">
              <a:buNone/>
            </a:pPr>
            <a:endParaRPr lang="en-US" sz="1200" b="1" i="1" dirty="0"/>
          </a:p>
          <a:p>
            <a:pPr>
              <a:buClr>
                <a:srgbClr val="1D579B"/>
              </a:buClr>
              <a:buFont typeface="Arial" panose="020B0604020202020204" pitchFamily="34" charset="0"/>
              <a:buChar char="•"/>
            </a:pPr>
            <a:r>
              <a:rPr lang="en-US" sz="2400" dirty="0"/>
              <a:t>Describe the key system steps to complete </a:t>
            </a:r>
            <a:r>
              <a:rPr lang="en-US" sz="2400" dirty="0" smtClean="0"/>
              <a:t>a Inter/Intra Location </a:t>
            </a:r>
            <a:r>
              <a:rPr lang="en-US" sz="2400" dirty="0" err="1" smtClean="0"/>
              <a:t>Tranfer</a:t>
            </a:r>
            <a:r>
              <a:rPr lang="en-US" sz="2400" dirty="0" smtClean="0"/>
              <a:t> </a:t>
            </a:r>
            <a:r>
              <a:rPr lang="en-US" sz="2400" dirty="0"/>
              <a:t>template transaction.</a:t>
            </a:r>
          </a:p>
          <a:p>
            <a:pPr>
              <a:buClr>
                <a:srgbClr val="1D579B"/>
              </a:buClr>
              <a:buFont typeface="Arial" panose="020B0604020202020204" pitchFamily="34" charset="0"/>
              <a:buChar char="•"/>
            </a:pPr>
            <a:r>
              <a:rPr lang="en-US" sz="2400" dirty="0" smtClean="0"/>
              <a:t>Understand the difference between each type of employee transfer.</a:t>
            </a:r>
            <a:endParaRPr lang="en-US" sz="2400" dirty="0"/>
          </a:p>
          <a:p>
            <a:pPr>
              <a:buClr>
                <a:srgbClr val="1D579B"/>
              </a:buClr>
              <a:buFont typeface="Arial" panose="020B0604020202020204" pitchFamily="34" charset="0"/>
              <a:buChar char="•"/>
            </a:pPr>
            <a:r>
              <a:rPr lang="en-US" sz="2400" dirty="0"/>
              <a:t>Initiate </a:t>
            </a:r>
            <a:r>
              <a:rPr lang="en-US" sz="2400" dirty="0" smtClean="0"/>
              <a:t>a transfer </a:t>
            </a:r>
            <a:r>
              <a:rPr lang="en-US" sz="2400" dirty="0"/>
              <a:t>template transaction.</a:t>
            </a:r>
          </a:p>
        </p:txBody>
      </p:sp>
      <p:sp>
        <p:nvSpPr>
          <p:cNvPr id="9" name="5-Point Star 8"/>
          <p:cNvSpPr/>
          <p:nvPr/>
        </p:nvSpPr>
        <p:spPr>
          <a:xfrm>
            <a:off x="858815" y="3101167"/>
            <a:ext cx="535270" cy="466492"/>
          </a:xfrm>
          <a:prstGeom prst="star5">
            <a:avLst/>
          </a:prstGeom>
          <a:solidFill>
            <a:srgbClr val="FFFF00"/>
          </a:solidFill>
          <a:ln>
            <a:solidFill>
              <a:srgbClr val="0954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11490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8728" y="1168819"/>
            <a:ext cx="4370584" cy="5214226"/>
          </a:xfrm>
        </p:spPr>
        <p:txBody>
          <a:bodyPr>
            <a:noAutofit/>
          </a:bodyPr>
          <a:lstStyle/>
          <a:p>
            <a:pPr>
              <a:buClr>
                <a:srgbClr val="1D579B"/>
              </a:buClr>
              <a:buFont typeface="Arial" panose="020B0604020202020204" pitchFamily="34" charset="0"/>
              <a:buChar char="•"/>
            </a:pPr>
            <a:r>
              <a:rPr lang="en-US" sz="2000" dirty="0"/>
              <a:t>Intralocation transfers are initiated when an employee transfers from one position to another within the same business unit (campus) or to a related business unit (medical center).</a:t>
            </a:r>
          </a:p>
          <a:p>
            <a:pPr>
              <a:spcBef>
                <a:spcPts val="1200"/>
              </a:spcBef>
              <a:buClr>
                <a:srgbClr val="1D579B"/>
              </a:buClr>
              <a:buFont typeface="Arial" panose="020B0604020202020204" pitchFamily="34" charset="0"/>
              <a:buChar char="•"/>
            </a:pPr>
            <a:r>
              <a:rPr lang="en-US" sz="2000" dirty="0"/>
              <a:t>The receiving department initiates the intralocation transfer template.</a:t>
            </a:r>
          </a:p>
          <a:p>
            <a:pPr>
              <a:spcBef>
                <a:spcPts val="1200"/>
              </a:spcBef>
              <a:buClr>
                <a:srgbClr val="1D579B"/>
              </a:buClr>
              <a:buFont typeface="Arial" panose="020B0604020202020204" pitchFamily="34" charset="0"/>
              <a:buChar char="•"/>
            </a:pPr>
            <a:r>
              <a:rPr lang="en-US" sz="2000" b="1" dirty="0" smtClean="0"/>
              <a:t>Intra-location transfer will auto terminate the old job record</a:t>
            </a:r>
            <a:r>
              <a:rPr lang="en-US" sz="2000" dirty="0" smtClean="0"/>
              <a:t>, once template is processed.</a:t>
            </a:r>
            <a:endParaRPr lang="en-US" sz="2000" dirty="0"/>
          </a:p>
          <a:p>
            <a:pPr>
              <a:spcBef>
                <a:spcPts val="1200"/>
              </a:spcBef>
              <a:buClr>
                <a:srgbClr val="1D579B"/>
              </a:buClr>
              <a:buFont typeface="Arial" panose="020B0604020202020204" pitchFamily="34" charset="0"/>
              <a:buChar char="•"/>
            </a:pPr>
            <a:r>
              <a:rPr lang="en-US" sz="2000" dirty="0"/>
              <a:t>A separate transfer template is available for academic and staff.</a:t>
            </a:r>
          </a:p>
        </p:txBody>
      </p:sp>
      <p:sp>
        <p:nvSpPr>
          <p:cNvPr id="4" name="Title 3"/>
          <p:cNvSpPr>
            <a:spLocks noGrp="1"/>
          </p:cNvSpPr>
          <p:nvPr>
            <p:ph type="title"/>
          </p:nvPr>
        </p:nvSpPr>
        <p:spPr>
          <a:xfrm>
            <a:off x="78728" y="109739"/>
            <a:ext cx="8227181" cy="850911"/>
          </a:xfrm>
        </p:spPr>
        <p:txBody>
          <a:bodyPr>
            <a:normAutofit/>
          </a:bodyPr>
          <a:lstStyle/>
          <a:p>
            <a:r>
              <a:rPr lang="en-US" sz="3600" dirty="0"/>
              <a:t>Intralocation Transfer – Overview</a:t>
            </a:r>
          </a:p>
        </p:txBody>
      </p:sp>
      <p:graphicFrame>
        <p:nvGraphicFramePr>
          <p:cNvPr id="7" name="Table 6"/>
          <p:cNvGraphicFramePr>
            <a:graphicFrameLocks noGrp="1"/>
          </p:cNvGraphicFramePr>
          <p:nvPr>
            <p:extLst/>
          </p:nvPr>
        </p:nvGraphicFramePr>
        <p:xfrm>
          <a:off x="4602653" y="1486722"/>
          <a:ext cx="4206240" cy="4196822"/>
        </p:xfrm>
        <a:graphic>
          <a:graphicData uri="http://schemas.openxmlformats.org/drawingml/2006/table">
            <a:tbl>
              <a:tblPr firstRow="1" bandRow="1">
                <a:tableStyleId>{5A111915-BE36-4E01-A7E5-04B1672EAD32}</a:tableStyleId>
              </a:tblPr>
              <a:tblGrid>
                <a:gridCol w="4206240">
                  <a:extLst>
                    <a:ext uri="{9D8B030D-6E8A-4147-A177-3AD203B41FA5}">
                      <a16:colId xmlns:a16="http://schemas.microsoft.com/office/drawing/2014/main" val="20000"/>
                    </a:ext>
                  </a:extLst>
                </a:gridCol>
              </a:tblGrid>
              <a:tr h="511223">
                <a:tc>
                  <a:txBody>
                    <a:bodyPr/>
                    <a:lstStyle/>
                    <a:p>
                      <a:pPr algn="ctr"/>
                      <a:r>
                        <a:rPr lang="en-US" sz="2400" dirty="0"/>
                        <a:t>Available</a:t>
                      </a:r>
                      <a:r>
                        <a:rPr lang="en-US" sz="2400" baseline="0" dirty="0"/>
                        <a:t> </a:t>
                      </a:r>
                      <a:r>
                        <a:rPr lang="en-US" sz="2400" dirty="0"/>
                        <a:t>Templates</a:t>
                      </a:r>
                    </a:p>
                  </a:txBody>
                  <a:tcPr/>
                </a:tc>
                <a:extLst>
                  <a:ext uri="{0D108BD9-81ED-4DB2-BD59-A6C34878D82A}">
                    <a16:rowId xmlns:a16="http://schemas.microsoft.com/office/drawing/2014/main" val="10000"/>
                  </a:ext>
                </a:extLst>
              </a:tr>
              <a:tr h="3685599">
                <a:tc>
                  <a:txBody>
                    <a:bodyPr/>
                    <a:lstStyle/>
                    <a:p>
                      <a:endParaRPr lang="en-US" sz="1800" b="1" dirty="0"/>
                    </a:p>
                  </a:txBody>
                  <a:tcPr/>
                </a:tc>
                <a:extLst>
                  <a:ext uri="{0D108BD9-81ED-4DB2-BD59-A6C34878D82A}">
                    <a16:rowId xmlns:a16="http://schemas.microsoft.com/office/drawing/2014/main" val="10001"/>
                  </a:ext>
                </a:extLst>
              </a:tr>
            </a:tbl>
          </a:graphicData>
        </a:graphic>
      </p:graphicFrame>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797" y="2054599"/>
            <a:ext cx="3979913"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a:spLocks noChangeArrowheads="1"/>
          </p:cNvSpPr>
          <p:nvPr/>
        </p:nvSpPr>
        <p:spPr bwMode="auto">
          <a:xfrm>
            <a:off x="4739438" y="5070311"/>
            <a:ext cx="3945074" cy="342279"/>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Tree>
    <p:custDataLst>
      <p:tags r:id="rId1"/>
    </p:custDataLst>
    <p:extLst>
      <p:ext uri="{BB962C8B-B14F-4D97-AF65-F5344CB8AC3E}">
        <p14:creationId xmlns:p14="http://schemas.microsoft.com/office/powerpoint/2010/main" val="8382579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44115" y="1034320"/>
            <a:ext cx="8190219" cy="4609803"/>
          </a:xfrm>
        </p:spPr>
        <p:txBody>
          <a:bodyPr>
            <a:normAutofit/>
          </a:bodyPr>
          <a:lstStyle/>
          <a:p>
            <a:pPr>
              <a:buClr>
                <a:srgbClr val="1D579B"/>
              </a:buClr>
              <a:buFont typeface="Arial" panose="020B0604020202020204" pitchFamily="34" charset="0"/>
              <a:buChar char="•"/>
            </a:pPr>
            <a:r>
              <a:rPr lang="en-US" sz="2800" dirty="0"/>
              <a:t>An employee transfers from one position to another:</a:t>
            </a:r>
          </a:p>
          <a:p>
            <a:pPr lvl="1">
              <a:buFont typeface="Courier New" panose="02070309020205020404" pitchFamily="49" charset="0"/>
              <a:buChar char="o"/>
            </a:pPr>
            <a:r>
              <a:rPr lang="en-US" sz="2400" dirty="0"/>
              <a:t>Within the same business unit.</a:t>
            </a:r>
          </a:p>
          <a:p>
            <a:pPr lvl="1"/>
            <a:endParaRPr lang="en-US" sz="2400" dirty="0"/>
          </a:p>
          <a:p>
            <a:pPr lvl="1"/>
            <a:endParaRPr lang="en-US" sz="2400" dirty="0"/>
          </a:p>
          <a:p>
            <a:pPr lvl="1"/>
            <a:endParaRPr lang="en-US" sz="2400" dirty="0"/>
          </a:p>
          <a:p>
            <a:pPr lvl="1"/>
            <a:endParaRPr lang="en-US" sz="2400" dirty="0"/>
          </a:p>
          <a:p>
            <a:pPr lvl="1">
              <a:buFont typeface="Courier New" panose="02070309020205020404" pitchFamily="49" charset="0"/>
              <a:buChar char="o"/>
            </a:pPr>
            <a:r>
              <a:rPr lang="en-US" sz="2400" dirty="0"/>
              <a:t>To a related business unit.</a:t>
            </a:r>
          </a:p>
        </p:txBody>
      </p:sp>
      <p:sp>
        <p:nvSpPr>
          <p:cNvPr id="4" name="Title 3"/>
          <p:cNvSpPr>
            <a:spLocks noGrp="1"/>
          </p:cNvSpPr>
          <p:nvPr>
            <p:ph type="title"/>
          </p:nvPr>
        </p:nvSpPr>
        <p:spPr>
          <a:xfrm>
            <a:off x="0" y="40224"/>
            <a:ext cx="8227181" cy="850911"/>
          </a:xfrm>
        </p:spPr>
        <p:txBody>
          <a:bodyPr vert="horz" lIns="91440" tIns="45720" rIns="91440" bIns="45720" rtlCol="0" anchor="ctr">
            <a:normAutofit fontScale="90000"/>
          </a:bodyPr>
          <a:lstStyle/>
          <a:p>
            <a:r>
              <a:rPr lang="en-US" b="1" dirty="0">
                <a:solidFill>
                  <a:srgbClr val="1E4386"/>
                </a:solidFill>
                <a:latin typeface="Arial" panose="020B0604020202020204" pitchFamily="34" charset="0"/>
                <a:cs typeface="Arial" panose="020B0604020202020204" pitchFamily="34" charset="0"/>
              </a:rPr>
              <a:t>Intralocation Transfer – Examples</a:t>
            </a:r>
          </a:p>
        </p:txBody>
      </p:sp>
      <p:grpSp>
        <p:nvGrpSpPr>
          <p:cNvPr id="21" name="Group 20"/>
          <p:cNvGrpSpPr/>
          <p:nvPr/>
        </p:nvGrpSpPr>
        <p:grpSpPr>
          <a:xfrm>
            <a:off x="1967865" y="4604660"/>
            <a:ext cx="4987571" cy="1449407"/>
            <a:chOff x="1008555" y="1923428"/>
            <a:chExt cx="4470632" cy="1436992"/>
          </a:xfrm>
        </p:grpSpPr>
        <p:grpSp>
          <p:nvGrpSpPr>
            <p:cNvPr id="22" name="Group 21"/>
            <p:cNvGrpSpPr/>
            <p:nvPr/>
          </p:nvGrpSpPr>
          <p:grpSpPr>
            <a:xfrm>
              <a:off x="1008555" y="1923429"/>
              <a:ext cx="2972564" cy="1436991"/>
              <a:chOff x="4531359" y="1878076"/>
              <a:chExt cx="4612641" cy="2324608"/>
            </a:xfrm>
          </p:grpSpPr>
          <p:sp>
            <p:nvSpPr>
              <p:cNvPr id="24" name="Right Arrow 23"/>
              <p:cNvSpPr/>
              <p:nvPr/>
            </p:nvSpPr>
            <p:spPr>
              <a:xfrm>
                <a:off x="6539483" y="2355850"/>
                <a:ext cx="2604517" cy="1369060"/>
              </a:xfrm>
              <a:prstGeom prst="rightArrow">
                <a:avLst>
                  <a:gd name="adj1" fmla="val 7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
            <p:nvSpPr>
              <p:cNvPr id="25" name="Freeform 24"/>
              <p:cNvSpPr/>
              <p:nvPr/>
            </p:nvSpPr>
            <p:spPr>
              <a:xfrm>
                <a:off x="4531359" y="1878076"/>
                <a:ext cx="2324608" cy="2324608"/>
              </a:xfrm>
              <a:custGeom>
                <a:avLst/>
                <a:gdLst>
                  <a:gd name="connsiteX0" fmla="*/ 0 w 2324608"/>
                  <a:gd name="connsiteY0" fmla="*/ 1162304 h 2324608"/>
                  <a:gd name="connsiteX1" fmla="*/ 1162304 w 2324608"/>
                  <a:gd name="connsiteY1" fmla="*/ 0 h 2324608"/>
                  <a:gd name="connsiteX2" fmla="*/ 2324608 w 2324608"/>
                  <a:gd name="connsiteY2" fmla="*/ 1162304 h 2324608"/>
                  <a:gd name="connsiteX3" fmla="*/ 1162304 w 2324608"/>
                  <a:gd name="connsiteY3" fmla="*/ 2324608 h 2324608"/>
                  <a:gd name="connsiteX4" fmla="*/ 0 w 2324608"/>
                  <a:gd name="connsiteY4" fmla="*/ 1162304 h 232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608" h="2324608">
                    <a:moveTo>
                      <a:pt x="0" y="1162304"/>
                    </a:moveTo>
                    <a:cubicBezTo>
                      <a:pt x="0" y="520381"/>
                      <a:pt x="520381" y="0"/>
                      <a:pt x="1162304" y="0"/>
                    </a:cubicBezTo>
                    <a:cubicBezTo>
                      <a:pt x="1804227" y="0"/>
                      <a:pt x="2324608" y="520381"/>
                      <a:pt x="2324608" y="1162304"/>
                    </a:cubicBezTo>
                    <a:cubicBezTo>
                      <a:pt x="2324608" y="1804227"/>
                      <a:pt x="1804227" y="2324608"/>
                      <a:pt x="1162304" y="2324608"/>
                    </a:cubicBezTo>
                    <a:cubicBezTo>
                      <a:pt x="520381" y="2324608"/>
                      <a:pt x="0" y="1804227"/>
                      <a:pt x="0" y="1162304"/>
                    </a:cubicBezTo>
                    <a:close/>
                  </a:path>
                </a:pathLst>
              </a:custGeom>
              <a:ln>
                <a:solidFill>
                  <a:schemeClr val="bg2"/>
                </a:solidFill>
              </a:ln>
            </p:spPr>
            <p:style>
              <a:lnRef idx="3">
                <a:schemeClr val="lt1"/>
              </a:lnRef>
              <a:fillRef idx="1">
                <a:schemeClr val="accent5"/>
              </a:fillRef>
              <a:effectRef idx="1">
                <a:schemeClr val="accent5"/>
              </a:effectRef>
              <a:fontRef idx="minor">
                <a:schemeClr val="lt1"/>
              </a:fontRef>
            </p:style>
            <p:txBody>
              <a:bodyPr spcFirstLastPara="0" vert="horz" wrap="square" lIns="369641" tIns="369641" rIns="369641" bIns="369641" numCol="1" spcCol="1270" anchor="ctr" anchorCtr="0">
                <a:noAutofit/>
              </a:bodyPr>
              <a:lstStyle/>
              <a:p>
                <a:pPr lvl="0" algn="ctr" defTabSz="2044700">
                  <a:lnSpc>
                    <a:spcPct val="90000"/>
                  </a:lnSpc>
                  <a:spcBef>
                    <a:spcPct val="0"/>
                  </a:spcBef>
                  <a:spcAft>
                    <a:spcPct val="35000"/>
                  </a:spcAft>
                </a:pPr>
                <a:r>
                  <a:rPr lang="en-US" sz="2000" b="1" kern="1200" dirty="0"/>
                  <a:t>UCI</a:t>
                </a:r>
              </a:p>
            </p:txBody>
          </p:sp>
        </p:grpSp>
        <p:sp>
          <p:nvSpPr>
            <p:cNvPr id="23" name="Freeform 22"/>
            <p:cNvSpPr/>
            <p:nvPr/>
          </p:nvSpPr>
          <p:spPr>
            <a:xfrm>
              <a:off x="3981119" y="1923428"/>
              <a:ext cx="1498068" cy="1436991"/>
            </a:xfrm>
            <a:custGeom>
              <a:avLst/>
              <a:gdLst>
                <a:gd name="connsiteX0" fmla="*/ 0 w 2324608"/>
                <a:gd name="connsiteY0" fmla="*/ 1162304 h 2324608"/>
                <a:gd name="connsiteX1" fmla="*/ 1162304 w 2324608"/>
                <a:gd name="connsiteY1" fmla="*/ 0 h 2324608"/>
                <a:gd name="connsiteX2" fmla="*/ 2324608 w 2324608"/>
                <a:gd name="connsiteY2" fmla="*/ 1162304 h 2324608"/>
                <a:gd name="connsiteX3" fmla="*/ 1162304 w 2324608"/>
                <a:gd name="connsiteY3" fmla="*/ 2324608 h 2324608"/>
                <a:gd name="connsiteX4" fmla="*/ 0 w 2324608"/>
                <a:gd name="connsiteY4" fmla="*/ 1162304 h 232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608" h="2324608">
                  <a:moveTo>
                    <a:pt x="0" y="1162304"/>
                  </a:moveTo>
                  <a:cubicBezTo>
                    <a:pt x="0" y="520381"/>
                    <a:pt x="520381" y="0"/>
                    <a:pt x="1162304" y="0"/>
                  </a:cubicBezTo>
                  <a:cubicBezTo>
                    <a:pt x="1804227" y="0"/>
                    <a:pt x="2324608" y="520381"/>
                    <a:pt x="2324608" y="1162304"/>
                  </a:cubicBezTo>
                  <a:cubicBezTo>
                    <a:pt x="2324608" y="1804227"/>
                    <a:pt x="1804227" y="2324608"/>
                    <a:pt x="1162304" y="2324608"/>
                  </a:cubicBezTo>
                  <a:cubicBezTo>
                    <a:pt x="520381" y="2324608"/>
                    <a:pt x="0" y="1804227"/>
                    <a:pt x="0" y="1162304"/>
                  </a:cubicBezTo>
                  <a:close/>
                </a:path>
              </a:pathLst>
            </a:custGeom>
            <a:ln>
              <a:solidFill>
                <a:schemeClr val="accent4"/>
              </a:solidFill>
            </a:ln>
          </p:spPr>
          <p:style>
            <a:lnRef idx="3">
              <a:schemeClr val="lt1"/>
            </a:lnRef>
            <a:fillRef idx="1">
              <a:schemeClr val="accent5"/>
            </a:fillRef>
            <a:effectRef idx="1">
              <a:schemeClr val="accent5"/>
            </a:effectRef>
            <a:fontRef idx="minor">
              <a:schemeClr val="lt1"/>
            </a:fontRef>
          </p:style>
          <p:txBody>
            <a:bodyPr spcFirstLastPara="0" vert="horz" wrap="square" lIns="369641" tIns="369641" rIns="369641" bIns="369641" numCol="1" spcCol="1270" anchor="ctr" anchorCtr="0">
              <a:noAutofit/>
            </a:bodyPr>
            <a:lstStyle/>
            <a:p>
              <a:pPr lvl="0" algn="ctr" defTabSz="2044700">
                <a:lnSpc>
                  <a:spcPct val="90000"/>
                </a:lnSpc>
                <a:spcBef>
                  <a:spcPct val="0"/>
                </a:spcBef>
                <a:spcAft>
                  <a:spcPct val="35000"/>
                </a:spcAft>
              </a:pPr>
              <a:r>
                <a:rPr lang="en-US" sz="2000" b="1" kern="1200" dirty="0"/>
                <a:t>UCI Medical Center</a:t>
              </a:r>
            </a:p>
          </p:txBody>
        </p:sp>
      </p:grpSp>
      <p:grpSp>
        <p:nvGrpSpPr>
          <p:cNvPr id="26" name="Group 25"/>
          <p:cNvGrpSpPr/>
          <p:nvPr/>
        </p:nvGrpSpPr>
        <p:grpSpPr>
          <a:xfrm>
            <a:off x="1967865" y="2457139"/>
            <a:ext cx="4814675" cy="1449407"/>
            <a:chOff x="1008555" y="1923428"/>
            <a:chExt cx="4470632" cy="1436992"/>
          </a:xfrm>
        </p:grpSpPr>
        <p:grpSp>
          <p:nvGrpSpPr>
            <p:cNvPr id="27" name="Group 26"/>
            <p:cNvGrpSpPr/>
            <p:nvPr/>
          </p:nvGrpSpPr>
          <p:grpSpPr>
            <a:xfrm>
              <a:off x="1008555" y="1923429"/>
              <a:ext cx="2972564" cy="1436991"/>
              <a:chOff x="4531359" y="1878076"/>
              <a:chExt cx="4612641" cy="2324608"/>
            </a:xfrm>
          </p:grpSpPr>
          <p:sp>
            <p:nvSpPr>
              <p:cNvPr id="29" name="Right Arrow 28"/>
              <p:cNvSpPr/>
              <p:nvPr/>
            </p:nvSpPr>
            <p:spPr>
              <a:xfrm>
                <a:off x="6539483" y="2355850"/>
                <a:ext cx="2604517" cy="1369060"/>
              </a:xfrm>
              <a:prstGeom prst="rightArrow">
                <a:avLst>
                  <a:gd name="adj1" fmla="val 7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
            <p:nvSpPr>
              <p:cNvPr id="30" name="Freeform 29"/>
              <p:cNvSpPr/>
              <p:nvPr/>
            </p:nvSpPr>
            <p:spPr>
              <a:xfrm>
                <a:off x="4531359" y="1878076"/>
                <a:ext cx="2324608" cy="2324608"/>
              </a:xfrm>
              <a:custGeom>
                <a:avLst/>
                <a:gdLst>
                  <a:gd name="connsiteX0" fmla="*/ 0 w 2324608"/>
                  <a:gd name="connsiteY0" fmla="*/ 1162304 h 2324608"/>
                  <a:gd name="connsiteX1" fmla="*/ 1162304 w 2324608"/>
                  <a:gd name="connsiteY1" fmla="*/ 0 h 2324608"/>
                  <a:gd name="connsiteX2" fmla="*/ 2324608 w 2324608"/>
                  <a:gd name="connsiteY2" fmla="*/ 1162304 h 2324608"/>
                  <a:gd name="connsiteX3" fmla="*/ 1162304 w 2324608"/>
                  <a:gd name="connsiteY3" fmla="*/ 2324608 h 2324608"/>
                  <a:gd name="connsiteX4" fmla="*/ 0 w 2324608"/>
                  <a:gd name="connsiteY4" fmla="*/ 1162304 h 232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608" h="2324608">
                    <a:moveTo>
                      <a:pt x="0" y="1162304"/>
                    </a:moveTo>
                    <a:cubicBezTo>
                      <a:pt x="0" y="520381"/>
                      <a:pt x="520381" y="0"/>
                      <a:pt x="1162304" y="0"/>
                    </a:cubicBezTo>
                    <a:cubicBezTo>
                      <a:pt x="1804227" y="0"/>
                      <a:pt x="2324608" y="520381"/>
                      <a:pt x="2324608" y="1162304"/>
                    </a:cubicBezTo>
                    <a:cubicBezTo>
                      <a:pt x="2324608" y="1804227"/>
                      <a:pt x="1804227" y="2324608"/>
                      <a:pt x="1162304" y="2324608"/>
                    </a:cubicBezTo>
                    <a:cubicBezTo>
                      <a:pt x="520381" y="2324608"/>
                      <a:pt x="0" y="1804227"/>
                      <a:pt x="0" y="1162304"/>
                    </a:cubicBezTo>
                    <a:close/>
                  </a:path>
                </a:pathLst>
              </a:custGeom>
              <a:ln>
                <a:solidFill>
                  <a:schemeClr val="bg2"/>
                </a:solidFill>
              </a:ln>
            </p:spPr>
            <p:style>
              <a:lnRef idx="3">
                <a:schemeClr val="lt1"/>
              </a:lnRef>
              <a:fillRef idx="1">
                <a:schemeClr val="accent5"/>
              </a:fillRef>
              <a:effectRef idx="1">
                <a:schemeClr val="accent5"/>
              </a:effectRef>
              <a:fontRef idx="minor">
                <a:schemeClr val="lt1"/>
              </a:fontRef>
            </p:style>
            <p:txBody>
              <a:bodyPr spcFirstLastPara="0" vert="horz" wrap="square" lIns="369641" tIns="369641" rIns="369641" bIns="369641" numCol="1" spcCol="1270" anchor="ctr" anchorCtr="0">
                <a:noAutofit/>
              </a:bodyPr>
              <a:lstStyle/>
              <a:p>
                <a:pPr lvl="0" algn="ctr" defTabSz="2044700">
                  <a:lnSpc>
                    <a:spcPct val="90000"/>
                  </a:lnSpc>
                  <a:spcBef>
                    <a:spcPct val="0"/>
                  </a:spcBef>
                  <a:spcAft>
                    <a:spcPct val="35000"/>
                  </a:spcAft>
                </a:pPr>
                <a:r>
                  <a:rPr lang="en-US" sz="2000" b="1" kern="1200" dirty="0"/>
                  <a:t>UCI</a:t>
                </a:r>
              </a:p>
            </p:txBody>
          </p:sp>
        </p:grpSp>
        <p:sp>
          <p:nvSpPr>
            <p:cNvPr id="28" name="Freeform 27"/>
            <p:cNvSpPr/>
            <p:nvPr/>
          </p:nvSpPr>
          <p:spPr>
            <a:xfrm>
              <a:off x="3981119" y="1923428"/>
              <a:ext cx="1498068" cy="1436991"/>
            </a:xfrm>
            <a:custGeom>
              <a:avLst/>
              <a:gdLst>
                <a:gd name="connsiteX0" fmla="*/ 0 w 2324608"/>
                <a:gd name="connsiteY0" fmla="*/ 1162304 h 2324608"/>
                <a:gd name="connsiteX1" fmla="*/ 1162304 w 2324608"/>
                <a:gd name="connsiteY1" fmla="*/ 0 h 2324608"/>
                <a:gd name="connsiteX2" fmla="*/ 2324608 w 2324608"/>
                <a:gd name="connsiteY2" fmla="*/ 1162304 h 2324608"/>
                <a:gd name="connsiteX3" fmla="*/ 1162304 w 2324608"/>
                <a:gd name="connsiteY3" fmla="*/ 2324608 h 2324608"/>
                <a:gd name="connsiteX4" fmla="*/ 0 w 2324608"/>
                <a:gd name="connsiteY4" fmla="*/ 1162304 h 232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608" h="2324608">
                  <a:moveTo>
                    <a:pt x="0" y="1162304"/>
                  </a:moveTo>
                  <a:cubicBezTo>
                    <a:pt x="0" y="520381"/>
                    <a:pt x="520381" y="0"/>
                    <a:pt x="1162304" y="0"/>
                  </a:cubicBezTo>
                  <a:cubicBezTo>
                    <a:pt x="1804227" y="0"/>
                    <a:pt x="2324608" y="520381"/>
                    <a:pt x="2324608" y="1162304"/>
                  </a:cubicBezTo>
                  <a:cubicBezTo>
                    <a:pt x="2324608" y="1804227"/>
                    <a:pt x="1804227" y="2324608"/>
                    <a:pt x="1162304" y="2324608"/>
                  </a:cubicBezTo>
                  <a:cubicBezTo>
                    <a:pt x="520381" y="2324608"/>
                    <a:pt x="0" y="1804227"/>
                    <a:pt x="0" y="1162304"/>
                  </a:cubicBezTo>
                  <a:close/>
                </a:path>
              </a:pathLst>
            </a:custGeom>
            <a:ln>
              <a:solidFill>
                <a:schemeClr val="accent4"/>
              </a:solidFill>
            </a:ln>
          </p:spPr>
          <p:style>
            <a:lnRef idx="3">
              <a:schemeClr val="lt1"/>
            </a:lnRef>
            <a:fillRef idx="1">
              <a:schemeClr val="accent5"/>
            </a:fillRef>
            <a:effectRef idx="1">
              <a:schemeClr val="accent5"/>
            </a:effectRef>
            <a:fontRef idx="minor">
              <a:schemeClr val="lt1"/>
            </a:fontRef>
          </p:style>
          <p:txBody>
            <a:bodyPr spcFirstLastPara="0" vert="horz" wrap="square" lIns="369641" tIns="369641" rIns="369641" bIns="369641" numCol="1" spcCol="1270" anchor="ctr" anchorCtr="0">
              <a:noAutofit/>
            </a:bodyPr>
            <a:lstStyle/>
            <a:p>
              <a:pPr lvl="0" algn="ctr" defTabSz="2044700">
                <a:lnSpc>
                  <a:spcPct val="90000"/>
                </a:lnSpc>
                <a:spcBef>
                  <a:spcPct val="0"/>
                </a:spcBef>
                <a:spcAft>
                  <a:spcPct val="35000"/>
                </a:spcAft>
              </a:pPr>
              <a:r>
                <a:rPr lang="en-US" sz="2000" b="1" kern="1200" dirty="0"/>
                <a:t>UCI</a:t>
              </a:r>
            </a:p>
          </p:txBody>
        </p:sp>
      </p:grpSp>
    </p:spTree>
    <p:custDataLst>
      <p:tags r:id="rId1"/>
    </p:custDataLst>
    <p:extLst>
      <p:ext uri="{BB962C8B-B14F-4D97-AF65-F5344CB8AC3E}">
        <p14:creationId xmlns:p14="http://schemas.microsoft.com/office/powerpoint/2010/main" val="27879297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584" y="40224"/>
            <a:ext cx="8860535" cy="850911"/>
          </a:xfrm>
        </p:spPr>
        <p:txBody>
          <a:bodyPr vert="horz" lIns="91440" tIns="45720" rIns="91440" bIns="45720" rtlCol="0" anchor="ctr">
            <a:normAutofit/>
          </a:bodyPr>
          <a:lstStyle/>
          <a:p>
            <a:r>
              <a:rPr lang="en-US" sz="3200" b="1" dirty="0">
                <a:solidFill>
                  <a:srgbClr val="1E4386"/>
                </a:solidFill>
                <a:latin typeface="Arial" panose="020B0604020202020204" pitchFamily="34" charset="0"/>
                <a:cs typeface="Arial" panose="020B0604020202020204" pitchFamily="34" charset="0"/>
              </a:rPr>
              <a:t>Intralocation Transfer – Key System Steps</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191052002"/>
              </p:ext>
            </p:extLst>
          </p:nvPr>
        </p:nvGraphicFramePr>
        <p:xfrm>
          <a:off x="171293" y="1259173"/>
          <a:ext cx="8789826" cy="42641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280009" y="4725295"/>
            <a:ext cx="6507332" cy="707886"/>
          </a:xfrm>
          <a:prstGeom prst="rect">
            <a:avLst/>
          </a:prstGeom>
          <a:noFill/>
        </p:spPr>
        <p:txBody>
          <a:bodyPr wrap="square" rtlCol="0">
            <a:spAutoFit/>
          </a:bodyPr>
          <a:lstStyle/>
          <a:p>
            <a:pPr algn="ctr"/>
            <a:r>
              <a:rPr lang="en-US" sz="2000" dirty="0">
                <a:solidFill>
                  <a:schemeClr val="tx1">
                    <a:lumMod val="75000"/>
                    <a:lumOff val="25000"/>
                  </a:schemeClr>
                </a:solidFill>
              </a:rPr>
              <a:t>*This process is initiated by the receiving department/location</a:t>
            </a:r>
          </a:p>
        </p:txBody>
      </p:sp>
    </p:spTree>
    <p:custDataLst>
      <p:tags r:id="rId1"/>
    </p:custDataLst>
    <p:extLst>
      <p:ext uri="{BB962C8B-B14F-4D97-AF65-F5344CB8AC3E}">
        <p14:creationId xmlns:p14="http://schemas.microsoft.com/office/powerpoint/2010/main" val="17031786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133350" y="2570218"/>
            <a:ext cx="8877300" cy="3009900"/>
          </a:xfrm>
          <a:prstGeom prst="rect">
            <a:avLst/>
          </a:prstGeom>
          <a:ln>
            <a:solidFill>
              <a:schemeClr val="tx1">
                <a:lumMod val="65000"/>
                <a:lumOff val="35000"/>
              </a:schemeClr>
            </a:solidFill>
          </a:ln>
        </p:spPr>
      </p:pic>
      <p:sp>
        <p:nvSpPr>
          <p:cNvPr id="6" name="Content Placeholder 5"/>
          <p:cNvSpPr>
            <a:spLocks noGrp="1"/>
          </p:cNvSpPr>
          <p:nvPr>
            <p:ph idx="1"/>
          </p:nvPr>
        </p:nvSpPr>
        <p:spPr>
          <a:xfrm>
            <a:off x="457200" y="1139873"/>
            <a:ext cx="8229600" cy="1005633"/>
          </a:xfrm>
          <a:solidFill>
            <a:schemeClr val="accent4">
              <a:lumMod val="20000"/>
              <a:lumOff val="80000"/>
            </a:schemeClr>
          </a:solidFill>
          <a:ln>
            <a:solidFill>
              <a:schemeClr val="accent1"/>
            </a:solidFill>
          </a:ln>
        </p:spPr>
        <p:txBody>
          <a:bodyPr anchor="ctr">
            <a:normAutofit fontScale="77500" lnSpcReduction="20000"/>
          </a:bodyPr>
          <a:lstStyle/>
          <a:p>
            <a:pPr marL="0" indent="0">
              <a:buNone/>
            </a:pPr>
            <a:r>
              <a:rPr lang="en-US" b="1" dirty="0"/>
              <a:t>Navigation: </a:t>
            </a:r>
            <a:r>
              <a:rPr lang="en-US" dirty="0"/>
              <a:t>PeopleSoft Menu </a:t>
            </a:r>
            <a:r>
              <a:rPr lang="en-US" dirty="0">
                <a:sym typeface="Wingdings" panose="05000000000000000000" pitchFamily="2" charset="2"/>
              </a:rPr>
              <a:t>&gt; </a:t>
            </a:r>
            <a:r>
              <a:rPr lang="en-US" dirty="0"/>
              <a:t>Workforce Administration </a:t>
            </a:r>
            <a:r>
              <a:rPr lang="en-US" dirty="0">
                <a:sym typeface="Wingdings" panose="05000000000000000000" pitchFamily="2" charset="2"/>
              </a:rPr>
              <a:t>&gt;</a:t>
            </a:r>
            <a:r>
              <a:rPr lang="en-US" dirty="0"/>
              <a:t> Smart HR Template </a:t>
            </a:r>
            <a:r>
              <a:rPr lang="en-US" dirty="0">
                <a:sym typeface="Wingdings" panose="05000000000000000000" pitchFamily="2" charset="2"/>
              </a:rPr>
              <a:t>&gt;</a:t>
            </a:r>
            <a:r>
              <a:rPr lang="en-US" dirty="0"/>
              <a:t> </a:t>
            </a:r>
            <a:r>
              <a:rPr lang="en-US" b="1" dirty="0"/>
              <a:t>Smart HR Transactions</a:t>
            </a:r>
          </a:p>
        </p:txBody>
      </p:sp>
      <p:sp>
        <p:nvSpPr>
          <p:cNvPr id="5" name="Title 4"/>
          <p:cNvSpPr>
            <a:spLocks noGrp="1"/>
          </p:cNvSpPr>
          <p:nvPr>
            <p:ph type="title"/>
          </p:nvPr>
        </p:nvSpPr>
        <p:spPr>
          <a:xfrm>
            <a:off x="133350" y="40224"/>
            <a:ext cx="8227181" cy="850911"/>
          </a:xfrm>
        </p:spPr>
        <p:txBody>
          <a:bodyPr vert="horz" lIns="91440" tIns="45720" rIns="91440" bIns="45720" rtlCol="0" anchor="ctr">
            <a:normAutofit fontScale="90000"/>
          </a:bodyPr>
          <a:lstStyle/>
          <a:p>
            <a:r>
              <a:rPr lang="en-US" sz="3200" b="1" dirty="0">
                <a:solidFill>
                  <a:srgbClr val="1E4386"/>
                </a:solidFill>
                <a:latin typeface="Arial" panose="020B0604020202020204" pitchFamily="34" charset="0"/>
                <a:cs typeface="Arial" panose="020B0604020202020204" pitchFamily="34" charset="0"/>
              </a:rPr>
              <a:t>Smart HR </a:t>
            </a:r>
            <a:r>
              <a:rPr lang="en-US" sz="3200" b="1" dirty="0" smtClean="0">
                <a:solidFill>
                  <a:srgbClr val="1E4386"/>
                </a:solidFill>
                <a:latin typeface="Arial" panose="020B0604020202020204" pitchFamily="34" charset="0"/>
                <a:cs typeface="Arial" panose="020B0604020202020204" pitchFamily="34" charset="0"/>
              </a:rPr>
              <a:t>Template – Intra Location Transfer</a:t>
            </a:r>
            <a:endParaRPr lang="en-US" sz="3200" b="1" dirty="0">
              <a:solidFill>
                <a:srgbClr val="1E4386"/>
              </a:solidFill>
              <a:latin typeface="Arial" panose="020B0604020202020204" pitchFamily="34" charset="0"/>
              <a:cs typeface="Arial" panose="020B0604020202020204" pitchFamily="34" charset="0"/>
            </a:endParaRPr>
          </a:p>
        </p:txBody>
      </p:sp>
      <p:sp>
        <p:nvSpPr>
          <p:cNvPr id="7" name="Line Callout 1 6"/>
          <p:cNvSpPr/>
          <p:nvPr/>
        </p:nvSpPr>
        <p:spPr>
          <a:xfrm flipH="1">
            <a:off x="7150458" y="2625971"/>
            <a:ext cx="1664702" cy="709429"/>
          </a:xfrm>
          <a:prstGeom prst="borderCallout1">
            <a:avLst>
              <a:gd name="adj1" fmla="val 100430"/>
              <a:gd name="adj2" fmla="val 24362"/>
              <a:gd name="adj3" fmla="val 207688"/>
              <a:gd name="adj4" fmla="val 41992"/>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Click </a:t>
            </a:r>
            <a:r>
              <a:rPr lang="en-US" sz="1200" b="1" kern="0" dirty="0">
                <a:solidFill>
                  <a:srgbClr val="000000"/>
                </a:solidFill>
                <a:latin typeface="Arial" panose="020B0604020202020204" pitchFamily="34" charset="0"/>
                <a:ea typeface="Times New Roman"/>
                <a:cs typeface="Arial" panose="020B0604020202020204" pitchFamily="34" charset="0"/>
              </a:rPr>
              <a:t>Create Transaction </a:t>
            </a:r>
            <a:r>
              <a:rPr lang="en-US" sz="1200" kern="0" dirty="0">
                <a:solidFill>
                  <a:srgbClr val="000000"/>
                </a:solidFill>
                <a:latin typeface="Arial" panose="020B0604020202020204" pitchFamily="34" charset="0"/>
                <a:ea typeface="Times New Roman"/>
                <a:cs typeface="Arial" panose="020B0604020202020204" pitchFamily="34" charset="0"/>
              </a:rPr>
              <a:t>to begin entry of the template transaction.</a:t>
            </a:r>
          </a:p>
        </p:txBody>
      </p:sp>
      <p:sp>
        <p:nvSpPr>
          <p:cNvPr id="8" name="Line Callout 1 7"/>
          <p:cNvSpPr/>
          <p:nvPr/>
        </p:nvSpPr>
        <p:spPr>
          <a:xfrm flipH="1">
            <a:off x="2789293" y="2763901"/>
            <a:ext cx="1762622" cy="578920"/>
          </a:xfrm>
          <a:prstGeom prst="borderCallout1">
            <a:avLst>
              <a:gd name="adj1" fmla="val 105131"/>
              <a:gd name="adj2" fmla="val 66856"/>
              <a:gd name="adj3" fmla="val 220966"/>
              <a:gd name="adj4" fmla="val 91178"/>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Select the </a:t>
            </a:r>
            <a:r>
              <a:rPr lang="en-US" sz="1200" b="1" kern="0" dirty="0">
                <a:solidFill>
                  <a:srgbClr val="000000"/>
                </a:solidFill>
                <a:latin typeface="Arial" panose="020B0604020202020204" pitchFamily="34" charset="0"/>
                <a:ea typeface="Times New Roman"/>
                <a:cs typeface="Arial" panose="020B0604020202020204" pitchFamily="34" charset="0"/>
              </a:rPr>
              <a:t>transfer template</a:t>
            </a:r>
            <a:r>
              <a:rPr lang="en-US" sz="1200" kern="0" dirty="0">
                <a:solidFill>
                  <a:srgbClr val="000000"/>
                </a:solidFill>
                <a:latin typeface="Arial" panose="020B0604020202020204" pitchFamily="34" charset="0"/>
                <a:ea typeface="Times New Roman"/>
                <a:cs typeface="Arial" panose="020B0604020202020204" pitchFamily="34" charset="0"/>
              </a:rPr>
              <a:t> (staff or academic).</a:t>
            </a:r>
          </a:p>
        </p:txBody>
      </p:sp>
      <p:sp>
        <p:nvSpPr>
          <p:cNvPr id="2" name="Action Button: Custom 1">
            <a:hlinkClick r:id="" action="ppaction://noaction" highlightClick="1"/>
          </p:cNvPr>
          <p:cNvSpPr/>
          <p:nvPr/>
        </p:nvSpPr>
        <p:spPr>
          <a:xfrm>
            <a:off x="7207857" y="4008631"/>
            <a:ext cx="1478943" cy="222637"/>
          </a:xfrm>
          <a:prstGeom prst="actionButtonBlank">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Custom 2">
            <a:hlinkClick r:id="" action="ppaction://noaction" highlightClick="1"/>
          </p:cNvPr>
          <p:cNvSpPr/>
          <p:nvPr/>
        </p:nvSpPr>
        <p:spPr>
          <a:xfrm>
            <a:off x="992112" y="3976536"/>
            <a:ext cx="2329567" cy="254732"/>
          </a:xfrm>
          <a:prstGeom prst="actionButtonBlank">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9"/>
          <p:cNvSpPr/>
          <p:nvPr/>
        </p:nvSpPr>
        <p:spPr>
          <a:xfrm flipH="1">
            <a:off x="5192347" y="2488723"/>
            <a:ext cx="1762622" cy="447909"/>
          </a:xfrm>
          <a:prstGeom prst="borderCallout1">
            <a:avLst>
              <a:gd name="adj1" fmla="val 105131"/>
              <a:gd name="adj2" fmla="val 60824"/>
              <a:gd name="adj3" fmla="val 274600"/>
              <a:gd name="adj4" fmla="val 35172"/>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Enter the </a:t>
            </a:r>
            <a:r>
              <a:rPr lang="en-US" sz="1200" b="1" kern="0" dirty="0">
                <a:solidFill>
                  <a:srgbClr val="000000"/>
                </a:solidFill>
                <a:latin typeface="Arial" panose="020B0604020202020204" pitchFamily="34" charset="0"/>
                <a:ea typeface="Times New Roman"/>
                <a:cs typeface="Arial" panose="020B0604020202020204" pitchFamily="34" charset="0"/>
              </a:rPr>
              <a:t>Effective Date </a:t>
            </a:r>
            <a:r>
              <a:rPr lang="en-US" sz="1200" kern="0" dirty="0">
                <a:solidFill>
                  <a:srgbClr val="000000"/>
                </a:solidFill>
                <a:latin typeface="Arial" panose="020B0604020202020204" pitchFamily="34" charset="0"/>
                <a:ea typeface="Times New Roman"/>
                <a:cs typeface="Arial" panose="020B0604020202020204" pitchFamily="34" charset="0"/>
              </a:rPr>
              <a:t>of the transaction</a:t>
            </a:r>
          </a:p>
        </p:txBody>
      </p:sp>
      <p:sp>
        <p:nvSpPr>
          <p:cNvPr id="4" name="Rectangle 3"/>
          <p:cNvSpPr/>
          <p:nvPr/>
        </p:nvSpPr>
        <p:spPr>
          <a:xfrm>
            <a:off x="5513696" y="3725839"/>
            <a:ext cx="1636762" cy="25069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6319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
                                        <p:tgtEl>
                                          <p:spTgt spid="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10"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380205" y="2628900"/>
            <a:ext cx="6257925" cy="3543300"/>
          </a:xfrm>
          <a:prstGeom prst="rect">
            <a:avLst/>
          </a:prstGeom>
        </p:spPr>
      </p:pic>
      <p:sp>
        <p:nvSpPr>
          <p:cNvPr id="6" name="Content Placeholder 5"/>
          <p:cNvSpPr>
            <a:spLocks noGrp="1"/>
          </p:cNvSpPr>
          <p:nvPr>
            <p:ph idx="1"/>
          </p:nvPr>
        </p:nvSpPr>
        <p:spPr>
          <a:xfrm>
            <a:off x="457200" y="1382233"/>
            <a:ext cx="8229600" cy="4800600"/>
          </a:xfrm>
        </p:spPr>
        <p:txBody>
          <a:bodyPr>
            <a:normAutofit/>
          </a:bodyPr>
          <a:lstStyle/>
          <a:p>
            <a:pPr marL="0" indent="0">
              <a:buNone/>
            </a:pPr>
            <a:r>
              <a:rPr lang="en-US" sz="2800" b="1" dirty="0"/>
              <a:t>Enter the details for the intralocation transfer.</a:t>
            </a:r>
          </a:p>
        </p:txBody>
      </p:sp>
      <p:sp>
        <p:nvSpPr>
          <p:cNvPr id="5" name="Title 4"/>
          <p:cNvSpPr>
            <a:spLocks noGrp="1"/>
          </p:cNvSpPr>
          <p:nvPr>
            <p:ph type="title"/>
          </p:nvPr>
        </p:nvSpPr>
        <p:spPr>
          <a:xfrm>
            <a:off x="86592" y="22592"/>
            <a:ext cx="9029699" cy="850911"/>
          </a:xfrm>
        </p:spPr>
        <p:txBody>
          <a:bodyPr vert="horz" lIns="91440" tIns="45720" rIns="91440" bIns="45720" rtlCol="0" anchor="ctr">
            <a:normAutofit/>
          </a:bodyPr>
          <a:lstStyle/>
          <a:p>
            <a:r>
              <a:rPr lang="en-US" sz="3600" b="1" dirty="0">
                <a:solidFill>
                  <a:srgbClr val="1E4386"/>
                </a:solidFill>
                <a:latin typeface="Arial" panose="020B0604020202020204" pitchFamily="34" charset="0"/>
                <a:cs typeface="Arial" panose="020B0604020202020204" pitchFamily="34" charset="0"/>
              </a:rPr>
              <a:t>Enter Transactions Details Page</a:t>
            </a:r>
          </a:p>
        </p:txBody>
      </p:sp>
      <p:sp>
        <p:nvSpPr>
          <p:cNvPr id="10" name="Line Callout 1 9"/>
          <p:cNvSpPr/>
          <p:nvPr/>
        </p:nvSpPr>
        <p:spPr>
          <a:xfrm flipH="1">
            <a:off x="430827" y="4911453"/>
            <a:ext cx="1788084" cy="536817"/>
          </a:xfrm>
          <a:prstGeom prst="borderCallout1">
            <a:avLst>
              <a:gd name="adj1" fmla="val 103317"/>
              <a:gd name="adj2" fmla="val 49638"/>
              <a:gd name="adj3" fmla="val 156673"/>
              <a:gd name="adj4" fmla="val 32106"/>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Click </a:t>
            </a:r>
            <a:r>
              <a:rPr lang="en-US" sz="1200" b="1" kern="0" dirty="0">
                <a:solidFill>
                  <a:srgbClr val="000000"/>
                </a:solidFill>
                <a:latin typeface="Arial" panose="020B0604020202020204" pitchFamily="34" charset="0"/>
                <a:ea typeface="Times New Roman"/>
                <a:cs typeface="Arial" panose="020B0604020202020204" pitchFamily="34" charset="0"/>
              </a:rPr>
              <a:t>Continue</a:t>
            </a:r>
            <a:r>
              <a:rPr lang="en-US" sz="1200" kern="0" dirty="0">
                <a:solidFill>
                  <a:srgbClr val="000000"/>
                </a:solidFill>
                <a:latin typeface="Arial" panose="020B0604020202020204" pitchFamily="34" charset="0"/>
                <a:ea typeface="Times New Roman"/>
                <a:cs typeface="Arial" panose="020B0604020202020204" pitchFamily="34" charset="0"/>
              </a:rPr>
              <a:t> to enter the remaining details of the template.</a:t>
            </a:r>
          </a:p>
        </p:txBody>
      </p:sp>
      <p:sp>
        <p:nvSpPr>
          <p:cNvPr id="7" name="Text Box 348" descr="5%"/>
          <p:cNvSpPr txBox="1">
            <a:spLocks noChangeArrowheads="1"/>
          </p:cNvSpPr>
          <p:nvPr/>
        </p:nvSpPr>
        <p:spPr bwMode="auto">
          <a:xfrm>
            <a:off x="5514975" y="2047875"/>
            <a:ext cx="3409950" cy="1428750"/>
          </a:xfrm>
          <a:prstGeom prst="rect">
            <a:avLst/>
          </a:prstGeom>
          <a:solidFill>
            <a:schemeClr val="accent2">
              <a:lumMod val="40000"/>
              <a:lumOff val="60000"/>
            </a:schemeClr>
          </a:solidFill>
          <a:ln w="25400">
            <a:solidFill>
              <a:schemeClr val="tx1"/>
            </a:solidFill>
          </a:ln>
        </p:spPr>
        <p:txBody>
          <a:bodyPr rot="0" vert="horz" wrap="square" lIns="91440" tIns="91440" rIns="91440" bIns="45720" anchor="t" anchorCtr="0" upright="1">
            <a:noAutofit/>
          </a:bodyPr>
          <a:lstStyle>
            <a:defPPr>
              <a:defRPr lang="en-US"/>
            </a:defPPr>
            <a:lvl1pPr>
              <a:spcBef>
                <a:spcPts val="600"/>
              </a:spcBef>
              <a:defRPr sz="1200">
                <a:latin typeface="Arial" panose="020B0604020202020204" pitchFamily="34" charset="0"/>
                <a:ea typeface="Times New Roman"/>
                <a:cs typeface="Arial" panose="020B0604020202020204" pitchFamily="34" charset="0"/>
              </a:defRPr>
            </a:lvl1pPr>
          </a:lstStyle>
          <a:p>
            <a:r>
              <a:rPr lang="en-US" b="1" dirty="0"/>
              <a:t>Important</a:t>
            </a:r>
          </a:p>
          <a:p>
            <a:r>
              <a:rPr lang="en-US" dirty="0"/>
              <a:t>Ensure you select the correct </a:t>
            </a:r>
            <a:r>
              <a:rPr lang="en-US" b="1" dirty="0"/>
              <a:t>Effective Date</a:t>
            </a:r>
            <a:r>
              <a:rPr lang="en-US" dirty="0"/>
              <a:t> and </a:t>
            </a:r>
            <a:r>
              <a:rPr lang="en-US" b="1" dirty="0"/>
              <a:t>Reason Code</a:t>
            </a:r>
            <a:r>
              <a:rPr lang="en-US" dirty="0"/>
              <a:t>.</a:t>
            </a:r>
          </a:p>
          <a:p>
            <a:r>
              <a:rPr lang="en-US" dirty="0"/>
              <a:t>These fields are important entry points for the employee’s record and have many downstream effects.</a:t>
            </a:r>
          </a:p>
        </p:txBody>
      </p:sp>
      <p:sp>
        <p:nvSpPr>
          <p:cNvPr id="9" name="Line Callout 1 8"/>
          <p:cNvSpPr/>
          <p:nvPr/>
        </p:nvSpPr>
        <p:spPr>
          <a:xfrm flipH="1">
            <a:off x="6379494" y="4238625"/>
            <a:ext cx="1945387" cy="759203"/>
          </a:xfrm>
          <a:prstGeom prst="borderCallout1">
            <a:avLst>
              <a:gd name="adj1" fmla="val 54377"/>
              <a:gd name="adj2" fmla="val 100176"/>
              <a:gd name="adj3" fmla="val 54579"/>
              <a:gd name="adj4" fmla="val 120477"/>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Select the correct </a:t>
            </a:r>
            <a:r>
              <a:rPr lang="en-US" sz="1200" b="1" kern="0" dirty="0">
                <a:solidFill>
                  <a:srgbClr val="000000"/>
                </a:solidFill>
                <a:latin typeface="Arial" panose="020B0604020202020204" pitchFamily="34" charset="0"/>
                <a:ea typeface="Times New Roman"/>
                <a:cs typeface="Arial" panose="020B0604020202020204" pitchFamily="34" charset="0"/>
              </a:rPr>
              <a:t>Employment Record Number </a:t>
            </a:r>
            <a:r>
              <a:rPr lang="en-US" sz="1200" kern="0" dirty="0">
                <a:solidFill>
                  <a:srgbClr val="000000"/>
                </a:solidFill>
                <a:latin typeface="Arial" panose="020B0604020202020204" pitchFamily="34" charset="0"/>
                <a:ea typeface="Times New Roman"/>
                <a:cs typeface="Arial" panose="020B0604020202020204" pitchFamily="34" charset="0"/>
              </a:rPr>
              <a:t>for the job to transfer. </a:t>
            </a:r>
          </a:p>
        </p:txBody>
      </p:sp>
    </p:spTree>
    <p:custDataLst>
      <p:tags r:id="rId1"/>
    </p:custDataLst>
    <p:extLst>
      <p:ext uri="{BB962C8B-B14F-4D97-AF65-F5344CB8AC3E}">
        <p14:creationId xmlns:p14="http://schemas.microsoft.com/office/powerpoint/2010/main" val="195086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972" y="1371600"/>
            <a:ext cx="8107718" cy="4800600"/>
          </a:xfrm>
        </p:spPr>
        <p:txBody>
          <a:bodyPr>
            <a:normAutofit/>
          </a:bodyPr>
          <a:lstStyle/>
          <a:p>
            <a:pPr marL="0" indent="0">
              <a:buNone/>
            </a:pPr>
            <a:r>
              <a:rPr lang="en-US" sz="2800" b="1" i="1" dirty="0"/>
              <a:t>By the end of this course, you should be able to:</a:t>
            </a:r>
          </a:p>
          <a:p>
            <a:pPr marL="0" indent="0">
              <a:buNone/>
            </a:pPr>
            <a:endParaRPr lang="en-US" sz="1300" b="1" i="1" dirty="0"/>
          </a:p>
          <a:p>
            <a:pPr>
              <a:buClr>
                <a:srgbClr val="1D579B"/>
              </a:buClr>
              <a:buFont typeface="Arial" panose="020B0604020202020204" pitchFamily="34" charset="0"/>
              <a:buChar char="•"/>
            </a:pPr>
            <a:r>
              <a:rPr lang="en-US" sz="2400" dirty="0"/>
              <a:t>Update personal information.</a:t>
            </a:r>
          </a:p>
          <a:p>
            <a:pPr>
              <a:spcBef>
                <a:spcPts val="1200"/>
              </a:spcBef>
              <a:buClr>
                <a:srgbClr val="1D579B"/>
              </a:buClr>
              <a:buFont typeface="Arial" panose="020B0604020202020204" pitchFamily="34" charset="0"/>
              <a:buChar char="•"/>
            </a:pPr>
            <a:r>
              <a:rPr lang="en-US" sz="2400" dirty="0"/>
              <a:t>Describe the key system steps to complete a personal data change, </a:t>
            </a:r>
            <a:r>
              <a:rPr lang="en-US" sz="2400" dirty="0" smtClean="0"/>
              <a:t>intra-location </a:t>
            </a:r>
            <a:r>
              <a:rPr lang="en-US" sz="2400" dirty="0"/>
              <a:t>transfer and </a:t>
            </a:r>
            <a:r>
              <a:rPr lang="en-US" sz="2400" dirty="0" smtClean="0"/>
              <a:t>inter-location </a:t>
            </a:r>
            <a:r>
              <a:rPr lang="en-US" sz="2400" dirty="0"/>
              <a:t>transfer template transaction.</a:t>
            </a:r>
          </a:p>
          <a:p>
            <a:pPr>
              <a:spcBef>
                <a:spcPts val="1200"/>
              </a:spcBef>
              <a:buClr>
                <a:srgbClr val="1D579B"/>
              </a:buClr>
              <a:buFont typeface="Arial" panose="020B0604020202020204" pitchFamily="34" charset="0"/>
              <a:buChar char="•"/>
            </a:pPr>
            <a:r>
              <a:rPr lang="en-US" sz="2400" dirty="0" smtClean="0"/>
              <a:t>Determine which templates and reason codes are used to submit rehire and transfer transactions.</a:t>
            </a:r>
            <a:endParaRPr lang="en-US" sz="2400" dirty="0"/>
          </a:p>
        </p:txBody>
      </p:sp>
      <p:sp>
        <p:nvSpPr>
          <p:cNvPr id="3" name="Title 2"/>
          <p:cNvSpPr>
            <a:spLocks noGrp="1"/>
          </p:cNvSpPr>
          <p:nvPr>
            <p:ph type="title"/>
          </p:nvPr>
        </p:nvSpPr>
        <p:spPr/>
        <p:txBody>
          <a:bodyPr/>
          <a:lstStyle/>
          <a:p>
            <a:r>
              <a:rPr lang="en-US" dirty="0"/>
              <a:t>Course Objectives </a:t>
            </a:r>
          </a:p>
        </p:txBody>
      </p:sp>
      <p:pic>
        <p:nvPicPr>
          <p:cNvPr id="5" name="Picture 4" descr="La Palabra de Fe: La Llave Que Abre Las Puertas Del Ciel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62665">
            <a:off x="167940" y="1218912"/>
            <a:ext cx="583357" cy="58335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1601789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93162" y="1101664"/>
            <a:ext cx="3600119" cy="4986997"/>
          </a:xfrm>
        </p:spPr>
        <p:txBody>
          <a:bodyPr>
            <a:noAutofit/>
          </a:bodyPr>
          <a:lstStyle/>
          <a:p>
            <a:pPr>
              <a:spcAft>
                <a:spcPts val="1200"/>
              </a:spcAft>
              <a:buClr>
                <a:srgbClr val="1D579B"/>
              </a:buClr>
              <a:buFont typeface="Arial" panose="020B0604020202020204" pitchFamily="34" charset="0"/>
              <a:buChar char="•"/>
            </a:pPr>
            <a:r>
              <a:rPr lang="en-US" sz="1800" dirty="0"/>
              <a:t>The receiving department/location initiates the Intralocation transfer template.</a:t>
            </a:r>
          </a:p>
          <a:p>
            <a:pPr>
              <a:spcAft>
                <a:spcPts val="1200"/>
              </a:spcAft>
              <a:buClr>
                <a:srgbClr val="1D579B"/>
              </a:buClr>
              <a:buFont typeface="Arial" panose="020B0604020202020204" pitchFamily="34" charset="0"/>
              <a:buChar char="•"/>
            </a:pPr>
            <a:r>
              <a:rPr lang="en-US" sz="1800" dirty="0"/>
              <a:t>Enter the details for the intralocation transfer on the </a:t>
            </a:r>
            <a:r>
              <a:rPr lang="en-US" sz="1800" b="1" dirty="0"/>
              <a:t>Job Data </a:t>
            </a:r>
            <a:r>
              <a:rPr lang="en-US" sz="1800" dirty="0"/>
              <a:t>and </a:t>
            </a:r>
            <a:r>
              <a:rPr lang="en-US" sz="1800" b="1" dirty="0"/>
              <a:t>Job</a:t>
            </a:r>
            <a:r>
              <a:rPr lang="en-US" sz="1800" dirty="0"/>
              <a:t> </a:t>
            </a:r>
            <a:r>
              <a:rPr lang="en-US" sz="1800" b="1" dirty="0"/>
              <a:t>Earnings Dist </a:t>
            </a:r>
            <a:r>
              <a:rPr lang="en-US" sz="1800" dirty="0"/>
              <a:t>tabs, as needed.</a:t>
            </a:r>
          </a:p>
          <a:p>
            <a:pPr>
              <a:spcAft>
                <a:spcPts val="1200"/>
              </a:spcAft>
              <a:buClr>
                <a:srgbClr val="1D579B"/>
              </a:buClr>
              <a:buFont typeface="Arial" panose="020B0604020202020204" pitchFamily="34" charset="0"/>
              <a:buChar char="•"/>
            </a:pPr>
            <a:r>
              <a:rPr lang="en-US" sz="1800" dirty="0"/>
              <a:t>Enter </a:t>
            </a:r>
            <a:r>
              <a:rPr lang="en-US" sz="1800" b="1" dirty="0"/>
              <a:t>Comments</a:t>
            </a:r>
            <a:r>
              <a:rPr lang="en-US" sz="1800" dirty="0"/>
              <a:t> </a:t>
            </a:r>
            <a:endParaRPr lang="en-US" sz="1800" dirty="0"/>
          </a:p>
          <a:p>
            <a:pPr>
              <a:spcAft>
                <a:spcPts val="1200"/>
              </a:spcAft>
              <a:buClr>
                <a:srgbClr val="1D579B"/>
              </a:buClr>
              <a:buFont typeface="Arial" panose="020B0604020202020204" pitchFamily="34" charset="0"/>
              <a:buChar char="•"/>
            </a:pPr>
            <a:r>
              <a:rPr lang="en-US" sz="1800" dirty="0" smtClean="0"/>
              <a:t>When </a:t>
            </a:r>
            <a:r>
              <a:rPr lang="en-US" sz="1800" dirty="0"/>
              <a:t>complete, click the </a:t>
            </a:r>
            <a:r>
              <a:rPr lang="en-US" sz="1800" b="1" dirty="0"/>
              <a:t>Save and Submit </a:t>
            </a:r>
            <a:r>
              <a:rPr lang="en-US" sz="1800" dirty="0"/>
              <a:t>button to submit the template for review and approval. </a:t>
            </a:r>
          </a:p>
        </p:txBody>
      </p:sp>
      <p:sp>
        <p:nvSpPr>
          <p:cNvPr id="5" name="Title 4"/>
          <p:cNvSpPr>
            <a:spLocks noGrp="1"/>
          </p:cNvSpPr>
          <p:nvPr>
            <p:ph type="title"/>
          </p:nvPr>
        </p:nvSpPr>
        <p:spPr>
          <a:xfrm>
            <a:off x="0" y="25733"/>
            <a:ext cx="8227181" cy="850911"/>
          </a:xfrm>
        </p:spPr>
        <p:txBody>
          <a:bodyPr vert="horz" lIns="91440" tIns="45720" rIns="91440" bIns="45720" rtlCol="0" anchor="ctr">
            <a:normAutofit/>
          </a:bodyPr>
          <a:lstStyle/>
          <a:p>
            <a:r>
              <a:rPr lang="en-US" sz="3600" dirty="0"/>
              <a:t>Enter Transactions Information</a:t>
            </a:r>
          </a:p>
        </p:txBody>
      </p:sp>
      <p:pic>
        <p:nvPicPr>
          <p:cNvPr id="6146" name="Picture 2" descr="C:\Users\dallen\AppData\Local\Temp\SNAGHTML6295d3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281" y="1209686"/>
            <a:ext cx="4857750" cy="47709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120069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76" y="971261"/>
            <a:ext cx="8068924" cy="1979704"/>
          </a:xfrm>
        </p:spPr>
        <p:txBody>
          <a:bodyPr/>
          <a:lstStyle/>
          <a:p>
            <a:r>
              <a:rPr lang="en-US" dirty="0" smtClean="0"/>
              <a:t>INTER-Location Transfers</a:t>
            </a:r>
            <a:endParaRPr lang="en-US" dirty="0"/>
          </a:p>
        </p:txBody>
      </p:sp>
      <p:pic>
        <p:nvPicPr>
          <p:cNvPr id="3" name="Picture 2" descr="The Great Indian Barterers | Its My S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421" y="2574471"/>
            <a:ext cx="4076700" cy="2667000"/>
          </a:xfrm>
          <a:prstGeom prst="rect">
            <a:avLst/>
          </a:prstGeom>
        </p:spPr>
      </p:pic>
    </p:spTree>
    <p:custDataLst>
      <p:tags r:id="rId1"/>
    </p:custDataLst>
    <p:extLst>
      <p:ext uri="{BB962C8B-B14F-4D97-AF65-F5344CB8AC3E}">
        <p14:creationId xmlns:p14="http://schemas.microsoft.com/office/powerpoint/2010/main" val="13269299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176631"/>
            <a:ext cx="4038600" cy="4525963"/>
          </a:xfrm>
        </p:spPr>
        <p:txBody>
          <a:bodyPr>
            <a:noAutofit/>
          </a:bodyPr>
          <a:lstStyle/>
          <a:p>
            <a:pPr marL="0" indent="0">
              <a:buNone/>
            </a:pPr>
            <a:r>
              <a:rPr lang="en-US" sz="2000" dirty="0"/>
              <a:t>Interlocation transfers are initiated when an employee </a:t>
            </a:r>
            <a:r>
              <a:rPr lang="en-US" sz="2000" b="1" dirty="0"/>
              <a:t>transfers from one </a:t>
            </a:r>
            <a:r>
              <a:rPr lang="en-US" sz="2000" b="1" dirty="0" smtClean="0"/>
              <a:t>UC Location </a:t>
            </a:r>
            <a:r>
              <a:rPr lang="en-US" sz="2000" b="1" dirty="0"/>
              <a:t>to another </a:t>
            </a:r>
            <a:r>
              <a:rPr lang="en-US" sz="2000" b="1" dirty="0" smtClean="0"/>
              <a:t>without </a:t>
            </a:r>
            <a:r>
              <a:rPr lang="en-US" sz="2000" b="1" dirty="0"/>
              <a:t>a break in service. </a:t>
            </a:r>
            <a:r>
              <a:rPr lang="en-US" sz="2000" dirty="0"/>
              <a:t>For example, an employee transfers from UCLA to </a:t>
            </a:r>
            <a:r>
              <a:rPr lang="en-US" sz="2000" dirty="0" smtClean="0"/>
              <a:t>UCI.</a:t>
            </a:r>
            <a:endParaRPr lang="en-US" sz="2000" dirty="0"/>
          </a:p>
          <a:p>
            <a:pPr marL="0" indent="0">
              <a:buNone/>
            </a:pPr>
            <a:r>
              <a:rPr lang="en-US" sz="2000" dirty="0"/>
              <a:t>Two separate templates must be initiated:</a:t>
            </a:r>
          </a:p>
          <a:p>
            <a:pPr>
              <a:buClr>
                <a:srgbClr val="1D579B"/>
              </a:buClr>
              <a:buFont typeface="Arial" panose="020B0604020202020204" pitchFamily="34" charset="0"/>
              <a:buChar char="•"/>
            </a:pPr>
            <a:r>
              <a:rPr lang="en-US" sz="2000" b="1" dirty="0"/>
              <a:t>Concurrent Hire</a:t>
            </a:r>
          </a:p>
          <a:p>
            <a:pPr lvl="1">
              <a:buFont typeface="Courier New" panose="02070309020205020404" pitchFamily="49" charset="0"/>
              <a:buChar char="o"/>
            </a:pPr>
            <a:r>
              <a:rPr lang="en-US" sz="2000" dirty="0"/>
              <a:t>Initiated by the </a:t>
            </a:r>
            <a:r>
              <a:rPr lang="en-US" sz="2000" u="sng" dirty="0"/>
              <a:t>receiving</a:t>
            </a:r>
            <a:r>
              <a:rPr lang="en-US" sz="2000" dirty="0"/>
              <a:t> business unit.</a:t>
            </a:r>
          </a:p>
          <a:p>
            <a:pPr>
              <a:buClr>
                <a:srgbClr val="1D579B"/>
              </a:buClr>
              <a:buFont typeface="Arial" panose="020B0604020202020204" pitchFamily="34" charset="0"/>
              <a:buChar char="•"/>
            </a:pPr>
            <a:r>
              <a:rPr lang="en-US" sz="2000" b="1" dirty="0"/>
              <a:t>Voluntary Termination</a:t>
            </a:r>
            <a:endParaRPr lang="en-US" sz="2000" dirty="0"/>
          </a:p>
          <a:p>
            <a:pPr lvl="1">
              <a:buFont typeface="Courier New" panose="02070309020205020404" pitchFamily="49" charset="0"/>
              <a:buChar char="o"/>
            </a:pPr>
            <a:r>
              <a:rPr lang="en-US" sz="2000" dirty="0"/>
              <a:t>Initiated by the </a:t>
            </a:r>
            <a:r>
              <a:rPr lang="en-US" sz="2000" dirty="0" smtClean="0"/>
              <a:t>Home </a:t>
            </a:r>
            <a:r>
              <a:rPr lang="en-US" sz="2000" dirty="0"/>
              <a:t>business unit.</a:t>
            </a:r>
          </a:p>
        </p:txBody>
      </p:sp>
      <p:sp>
        <p:nvSpPr>
          <p:cNvPr id="4" name="Title 3"/>
          <p:cNvSpPr>
            <a:spLocks noGrp="1"/>
          </p:cNvSpPr>
          <p:nvPr>
            <p:ph type="title"/>
          </p:nvPr>
        </p:nvSpPr>
        <p:spPr>
          <a:xfrm>
            <a:off x="4330" y="0"/>
            <a:ext cx="8744222" cy="850911"/>
          </a:xfrm>
        </p:spPr>
        <p:txBody>
          <a:bodyPr vert="horz" lIns="91440" tIns="45720" rIns="91440" bIns="45720" rtlCol="0" anchor="ctr">
            <a:normAutofit/>
          </a:bodyPr>
          <a:lstStyle/>
          <a:p>
            <a:r>
              <a:rPr lang="en-US" sz="3600" dirty="0"/>
              <a:t>Interlocation Transfer – Overview</a:t>
            </a:r>
          </a:p>
        </p:txBody>
      </p:sp>
      <p:graphicFrame>
        <p:nvGraphicFramePr>
          <p:cNvPr id="7" name="Table 6"/>
          <p:cNvGraphicFramePr>
            <a:graphicFrameLocks noGrp="1"/>
          </p:cNvGraphicFramePr>
          <p:nvPr>
            <p:extLst/>
          </p:nvPr>
        </p:nvGraphicFramePr>
        <p:xfrm>
          <a:off x="4602653" y="1486722"/>
          <a:ext cx="4206240" cy="4196822"/>
        </p:xfrm>
        <a:graphic>
          <a:graphicData uri="http://schemas.openxmlformats.org/drawingml/2006/table">
            <a:tbl>
              <a:tblPr firstRow="1" bandRow="1">
                <a:tableStyleId>{7DF18680-E054-41AD-8BC1-D1AEF772440D}</a:tableStyleId>
              </a:tblPr>
              <a:tblGrid>
                <a:gridCol w="4206240">
                  <a:extLst>
                    <a:ext uri="{9D8B030D-6E8A-4147-A177-3AD203B41FA5}">
                      <a16:colId xmlns:a16="http://schemas.microsoft.com/office/drawing/2014/main" val="20000"/>
                    </a:ext>
                  </a:extLst>
                </a:gridCol>
              </a:tblGrid>
              <a:tr h="511223">
                <a:tc>
                  <a:txBody>
                    <a:bodyPr/>
                    <a:lstStyle/>
                    <a:p>
                      <a:pPr algn="ctr"/>
                      <a:r>
                        <a:rPr lang="en-US" sz="2400" dirty="0"/>
                        <a:t>Available</a:t>
                      </a:r>
                      <a:r>
                        <a:rPr lang="en-US" sz="2400" baseline="0" dirty="0"/>
                        <a:t> </a:t>
                      </a:r>
                      <a:r>
                        <a:rPr lang="en-US" sz="2400" dirty="0"/>
                        <a:t>Templates</a:t>
                      </a:r>
                    </a:p>
                  </a:txBody>
                  <a:tcPr/>
                </a:tc>
                <a:extLst>
                  <a:ext uri="{0D108BD9-81ED-4DB2-BD59-A6C34878D82A}">
                    <a16:rowId xmlns:a16="http://schemas.microsoft.com/office/drawing/2014/main" val="10000"/>
                  </a:ext>
                </a:extLst>
              </a:tr>
              <a:tr h="3685599">
                <a:tc>
                  <a:txBody>
                    <a:bodyPr/>
                    <a:lstStyle/>
                    <a:p>
                      <a:endParaRPr lang="en-US" sz="1800" b="1" dirty="0"/>
                    </a:p>
                  </a:txBody>
                  <a:tcPr/>
                </a:tc>
                <a:extLst>
                  <a:ext uri="{0D108BD9-81ED-4DB2-BD59-A6C34878D82A}">
                    <a16:rowId xmlns:a16="http://schemas.microsoft.com/office/drawing/2014/main" val="10001"/>
                  </a:ext>
                </a:extLst>
              </a:tr>
            </a:tbl>
          </a:graphicData>
        </a:graphic>
      </p:graphicFrame>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797" y="2054599"/>
            <a:ext cx="3979913"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a:spLocks noChangeArrowheads="1"/>
          </p:cNvSpPr>
          <p:nvPr/>
        </p:nvSpPr>
        <p:spPr bwMode="auto">
          <a:xfrm>
            <a:off x="4724924" y="5373121"/>
            <a:ext cx="3945074" cy="216570"/>
          </a:xfrm>
          <a:prstGeom prst="rect">
            <a:avLst/>
          </a:prstGeom>
          <a:noFill/>
          <a:ln w="1905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0" name="Rectangle 9"/>
          <p:cNvSpPr>
            <a:spLocks noChangeArrowheads="1"/>
          </p:cNvSpPr>
          <p:nvPr/>
        </p:nvSpPr>
        <p:spPr bwMode="auto">
          <a:xfrm>
            <a:off x="4727424" y="2801442"/>
            <a:ext cx="3945074" cy="352651"/>
          </a:xfrm>
          <a:prstGeom prst="rect">
            <a:avLst/>
          </a:prstGeom>
          <a:noFill/>
          <a:ln w="1905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Tree>
    <p:custDataLst>
      <p:tags r:id="rId1"/>
    </p:custDataLst>
    <p:extLst>
      <p:ext uri="{BB962C8B-B14F-4D97-AF65-F5344CB8AC3E}">
        <p14:creationId xmlns:p14="http://schemas.microsoft.com/office/powerpoint/2010/main" val="36601051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86576" y="1232295"/>
            <a:ext cx="8390966" cy="4506085"/>
          </a:xfrm>
        </p:spPr>
        <p:txBody>
          <a:bodyPr>
            <a:noAutofit/>
          </a:bodyPr>
          <a:lstStyle/>
          <a:p>
            <a:pPr>
              <a:buClr>
                <a:srgbClr val="1D579B"/>
              </a:buClr>
              <a:buFont typeface="Arial" panose="020B0604020202020204" pitchFamily="34" charset="0"/>
              <a:buChar char="•"/>
            </a:pPr>
            <a:r>
              <a:rPr lang="en-US" sz="2200" dirty="0"/>
              <a:t>For interlocation transfers, a concurrent hire template is initiated by the Location to which the employee is transferring, and a voluntary termination template is initiated by the Location from which the employee is transferring.</a:t>
            </a:r>
          </a:p>
          <a:p>
            <a:pPr>
              <a:spcBef>
                <a:spcPts val="1200"/>
              </a:spcBef>
              <a:buClr>
                <a:srgbClr val="1D579B"/>
              </a:buClr>
              <a:buFont typeface="Arial" panose="020B0604020202020204" pitchFamily="34" charset="0"/>
              <a:buChar char="•"/>
            </a:pPr>
            <a:r>
              <a:rPr lang="en-US" sz="2200" dirty="0"/>
              <a:t>There should be no break in service.</a:t>
            </a:r>
          </a:p>
          <a:p>
            <a:pPr lvl="1">
              <a:buFont typeface="Courier New" panose="02070309020205020404" pitchFamily="49" charset="0"/>
              <a:buChar char="o"/>
            </a:pPr>
            <a:r>
              <a:rPr lang="en-US" sz="2000" dirty="0"/>
              <a:t>The </a:t>
            </a:r>
            <a:r>
              <a:rPr lang="en-US" sz="2000" b="1" dirty="0"/>
              <a:t>Effective Date </a:t>
            </a:r>
            <a:r>
              <a:rPr lang="en-US" sz="2000" dirty="0"/>
              <a:t>of the termination should be the </a:t>
            </a:r>
            <a:r>
              <a:rPr lang="en-US" sz="2000" u="sng" dirty="0"/>
              <a:t>same</a:t>
            </a:r>
            <a:r>
              <a:rPr lang="en-US" sz="2000" dirty="0"/>
              <a:t> </a:t>
            </a:r>
            <a:r>
              <a:rPr lang="en-US" sz="2000" b="1" dirty="0"/>
              <a:t>Effective Date </a:t>
            </a:r>
            <a:r>
              <a:rPr lang="en-US" sz="2000" dirty="0"/>
              <a:t>as the concurrent hire.</a:t>
            </a:r>
          </a:p>
          <a:p>
            <a:pPr>
              <a:spcBef>
                <a:spcPts val="1200"/>
              </a:spcBef>
              <a:buClr>
                <a:srgbClr val="1D579B"/>
              </a:buClr>
              <a:buFont typeface="Arial" panose="020B0604020202020204" pitchFamily="34" charset="0"/>
              <a:buChar char="•"/>
            </a:pPr>
            <a:r>
              <a:rPr lang="en-US" sz="2200" b="1" dirty="0"/>
              <a:t>This process should be coordinated between the two Locations.</a:t>
            </a:r>
          </a:p>
          <a:p>
            <a:pPr lvl="1">
              <a:buFont typeface="Courier New" panose="02070309020205020404" pitchFamily="49" charset="0"/>
              <a:buChar char="o"/>
            </a:pPr>
            <a:r>
              <a:rPr lang="en-US" sz="2000" dirty="0"/>
              <a:t>Before processing the templates, </a:t>
            </a:r>
            <a:r>
              <a:rPr lang="en-US" sz="2000" dirty="0" smtClean="0"/>
              <a:t>UCPC WFA Team validates </a:t>
            </a:r>
            <a:r>
              <a:rPr lang="en-US" sz="2000" dirty="0"/>
              <a:t>there is both a concurrent hire (interlocation transfer) template and a termination (interlocation transfer) template for the employee. </a:t>
            </a:r>
            <a:r>
              <a:rPr lang="en-US" sz="2000" b="1" i="1" dirty="0" smtClean="0"/>
              <a:t>UCPC processes </a:t>
            </a:r>
            <a:r>
              <a:rPr lang="en-US" sz="2000" b="1" i="1" dirty="0"/>
              <a:t>the concurrent hire template </a:t>
            </a:r>
            <a:r>
              <a:rPr lang="en-US" sz="2000" b="1" i="1" u="sng" dirty="0"/>
              <a:t>prior</a:t>
            </a:r>
            <a:r>
              <a:rPr lang="en-US" sz="2000" b="1" i="1" dirty="0"/>
              <a:t> to the termination template to ensure there is no break in service.</a:t>
            </a:r>
          </a:p>
        </p:txBody>
      </p:sp>
      <p:sp>
        <p:nvSpPr>
          <p:cNvPr id="5" name="Title 4"/>
          <p:cNvSpPr>
            <a:spLocks noGrp="1"/>
          </p:cNvSpPr>
          <p:nvPr>
            <p:ph type="title"/>
          </p:nvPr>
        </p:nvSpPr>
        <p:spPr>
          <a:xfrm>
            <a:off x="-11436" y="26578"/>
            <a:ext cx="8227181" cy="850911"/>
          </a:xfrm>
        </p:spPr>
        <p:txBody>
          <a:bodyPr vert="horz" lIns="91440" tIns="45720" rIns="91440" bIns="45720" rtlCol="0" anchor="ctr">
            <a:normAutofit/>
          </a:bodyPr>
          <a:lstStyle/>
          <a:p>
            <a:r>
              <a:rPr lang="en-US" sz="3600" b="1" dirty="0">
                <a:solidFill>
                  <a:srgbClr val="1E4386"/>
                </a:solidFill>
                <a:latin typeface="Arial" panose="020B0604020202020204" pitchFamily="34" charset="0"/>
                <a:cs typeface="Arial" panose="020B0604020202020204" pitchFamily="34" charset="0"/>
              </a:rPr>
              <a:t>Transferring UCPath </a:t>
            </a:r>
            <a:r>
              <a:rPr lang="en-US" sz="3600" b="1" dirty="0">
                <a:solidFill>
                  <a:srgbClr val="1E4386"/>
                </a:solidFill>
                <a:latin typeface="Arial" panose="020B0604020202020204" pitchFamily="34" charset="0"/>
                <a:cs typeface="Arial" panose="020B0604020202020204" pitchFamily="34" charset="0"/>
                <a:sym typeface="Wingdings" panose="05000000000000000000" pitchFamily="2" charset="2"/>
              </a:rPr>
              <a:t> </a:t>
            </a:r>
            <a:r>
              <a:rPr lang="en-US" sz="3600" b="1" dirty="0">
                <a:solidFill>
                  <a:srgbClr val="1E4386"/>
                </a:solidFill>
                <a:latin typeface="Arial" panose="020B0604020202020204" pitchFamily="34" charset="0"/>
                <a:cs typeface="Arial" panose="020B0604020202020204" pitchFamily="34" charset="0"/>
              </a:rPr>
              <a:t>UCPath</a:t>
            </a:r>
          </a:p>
        </p:txBody>
      </p:sp>
    </p:spTree>
    <p:custDataLst>
      <p:tags r:id="rId1"/>
    </p:custDataLst>
    <p:extLst>
      <p:ext uri="{BB962C8B-B14F-4D97-AF65-F5344CB8AC3E}">
        <p14:creationId xmlns:p14="http://schemas.microsoft.com/office/powerpoint/2010/main" val="33280123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62343"/>
            <a:ext cx="8229600" cy="1241186"/>
          </a:xfrm>
        </p:spPr>
        <p:txBody>
          <a:bodyPr>
            <a:normAutofit/>
          </a:bodyPr>
          <a:lstStyle/>
          <a:p>
            <a:r>
              <a:rPr lang="en-US" sz="2400" dirty="0" smtClean="0"/>
              <a:t>The appropriate Staff or Academic </a:t>
            </a:r>
            <a:r>
              <a:rPr lang="en-US" sz="2400" dirty="0" err="1" smtClean="0"/>
              <a:t>Interlocation</a:t>
            </a:r>
            <a:r>
              <a:rPr lang="en-US" sz="2400" dirty="0" smtClean="0"/>
              <a:t> Transfer reason code should be used.</a:t>
            </a:r>
            <a:endParaRPr lang="en-US" sz="2400" dirty="0"/>
          </a:p>
        </p:txBody>
      </p:sp>
      <p:sp>
        <p:nvSpPr>
          <p:cNvPr id="3" name="Text Placeholder 2"/>
          <p:cNvSpPr>
            <a:spLocks noGrp="1"/>
          </p:cNvSpPr>
          <p:nvPr>
            <p:ph type="body" idx="10"/>
          </p:nvPr>
        </p:nvSpPr>
        <p:spPr>
          <a:xfrm>
            <a:off x="457200" y="1222263"/>
            <a:ext cx="8229600" cy="640080"/>
          </a:xfrm>
        </p:spPr>
        <p:txBody>
          <a:bodyPr>
            <a:normAutofit fontScale="92500"/>
          </a:bodyPr>
          <a:lstStyle/>
          <a:p>
            <a:r>
              <a:rPr lang="en-US" dirty="0" smtClean="0"/>
              <a:t>The Concurrent Hire process must be coordinated and entered first.</a:t>
            </a:r>
            <a:endParaRPr lang="en-US" dirty="0"/>
          </a:p>
        </p:txBody>
      </p:sp>
      <p:sp>
        <p:nvSpPr>
          <p:cNvPr id="4" name="Title 3"/>
          <p:cNvSpPr>
            <a:spLocks noGrp="1"/>
          </p:cNvSpPr>
          <p:nvPr>
            <p:ph type="title"/>
          </p:nvPr>
        </p:nvSpPr>
        <p:spPr/>
        <p:txBody>
          <a:bodyPr/>
          <a:lstStyle/>
          <a:p>
            <a:r>
              <a:rPr lang="en-US" dirty="0" smtClean="0"/>
              <a:t>Inter Location – Conc. Hire</a:t>
            </a:r>
            <a:endParaRPr lang="en-US" dirty="0"/>
          </a:p>
        </p:txBody>
      </p:sp>
      <p:pic>
        <p:nvPicPr>
          <p:cNvPr id="7170" name="Picture 2" descr="C:\Users\arriver2\AppData\Local\Temp\SNAGHTML43e5475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993" y="2906593"/>
            <a:ext cx="4362450" cy="32670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2953062" y="4946754"/>
            <a:ext cx="2758190" cy="2698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95475" y="3103529"/>
            <a:ext cx="2023673" cy="1384995"/>
          </a:xfrm>
          <a:prstGeom prst="rect">
            <a:avLst/>
          </a:prstGeom>
          <a:noFill/>
        </p:spPr>
        <p:txBody>
          <a:bodyPr wrap="square" rtlCol="0">
            <a:spAutoFit/>
          </a:bodyPr>
          <a:lstStyle/>
          <a:p>
            <a:r>
              <a:rPr lang="en-US" dirty="0" smtClean="0"/>
              <a:t>Please refer to the Template Transaction User guide for additional information on Inter Location Transfers.</a:t>
            </a:r>
            <a:endParaRPr lang="en-US" dirty="0"/>
          </a:p>
        </p:txBody>
      </p:sp>
    </p:spTree>
    <p:custDataLst>
      <p:tags r:id="rId1"/>
    </p:custDataLst>
    <p:extLst>
      <p:ext uri="{BB962C8B-B14F-4D97-AF65-F5344CB8AC3E}">
        <p14:creationId xmlns:p14="http://schemas.microsoft.com/office/powerpoint/2010/main" val="24850283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619" y="2164080"/>
            <a:ext cx="8229600" cy="3477768"/>
          </a:xfrm>
        </p:spPr>
        <p:txBody>
          <a:bodyPr>
            <a:noAutofit/>
          </a:bodyPr>
          <a:lstStyle/>
          <a:p>
            <a:pPr>
              <a:buClr>
                <a:srgbClr val="1D579B"/>
              </a:buClr>
              <a:buFont typeface="Arial" panose="020B0604020202020204" pitchFamily="34" charset="0"/>
              <a:buChar char="•"/>
            </a:pPr>
            <a:r>
              <a:rPr lang="en-US" sz="2200" dirty="0"/>
              <a:t>Watch as your instructor demonstrates how to initiate an interlocation transfer template transaction in UCPath. This demonstration is for a transfer from a UCPath Location to another UCPath Location.</a:t>
            </a:r>
          </a:p>
          <a:p>
            <a:pPr>
              <a:buClr>
                <a:srgbClr val="1D579B"/>
              </a:buClr>
              <a:buFont typeface="Arial" panose="020B0604020202020204" pitchFamily="34" charset="0"/>
              <a:buChar char="•"/>
            </a:pPr>
            <a:r>
              <a:rPr lang="en-US" sz="2200" dirty="0"/>
              <a:t>Follow along using the UCPath Help topic.</a:t>
            </a:r>
          </a:p>
          <a:p>
            <a:pPr lvl="1">
              <a:buFont typeface="Courier New" panose="02070309020205020404" pitchFamily="49" charset="0"/>
              <a:buChar char="o"/>
            </a:pPr>
            <a:r>
              <a:rPr lang="en-US" sz="2200" dirty="0"/>
              <a:t>Open the </a:t>
            </a:r>
            <a:r>
              <a:rPr lang="en-US" sz="2200" dirty="0">
                <a:hlinkClick r:id="rId4"/>
              </a:rPr>
              <a:t>UCPath Help site</a:t>
            </a:r>
            <a:r>
              <a:rPr lang="en-US" sz="2200" dirty="0"/>
              <a:t> and refer to the </a:t>
            </a:r>
            <a:r>
              <a:rPr lang="en-US" sz="2200" i="1" dirty="0"/>
              <a:t>Initiate Interlocation Transfer (Concurrent Hire) Template Transaction </a:t>
            </a:r>
            <a:r>
              <a:rPr lang="en-US" sz="2200" dirty="0"/>
              <a:t>topic. </a:t>
            </a:r>
          </a:p>
          <a:p>
            <a:pPr lvl="1">
              <a:buFont typeface="Courier New" panose="02070309020205020404" pitchFamily="49" charset="0"/>
              <a:buChar char="o"/>
            </a:pPr>
            <a:r>
              <a:rPr lang="en-US" sz="2200" dirty="0"/>
              <a:t>Launch the </a:t>
            </a:r>
            <a:r>
              <a:rPr lang="en-US" sz="2200" b="1" dirty="0"/>
              <a:t>See It </a:t>
            </a:r>
            <a:r>
              <a:rPr lang="en-US" sz="2200" dirty="0"/>
              <a:t>version of the topic.</a:t>
            </a:r>
          </a:p>
          <a:p>
            <a:pPr>
              <a:buClr>
                <a:srgbClr val="1D579B"/>
              </a:buClr>
              <a:buFont typeface="Arial" panose="020B0604020202020204" pitchFamily="34" charset="0"/>
              <a:buChar char="•"/>
            </a:pPr>
            <a:r>
              <a:rPr lang="en-US" sz="2200" dirty="0"/>
              <a:t>At the end of the demonstration, you will have the opportunity to practice this task.</a:t>
            </a:r>
          </a:p>
        </p:txBody>
      </p:sp>
      <p:sp>
        <p:nvSpPr>
          <p:cNvPr id="3" name="Text Placeholder 2"/>
          <p:cNvSpPr>
            <a:spLocks noGrp="1"/>
          </p:cNvSpPr>
          <p:nvPr>
            <p:ph type="body" idx="10"/>
          </p:nvPr>
        </p:nvSpPr>
        <p:spPr>
          <a:xfrm>
            <a:off x="111152" y="1247775"/>
            <a:ext cx="9032847" cy="640080"/>
          </a:xfrm>
        </p:spPr>
        <p:txBody>
          <a:bodyPr>
            <a:noAutofit/>
          </a:bodyPr>
          <a:lstStyle/>
          <a:p>
            <a:r>
              <a:rPr lang="en-US" sz="2800" dirty="0"/>
              <a:t>Initiate Interlocation Transfer (Concurrent Hire) Template Transaction</a:t>
            </a:r>
          </a:p>
        </p:txBody>
      </p:sp>
      <p:sp>
        <p:nvSpPr>
          <p:cNvPr id="4" name="Title 3"/>
          <p:cNvSpPr>
            <a:spLocks noGrp="1"/>
          </p:cNvSpPr>
          <p:nvPr>
            <p:ph type="title"/>
          </p:nvPr>
        </p:nvSpPr>
        <p:spPr/>
        <p:txBody>
          <a:bodyPr/>
          <a:lstStyle/>
          <a:p>
            <a:r>
              <a:rPr lang="en-US" sz="3600" dirty="0"/>
              <a:t>Instructor Demo – Part 1</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3146" y="185204"/>
            <a:ext cx="717607" cy="717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2754603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792605"/>
            <a:ext cx="8505825" cy="4160520"/>
          </a:xfrm>
        </p:spPr>
        <p:txBody>
          <a:bodyPr>
            <a:noAutofit/>
          </a:bodyPr>
          <a:lstStyle/>
          <a:p>
            <a:pPr>
              <a:buClr>
                <a:srgbClr val="1D579B"/>
              </a:buClr>
              <a:buFont typeface="Arial" panose="020B0604020202020204" pitchFamily="34" charset="0"/>
              <a:buChar char="•"/>
            </a:pPr>
            <a:r>
              <a:rPr lang="en-US" sz="2200" dirty="0"/>
              <a:t>Watch as your instructor demonstrates how to initiate an interlocation transfer (terminate) template transaction in UCPath. This demonstration is for a transfer from a UCPath Location to another UCPath Location.</a:t>
            </a:r>
          </a:p>
          <a:p>
            <a:pPr>
              <a:buClr>
                <a:srgbClr val="1D579B"/>
              </a:buClr>
              <a:buFont typeface="Arial" panose="020B0604020202020204" pitchFamily="34" charset="0"/>
              <a:buChar char="•"/>
            </a:pPr>
            <a:r>
              <a:rPr lang="en-US" sz="2200" dirty="0"/>
              <a:t>Follow along using the UCPath Help topic.</a:t>
            </a:r>
          </a:p>
          <a:p>
            <a:pPr lvl="1">
              <a:buFont typeface="Courier New" panose="02070309020205020404" pitchFamily="49" charset="0"/>
              <a:buChar char="o"/>
            </a:pPr>
            <a:r>
              <a:rPr lang="en-US" sz="2200" dirty="0"/>
              <a:t>Open the </a:t>
            </a:r>
            <a:r>
              <a:rPr lang="en-US" sz="2200" dirty="0">
                <a:hlinkClick r:id="rId4"/>
              </a:rPr>
              <a:t>UCPath Help site</a:t>
            </a:r>
            <a:r>
              <a:rPr lang="en-US" sz="2200" dirty="0"/>
              <a:t> and refer to the </a:t>
            </a:r>
            <a:r>
              <a:rPr lang="en-US" sz="2200" i="1" dirty="0"/>
              <a:t>Initiate Interlocation Transfer (Terminate) Template Transaction </a:t>
            </a:r>
            <a:r>
              <a:rPr lang="en-US" sz="2200" dirty="0"/>
              <a:t>topic. </a:t>
            </a:r>
          </a:p>
          <a:p>
            <a:pPr lvl="1">
              <a:buFont typeface="Courier New" panose="02070309020205020404" pitchFamily="49" charset="0"/>
              <a:buChar char="o"/>
            </a:pPr>
            <a:r>
              <a:rPr lang="en-US" sz="2200" dirty="0"/>
              <a:t>Launch the </a:t>
            </a:r>
            <a:r>
              <a:rPr lang="en-US" sz="2200" b="1" dirty="0"/>
              <a:t>See It </a:t>
            </a:r>
            <a:r>
              <a:rPr lang="en-US" sz="2200" dirty="0"/>
              <a:t>version of the topic.</a:t>
            </a:r>
          </a:p>
          <a:p>
            <a:pPr>
              <a:buClr>
                <a:srgbClr val="1D579B"/>
              </a:buClr>
              <a:buFont typeface="Arial" panose="020B0604020202020204" pitchFamily="34" charset="0"/>
              <a:buChar char="•"/>
            </a:pPr>
            <a:r>
              <a:rPr lang="en-US" sz="2200" dirty="0"/>
              <a:t>At the end of the demonstration, you will have the opportunity to practice this task.</a:t>
            </a:r>
          </a:p>
        </p:txBody>
      </p:sp>
      <p:sp>
        <p:nvSpPr>
          <p:cNvPr id="3" name="Text Placeholder 2"/>
          <p:cNvSpPr>
            <a:spLocks noGrp="1"/>
          </p:cNvSpPr>
          <p:nvPr>
            <p:ph type="body" idx="10"/>
          </p:nvPr>
        </p:nvSpPr>
        <p:spPr>
          <a:xfrm>
            <a:off x="109537" y="1247775"/>
            <a:ext cx="8924925" cy="640080"/>
          </a:xfrm>
        </p:spPr>
        <p:txBody>
          <a:bodyPr>
            <a:noAutofit/>
          </a:bodyPr>
          <a:lstStyle/>
          <a:p>
            <a:r>
              <a:rPr lang="en-US" sz="2600" dirty="0"/>
              <a:t>Initiate Interlocation Transfer (Terminate) Template Transaction</a:t>
            </a:r>
          </a:p>
        </p:txBody>
      </p:sp>
      <p:sp>
        <p:nvSpPr>
          <p:cNvPr id="4" name="Title 3"/>
          <p:cNvSpPr>
            <a:spLocks noGrp="1"/>
          </p:cNvSpPr>
          <p:nvPr>
            <p:ph type="title"/>
          </p:nvPr>
        </p:nvSpPr>
        <p:spPr/>
        <p:txBody>
          <a:bodyPr/>
          <a:lstStyle/>
          <a:p>
            <a:r>
              <a:rPr lang="en-US" sz="3600" dirty="0"/>
              <a:t>Instructor Demo – Part 2</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4096" y="185204"/>
            <a:ext cx="717607" cy="717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9136750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775407" y="1371600"/>
            <a:ext cx="7600498" cy="5029200"/>
          </a:xfrm>
        </p:spPr>
        <p:txBody>
          <a:bodyPr>
            <a:normAutofit/>
          </a:bodyPr>
          <a:lstStyle/>
          <a:p>
            <a:pPr marL="0" indent="0">
              <a:buNone/>
            </a:pPr>
            <a:r>
              <a:rPr lang="en-US" sz="2400" b="1" i="1" dirty="0"/>
              <a:t>Having completed this lesson, you should now be able to:</a:t>
            </a:r>
          </a:p>
          <a:p>
            <a:pPr marL="0" indent="0">
              <a:buNone/>
            </a:pPr>
            <a:endParaRPr lang="en-US" sz="1200" dirty="0"/>
          </a:p>
          <a:p>
            <a:pPr>
              <a:buClr>
                <a:srgbClr val="1D579B"/>
              </a:buClr>
              <a:buFont typeface="Arial" panose="020B0604020202020204" pitchFamily="34" charset="0"/>
              <a:buChar char="♦"/>
            </a:pPr>
            <a:r>
              <a:rPr lang="en-US" sz="2200" dirty="0"/>
              <a:t>Describe the key system steps to complete an intralocation transfer template transaction.</a:t>
            </a:r>
          </a:p>
          <a:p>
            <a:pPr>
              <a:buClr>
                <a:srgbClr val="1D579B"/>
              </a:buClr>
              <a:buFont typeface="Arial" panose="020B0604020202020204" pitchFamily="34" charset="0"/>
              <a:buChar char="♦"/>
            </a:pPr>
            <a:r>
              <a:rPr lang="en-US" sz="2200" dirty="0"/>
              <a:t>Initiate an intralocation transfer template transaction.</a:t>
            </a:r>
          </a:p>
          <a:p>
            <a:pPr>
              <a:buClr>
                <a:srgbClr val="1D579B"/>
              </a:buClr>
              <a:buFont typeface="Arial" panose="020B0604020202020204" pitchFamily="34" charset="0"/>
              <a:buChar char="♦"/>
            </a:pPr>
            <a:r>
              <a:rPr lang="en-US" sz="2200" dirty="0"/>
              <a:t>Describe the key system steps to complete an interlocation transfer template transaction.</a:t>
            </a:r>
          </a:p>
          <a:p>
            <a:pPr marL="857250" lvl="1" indent="-457200">
              <a:spcBef>
                <a:spcPts val="1200"/>
              </a:spcBef>
              <a:buFont typeface="+mj-lt"/>
              <a:buAutoNum type="arabicPeriod"/>
            </a:pPr>
            <a:r>
              <a:rPr lang="en-US" sz="2000" dirty="0"/>
              <a:t>Initiate an interlocation transfer (Concurrent hire) template transaction.</a:t>
            </a:r>
          </a:p>
          <a:p>
            <a:pPr marL="857250" lvl="1" indent="-457200">
              <a:buFont typeface="+mj-lt"/>
              <a:buAutoNum type="arabicPeriod"/>
            </a:pPr>
            <a:r>
              <a:rPr lang="en-US" sz="2000" dirty="0"/>
              <a:t>Initiate an interlocation transfer (Termination) template transaction.</a:t>
            </a:r>
          </a:p>
        </p:txBody>
      </p:sp>
      <p:sp>
        <p:nvSpPr>
          <p:cNvPr id="4" name="Title 3"/>
          <p:cNvSpPr>
            <a:spLocks noGrp="1"/>
          </p:cNvSpPr>
          <p:nvPr>
            <p:ph type="title"/>
          </p:nvPr>
        </p:nvSpPr>
        <p:spPr/>
        <p:txBody>
          <a:bodyPr/>
          <a:lstStyle/>
          <a:p>
            <a:r>
              <a:rPr lang="en-US" dirty="0"/>
              <a:t>Lesson </a:t>
            </a:r>
            <a:r>
              <a:rPr lang="en-US" dirty="0" smtClean="0"/>
              <a:t>Complete</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343" y="1371600"/>
            <a:ext cx="481927" cy="493492"/>
          </a:xfrm>
          <a:prstGeom prst="rect">
            <a:avLst/>
          </a:prstGeom>
        </p:spPr>
      </p:pic>
    </p:spTree>
    <p:custDataLst>
      <p:tags r:id="rId1"/>
    </p:custDataLst>
    <p:extLst>
      <p:ext uri="{BB962C8B-B14F-4D97-AF65-F5344CB8AC3E}">
        <p14:creationId xmlns:p14="http://schemas.microsoft.com/office/powerpoint/2010/main" val="39666291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3093" y="1543624"/>
            <a:ext cx="8229600" cy="4160520"/>
          </a:xfrm>
        </p:spPr>
        <p:txBody>
          <a:bodyPr>
            <a:normAutofit/>
          </a:bodyPr>
          <a:lstStyle/>
          <a:p>
            <a:r>
              <a:rPr lang="en-US" sz="2400" dirty="0"/>
              <a:t>You now have the opportunity to assess your knowledge of the information presented in this module.</a:t>
            </a:r>
          </a:p>
          <a:p>
            <a:r>
              <a:rPr lang="en-US" sz="2400" dirty="0"/>
              <a:t>The questions and answers presented in this review help you to determine whether you remember and understand the important points.</a:t>
            </a:r>
          </a:p>
        </p:txBody>
      </p:sp>
      <p:sp>
        <p:nvSpPr>
          <p:cNvPr id="4" name="Title 3"/>
          <p:cNvSpPr>
            <a:spLocks noGrp="1"/>
          </p:cNvSpPr>
          <p:nvPr>
            <p:ph type="title"/>
          </p:nvPr>
        </p:nvSpPr>
        <p:spPr/>
        <p:txBody>
          <a:bodyPr/>
          <a:lstStyle/>
          <a:p>
            <a:r>
              <a:rPr lang="en-US" dirty="0"/>
              <a:t>Knowledge Check</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0231" y="3396669"/>
            <a:ext cx="2650970" cy="2650970"/>
          </a:xfrm>
          <a:prstGeom prst="rect">
            <a:avLst/>
          </a:prstGeom>
        </p:spPr>
      </p:pic>
    </p:spTree>
    <p:custDataLst>
      <p:tags r:id="rId1"/>
    </p:custDataLst>
    <p:extLst>
      <p:ext uri="{BB962C8B-B14F-4D97-AF65-F5344CB8AC3E}">
        <p14:creationId xmlns:p14="http://schemas.microsoft.com/office/powerpoint/2010/main" val="23280595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3143"/>
            <a:ext cx="8229600" cy="2971800"/>
          </a:xfrm>
        </p:spPr>
        <p:txBody>
          <a:bodyPr>
            <a:normAutofit/>
          </a:bodyPr>
          <a:lstStyle/>
          <a:p>
            <a:r>
              <a:rPr lang="en-US" sz="2600" dirty="0"/>
              <a:t>An </a:t>
            </a:r>
            <a:r>
              <a:rPr lang="en-US" sz="2600" dirty="0" err="1" smtClean="0"/>
              <a:t>INTERlocation</a:t>
            </a:r>
            <a:r>
              <a:rPr lang="en-US" sz="2600" dirty="0" smtClean="0"/>
              <a:t> </a:t>
            </a:r>
            <a:r>
              <a:rPr lang="en-US" sz="2600" dirty="0"/>
              <a:t>transfer applies when an employee terminates employment at one UC Location (Business Unit) and accepts employment at another UC Location (Business Unit), </a:t>
            </a:r>
            <a:r>
              <a:rPr lang="en-US" sz="2600" dirty="0" smtClean="0"/>
              <a:t>without </a:t>
            </a:r>
            <a:r>
              <a:rPr lang="en-US" sz="2600" dirty="0"/>
              <a:t>a break in service.</a:t>
            </a:r>
          </a:p>
        </p:txBody>
      </p:sp>
      <p:sp>
        <p:nvSpPr>
          <p:cNvPr id="4" name="Title 3"/>
          <p:cNvSpPr>
            <a:spLocks noGrp="1"/>
          </p:cNvSpPr>
          <p:nvPr>
            <p:ph type="title"/>
          </p:nvPr>
        </p:nvSpPr>
        <p:spPr/>
        <p:txBody>
          <a:bodyPr/>
          <a:lstStyle/>
          <a:p>
            <a:r>
              <a:rPr lang="en-US" dirty="0"/>
              <a:t>True or False</a:t>
            </a:r>
          </a:p>
        </p:txBody>
      </p:sp>
      <p:sp>
        <p:nvSpPr>
          <p:cNvPr id="6" name="Rounded Rectangle 5"/>
          <p:cNvSpPr/>
          <p:nvPr/>
        </p:nvSpPr>
        <p:spPr>
          <a:xfrm>
            <a:off x="1318262" y="3399970"/>
            <a:ext cx="2859314" cy="2075543"/>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bg1"/>
                </a:solidFill>
              </a:rPr>
              <a:t>True</a:t>
            </a:r>
            <a:endParaRPr lang="en-US" sz="3200" b="1" dirty="0">
              <a:solidFill>
                <a:schemeClr val="bg1"/>
              </a:solidFill>
            </a:endParaRPr>
          </a:p>
        </p:txBody>
      </p:sp>
      <p:sp>
        <p:nvSpPr>
          <p:cNvPr id="7" name="Rounded Rectangle 6"/>
          <p:cNvSpPr/>
          <p:nvPr/>
        </p:nvSpPr>
        <p:spPr>
          <a:xfrm>
            <a:off x="4879101" y="3388631"/>
            <a:ext cx="2859314" cy="2075543"/>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False</a:t>
            </a:r>
            <a:endParaRPr lang="en-US" sz="3200" b="1" dirty="0"/>
          </a:p>
        </p:txBody>
      </p:sp>
    </p:spTree>
    <p:custDataLst>
      <p:tags r:id="rId1"/>
    </p:custDataLst>
    <p:extLst>
      <p:ext uri="{BB962C8B-B14F-4D97-AF65-F5344CB8AC3E}">
        <p14:creationId xmlns:p14="http://schemas.microsoft.com/office/powerpoint/2010/main" val="29909728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00B05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7"/>
                                        </p:tgtEl>
                                        <p:attrNameLst>
                                          <p:attrName>fillcolor</p:attrName>
                                        </p:attrNameLst>
                                      </p:cBhvr>
                                      <p:to>
                                        <a:srgbClr val="FF0000"/>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2120" y="2123266"/>
            <a:ext cx="8366760" cy="749808"/>
          </a:xfrm>
        </p:spPr>
        <p:txBody>
          <a:bodyPr>
            <a:normAutofit/>
          </a:bodyPr>
          <a:lstStyle/>
          <a:p>
            <a:r>
              <a:rPr lang="en-US" sz="3600" dirty="0" smtClean="0">
                <a:solidFill>
                  <a:srgbClr val="FFC000"/>
                </a:solidFill>
              </a:rPr>
              <a:t>PART 2: Lesson</a:t>
            </a:r>
            <a:r>
              <a:rPr lang="en-US" sz="3600" dirty="0" smtClean="0">
                <a:solidFill>
                  <a:schemeClr val="tx1">
                    <a:lumMod val="75000"/>
                    <a:lumOff val="25000"/>
                  </a:schemeClr>
                </a:solidFill>
              </a:rPr>
              <a:t> </a:t>
            </a:r>
            <a:r>
              <a:rPr lang="en-US" sz="3600" dirty="0">
                <a:solidFill>
                  <a:srgbClr val="FFC000"/>
                </a:solidFill>
              </a:rPr>
              <a:t>1</a:t>
            </a:r>
          </a:p>
        </p:txBody>
      </p:sp>
      <p:sp>
        <p:nvSpPr>
          <p:cNvPr id="5" name="Rectangle 4"/>
          <p:cNvSpPr/>
          <p:nvPr/>
        </p:nvSpPr>
        <p:spPr>
          <a:xfrm>
            <a:off x="0" y="784982"/>
            <a:ext cx="9144000" cy="442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1912620" y="2957357"/>
            <a:ext cx="8348472" cy="1096124"/>
          </a:xfrm>
        </p:spPr>
        <p:txBody>
          <a:bodyPr/>
          <a:lstStyle/>
          <a:p>
            <a:r>
              <a:rPr lang="en-US" sz="40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Personal </a:t>
            </a:r>
            <a:r>
              <a:rPr lang="en-US" sz="4000" b="1" dirty="0" smtClean="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Data Change Template</a:t>
            </a:r>
            <a:endParaRPr lang="en-US" sz="40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endParaRPr>
          </a:p>
          <a:p>
            <a:endParaRPr lang="en-US" sz="44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endParaRPr>
          </a:p>
        </p:txBody>
      </p:sp>
      <p:sp>
        <p:nvSpPr>
          <p:cNvPr id="24" name="Curved Right Arrow 23"/>
          <p:cNvSpPr/>
          <p:nvPr/>
        </p:nvSpPr>
        <p:spPr>
          <a:xfrm>
            <a:off x="289560" y="2286928"/>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 name="Picture 5">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30" y="77986"/>
            <a:ext cx="537530" cy="518160"/>
          </a:xfrm>
          <a:prstGeom prst="rect">
            <a:avLst/>
          </a:prstGeom>
        </p:spPr>
      </p:pic>
    </p:spTree>
    <p:custDataLst>
      <p:tags r:id="rId1"/>
    </p:custDataLst>
    <p:extLst>
      <p:ext uri="{BB962C8B-B14F-4D97-AF65-F5344CB8AC3E}">
        <p14:creationId xmlns:p14="http://schemas.microsoft.com/office/powerpoint/2010/main" val="41177074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3684" y="1197633"/>
            <a:ext cx="8668512" cy="1234440"/>
          </a:xfrm>
        </p:spPr>
        <p:txBody>
          <a:bodyPr>
            <a:normAutofit fontScale="85000" lnSpcReduction="20000"/>
          </a:bodyPr>
          <a:lstStyle/>
          <a:p>
            <a:pPr marL="0" indent="0">
              <a:lnSpc>
                <a:spcPct val="110000"/>
              </a:lnSpc>
              <a:buClr>
                <a:srgbClr val="1D579B"/>
              </a:buClr>
              <a:buNone/>
            </a:pPr>
            <a:r>
              <a:rPr lang="en-US" dirty="0"/>
              <a:t>For an </a:t>
            </a:r>
            <a:r>
              <a:rPr lang="en-US" dirty="0" err="1" smtClean="0"/>
              <a:t>INTERlocation</a:t>
            </a:r>
            <a:r>
              <a:rPr lang="en-US" dirty="0" smtClean="0"/>
              <a:t> </a:t>
            </a:r>
            <a:r>
              <a:rPr lang="en-US" dirty="0"/>
              <a:t>transfer (from a UCPath Location to another UCPath Location), a _________ template </a:t>
            </a:r>
            <a:r>
              <a:rPr lang="en-US" u="sng" dirty="0"/>
              <a:t>and</a:t>
            </a:r>
            <a:r>
              <a:rPr lang="en-US" dirty="0"/>
              <a:t> a termination template must be initiated for the employee. </a:t>
            </a:r>
          </a:p>
        </p:txBody>
      </p:sp>
      <p:sp>
        <p:nvSpPr>
          <p:cNvPr id="4" name="Title 3"/>
          <p:cNvSpPr>
            <a:spLocks noGrp="1"/>
          </p:cNvSpPr>
          <p:nvPr>
            <p:ph type="title"/>
          </p:nvPr>
        </p:nvSpPr>
        <p:spPr>
          <a:xfrm>
            <a:off x="514350" y="20240"/>
            <a:ext cx="8227181" cy="850911"/>
          </a:xfrm>
        </p:spPr>
        <p:txBody>
          <a:bodyPr/>
          <a:lstStyle/>
          <a:p>
            <a:r>
              <a:rPr lang="en-US" dirty="0">
                <a:solidFill>
                  <a:schemeClr val="tx1"/>
                </a:solidFill>
                <a:latin typeface="Arial Black" panose="020B0A04020102020204" pitchFamily="34" charset="0"/>
              </a:rPr>
              <a:t>Multiple Choice</a:t>
            </a:r>
          </a:p>
        </p:txBody>
      </p:sp>
      <p:sp>
        <p:nvSpPr>
          <p:cNvPr id="6" name="TextBox 5"/>
          <p:cNvSpPr txBox="1"/>
          <p:nvPr/>
        </p:nvSpPr>
        <p:spPr>
          <a:xfrm>
            <a:off x="1102614" y="2589967"/>
            <a:ext cx="5676900"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a:t>A. Rehire</a:t>
            </a:r>
          </a:p>
        </p:txBody>
      </p:sp>
      <p:sp>
        <p:nvSpPr>
          <p:cNvPr id="8" name="TextBox 7"/>
          <p:cNvSpPr txBox="1"/>
          <p:nvPr/>
        </p:nvSpPr>
        <p:spPr>
          <a:xfrm>
            <a:off x="1102613" y="3182070"/>
            <a:ext cx="5676901"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defRPr b="1"/>
            </a:lvl1pPr>
          </a:lstStyle>
          <a:p>
            <a:r>
              <a:rPr lang="en-US" dirty="0"/>
              <a:t>B. Retire</a:t>
            </a:r>
          </a:p>
        </p:txBody>
      </p:sp>
      <p:sp>
        <p:nvSpPr>
          <p:cNvPr id="9" name="TextBox 8"/>
          <p:cNvSpPr txBox="1"/>
          <p:nvPr/>
        </p:nvSpPr>
        <p:spPr>
          <a:xfrm>
            <a:off x="1102612" y="3774173"/>
            <a:ext cx="5676901"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defRPr b="1"/>
            </a:lvl1pPr>
          </a:lstStyle>
          <a:p>
            <a:r>
              <a:rPr lang="en-US" dirty="0"/>
              <a:t>C. Concurrent Hire</a:t>
            </a:r>
          </a:p>
        </p:txBody>
      </p:sp>
      <p:sp>
        <p:nvSpPr>
          <p:cNvPr id="10" name="TextBox 9"/>
          <p:cNvSpPr txBox="1"/>
          <p:nvPr/>
        </p:nvSpPr>
        <p:spPr>
          <a:xfrm>
            <a:off x="1102611" y="4366276"/>
            <a:ext cx="5676901"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defRPr b="1"/>
            </a:lvl1pPr>
          </a:lstStyle>
          <a:p>
            <a:r>
              <a:rPr lang="en-US" dirty="0"/>
              <a:t>D. Data Changes</a:t>
            </a:r>
          </a:p>
        </p:txBody>
      </p:sp>
      <p:sp>
        <p:nvSpPr>
          <p:cNvPr id="11" name="TextBox 10"/>
          <p:cNvSpPr txBox="1"/>
          <p:nvPr/>
        </p:nvSpPr>
        <p:spPr>
          <a:xfrm>
            <a:off x="1102613" y="4944015"/>
            <a:ext cx="5676901"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defRPr b="1"/>
            </a:lvl1pPr>
          </a:lstStyle>
          <a:p>
            <a:r>
              <a:rPr lang="en-US" dirty="0"/>
              <a:t>E. None of the Above</a:t>
            </a:r>
          </a:p>
        </p:txBody>
      </p:sp>
      <p:sp>
        <p:nvSpPr>
          <p:cNvPr id="12" name="TextBox 11">
            <a:hlinkClick r:id="rId4" action="ppaction://hlinksldjump"/>
          </p:cNvPr>
          <p:cNvSpPr txBox="1"/>
          <p:nvPr/>
        </p:nvSpPr>
        <p:spPr>
          <a:xfrm>
            <a:off x="4401710" y="5738185"/>
            <a:ext cx="1402080" cy="369332"/>
          </a:xfrm>
          <a:prstGeom prst="rect">
            <a:avLst/>
          </a:prstGeom>
          <a:solidFill>
            <a:srgbClr val="FFC000"/>
          </a:solidFill>
          <a:ln>
            <a:solidFill>
              <a:schemeClr val="tx1"/>
            </a:solidFill>
          </a:ln>
        </p:spPr>
        <p:txBody>
          <a:bodyPr wrap="square" rtlCol="0">
            <a:spAutoFit/>
          </a:bodyPr>
          <a:lstStyle/>
          <a:p>
            <a:pPr algn="ctr"/>
            <a:r>
              <a:rPr lang="en-US" b="1" dirty="0"/>
              <a:t>NEXT</a:t>
            </a:r>
          </a:p>
        </p:txBody>
      </p:sp>
    </p:spTree>
    <p:custDataLst>
      <p:tags r:id="rId1"/>
    </p:custDataLst>
    <p:extLst>
      <p:ext uri="{BB962C8B-B14F-4D97-AF65-F5344CB8AC3E}">
        <p14:creationId xmlns:p14="http://schemas.microsoft.com/office/powerpoint/2010/main" val="10378612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00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1000" fill="hold"/>
                                        <p:tgtEl>
                                          <p:spTgt spid="8"/>
                                        </p:tgtEl>
                                        <p:attrNameLst>
                                          <p:attrName>fillcolor</p:attrName>
                                        </p:attrNameLst>
                                      </p:cBhvr>
                                      <p:to>
                                        <a:srgbClr val="FF0000"/>
                                      </p:to>
                                    </p:animClr>
                                    <p:set>
                                      <p:cBhvr>
                                        <p:cTn id="14" dur="1000" fill="hold"/>
                                        <p:tgtEl>
                                          <p:spTgt spid="8"/>
                                        </p:tgtEl>
                                        <p:attrNameLst>
                                          <p:attrName>fill.type</p:attrName>
                                        </p:attrNameLst>
                                      </p:cBhvr>
                                      <p:to>
                                        <p:strVal val="solid"/>
                                      </p:to>
                                    </p:set>
                                    <p:set>
                                      <p:cBhvr>
                                        <p:cTn id="15" dur="1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1000" fill="hold"/>
                                        <p:tgtEl>
                                          <p:spTgt spid="9"/>
                                        </p:tgtEl>
                                        <p:attrNameLst>
                                          <p:attrName>fillcolor</p:attrName>
                                        </p:attrNameLst>
                                      </p:cBhvr>
                                      <p:to>
                                        <a:srgbClr val="00B050"/>
                                      </p:to>
                                    </p:animClr>
                                    <p:set>
                                      <p:cBhvr>
                                        <p:cTn id="21" dur="1000" fill="hold"/>
                                        <p:tgtEl>
                                          <p:spTgt spid="9"/>
                                        </p:tgtEl>
                                        <p:attrNameLst>
                                          <p:attrName>fill.type</p:attrName>
                                        </p:attrNameLst>
                                      </p:cBhvr>
                                      <p:to>
                                        <p:strVal val="solid"/>
                                      </p:to>
                                    </p:set>
                                    <p:set>
                                      <p:cBhvr>
                                        <p:cTn id="22" dur="1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1000" fill="hold"/>
                                        <p:tgtEl>
                                          <p:spTgt spid="10"/>
                                        </p:tgtEl>
                                        <p:attrNameLst>
                                          <p:attrName>fillcolor</p:attrName>
                                        </p:attrNameLst>
                                      </p:cBhvr>
                                      <p:to>
                                        <a:srgbClr val="FF0000"/>
                                      </p:to>
                                    </p:animClr>
                                    <p:set>
                                      <p:cBhvr>
                                        <p:cTn id="28" dur="1000" fill="hold"/>
                                        <p:tgtEl>
                                          <p:spTgt spid="10"/>
                                        </p:tgtEl>
                                        <p:attrNameLst>
                                          <p:attrName>fill.type</p:attrName>
                                        </p:attrNameLst>
                                      </p:cBhvr>
                                      <p:to>
                                        <p:strVal val="solid"/>
                                      </p:to>
                                    </p:set>
                                    <p:set>
                                      <p:cBhvr>
                                        <p:cTn id="29" dur="1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1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1000" fill="hold"/>
                                        <p:tgtEl>
                                          <p:spTgt spid="11"/>
                                        </p:tgtEl>
                                        <p:attrNameLst>
                                          <p:attrName>fillcolor</p:attrName>
                                        </p:attrNameLst>
                                      </p:cBhvr>
                                      <p:to>
                                        <a:srgbClr val="FF0000"/>
                                      </p:to>
                                    </p:animClr>
                                    <p:set>
                                      <p:cBhvr>
                                        <p:cTn id="35" dur="1000" fill="hold"/>
                                        <p:tgtEl>
                                          <p:spTgt spid="11"/>
                                        </p:tgtEl>
                                        <p:attrNameLst>
                                          <p:attrName>fill.type</p:attrName>
                                        </p:attrNameLst>
                                      </p:cBhvr>
                                      <p:to>
                                        <p:strVal val="solid"/>
                                      </p:to>
                                    </p:set>
                                    <p:set>
                                      <p:cBhvr>
                                        <p:cTn id="36" dur="1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00000"/>
              </a:lnSpc>
            </a:pPr>
            <a:r>
              <a:rPr lang="en-US" sz="2600" dirty="0" err="1" smtClean="0"/>
              <a:t>INTRAlocation</a:t>
            </a:r>
            <a:r>
              <a:rPr lang="en-US" sz="2600" dirty="0" smtClean="0"/>
              <a:t> </a:t>
            </a:r>
            <a:r>
              <a:rPr lang="en-US" sz="2600" dirty="0"/>
              <a:t>transfers are initiated when an employee transfers within the same business unit (campus) or to a related business unit (medical center).</a:t>
            </a:r>
          </a:p>
        </p:txBody>
      </p:sp>
      <p:sp>
        <p:nvSpPr>
          <p:cNvPr id="4" name="Title 3"/>
          <p:cNvSpPr>
            <a:spLocks noGrp="1"/>
          </p:cNvSpPr>
          <p:nvPr>
            <p:ph type="title"/>
          </p:nvPr>
        </p:nvSpPr>
        <p:spPr/>
        <p:txBody>
          <a:bodyPr/>
          <a:lstStyle/>
          <a:p>
            <a:r>
              <a:rPr lang="en-US" dirty="0"/>
              <a:t>True or False</a:t>
            </a:r>
          </a:p>
        </p:txBody>
      </p:sp>
      <p:sp>
        <p:nvSpPr>
          <p:cNvPr id="8" name="Rounded Rectangle 7"/>
          <p:cNvSpPr/>
          <p:nvPr/>
        </p:nvSpPr>
        <p:spPr>
          <a:xfrm>
            <a:off x="1318262" y="3008084"/>
            <a:ext cx="2859314" cy="2075543"/>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bg1"/>
                </a:solidFill>
              </a:rPr>
              <a:t>True</a:t>
            </a:r>
            <a:endParaRPr lang="en-US" sz="3200" b="1" dirty="0">
              <a:solidFill>
                <a:schemeClr val="bg1"/>
              </a:solidFill>
            </a:endParaRPr>
          </a:p>
        </p:txBody>
      </p:sp>
      <p:sp>
        <p:nvSpPr>
          <p:cNvPr id="9" name="Rounded Rectangle 8"/>
          <p:cNvSpPr/>
          <p:nvPr/>
        </p:nvSpPr>
        <p:spPr>
          <a:xfrm>
            <a:off x="4879101" y="2996745"/>
            <a:ext cx="2859314" cy="2075543"/>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False</a:t>
            </a:r>
            <a:endParaRPr lang="en-US" sz="3200" b="1" dirty="0"/>
          </a:p>
        </p:txBody>
      </p:sp>
    </p:spTree>
    <p:custDataLst>
      <p:tags r:id="rId1"/>
    </p:custDataLst>
    <p:extLst>
      <p:ext uri="{BB962C8B-B14F-4D97-AF65-F5344CB8AC3E}">
        <p14:creationId xmlns:p14="http://schemas.microsoft.com/office/powerpoint/2010/main" val="14130547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00B050"/>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FF0000"/>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2120" y="2123266"/>
            <a:ext cx="8366760" cy="749808"/>
          </a:xfrm>
        </p:spPr>
        <p:txBody>
          <a:bodyPr>
            <a:normAutofit/>
          </a:bodyPr>
          <a:lstStyle/>
          <a:p>
            <a:r>
              <a:rPr lang="en-US" sz="3600" dirty="0" smtClean="0">
                <a:solidFill>
                  <a:srgbClr val="FFC000"/>
                </a:solidFill>
              </a:rPr>
              <a:t>PART </a:t>
            </a:r>
            <a:r>
              <a:rPr lang="en-US" sz="3600" dirty="0" smtClean="0">
                <a:solidFill>
                  <a:srgbClr val="FFC000"/>
                </a:solidFill>
              </a:rPr>
              <a:t>2: </a:t>
            </a:r>
            <a:r>
              <a:rPr lang="en-US" sz="3600" dirty="0" smtClean="0">
                <a:solidFill>
                  <a:srgbClr val="FFC000"/>
                </a:solidFill>
              </a:rPr>
              <a:t>Lesson</a:t>
            </a:r>
            <a:r>
              <a:rPr lang="en-US" sz="3600" dirty="0" smtClean="0">
                <a:solidFill>
                  <a:schemeClr val="tx1">
                    <a:lumMod val="75000"/>
                    <a:lumOff val="25000"/>
                  </a:schemeClr>
                </a:solidFill>
              </a:rPr>
              <a:t> </a:t>
            </a:r>
            <a:r>
              <a:rPr lang="en-US" sz="3600" dirty="0">
                <a:solidFill>
                  <a:srgbClr val="FFC000"/>
                </a:solidFill>
              </a:rPr>
              <a:t>4</a:t>
            </a:r>
            <a:endParaRPr lang="en-US" sz="3600" dirty="0">
              <a:solidFill>
                <a:srgbClr val="FFC000"/>
              </a:solidFill>
            </a:endParaRPr>
          </a:p>
        </p:txBody>
      </p:sp>
      <p:sp>
        <p:nvSpPr>
          <p:cNvPr id="5" name="Rectangle 4"/>
          <p:cNvSpPr/>
          <p:nvPr/>
        </p:nvSpPr>
        <p:spPr>
          <a:xfrm>
            <a:off x="0" y="784982"/>
            <a:ext cx="9144000" cy="442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1912620" y="2957357"/>
            <a:ext cx="8348472" cy="1096124"/>
          </a:xfrm>
        </p:spPr>
        <p:txBody>
          <a:bodyPr/>
          <a:lstStyle/>
          <a:p>
            <a:r>
              <a:rPr lang="en-US" sz="4000" b="1" dirty="0" smtClean="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Terminations</a:t>
            </a:r>
            <a:endParaRPr lang="en-US" sz="40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endParaRPr>
          </a:p>
          <a:p>
            <a:endParaRPr lang="en-US" sz="44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endParaRPr>
          </a:p>
        </p:txBody>
      </p:sp>
      <p:sp>
        <p:nvSpPr>
          <p:cNvPr id="24" name="Curved Right Arrow 23"/>
          <p:cNvSpPr/>
          <p:nvPr/>
        </p:nvSpPr>
        <p:spPr>
          <a:xfrm>
            <a:off x="289560" y="2286928"/>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 name="Picture 5">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30" y="77986"/>
            <a:ext cx="537530" cy="518160"/>
          </a:xfrm>
          <a:prstGeom prst="rect">
            <a:avLst/>
          </a:prstGeom>
        </p:spPr>
      </p:pic>
    </p:spTree>
    <p:custDataLst>
      <p:tags r:id="rId1"/>
    </p:custDataLst>
    <p:extLst>
      <p:ext uri="{BB962C8B-B14F-4D97-AF65-F5344CB8AC3E}">
        <p14:creationId xmlns:p14="http://schemas.microsoft.com/office/powerpoint/2010/main" val="9929894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4106348724"/>
              </p:ext>
            </p:extLst>
          </p:nvPr>
        </p:nvGraphicFramePr>
        <p:xfrm>
          <a:off x="273072" y="1371600"/>
          <a:ext cx="4044095" cy="39729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3"/>
          <p:cNvSpPr>
            <a:spLocks noGrp="1"/>
          </p:cNvSpPr>
          <p:nvPr>
            <p:ph type="title"/>
          </p:nvPr>
        </p:nvSpPr>
        <p:spPr/>
        <p:txBody>
          <a:bodyPr/>
          <a:lstStyle/>
          <a:p>
            <a:r>
              <a:rPr lang="en-US" dirty="0"/>
              <a:t>Lesson Objectives</a:t>
            </a:r>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2885" y="121018"/>
            <a:ext cx="914400" cy="914400"/>
          </a:xfrm>
          <a:prstGeom prst="rect">
            <a:avLst/>
          </a:prstGeom>
          <a:ln>
            <a:noFill/>
          </a:ln>
          <a:effectLst>
            <a:outerShdw blurRad="292100" dist="139700" dir="2700000" algn="tl" rotWithShape="0">
              <a:srgbClr val="333333">
                <a:alpha val="65000"/>
              </a:srgbClr>
            </a:outerShdw>
          </a:effectLst>
        </p:spPr>
      </p:pic>
      <p:sp>
        <p:nvSpPr>
          <p:cNvPr id="8" name="Content Placeholder 1"/>
          <p:cNvSpPr>
            <a:spLocks noGrp="1"/>
          </p:cNvSpPr>
          <p:nvPr>
            <p:ph sz="half" idx="2"/>
          </p:nvPr>
        </p:nvSpPr>
        <p:spPr>
          <a:xfrm>
            <a:off x="4317167" y="1371600"/>
            <a:ext cx="4712532" cy="4747846"/>
          </a:xfrm>
        </p:spPr>
        <p:txBody>
          <a:bodyPr>
            <a:normAutofit/>
          </a:bodyPr>
          <a:lstStyle/>
          <a:p>
            <a:pPr marL="0" indent="0">
              <a:buNone/>
            </a:pPr>
            <a:r>
              <a:rPr lang="en-US" sz="2400" b="1" i="1" dirty="0"/>
              <a:t>In this lesson you will learn how to:</a:t>
            </a:r>
          </a:p>
          <a:p>
            <a:pPr marL="0" indent="0">
              <a:buNone/>
            </a:pPr>
            <a:endParaRPr lang="en-US" sz="1200" b="1" i="1" dirty="0"/>
          </a:p>
          <a:p>
            <a:pPr>
              <a:buClr>
                <a:srgbClr val="1D579B"/>
              </a:buClr>
              <a:buFont typeface="Arial" panose="020B0604020202020204" pitchFamily="34" charset="0"/>
              <a:buChar char="•"/>
            </a:pPr>
            <a:r>
              <a:rPr lang="en-US" sz="2400" dirty="0"/>
              <a:t>Describe the key system steps to complete a termination template transaction.</a:t>
            </a:r>
          </a:p>
          <a:p>
            <a:pPr>
              <a:buClr>
                <a:srgbClr val="1D579B"/>
              </a:buClr>
              <a:buFont typeface="Arial" panose="020B0604020202020204" pitchFamily="34" charset="0"/>
              <a:buChar char="•"/>
            </a:pPr>
            <a:r>
              <a:rPr lang="en-US" sz="2400" dirty="0"/>
              <a:t>Initiate a voluntary termination template transaction.</a:t>
            </a:r>
          </a:p>
          <a:p>
            <a:pPr>
              <a:buClr>
                <a:srgbClr val="1D579B"/>
              </a:buClr>
              <a:buFont typeface="Arial" panose="020B0604020202020204" pitchFamily="34" charset="0"/>
              <a:buChar char="•"/>
            </a:pPr>
            <a:r>
              <a:rPr lang="en-US" sz="2400" dirty="0"/>
              <a:t>Initiate an involuntary termination template transaction.</a:t>
            </a:r>
          </a:p>
        </p:txBody>
      </p:sp>
      <p:sp>
        <p:nvSpPr>
          <p:cNvPr id="9" name="5-Point Star 8"/>
          <p:cNvSpPr/>
          <p:nvPr/>
        </p:nvSpPr>
        <p:spPr>
          <a:xfrm>
            <a:off x="727979" y="3807502"/>
            <a:ext cx="561175" cy="519884"/>
          </a:xfrm>
          <a:prstGeom prst="star5">
            <a:avLst/>
          </a:prstGeom>
          <a:solidFill>
            <a:srgbClr val="FFFF00"/>
          </a:solidFill>
          <a:ln>
            <a:solidFill>
              <a:srgbClr val="0954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919689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11068" y="2332083"/>
            <a:ext cx="4494762" cy="3828004"/>
          </a:xfrm>
        </p:spPr>
        <p:txBody>
          <a:bodyPr>
            <a:normAutofit lnSpcReduction="10000"/>
          </a:bodyPr>
          <a:lstStyle/>
          <a:p>
            <a:pPr marL="0" indent="0">
              <a:buNone/>
            </a:pPr>
            <a:r>
              <a:rPr lang="en-US" sz="2400" b="1" dirty="0" smtClean="0"/>
              <a:t>Initiate </a:t>
            </a:r>
            <a:r>
              <a:rPr lang="en-US" sz="2400" b="1" dirty="0"/>
              <a:t>Voluntary Termination:</a:t>
            </a:r>
          </a:p>
          <a:p>
            <a:r>
              <a:rPr lang="en-US" sz="2200" dirty="0"/>
              <a:t>When an employee decides to resign their UC employment.</a:t>
            </a:r>
          </a:p>
          <a:p>
            <a:pPr marL="0" indent="0">
              <a:buNone/>
            </a:pPr>
            <a:r>
              <a:rPr lang="en-US" sz="2400" b="1" dirty="0"/>
              <a:t>Initiate an Involuntary Termination:</a:t>
            </a:r>
          </a:p>
          <a:p>
            <a:r>
              <a:rPr lang="en-US" sz="2200" dirty="0"/>
              <a:t>When it is necessary to terminate an employee, lay off an employee, student </a:t>
            </a:r>
            <a:r>
              <a:rPr lang="en-US" sz="2200" dirty="0" smtClean="0"/>
              <a:t>graduates, </a:t>
            </a:r>
            <a:r>
              <a:rPr lang="en-US" sz="2200" dirty="0"/>
              <a:t>or you learn of the death of an employee.</a:t>
            </a:r>
          </a:p>
        </p:txBody>
      </p:sp>
      <p:sp>
        <p:nvSpPr>
          <p:cNvPr id="4" name="Title 3"/>
          <p:cNvSpPr>
            <a:spLocks noGrp="1"/>
          </p:cNvSpPr>
          <p:nvPr>
            <p:ph type="title"/>
          </p:nvPr>
        </p:nvSpPr>
        <p:spPr>
          <a:xfrm>
            <a:off x="3250" y="0"/>
            <a:ext cx="8227181" cy="850911"/>
          </a:xfrm>
        </p:spPr>
        <p:txBody>
          <a:bodyPr vert="horz" lIns="91440" tIns="45720" rIns="91440" bIns="45720" rtlCol="0" anchor="ctr">
            <a:normAutofit/>
          </a:bodyPr>
          <a:lstStyle/>
          <a:p>
            <a:r>
              <a:rPr lang="en-US" dirty="0"/>
              <a:t>Termination – Overview</a:t>
            </a:r>
          </a:p>
        </p:txBody>
      </p:sp>
      <p:graphicFrame>
        <p:nvGraphicFramePr>
          <p:cNvPr id="10" name="Table 9"/>
          <p:cNvGraphicFramePr>
            <a:graphicFrameLocks noGrp="1"/>
          </p:cNvGraphicFramePr>
          <p:nvPr>
            <p:extLst/>
          </p:nvPr>
        </p:nvGraphicFramePr>
        <p:xfrm>
          <a:off x="4747921" y="2061222"/>
          <a:ext cx="4206240" cy="4196822"/>
        </p:xfrm>
        <a:graphic>
          <a:graphicData uri="http://schemas.openxmlformats.org/drawingml/2006/table">
            <a:tbl>
              <a:tblPr firstRow="1" bandRow="1">
                <a:tableStyleId>{FABFCF23-3B69-468F-B69F-88F6DE6A72F2}</a:tableStyleId>
              </a:tblPr>
              <a:tblGrid>
                <a:gridCol w="4206240">
                  <a:extLst>
                    <a:ext uri="{9D8B030D-6E8A-4147-A177-3AD203B41FA5}">
                      <a16:colId xmlns:a16="http://schemas.microsoft.com/office/drawing/2014/main" val="20000"/>
                    </a:ext>
                  </a:extLst>
                </a:gridCol>
              </a:tblGrid>
              <a:tr h="511223">
                <a:tc>
                  <a:txBody>
                    <a:bodyPr/>
                    <a:lstStyle/>
                    <a:p>
                      <a:pPr algn="ctr"/>
                      <a:r>
                        <a:rPr lang="en-US" sz="2400" dirty="0"/>
                        <a:t>Available</a:t>
                      </a:r>
                      <a:r>
                        <a:rPr lang="en-US" sz="2400" baseline="0" dirty="0"/>
                        <a:t> </a:t>
                      </a:r>
                      <a:r>
                        <a:rPr lang="en-US" sz="2400" dirty="0"/>
                        <a:t>Templates</a:t>
                      </a:r>
                    </a:p>
                  </a:txBody>
                  <a:tcPr/>
                </a:tc>
                <a:extLst>
                  <a:ext uri="{0D108BD9-81ED-4DB2-BD59-A6C34878D82A}">
                    <a16:rowId xmlns:a16="http://schemas.microsoft.com/office/drawing/2014/main" val="10000"/>
                  </a:ext>
                </a:extLst>
              </a:tr>
              <a:tr h="3685599">
                <a:tc>
                  <a:txBody>
                    <a:bodyPr/>
                    <a:lstStyle/>
                    <a:p>
                      <a:endParaRPr lang="en-US" sz="1800" b="1" dirty="0"/>
                    </a:p>
                  </a:txBody>
                  <a:tcPr/>
                </a:tc>
                <a:extLst>
                  <a:ext uri="{0D108BD9-81ED-4DB2-BD59-A6C34878D82A}">
                    <a16:rowId xmlns:a16="http://schemas.microsoft.com/office/drawing/2014/main" val="10001"/>
                  </a:ext>
                </a:extLst>
              </a:tr>
            </a:tbl>
          </a:graphicData>
        </a:graphic>
      </p:graphicFrame>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561" y="2629099"/>
            <a:ext cx="3979913"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a:spLocks noChangeArrowheads="1"/>
          </p:cNvSpPr>
          <p:nvPr/>
        </p:nvSpPr>
        <p:spPr bwMode="auto">
          <a:xfrm>
            <a:off x="4831206" y="4400347"/>
            <a:ext cx="3945074" cy="193207"/>
          </a:xfrm>
          <a:prstGeom prst="rect">
            <a:avLst/>
          </a:prstGeom>
          <a:noFill/>
          <a:ln w="1905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9" name="Rectangle 8"/>
          <p:cNvSpPr>
            <a:spLocks noChangeArrowheads="1"/>
          </p:cNvSpPr>
          <p:nvPr/>
        </p:nvSpPr>
        <p:spPr bwMode="auto">
          <a:xfrm>
            <a:off x="4878504" y="5962447"/>
            <a:ext cx="3945074" cy="193207"/>
          </a:xfrm>
          <a:prstGeom prst="rect">
            <a:avLst/>
          </a:prstGeom>
          <a:noFill/>
          <a:ln w="1905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2" name="TextBox 1"/>
          <p:cNvSpPr txBox="1"/>
          <p:nvPr/>
        </p:nvSpPr>
        <p:spPr>
          <a:xfrm>
            <a:off x="184173" y="1221030"/>
            <a:ext cx="8642118" cy="830997"/>
          </a:xfrm>
          <a:prstGeom prst="rect">
            <a:avLst/>
          </a:prstGeom>
          <a:solidFill>
            <a:schemeClr val="bg1">
              <a:lumMod val="95000"/>
            </a:schemeClr>
          </a:solidFill>
        </p:spPr>
        <p:txBody>
          <a:bodyPr wrap="square" rtlCol="0">
            <a:spAutoFit/>
          </a:bodyPr>
          <a:lstStyle/>
          <a:p>
            <a:r>
              <a:rPr lang="en-US" sz="2400" dirty="0"/>
              <a:t>There are two templates available for terminations: </a:t>
            </a:r>
            <a:r>
              <a:rPr lang="en-US" sz="2400" b="1" dirty="0"/>
              <a:t>Voluntary</a:t>
            </a:r>
            <a:r>
              <a:rPr lang="en-US" sz="2400" dirty="0"/>
              <a:t> and </a:t>
            </a:r>
            <a:r>
              <a:rPr lang="en-US" sz="2400" b="1" dirty="0"/>
              <a:t>Involuntary</a:t>
            </a:r>
            <a:r>
              <a:rPr lang="en-US" sz="2400" dirty="0"/>
              <a:t>.</a:t>
            </a:r>
          </a:p>
        </p:txBody>
      </p:sp>
    </p:spTree>
    <p:custDataLst>
      <p:tags r:id="rId1"/>
    </p:custDataLst>
    <p:extLst>
      <p:ext uri="{BB962C8B-B14F-4D97-AF65-F5344CB8AC3E}">
        <p14:creationId xmlns:p14="http://schemas.microsoft.com/office/powerpoint/2010/main" val="18146305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43693" y="1328928"/>
            <a:ext cx="8715494" cy="4800600"/>
          </a:xfrm>
        </p:spPr>
        <p:txBody>
          <a:bodyPr>
            <a:normAutofit lnSpcReduction="10000"/>
          </a:bodyPr>
          <a:lstStyle/>
          <a:p>
            <a:r>
              <a:rPr lang="en-US" b="1" dirty="0"/>
              <a:t>The termination template </a:t>
            </a:r>
            <a:r>
              <a:rPr lang="en-US" b="1" dirty="0" smtClean="0"/>
              <a:t>are </a:t>
            </a:r>
            <a:r>
              <a:rPr lang="en-US" b="1" dirty="0"/>
              <a:t>used for </a:t>
            </a:r>
            <a:r>
              <a:rPr lang="en-US" b="1" dirty="0" smtClean="0"/>
              <a:t>both academic </a:t>
            </a:r>
            <a:r>
              <a:rPr lang="en-US" b="1" dirty="0"/>
              <a:t>and staff </a:t>
            </a:r>
            <a:r>
              <a:rPr lang="en-US" b="1" dirty="0" smtClean="0"/>
              <a:t>employees.</a:t>
            </a:r>
            <a:endParaRPr lang="en-US" b="1" dirty="0" smtClean="0"/>
          </a:p>
          <a:p>
            <a:r>
              <a:rPr lang="en-US" dirty="0" smtClean="0"/>
              <a:t>Initiators </a:t>
            </a:r>
            <a:r>
              <a:rPr lang="en-US" dirty="0"/>
              <a:t>can </a:t>
            </a:r>
            <a:r>
              <a:rPr lang="en-US" dirty="0"/>
              <a:t> only submit </a:t>
            </a:r>
            <a:r>
              <a:rPr lang="en-US" dirty="0" smtClean="0"/>
              <a:t>termination templates </a:t>
            </a:r>
            <a:r>
              <a:rPr lang="en-US" dirty="0"/>
              <a:t>for </a:t>
            </a:r>
            <a:r>
              <a:rPr lang="en-US" dirty="0"/>
              <a:t>employees </a:t>
            </a:r>
            <a:r>
              <a:rPr lang="en-US" dirty="0" smtClean="0"/>
              <a:t>in</a:t>
            </a:r>
            <a:r>
              <a:rPr lang="en-US" dirty="0" smtClean="0"/>
              <a:t> </a:t>
            </a:r>
            <a:r>
              <a:rPr lang="en-US" dirty="0"/>
              <a:t>departments </a:t>
            </a:r>
            <a:r>
              <a:rPr lang="en-US" dirty="0" smtClean="0"/>
              <a:t>they </a:t>
            </a:r>
            <a:r>
              <a:rPr lang="en-US" dirty="0"/>
              <a:t>have security </a:t>
            </a:r>
            <a:r>
              <a:rPr lang="en-US" dirty="0" smtClean="0"/>
              <a:t>access to. </a:t>
            </a:r>
            <a:r>
              <a:rPr lang="en-US" dirty="0"/>
              <a:t>If </a:t>
            </a:r>
            <a:r>
              <a:rPr lang="en-US" dirty="0" smtClean="0"/>
              <a:t>applicable, </a:t>
            </a:r>
            <a:r>
              <a:rPr lang="en-US" dirty="0"/>
              <a:t>you must coordinate with other departments for terminating other UC jobs. </a:t>
            </a:r>
          </a:p>
          <a:p>
            <a:r>
              <a:rPr lang="en-US" dirty="0" smtClean="0"/>
              <a:t>If </a:t>
            </a:r>
            <a:r>
              <a:rPr lang="en-US" dirty="0" smtClean="0"/>
              <a:t>an employee </a:t>
            </a:r>
            <a:r>
              <a:rPr lang="en-US" dirty="0" smtClean="0"/>
              <a:t>holds multiple jobs </a:t>
            </a:r>
            <a:r>
              <a:rPr lang="en-US" dirty="0" smtClean="0"/>
              <a:t>in an event of death</a:t>
            </a:r>
            <a:r>
              <a:rPr lang="en-US" dirty="0" smtClean="0"/>
              <a:t>, </a:t>
            </a:r>
            <a:r>
              <a:rPr lang="en-US" dirty="0" smtClean="0"/>
              <a:t>only one Involuntary termination template </a:t>
            </a:r>
            <a:r>
              <a:rPr lang="en-US" dirty="0" smtClean="0"/>
              <a:t>must be submitted with a Reason code of </a:t>
            </a:r>
            <a:r>
              <a:rPr lang="en-US" b="1" dirty="0" smtClean="0"/>
              <a:t>Death</a:t>
            </a:r>
            <a:r>
              <a:rPr lang="en-US" dirty="0" smtClean="0"/>
              <a:t>. </a:t>
            </a:r>
            <a:endParaRPr lang="en-US" dirty="0" smtClean="0"/>
          </a:p>
          <a:p>
            <a:r>
              <a:rPr lang="en-US" b="1" dirty="0" smtClean="0"/>
              <a:t>UCPC </a:t>
            </a:r>
            <a:r>
              <a:rPr lang="en-US" b="1" dirty="0"/>
              <a:t>WFA </a:t>
            </a:r>
            <a:r>
              <a:rPr lang="en-US" b="1" dirty="0" smtClean="0"/>
              <a:t>Team </a:t>
            </a:r>
            <a:r>
              <a:rPr lang="en-US" b="1" dirty="0"/>
              <a:t>terminates all other jobs for the employee</a:t>
            </a:r>
            <a:r>
              <a:rPr lang="en-US" dirty="0"/>
              <a:t>.</a:t>
            </a:r>
          </a:p>
        </p:txBody>
      </p:sp>
      <p:sp>
        <p:nvSpPr>
          <p:cNvPr id="4" name="Title 3"/>
          <p:cNvSpPr>
            <a:spLocks noGrp="1"/>
          </p:cNvSpPr>
          <p:nvPr>
            <p:ph type="title"/>
          </p:nvPr>
        </p:nvSpPr>
        <p:spPr>
          <a:xfrm>
            <a:off x="143693" y="16208"/>
            <a:ext cx="8227181" cy="850911"/>
          </a:xfrm>
        </p:spPr>
        <p:txBody>
          <a:bodyPr>
            <a:normAutofit fontScale="90000"/>
          </a:bodyPr>
          <a:lstStyle/>
          <a:p>
            <a:r>
              <a:rPr lang="en-US" dirty="0">
                <a:solidFill>
                  <a:schemeClr val="tx1"/>
                </a:solidFill>
                <a:latin typeface="Arial Black" panose="020B0A04020102020204" pitchFamily="34" charset="0"/>
              </a:rPr>
              <a:t>Termination – Overview (cont’d)</a:t>
            </a:r>
          </a:p>
        </p:txBody>
      </p:sp>
    </p:spTree>
    <p:custDataLst>
      <p:tags r:id="rId1"/>
    </p:custDataLst>
    <p:extLst>
      <p:ext uri="{BB962C8B-B14F-4D97-AF65-F5344CB8AC3E}">
        <p14:creationId xmlns:p14="http://schemas.microsoft.com/office/powerpoint/2010/main" val="36063054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74" y="40224"/>
            <a:ext cx="8684381" cy="850911"/>
          </a:xfrm>
        </p:spPr>
        <p:txBody>
          <a:bodyPr vert="horz" lIns="91440" tIns="45720" rIns="91440" bIns="45720" rtlCol="0" anchor="ctr">
            <a:normAutofit/>
          </a:bodyPr>
          <a:lstStyle/>
          <a:p>
            <a:r>
              <a:rPr lang="en-US" sz="3600" b="1" dirty="0">
                <a:solidFill>
                  <a:srgbClr val="1E4386"/>
                </a:solidFill>
                <a:latin typeface="Arial" panose="020B0604020202020204" pitchFamily="34" charset="0"/>
                <a:cs typeface="Arial" panose="020B0604020202020204" pitchFamily="34" charset="0"/>
              </a:rPr>
              <a:t>Termination – Key System Steps</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182961971"/>
              </p:ext>
            </p:extLst>
          </p:nvPr>
        </p:nvGraphicFramePr>
        <p:xfrm>
          <a:off x="159656" y="1465943"/>
          <a:ext cx="8984343" cy="41485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15958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680085" y="2765684"/>
            <a:ext cx="8077200" cy="3190875"/>
          </a:xfrm>
          <a:prstGeom prst="rect">
            <a:avLst/>
          </a:prstGeom>
        </p:spPr>
      </p:pic>
      <p:sp>
        <p:nvSpPr>
          <p:cNvPr id="6" name="Content Placeholder 5"/>
          <p:cNvSpPr>
            <a:spLocks noGrp="1"/>
          </p:cNvSpPr>
          <p:nvPr>
            <p:ph idx="1"/>
          </p:nvPr>
        </p:nvSpPr>
        <p:spPr>
          <a:xfrm>
            <a:off x="457200" y="1371600"/>
            <a:ext cx="8229600" cy="900545"/>
          </a:xfrm>
          <a:solidFill>
            <a:schemeClr val="bg1">
              <a:lumMod val="95000"/>
            </a:schemeClr>
          </a:solidFill>
          <a:ln>
            <a:solidFill>
              <a:schemeClr val="bg2">
                <a:lumMod val="90000"/>
              </a:schemeClr>
            </a:solidFill>
          </a:ln>
        </p:spPr>
        <p:txBody>
          <a:bodyPr>
            <a:normAutofit fontScale="77500" lnSpcReduction="20000"/>
          </a:bodyPr>
          <a:lstStyle/>
          <a:p>
            <a:pPr marL="0" indent="0">
              <a:buNone/>
            </a:pPr>
            <a:r>
              <a:rPr lang="en-US" b="1" dirty="0"/>
              <a:t>Navigation: </a:t>
            </a:r>
            <a:r>
              <a:rPr lang="en-US" dirty="0"/>
              <a:t>PeopleSoft Menu </a:t>
            </a:r>
            <a:r>
              <a:rPr lang="en-US" dirty="0">
                <a:sym typeface="Wingdings" panose="05000000000000000000" pitchFamily="2" charset="2"/>
              </a:rPr>
              <a:t>&gt; </a:t>
            </a:r>
            <a:r>
              <a:rPr lang="en-US" dirty="0"/>
              <a:t>Workforce Administration </a:t>
            </a:r>
            <a:r>
              <a:rPr lang="en-US" dirty="0">
                <a:sym typeface="Wingdings" panose="05000000000000000000" pitchFamily="2" charset="2"/>
              </a:rPr>
              <a:t>&gt;</a:t>
            </a:r>
            <a:r>
              <a:rPr lang="en-US" dirty="0"/>
              <a:t> Smart HR Template </a:t>
            </a:r>
            <a:r>
              <a:rPr lang="en-US" dirty="0">
                <a:sym typeface="Wingdings" panose="05000000000000000000" pitchFamily="2" charset="2"/>
              </a:rPr>
              <a:t>&gt;</a:t>
            </a:r>
            <a:r>
              <a:rPr lang="en-US" dirty="0"/>
              <a:t> </a:t>
            </a:r>
            <a:r>
              <a:rPr lang="en-US" b="1" dirty="0"/>
              <a:t>Smart HR Transactions</a:t>
            </a:r>
          </a:p>
        </p:txBody>
      </p:sp>
      <p:sp>
        <p:nvSpPr>
          <p:cNvPr id="5" name="Title 4"/>
          <p:cNvSpPr>
            <a:spLocks noGrp="1"/>
          </p:cNvSpPr>
          <p:nvPr>
            <p:ph type="title"/>
          </p:nvPr>
        </p:nvSpPr>
        <p:spPr>
          <a:xfrm>
            <a:off x="0" y="27150"/>
            <a:ext cx="8227181" cy="850911"/>
          </a:xfrm>
        </p:spPr>
        <p:txBody>
          <a:bodyPr vert="horz" lIns="91440" tIns="45720" rIns="91440" bIns="45720" rtlCol="0" anchor="ctr">
            <a:normAutofit/>
          </a:bodyPr>
          <a:lstStyle/>
          <a:p>
            <a:r>
              <a:rPr lang="en-US" sz="3600" b="1" dirty="0">
                <a:solidFill>
                  <a:srgbClr val="1E4386"/>
                </a:solidFill>
                <a:latin typeface="Arial" panose="020B0604020202020204" pitchFamily="34" charset="0"/>
                <a:cs typeface="Arial" panose="020B0604020202020204" pitchFamily="34" charset="0"/>
              </a:rPr>
              <a:t>Smart HR Transactions Page</a:t>
            </a:r>
          </a:p>
        </p:txBody>
      </p:sp>
      <p:sp>
        <p:nvSpPr>
          <p:cNvPr id="7" name="Line Callout 1 6"/>
          <p:cNvSpPr/>
          <p:nvPr/>
        </p:nvSpPr>
        <p:spPr>
          <a:xfrm flipH="1">
            <a:off x="7032003" y="3255754"/>
            <a:ext cx="1934576" cy="595001"/>
          </a:xfrm>
          <a:prstGeom prst="borderCallout1">
            <a:avLst>
              <a:gd name="adj1" fmla="val 100874"/>
              <a:gd name="adj2" fmla="val 44362"/>
              <a:gd name="adj3" fmla="val 168958"/>
              <a:gd name="adj4" fmla="val 64229"/>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Click </a:t>
            </a:r>
            <a:r>
              <a:rPr lang="en-US" sz="1200" b="1" kern="0" dirty="0">
                <a:solidFill>
                  <a:srgbClr val="000000"/>
                </a:solidFill>
                <a:latin typeface="Arial" panose="020B0604020202020204" pitchFamily="34" charset="0"/>
                <a:ea typeface="Times New Roman"/>
                <a:cs typeface="Arial" panose="020B0604020202020204" pitchFamily="34" charset="0"/>
              </a:rPr>
              <a:t>Create Transaction</a:t>
            </a:r>
            <a:r>
              <a:rPr lang="en-US" sz="1200" kern="0" dirty="0">
                <a:solidFill>
                  <a:srgbClr val="000000"/>
                </a:solidFill>
                <a:latin typeface="Arial" panose="020B0604020202020204" pitchFamily="34" charset="0"/>
                <a:ea typeface="Times New Roman"/>
                <a:cs typeface="Arial" panose="020B0604020202020204" pitchFamily="34" charset="0"/>
              </a:rPr>
              <a:t> to begin entry of the template transaction.</a:t>
            </a:r>
          </a:p>
        </p:txBody>
      </p:sp>
      <p:sp>
        <p:nvSpPr>
          <p:cNvPr id="8" name="Line Callout 1 7"/>
          <p:cNvSpPr/>
          <p:nvPr/>
        </p:nvSpPr>
        <p:spPr>
          <a:xfrm flipH="1">
            <a:off x="3404330" y="3360685"/>
            <a:ext cx="1752285" cy="490070"/>
          </a:xfrm>
          <a:prstGeom prst="borderCallout1">
            <a:avLst>
              <a:gd name="adj1" fmla="val 103628"/>
              <a:gd name="adj2" fmla="val 75924"/>
              <a:gd name="adj3" fmla="val 191656"/>
              <a:gd name="adj4" fmla="val 105055"/>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Select the </a:t>
            </a:r>
            <a:r>
              <a:rPr lang="en-US" sz="1200" b="1" kern="0" dirty="0">
                <a:solidFill>
                  <a:srgbClr val="000000"/>
                </a:solidFill>
                <a:latin typeface="Arial" panose="020B0604020202020204" pitchFamily="34" charset="0"/>
                <a:ea typeface="Times New Roman"/>
                <a:cs typeface="Arial" panose="020B0604020202020204" pitchFamily="34" charset="0"/>
              </a:rPr>
              <a:t>termination template</a:t>
            </a:r>
            <a:r>
              <a:rPr lang="en-US" sz="1200" kern="0" dirty="0">
                <a:solidFill>
                  <a:srgbClr val="000000"/>
                </a:solidFill>
                <a:latin typeface="Arial" panose="020B0604020202020204" pitchFamily="34" charset="0"/>
                <a:ea typeface="Times New Roman"/>
                <a:cs typeface="Arial" panose="020B0604020202020204" pitchFamily="34" charset="0"/>
              </a:rPr>
              <a:t> (voluntary or involuntary).</a:t>
            </a:r>
          </a:p>
        </p:txBody>
      </p:sp>
      <p:sp>
        <p:nvSpPr>
          <p:cNvPr id="9" name="Line Callout 1 8"/>
          <p:cNvSpPr/>
          <p:nvPr/>
        </p:nvSpPr>
        <p:spPr>
          <a:xfrm flipH="1">
            <a:off x="5353104" y="2765684"/>
            <a:ext cx="1678899" cy="490070"/>
          </a:xfrm>
          <a:prstGeom prst="borderCallout1">
            <a:avLst>
              <a:gd name="adj1" fmla="val 103628"/>
              <a:gd name="adj2" fmla="val 75924"/>
              <a:gd name="adj3" fmla="val 256647"/>
              <a:gd name="adj4" fmla="val 35911"/>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Enter the </a:t>
            </a:r>
            <a:r>
              <a:rPr lang="en-US" sz="1200" b="1" kern="0" dirty="0">
                <a:solidFill>
                  <a:srgbClr val="000000"/>
                </a:solidFill>
                <a:latin typeface="Arial" panose="020B0604020202020204" pitchFamily="34" charset="0"/>
                <a:ea typeface="Times New Roman"/>
                <a:cs typeface="Arial" panose="020B0604020202020204" pitchFamily="34" charset="0"/>
              </a:rPr>
              <a:t>Effective Date </a:t>
            </a:r>
            <a:r>
              <a:rPr lang="en-US" sz="1200" kern="0" dirty="0">
                <a:solidFill>
                  <a:srgbClr val="000000"/>
                </a:solidFill>
                <a:latin typeface="Arial" panose="020B0604020202020204" pitchFamily="34" charset="0"/>
                <a:ea typeface="Times New Roman"/>
                <a:cs typeface="Arial" panose="020B0604020202020204" pitchFamily="34" charset="0"/>
              </a:rPr>
              <a:t>of the transaction</a:t>
            </a:r>
          </a:p>
        </p:txBody>
      </p:sp>
    </p:spTree>
    <p:custDataLst>
      <p:tags r:id="rId1"/>
    </p:custDataLst>
    <p:extLst>
      <p:ext uri="{BB962C8B-B14F-4D97-AF65-F5344CB8AC3E}">
        <p14:creationId xmlns:p14="http://schemas.microsoft.com/office/powerpoint/2010/main" val="342654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813501" y="2225792"/>
            <a:ext cx="7134225" cy="3590925"/>
          </a:xfrm>
          <a:prstGeom prst="rect">
            <a:avLst/>
          </a:prstGeom>
          <a:ln>
            <a:solidFill>
              <a:srgbClr val="898989"/>
            </a:solidFill>
          </a:ln>
        </p:spPr>
      </p:pic>
      <p:sp>
        <p:nvSpPr>
          <p:cNvPr id="6" name="Content Placeholder 5"/>
          <p:cNvSpPr>
            <a:spLocks noGrp="1"/>
          </p:cNvSpPr>
          <p:nvPr>
            <p:ph idx="1"/>
          </p:nvPr>
        </p:nvSpPr>
        <p:spPr>
          <a:xfrm>
            <a:off x="459619" y="1152912"/>
            <a:ext cx="8227181" cy="4744652"/>
          </a:xfrm>
        </p:spPr>
        <p:txBody>
          <a:bodyPr>
            <a:normAutofit/>
          </a:bodyPr>
          <a:lstStyle/>
          <a:p>
            <a:pPr marL="0" indent="0">
              <a:buNone/>
            </a:pPr>
            <a:r>
              <a:rPr lang="en-US" sz="2800" b="1" dirty="0"/>
              <a:t>Enter the details for the termination.</a:t>
            </a:r>
          </a:p>
        </p:txBody>
      </p:sp>
      <p:sp>
        <p:nvSpPr>
          <p:cNvPr id="5" name="Title 4"/>
          <p:cNvSpPr>
            <a:spLocks noGrp="1"/>
          </p:cNvSpPr>
          <p:nvPr>
            <p:ph type="title"/>
          </p:nvPr>
        </p:nvSpPr>
        <p:spPr>
          <a:xfrm>
            <a:off x="164890" y="40224"/>
            <a:ext cx="9233941" cy="850911"/>
          </a:xfrm>
        </p:spPr>
        <p:txBody>
          <a:bodyPr vert="horz" lIns="91440" tIns="45720" rIns="91440" bIns="45720" rtlCol="0" anchor="ctr">
            <a:normAutofit/>
          </a:bodyPr>
          <a:lstStyle/>
          <a:p>
            <a:r>
              <a:rPr lang="en-US" sz="3600" b="1" dirty="0">
                <a:solidFill>
                  <a:srgbClr val="1E4386"/>
                </a:solidFill>
                <a:latin typeface="Arial" panose="020B0604020202020204" pitchFamily="34" charset="0"/>
                <a:cs typeface="Arial" panose="020B0604020202020204" pitchFamily="34" charset="0"/>
              </a:rPr>
              <a:t>Enter Transactions Details Page</a:t>
            </a:r>
          </a:p>
        </p:txBody>
      </p:sp>
      <p:sp>
        <p:nvSpPr>
          <p:cNvPr id="10" name="Line Callout 1 9"/>
          <p:cNvSpPr/>
          <p:nvPr/>
        </p:nvSpPr>
        <p:spPr>
          <a:xfrm flipH="1">
            <a:off x="337968" y="4516465"/>
            <a:ext cx="1719431" cy="536817"/>
          </a:xfrm>
          <a:prstGeom prst="borderCallout1">
            <a:avLst>
              <a:gd name="adj1" fmla="val 103317"/>
              <a:gd name="adj2" fmla="val 49638"/>
              <a:gd name="adj3" fmla="val 153124"/>
              <a:gd name="adj4" fmla="val 42227"/>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Click </a:t>
            </a:r>
            <a:r>
              <a:rPr lang="en-US" sz="1200" b="1" kern="0" dirty="0">
                <a:solidFill>
                  <a:srgbClr val="000000"/>
                </a:solidFill>
                <a:latin typeface="Arial" panose="020B0604020202020204" pitchFamily="34" charset="0"/>
                <a:ea typeface="Times New Roman"/>
                <a:cs typeface="Arial" panose="020B0604020202020204" pitchFamily="34" charset="0"/>
              </a:rPr>
              <a:t>Continue </a:t>
            </a:r>
            <a:r>
              <a:rPr lang="en-US" sz="1200" kern="0" dirty="0">
                <a:solidFill>
                  <a:srgbClr val="000000"/>
                </a:solidFill>
                <a:latin typeface="Arial" panose="020B0604020202020204" pitchFamily="34" charset="0"/>
                <a:ea typeface="Times New Roman"/>
                <a:cs typeface="Arial" panose="020B0604020202020204" pitchFamily="34" charset="0"/>
              </a:rPr>
              <a:t>to enter the remaining details of the template.</a:t>
            </a:r>
          </a:p>
        </p:txBody>
      </p:sp>
      <p:sp>
        <p:nvSpPr>
          <p:cNvPr id="11" name="Line Callout 1 10"/>
          <p:cNvSpPr/>
          <p:nvPr/>
        </p:nvSpPr>
        <p:spPr>
          <a:xfrm flipH="1">
            <a:off x="6035038" y="3398806"/>
            <a:ext cx="2842261" cy="1595887"/>
          </a:xfrm>
          <a:prstGeom prst="borderCallout1">
            <a:avLst>
              <a:gd name="adj1" fmla="val 53218"/>
              <a:gd name="adj2" fmla="val 101175"/>
              <a:gd name="adj3" fmla="val 53794"/>
              <a:gd name="adj4" fmla="val 123620"/>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Select the correct </a:t>
            </a:r>
            <a:r>
              <a:rPr lang="en-US" sz="1200" b="1" kern="0" dirty="0">
                <a:solidFill>
                  <a:srgbClr val="000000"/>
                </a:solidFill>
                <a:latin typeface="Arial" panose="020B0604020202020204" pitchFamily="34" charset="0"/>
                <a:ea typeface="Times New Roman"/>
                <a:cs typeface="Arial" panose="020B0604020202020204" pitchFamily="34" charset="0"/>
              </a:rPr>
              <a:t>Employment Record Number </a:t>
            </a:r>
            <a:r>
              <a:rPr lang="en-US" sz="1200" kern="0" dirty="0">
                <a:solidFill>
                  <a:srgbClr val="000000"/>
                </a:solidFill>
                <a:latin typeface="Arial" panose="020B0604020202020204" pitchFamily="34" charset="0"/>
                <a:ea typeface="Times New Roman"/>
                <a:cs typeface="Arial" panose="020B0604020202020204" pitchFamily="34" charset="0"/>
              </a:rPr>
              <a:t>for the job to terminate. If the employee has multiple assignments, submit a termination template for all jobs, as necessary. If the termination reason is Death, only one termination template needs to be initiated; UCPC WFA Production will terminate all other UC jobs for the employee.</a:t>
            </a:r>
          </a:p>
        </p:txBody>
      </p:sp>
      <p:sp>
        <p:nvSpPr>
          <p:cNvPr id="7" name="Text Box 348" descr="5%"/>
          <p:cNvSpPr txBox="1">
            <a:spLocks noChangeArrowheads="1"/>
          </p:cNvSpPr>
          <p:nvPr/>
        </p:nvSpPr>
        <p:spPr bwMode="auto">
          <a:xfrm>
            <a:off x="4752975" y="1676400"/>
            <a:ext cx="3960198" cy="1228165"/>
          </a:xfrm>
          <a:prstGeom prst="rect">
            <a:avLst/>
          </a:prstGeom>
          <a:solidFill>
            <a:schemeClr val="accent2">
              <a:lumMod val="40000"/>
              <a:lumOff val="60000"/>
            </a:schemeClr>
          </a:solidFill>
          <a:ln w="25400">
            <a:solidFill>
              <a:schemeClr val="tx1"/>
            </a:solidFill>
          </a:ln>
        </p:spPr>
        <p:txBody>
          <a:bodyPr rot="0" vert="horz" wrap="square" lIns="91440" tIns="91440" rIns="91440" bIns="45720" anchor="t" anchorCtr="0" upright="1">
            <a:noAutofit/>
          </a:bodyPr>
          <a:lstStyle>
            <a:defPPr>
              <a:defRPr lang="en-US"/>
            </a:defPPr>
            <a:lvl1pPr>
              <a:spcBef>
                <a:spcPts val="600"/>
              </a:spcBef>
              <a:defRPr sz="1200">
                <a:latin typeface="Arial" panose="020B0604020202020204" pitchFamily="34" charset="0"/>
                <a:ea typeface="Times New Roman"/>
                <a:cs typeface="Arial" panose="020B0604020202020204" pitchFamily="34" charset="0"/>
              </a:defRPr>
            </a:lvl1pPr>
          </a:lstStyle>
          <a:p>
            <a:r>
              <a:rPr lang="en-US" b="1" dirty="0"/>
              <a:t>Important</a:t>
            </a:r>
          </a:p>
          <a:p>
            <a:r>
              <a:rPr lang="en-US" dirty="0"/>
              <a:t>Ensure you select the correct </a:t>
            </a:r>
            <a:r>
              <a:rPr lang="en-US" b="1" dirty="0"/>
              <a:t>Effective Date</a:t>
            </a:r>
            <a:r>
              <a:rPr lang="en-US" dirty="0"/>
              <a:t> and </a:t>
            </a:r>
            <a:r>
              <a:rPr lang="en-US" b="1" dirty="0"/>
              <a:t>Reason Code</a:t>
            </a:r>
            <a:r>
              <a:rPr lang="en-US" dirty="0"/>
              <a:t>.</a:t>
            </a:r>
          </a:p>
          <a:p>
            <a:r>
              <a:rPr lang="en-US" dirty="0"/>
              <a:t>These fields are important entry points for the employee’s record and have many downstream effects.</a:t>
            </a:r>
          </a:p>
        </p:txBody>
      </p:sp>
    </p:spTree>
    <p:custDataLst>
      <p:tags r:id="rId1"/>
    </p:custDataLst>
    <p:extLst>
      <p:ext uri="{BB962C8B-B14F-4D97-AF65-F5344CB8AC3E}">
        <p14:creationId xmlns:p14="http://schemas.microsoft.com/office/powerpoint/2010/main" val="223757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0" y="2085108"/>
            <a:ext cx="4082687" cy="4437302"/>
          </a:xfrm>
        </p:spPr>
        <p:txBody>
          <a:bodyPr>
            <a:noAutofit/>
          </a:bodyPr>
          <a:lstStyle/>
          <a:p>
            <a:pPr lvl="1">
              <a:spcAft>
                <a:spcPts val="600"/>
              </a:spcAft>
              <a:buClr>
                <a:srgbClr val="1D579B"/>
              </a:buClr>
            </a:pPr>
            <a:r>
              <a:rPr lang="en-US" sz="2000" dirty="0" smtClean="0"/>
              <a:t>Enter the last day worked, if needed. </a:t>
            </a:r>
            <a:endParaRPr lang="en-US" sz="2000" dirty="0"/>
          </a:p>
          <a:p>
            <a:pPr lvl="1">
              <a:spcAft>
                <a:spcPts val="600"/>
              </a:spcAft>
              <a:buClr>
                <a:srgbClr val="1D579B"/>
              </a:buClr>
            </a:pPr>
            <a:r>
              <a:rPr lang="en-US" sz="2000" dirty="0" smtClean="0"/>
              <a:t>The Last </a:t>
            </a:r>
            <a:r>
              <a:rPr lang="en-US" sz="2000" dirty="0"/>
              <a:t>Date Worked must be </a:t>
            </a:r>
            <a:r>
              <a:rPr lang="en-US" sz="2000" b="1" u="sng" dirty="0"/>
              <a:t>prior to </a:t>
            </a:r>
            <a:r>
              <a:rPr lang="en-US" sz="2000" dirty="0"/>
              <a:t>the </a:t>
            </a:r>
            <a:r>
              <a:rPr lang="en-US" sz="2000" b="1" dirty="0"/>
              <a:t>Effective </a:t>
            </a:r>
            <a:r>
              <a:rPr lang="en-US" sz="2000" b="1" dirty="0" smtClean="0"/>
              <a:t>Date of Termination</a:t>
            </a:r>
            <a:r>
              <a:rPr lang="en-US" sz="2000" dirty="0" smtClean="0"/>
              <a:t>.</a:t>
            </a:r>
            <a:endParaRPr lang="en-US" sz="2000" dirty="0"/>
          </a:p>
          <a:p>
            <a:pPr lvl="1">
              <a:buClr>
                <a:srgbClr val="1D579B"/>
              </a:buClr>
            </a:pPr>
            <a:r>
              <a:rPr lang="en-US" sz="2000" dirty="0"/>
              <a:t>When complete, click the </a:t>
            </a:r>
            <a:r>
              <a:rPr lang="en-US" sz="2000" b="1" dirty="0"/>
              <a:t>Save and Submit </a:t>
            </a:r>
            <a:r>
              <a:rPr lang="en-US" sz="2000" dirty="0"/>
              <a:t>button. </a:t>
            </a:r>
          </a:p>
        </p:txBody>
      </p:sp>
      <p:sp>
        <p:nvSpPr>
          <p:cNvPr id="5" name="Title 4"/>
          <p:cNvSpPr>
            <a:spLocks noGrp="1"/>
          </p:cNvSpPr>
          <p:nvPr>
            <p:ph type="title"/>
          </p:nvPr>
        </p:nvSpPr>
        <p:spPr>
          <a:xfrm>
            <a:off x="3860" y="16208"/>
            <a:ext cx="8227181" cy="850911"/>
          </a:xfrm>
        </p:spPr>
        <p:txBody>
          <a:bodyPr vert="horz" lIns="91440" tIns="45720" rIns="91440" bIns="45720" rtlCol="0" anchor="ctr">
            <a:normAutofit/>
          </a:bodyPr>
          <a:lstStyle/>
          <a:p>
            <a:r>
              <a:rPr lang="en-US" sz="3600" dirty="0"/>
              <a:t>Enter Transactions Information</a:t>
            </a: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940" y="2308485"/>
            <a:ext cx="4663440" cy="3708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6806616" y="3994136"/>
            <a:ext cx="8626" cy="619247"/>
          </a:xfrm>
          <a:prstGeom prst="straightConnector1">
            <a:avLst/>
          </a:prstGeom>
          <a:solidFill>
            <a:srgbClr val="FFFF00"/>
          </a:solidFill>
          <a:ln w="25400" cap="sq" cmpd="sng" algn="ctr">
            <a:solidFill>
              <a:srgbClr val="0064A4"/>
            </a:solidFill>
            <a:prstDash val="solid"/>
            <a:tailEnd type="triangle" w="lg" len="lg"/>
          </a:ln>
          <a:effectLst/>
        </p:spPr>
      </p:cxnSp>
      <p:sp>
        <p:nvSpPr>
          <p:cNvPr id="7" name="Line Callout 1 6"/>
          <p:cNvSpPr/>
          <p:nvPr/>
        </p:nvSpPr>
        <p:spPr>
          <a:xfrm flipH="1">
            <a:off x="6038957" y="3409951"/>
            <a:ext cx="1748431" cy="584186"/>
          </a:xfrm>
          <a:prstGeom prst="borderCallout1">
            <a:avLst>
              <a:gd name="adj1" fmla="val 100249"/>
              <a:gd name="adj2" fmla="val 89098"/>
              <a:gd name="adj3" fmla="val 147227"/>
              <a:gd name="adj4" fmla="val 106165"/>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Update the </a:t>
            </a:r>
            <a:r>
              <a:rPr lang="en-US" sz="1200" b="1" kern="0" dirty="0">
                <a:solidFill>
                  <a:srgbClr val="000000"/>
                </a:solidFill>
                <a:latin typeface="Arial" panose="020B0604020202020204" pitchFamily="34" charset="0"/>
                <a:ea typeface="Times New Roman"/>
                <a:cs typeface="Arial" panose="020B0604020202020204" pitchFamily="34" charset="0"/>
              </a:rPr>
              <a:t>Last Date Worked</a:t>
            </a:r>
            <a:r>
              <a:rPr lang="en-US" sz="1200" kern="0" dirty="0">
                <a:solidFill>
                  <a:srgbClr val="000000"/>
                </a:solidFill>
                <a:latin typeface="Arial" panose="020B0604020202020204" pitchFamily="34" charset="0"/>
                <a:ea typeface="Times New Roman"/>
                <a:cs typeface="Arial" panose="020B0604020202020204" pitchFamily="34" charset="0"/>
              </a:rPr>
              <a:t> if needed and enter a Comment.</a:t>
            </a:r>
          </a:p>
        </p:txBody>
      </p:sp>
      <p:sp>
        <p:nvSpPr>
          <p:cNvPr id="2" name="TextBox 1"/>
          <p:cNvSpPr txBox="1"/>
          <p:nvPr/>
        </p:nvSpPr>
        <p:spPr>
          <a:xfrm>
            <a:off x="327797" y="1252248"/>
            <a:ext cx="8448457" cy="707886"/>
          </a:xfrm>
          <a:prstGeom prst="rect">
            <a:avLst/>
          </a:prstGeom>
          <a:solidFill>
            <a:schemeClr val="bg1">
              <a:lumMod val="95000"/>
            </a:schemeClr>
          </a:solidFill>
        </p:spPr>
        <p:txBody>
          <a:bodyPr wrap="square" rtlCol="0">
            <a:spAutoFit/>
          </a:bodyPr>
          <a:lstStyle/>
          <a:p>
            <a:r>
              <a:rPr lang="en-US" sz="2000" dirty="0"/>
              <a:t>The </a:t>
            </a:r>
            <a:r>
              <a:rPr lang="en-US" sz="2000" b="1" dirty="0"/>
              <a:t>Last Date Worked </a:t>
            </a:r>
            <a:r>
              <a:rPr lang="en-US" sz="2000" dirty="0"/>
              <a:t>automatically populates with a date that is one day prior to the </a:t>
            </a:r>
            <a:r>
              <a:rPr lang="en-US" sz="2000" b="1" dirty="0"/>
              <a:t>Effective Date</a:t>
            </a:r>
            <a:r>
              <a:rPr lang="en-US" sz="2000" dirty="0"/>
              <a:t>.</a:t>
            </a:r>
          </a:p>
        </p:txBody>
      </p:sp>
    </p:spTree>
    <p:custDataLst>
      <p:tags r:id="rId1"/>
    </p:custDataLst>
    <p:extLst>
      <p:ext uri="{BB962C8B-B14F-4D97-AF65-F5344CB8AC3E}">
        <p14:creationId xmlns:p14="http://schemas.microsoft.com/office/powerpoint/2010/main" val="582462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Lesson Objectives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2885" y="121018"/>
            <a:ext cx="914400" cy="914400"/>
          </a:xfrm>
          <a:prstGeom prst="rect">
            <a:avLst/>
          </a:prstGeom>
          <a:ln>
            <a:noFill/>
          </a:ln>
          <a:effectLst>
            <a:outerShdw blurRad="292100" dist="139700" dir="2700000" algn="tl" rotWithShape="0">
              <a:srgbClr val="333333">
                <a:alpha val="65000"/>
              </a:srgbClr>
            </a:outerShdw>
          </a:effectLst>
        </p:spPr>
      </p:pic>
      <p:graphicFrame>
        <p:nvGraphicFramePr>
          <p:cNvPr id="18" name="Diagram 17"/>
          <p:cNvGraphicFramePr/>
          <p:nvPr>
            <p:extLst>
              <p:ext uri="{D42A27DB-BD31-4B8C-83A1-F6EECF244321}">
                <p14:modId xmlns:p14="http://schemas.microsoft.com/office/powerpoint/2010/main" val="1074634292"/>
              </p:ext>
            </p:extLst>
          </p:nvPr>
        </p:nvGraphicFramePr>
        <p:xfrm>
          <a:off x="279710" y="1310207"/>
          <a:ext cx="4044095" cy="39729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ontent Placeholder 1"/>
          <p:cNvSpPr>
            <a:spLocks noGrp="1"/>
          </p:cNvSpPr>
          <p:nvPr>
            <p:ph sz="half" idx="2"/>
          </p:nvPr>
        </p:nvSpPr>
        <p:spPr>
          <a:xfrm>
            <a:off x="4323805" y="1371600"/>
            <a:ext cx="4381283" cy="4747846"/>
          </a:xfrm>
        </p:spPr>
        <p:txBody>
          <a:bodyPr>
            <a:normAutofit/>
          </a:bodyPr>
          <a:lstStyle/>
          <a:p>
            <a:pPr marL="0" indent="0">
              <a:buNone/>
            </a:pPr>
            <a:r>
              <a:rPr lang="en-US" sz="2400" b="1" i="1" dirty="0"/>
              <a:t>In this module you will learn how to:</a:t>
            </a:r>
          </a:p>
          <a:p>
            <a:pPr marL="0" indent="0">
              <a:buNone/>
            </a:pPr>
            <a:endParaRPr lang="en-US" sz="1200" b="1" dirty="0"/>
          </a:p>
          <a:p>
            <a:pPr>
              <a:buClr>
                <a:srgbClr val="1D579B"/>
              </a:buClr>
              <a:buFont typeface="Arial" panose="020B0604020202020204" pitchFamily="34" charset="0"/>
              <a:buChar char="•"/>
            </a:pPr>
            <a:r>
              <a:rPr lang="en-US" sz="2400" dirty="0"/>
              <a:t>Describe the key system steps to complete a personal data change template transaction.</a:t>
            </a:r>
          </a:p>
          <a:p>
            <a:pPr>
              <a:buClr>
                <a:srgbClr val="1D579B"/>
              </a:buClr>
              <a:buFont typeface="Arial" panose="020B0604020202020204" pitchFamily="34" charset="0"/>
              <a:buChar char="•"/>
            </a:pPr>
            <a:r>
              <a:rPr lang="en-US" sz="2400" dirty="0"/>
              <a:t>View personal information.</a:t>
            </a:r>
          </a:p>
          <a:p>
            <a:pPr>
              <a:buClr>
                <a:srgbClr val="1D579B"/>
              </a:buClr>
              <a:buFont typeface="Arial" panose="020B0604020202020204" pitchFamily="34" charset="0"/>
              <a:buChar char="•"/>
            </a:pPr>
            <a:r>
              <a:rPr lang="en-US" sz="2400" dirty="0"/>
              <a:t>Initiate a personal data change template transaction.</a:t>
            </a:r>
          </a:p>
          <a:p>
            <a:pPr>
              <a:buClr>
                <a:srgbClr val="1D579B"/>
              </a:buClr>
              <a:buFont typeface="Arial" panose="020B0604020202020204" pitchFamily="34" charset="0"/>
              <a:buChar char="•"/>
            </a:pPr>
            <a:r>
              <a:rPr lang="en-US" sz="2400" dirty="0"/>
              <a:t>Update personal information UCPath pages.</a:t>
            </a:r>
          </a:p>
        </p:txBody>
      </p:sp>
      <p:sp>
        <p:nvSpPr>
          <p:cNvPr id="9" name="5-Point Star 8"/>
          <p:cNvSpPr/>
          <p:nvPr/>
        </p:nvSpPr>
        <p:spPr>
          <a:xfrm>
            <a:off x="425108" y="1545020"/>
            <a:ext cx="480926" cy="419157"/>
          </a:xfrm>
          <a:prstGeom prst="star5">
            <a:avLst/>
          </a:prstGeom>
          <a:solidFill>
            <a:srgbClr val="FFFF00"/>
          </a:solidFill>
          <a:ln>
            <a:solidFill>
              <a:srgbClr val="0954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141495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0525" y="1124420"/>
            <a:ext cx="8229600" cy="4800600"/>
          </a:xfrm>
        </p:spPr>
        <p:txBody>
          <a:bodyPr>
            <a:normAutofit/>
          </a:bodyPr>
          <a:lstStyle/>
          <a:p>
            <a:pPr>
              <a:buClr>
                <a:srgbClr val="1D579B"/>
              </a:buClr>
              <a:buFont typeface="Arial" panose="020B0604020202020204" pitchFamily="34" charset="0"/>
              <a:buChar char="•"/>
            </a:pPr>
            <a:r>
              <a:rPr lang="en-US" sz="2200" dirty="0"/>
              <a:t>Final pay is required when an employee is </a:t>
            </a:r>
            <a:r>
              <a:rPr lang="en-US" sz="2200" dirty="0" smtClean="0"/>
              <a:t>separated </a:t>
            </a:r>
            <a:r>
              <a:rPr lang="en-US" sz="2200" dirty="0"/>
              <a:t>and all other jobs are terminated or retired.</a:t>
            </a:r>
          </a:p>
          <a:p>
            <a:pPr>
              <a:buClr>
                <a:srgbClr val="1D579B"/>
              </a:buClr>
              <a:buFont typeface="Arial" panose="020B0604020202020204" pitchFamily="34" charset="0"/>
              <a:buChar char="•"/>
            </a:pPr>
            <a:r>
              <a:rPr lang="en-US" sz="2200" dirty="0"/>
              <a:t>The termination and retirement templates provide a link for initiating final pay after entering the template. Access to the link, </a:t>
            </a:r>
            <a:r>
              <a:rPr lang="en-US" sz="2200" b="1" dirty="0"/>
              <a:t>Payroll Request</a:t>
            </a:r>
            <a:r>
              <a:rPr lang="en-US" sz="2200" dirty="0"/>
              <a:t>, is determined by UCI business process and requires a separate security role.</a:t>
            </a:r>
          </a:p>
          <a:p>
            <a:pPr>
              <a:buClr>
                <a:srgbClr val="1D579B"/>
              </a:buClr>
              <a:buFont typeface="Arial" panose="020B0604020202020204" pitchFamily="34" charset="0"/>
              <a:buChar char="•"/>
            </a:pPr>
            <a:r>
              <a:rPr lang="en-US" sz="2200" dirty="0"/>
              <a:t>For additional information on final pay, refer to the </a:t>
            </a:r>
            <a:r>
              <a:rPr lang="en-US" sz="2200" b="1" dirty="0"/>
              <a:t>Payroll</a:t>
            </a:r>
            <a:r>
              <a:rPr lang="en-US" sz="2200" dirty="0"/>
              <a:t> </a:t>
            </a:r>
            <a:r>
              <a:rPr lang="en-US" sz="2200" b="1" dirty="0" smtClean="0"/>
              <a:t>Request</a:t>
            </a:r>
            <a:r>
              <a:rPr lang="en-US" sz="2200" dirty="0" smtClean="0"/>
              <a:t> course</a:t>
            </a:r>
            <a:r>
              <a:rPr lang="en-US" sz="2200" i="1" dirty="0" smtClean="0"/>
              <a:t>.</a:t>
            </a:r>
            <a:endParaRPr lang="en-US" sz="2200" i="1" dirty="0"/>
          </a:p>
        </p:txBody>
      </p:sp>
      <p:sp>
        <p:nvSpPr>
          <p:cNvPr id="5" name="Title 4"/>
          <p:cNvSpPr>
            <a:spLocks noGrp="1"/>
          </p:cNvSpPr>
          <p:nvPr>
            <p:ph type="title"/>
          </p:nvPr>
        </p:nvSpPr>
        <p:spPr>
          <a:xfrm>
            <a:off x="0" y="40224"/>
            <a:ext cx="8227181" cy="850911"/>
          </a:xfrm>
        </p:spPr>
        <p:txBody>
          <a:bodyPr vert="horz" lIns="91440" tIns="45720" rIns="91440" bIns="45720" rtlCol="0" anchor="ctr">
            <a:normAutofit/>
          </a:bodyPr>
          <a:lstStyle/>
          <a:p>
            <a:r>
              <a:rPr lang="en-US" sz="3600" b="1" dirty="0">
                <a:solidFill>
                  <a:srgbClr val="1E4386"/>
                </a:solidFill>
                <a:latin typeface="Arial" panose="020B0604020202020204" pitchFamily="34" charset="0"/>
                <a:cs typeface="Arial" panose="020B0604020202020204" pitchFamily="34" charset="0"/>
              </a:rPr>
              <a:t>Termination </a:t>
            </a:r>
            <a:r>
              <a:rPr lang="en-US" sz="3600" b="1" dirty="0" smtClean="0">
                <a:solidFill>
                  <a:srgbClr val="1E4386"/>
                </a:solidFill>
                <a:latin typeface="Arial" panose="020B0604020202020204" pitchFamily="34" charset="0"/>
                <a:cs typeface="Arial" panose="020B0604020202020204" pitchFamily="34" charset="0"/>
              </a:rPr>
              <a:t>&amp; </a:t>
            </a:r>
            <a:r>
              <a:rPr lang="en-US" sz="3600" b="1" dirty="0">
                <a:solidFill>
                  <a:srgbClr val="1E4386"/>
                </a:solidFill>
                <a:latin typeface="Arial" panose="020B0604020202020204" pitchFamily="34" charset="0"/>
                <a:cs typeface="Arial" panose="020B0604020202020204" pitchFamily="34" charset="0"/>
              </a:rPr>
              <a:t>Final Pay</a:t>
            </a:r>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343" y="4195675"/>
            <a:ext cx="5911964" cy="19626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a:spLocks noChangeArrowheads="1"/>
          </p:cNvSpPr>
          <p:nvPr/>
        </p:nvSpPr>
        <p:spPr bwMode="auto">
          <a:xfrm>
            <a:off x="1789130" y="5723221"/>
            <a:ext cx="1133269" cy="212294"/>
          </a:xfrm>
          <a:prstGeom prst="rect">
            <a:avLst/>
          </a:prstGeom>
          <a:noFill/>
          <a:ln w="1905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Tree>
    <p:custDataLst>
      <p:tags r:id="rId1"/>
    </p:custDataLst>
    <p:extLst>
      <p:ext uri="{BB962C8B-B14F-4D97-AF65-F5344CB8AC3E}">
        <p14:creationId xmlns:p14="http://schemas.microsoft.com/office/powerpoint/2010/main" val="2398305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71840"/>
            <a:ext cx="8229600" cy="4160520"/>
          </a:xfrm>
        </p:spPr>
        <p:txBody>
          <a:bodyPr>
            <a:normAutofit/>
          </a:bodyPr>
          <a:lstStyle/>
          <a:p>
            <a:pPr>
              <a:buClr>
                <a:srgbClr val="1D579B"/>
              </a:buClr>
              <a:buFont typeface="Arial" panose="020B0604020202020204" pitchFamily="34" charset="0"/>
              <a:buChar char="•"/>
            </a:pPr>
            <a:r>
              <a:rPr lang="en-US" sz="2000" dirty="0"/>
              <a:t>Watch as your instructor demonstrates how to initiate a voluntary termination template transaction in UCPath.</a:t>
            </a:r>
          </a:p>
          <a:p>
            <a:pPr>
              <a:buClr>
                <a:srgbClr val="1D579B"/>
              </a:buClr>
              <a:buFont typeface="Arial" panose="020B0604020202020204" pitchFamily="34" charset="0"/>
              <a:buChar char="•"/>
            </a:pPr>
            <a:r>
              <a:rPr lang="en-US" sz="2000" dirty="0"/>
              <a:t>Follow along using the UCPath Help topic.</a:t>
            </a:r>
          </a:p>
          <a:p>
            <a:pPr lvl="1"/>
            <a:r>
              <a:rPr lang="en-US" sz="2000" dirty="0"/>
              <a:t>Open the </a:t>
            </a:r>
            <a:r>
              <a:rPr lang="en-US" sz="2000" dirty="0">
                <a:hlinkClick r:id="rId4"/>
              </a:rPr>
              <a:t>UCPath Help site</a:t>
            </a:r>
            <a:r>
              <a:rPr lang="en-US" sz="2000" dirty="0"/>
              <a:t> and refer to the </a:t>
            </a:r>
            <a:r>
              <a:rPr lang="en-US" sz="2000" i="1" dirty="0"/>
              <a:t>Initiate Voluntary Termination Template Transaction </a:t>
            </a:r>
            <a:r>
              <a:rPr lang="en-US" sz="2000" dirty="0"/>
              <a:t>topic.</a:t>
            </a:r>
          </a:p>
          <a:p>
            <a:pPr lvl="1"/>
            <a:r>
              <a:rPr lang="en-US" sz="2000" dirty="0"/>
              <a:t>Launch the </a:t>
            </a:r>
            <a:r>
              <a:rPr lang="en-US" sz="2000" b="1" dirty="0"/>
              <a:t>See It </a:t>
            </a:r>
            <a:r>
              <a:rPr lang="en-US" sz="2000" dirty="0"/>
              <a:t>version of the topic.</a:t>
            </a:r>
          </a:p>
          <a:p>
            <a:pPr>
              <a:buClr>
                <a:srgbClr val="1D579B"/>
              </a:buClr>
              <a:buFont typeface="Arial" panose="020B0604020202020204" pitchFamily="34" charset="0"/>
              <a:buChar char="•"/>
            </a:pPr>
            <a:r>
              <a:rPr lang="en-US" sz="2000" dirty="0"/>
              <a:t>At the end of the demonstration, you will have the opportunity to practice this task.</a:t>
            </a:r>
          </a:p>
        </p:txBody>
      </p:sp>
      <p:sp>
        <p:nvSpPr>
          <p:cNvPr id="3" name="Text Placeholder 2"/>
          <p:cNvSpPr>
            <a:spLocks noGrp="1"/>
          </p:cNvSpPr>
          <p:nvPr>
            <p:ph type="body" idx="10"/>
          </p:nvPr>
        </p:nvSpPr>
        <p:spPr>
          <a:xfrm>
            <a:off x="457200" y="1131760"/>
            <a:ext cx="8229600" cy="640080"/>
          </a:xfrm>
        </p:spPr>
        <p:txBody>
          <a:bodyPr/>
          <a:lstStyle/>
          <a:p>
            <a:r>
              <a:rPr lang="en-US" dirty="0"/>
              <a:t>Initiate Voluntary Termination Template Transaction</a:t>
            </a:r>
          </a:p>
        </p:txBody>
      </p:sp>
      <p:sp>
        <p:nvSpPr>
          <p:cNvPr id="4" name="Title 3"/>
          <p:cNvSpPr>
            <a:spLocks noGrp="1"/>
          </p:cNvSpPr>
          <p:nvPr>
            <p:ph type="title"/>
          </p:nvPr>
        </p:nvSpPr>
        <p:spPr/>
        <p:txBody>
          <a:bodyPr/>
          <a:lstStyle/>
          <a:p>
            <a:r>
              <a:rPr lang="en-US" dirty="0"/>
              <a:t>Instructor Demo</a:t>
            </a:r>
          </a:p>
        </p:txBody>
      </p:sp>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94024" y="3942413"/>
            <a:ext cx="2622601" cy="252584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6649" y="185204"/>
            <a:ext cx="717607" cy="717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9599021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94325"/>
            <a:ext cx="8229600" cy="4160520"/>
          </a:xfrm>
        </p:spPr>
        <p:txBody>
          <a:bodyPr>
            <a:normAutofit/>
          </a:bodyPr>
          <a:lstStyle/>
          <a:p>
            <a:pPr>
              <a:buClr>
                <a:srgbClr val="1D579B"/>
              </a:buClr>
              <a:buFont typeface="Arial" panose="020B0604020202020204" pitchFamily="34" charset="0"/>
              <a:buChar char="•"/>
            </a:pPr>
            <a:r>
              <a:rPr lang="en-US" sz="2400" dirty="0"/>
              <a:t>This is your opportunity to practice this task on your own.</a:t>
            </a:r>
          </a:p>
          <a:p>
            <a:pPr lvl="1"/>
            <a:r>
              <a:rPr lang="en-US" sz="2000" dirty="0"/>
              <a:t>Open the </a:t>
            </a:r>
            <a:r>
              <a:rPr lang="en-US" sz="2000" dirty="0">
                <a:hlinkClick r:id="rId4"/>
              </a:rPr>
              <a:t>UCPath Help site</a:t>
            </a:r>
            <a:r>
              <a:rPr lang="en-US" sz="2000" dirty="0"/>
              <a:t> and refer to the </a:t>
            </a:r>
            <a:r>
              <a:rPr lang="en-US" sz="2000" i="1" dirty="0"/>
              <a:t>Initiate Involuntary Termination Template Transaction </a:t>
            </a:r>
            <a:r>
              <a:rPr lang="en-US" sz="2000" dirty="0"/>
              <a:t>topic. </a:t>
            </a:r>
          </a:p>
          <a:p>
            <a:pPr>
              <a:buClr>
                <a:srgbClr val="1D579B"/>
              </a:buClr>
              <a:buFont typeface="Arial" panose="020B0604020202020204" pitchFamily="34" charset="0"/>
              <a:buChar char="•"/>
            </a:pPr>
            <a:r>
              <a:rPr lang="en-US" sz="2400" dirty="0"/>
              <a:t>Launch the </a:t>
            </a:r>
            <a:r>
              <a:rPr lang="en-US" sz="2400" b="1" dirty="0"/>
              <a:t>See It </a:t>
            </a:r>
            <a:r>
              <a:rPr lang="en-US" sz="2400" dirty="0"/>
              <a:t>version of the topic.</a:t>
            </a:r>
          </a:p>
          <a:p>
            <a:pPr>
              <a:buClr>
                <a:srgbClr val="1D579B"/>
              </a:buClr>
              <a:buFont typeface="Arial" panose="020B0604020202020204" pitchFamily="34" charset="0"/>
              <a:buChar char="•"/>
            </a:pPr>
            <a:r>
              <a:rPr lang="en-US" sz="2400" dirty="0"/>
              <a:t>Ask your instructor for assistance.</a:t>
            </a:r>
          </a:p>
        </p:txBody>
      </p:sp>
      <p:sp>
        <p:nvSpPr>
          <p:cNvPr id="3" name="Text Placeholder 2"/>
          <p:cNvSpPr>
            <a:spLocks noGrp="1"/>
          </p:cNvSpPr>
          <p:nvPr>
            <p:ph type="body" idx="10"/>
          </p:nvPr>
        </p:nvSpPr>
        <p:spPr>
          <a:xfrm>
            <a:off x="457200" y="1154245"/>
            <a:ext cx="8229600" cy="640080"/>
          </a:xfrm>
        </p:spPr>
        <p:txBody>
          <a:bodyPr>
            <a:normAutofit/>
          </a:bodyPr>
          <a:lstStyle/>
          <a:p>
            <a:r>
              <a:rPr lang="en-US" dirty="0"/>
              <a:t>Initiate Involuntary Termination Template Transaction</a:t>
            </a:r>
          </a:p>
        </p:txBody>
      </p:sp>
      <p:sp>
        <p:nvSpPr>
          <p:cNvPr id="8" name="Title 3"/>
          <p:cNvSpPr>
            <a:spLocks noGrp="1"/>
          </p:cNvSpPr>
          <p:nvPr>
            <p:ph type="title"/>
          </p:nvPr>
        </p:nvSpPr>
        <p:spPr>
          <a:xfrm>
            <a:off x="459619" y="26578"/>
            <a:ext cx="8227181" cy="850911"/>
          </a:xfrm>
        </p:spPr>
        <p:txBody>
          <a:bodyPr/>
          <a:lstStyle/>
          <a:p>
            <a:r>
              <a:rPr lang="en-US" dirty="0"/>
              <a:t>Instructor Demo</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6649" y="185204"/>
            <a:ext cx="717607" cy="717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60699" y="3707282"/>
            <a:ext cx="2622601" cy="2525843"/>
          </a:xfrm>
          <a:prstGeom prst="rect">
            <a:avLst/>
          </a:prstGeom>
        </p:spPr>
      </p:pic>
    </p:spTree>
    <p:custDataLst>
      <p:tags r:id="rId1"/>
    </p:custDataLst>
    <p:extLst>
      <p:ext uri="{BB962C8B-B14F-4D97-AF65-F5344CB8AC3E}">
        <p14:creationId xmlns:p14="http://schemas.microsoft.com/office/powerpoint/2010/main" val="34454270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124261" y="1371600"/>
            <a:ext cx="7580827" cy="5029200"/>
          </a:xfrm>
        </p:spPr>
        <p:txBody>
          <a:bodyPr>
            <a:normAutofit/>
          </a:bodyPr>
          <a:lstStyle/>
          <a:p>
            <a:pPr marL="0" indent="0">
              <a:buNone/>
            </a:pPr>
            <a:r>
              <a:rPr lang="en-US" sz="2800" b="1" i="1" dirty="0"/>
              <a:t>Having completed this lesson, you should now be able to:</a:t>
            </a:r>
          </a:p>
          <a:p>
            <a:pPr>
              <a:buClr>
                <a:srgbClr val="1D579B"/>
              </a:buClr>
              <a:buFont typeface="Arial" panose="020B0604020202020204" pitchFamily="34" charset="0"/>
              <a:buChar char="•"/>
            </a:pPr>
            <a:r>
              <a:rPr lang="en-US" sz="2400" dirty="0"/>
              <a:t>Describe the key system steps to complete a termination template transaction.</a:t>
            </a:r>
          </a:p>
          <a:p>
            <a:pPr>
              <a:buClr>
                <a:srgbClr val="1D579B"/>
              </a:buClr>
              <a:buFont typeface="Arial" panose="020B0604020202020204" pitchFamily="34" charset="0"/>
              <a:buChar char="•"/>
            </a:pPr>
            <a:r>
              <a:rPr lang="en-US" sz="2400" dirty="0"/>
              <a:t>Initiate a voluntary termination template transaction.</a:t>
            </a:r>
          </a:p>
          <a:p>
            <a:pPr>
              <a:buClr>
                <a:srgbClr val="1D579B"/>
              </a:buClr>
              <a:buFont typeface="Arial" panose="020B0604020202020204" pitchFamily="34" charset="0"/>
              <a:buChar char="•"/>
            </a:pPr>
            <a:r>
              <a:rPr lang="en-US" sz="2400" dirty="0"/>
              <a:t>Initiate an involuntary termination template transaction.</a:t>
            </a:r>
          </a:p>
        </p:txBody>
      </p:sp>
      <p:sp>
        <p:nvSpPr>
          <p:cNvPr id="4" name="Title 3"/>
          <p:cNvSpPr>
            <a:spLocks noGrp="1"/>
          </p:cNvSpPr>
          <p:nvPr>
            <p:ph type="title"/>
          </p:nvPr>
        </p:nvSpPr>
        <p:spPr>
          <a:xfrm>
            <a:off x="103579" y="40228"/>
            <a:ext cx="8227181" cy="850911"/>
          </a:xfrm>
        </p:spPr>
        <p:txBody>
          <a:bodyPr vert="horz" lIns="91440" tIns="45720" rIns="91440" bIns="45720" rtlCol="0" anchor="ctr">
            <a:normAutofit/>
          </a:bodyPr>
          <a:lstStyle/>
          <a:p>
            <a:r>
              <a:rPr lang="en-US" b="1" dirty="0">
                <a:solidFill>
                  <a:srgbClr val="1E4386"/>
                </a:solidFill>
                <a:latin typeface="Arial" panose="020B0604020202020204" pitchFamily="34" charset="0"/>
                <a:cs typeface="Arial" panose="020B0604020202020204" pitchFamily="34" charset="0"/>
              </a:rPr>
              <a:t>Lesson Complete</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409" y="1371600"/>
            <a:ext cx="838852" cy="858982"/>
          </a:xfrm>
          <a:prstGeom prst="rect">
            <a:avLst/>
          </a:prstGeom>
        </p:spPr>
      </p:pic>
    </p:spTree>
    <p:custDataLst>
      <p:tags r:id="rId1"/>
    </p:custDataLst>
    <p:extLst>
      <p:ext uri="{BB962C8B-B14F-4D97-AF65-F5344CB8AC3E}">
        <p14:creationId xmlns:p14="http://schemas.microsoft.com/office/powerpoint/2010/main" val="9923762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3093" y="1543624"/>
            <a:ext cx="8229600" cy="4160520"/>
          </a:xfrm>
        </p:spPr>
        <p:txBody>
          <a:bodyPr>
            <a:normAutofit/>
          </a:bodyPr>
          <a:lstStyle/>
          <a:p>
            <a:r>
              <a:rPr lang="en-US" sz="2400" dirty="0"/>
              <a:t>You now have the opportunity to assess your knowledge of the information presented in this module.</a:t>
            </a:r>
          </a:p>
          <a:p>
            <a:r>
              <a:rPr lang="en-US" sz="2400" dirty="0"/>
              <a:t>The questions and answers presented in this review help you to determine whether you remember and understand the important points.</a:t>
            </a:r>
          </a:p>
        </p:txBody>
      </p:sp>
      <p:sp>
        <p:nvSpPr>
          <p:cNvPr id="4" name="Title 3"/>
          <p:cNvSpPr>
            <a:spLocks noGrp="1"/>
          </p:cNvSpPr>
          <p:nvPr>
            <p:ph type="title"/>
          </p:nvPr>
        </p:nvSpPr>
        <p:spPr/>
        <p:txBody>
          <a:bodyPr/>
          <a:lstStyle/>
          <a:p>
            <a:r>
              <a:rPr lang="en-US" dirty="0"/>
              <a:t>Knowledge Check</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0231" y="3396669"/>
            <a:ext cx="2650970" cy="2650970"/>
          </a:xfrm>
          <a:prstGeom prst="rect">
            <a:avLst/>
          </a:prstGeom>
        </p:spPr>
      </p:pic>
    </p:spTree>
    <p:custDataLst>
      <p:tags r:id="rId1"/>
    </p:custDataLst>
    <p:extLst>
      <p:ext uri="{BB962C8B-B14F-4D97-AF65-F5344CB8AC3E}">
        <p14:creationId xmlns:p14="http://schemas.microsoft.com/office/powerpoint/2010/main" val="6728004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3246" y="1199490"/>
            <a:ext cx="8173837" cy="712033"/>
          </a:xfrm>
        </p:spPr>
        <p:txBody>
          <a:bodyPr>
            <a:normAutofit/>
          </a:bodyPr>
          <a:lstStyle/>
          <a:p>
            <a:pPr marL="0" indent="0">
              <a:buNone/>
            </a:pPr>
            <a:r>
              <a:rPr lang="en-US" b="1" dirty="0"/>
              <a:t>A termination template is used when: </a:t>
            </a:r>
          </a:p>
        </p:txBody>
      </p:sp>
      <p:sp>
        <p:nvSpPr>
          <p:cNvPr id="4" name="Title 3"/>
          <p:cNvSpPr>
            <a:spLocks noGrp="1"/>
          </p:cNvSpPr>
          <p:nvPr>
            <p:ph type="title"/>
          </p:nvPr>
        </p:nvSpPr>
        <p:spPr>
          <a:xfrm>
            <a:off x="195942" y="72196"/>
            <a:ext cx="8227181" cy="850911"/>
          </a:xfrm>
        </p:spPr>
        <p:txBody>
          <a:bodyPr>
            <a:normAutofit/>
          </a:bodyPr>
          <a:lstStyle/>
          <a:p>
            <a:r>
              <a:rPr lang="en-US" b="0" dirty="0">
                <a:solidFill>
                  <a:srgbClr val="000000"/>
                </a:solidFill>
                <a:latin typeface="Arial Black" panose="020B0A04020102020204" pitchFamily="34" charset="0"/>
              </a:rPr>
              <a:t>Multiple Choice</a:t>
            </a:r>
          </a:p>
        </p:txBody>
      </p:sp>
      <p:sp>
        <p:nvSpPr>
          <p:cNvPr id="8" name="TextBox 7"/>
          <p:cNvSpPr txBox="1"/>
          <p:nvPr/>
        </p:nvSpPr>
        <p:spPr>
          <a:xfrm>
            <a:off x="870990" y="2083746"/>
            <a:ext cx="5676900" cy="646331"/>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a:t>A. An employee decides to resign his or her employment</a:t>
            </a:r>
          </a:p>
        </p:txBody>
      </p:sp>
      <p:sp>
        <p:nvSpPr>
          <p:cNvPr id="9" name="TextBox 8"/>
          <p:cNvSpPr txBox="1"/>
          <p:nvPr/>
        </p:nvSpPr>
        <p:spPr>
          <a:xfrm>
            <a:off x="870989" y="2902300"/>
            <a:ext cx="5676901"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defRPr b="1"/>
            </a:lvl1pPr>
          </a:lstStyle>
          <a:p>
            <a:r>
              <a:rPr lang="en-US" dirty="0"/>
              <a:t>B. An employee retires</a:t>
            </a:r>
          </a:p>
        </p:txBody>
      </p:sp>
      <p:sp>
        <p:nvSpPr>
          <p:cNvPr id="10" name="TextBox 9"/>
          <p:cNvSpPr txBox="1"/>
          <p:nvPr/>
        </p:nvSpPr>
        <p:spPr>
          <a:xfrm>
            <a:off x="870989" y="3418374"/>
            <a:ext cx="5676901"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defRPr b="1"/>
            </a:lvl1pPr>
          </a:lstStyle>
          <a:p>
            <a:r>
              <a:rPr lang="en-US" dirty="0"/>
              <a:t>C. A Location decides to lay off an employee </a:t>
            </a:r>
          </a:p>
        </p:txBody>
      </p:sp>
      <p:sp>
        <p:nvSpPr>
          <p:cNvPr id="11" name="TextBox 10"/>
          <p:cNvSpPr txBox="1"/>
          <p:nvPr/>
        </p:nvSpPr>
        <p:spPr>
          <a:xfrm>
            <a:off x="870989" y="3934448"/>
            <a:ext cx="5676901"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defRPr b="1"/>
            </a:lvl1pPr>
          </a:lstStyle>
          <a:p>
            <a:r>
              <a:rPr lang="en-US" dirty="0"/>
              <a:t>D. All of the above</a:t>
            </a:r>
          </a:p>
        </p:txBody>
      </p:sp>
      <p:sp>
        <p:nvSpPr>
          <p:cNvPr id="12" name="TextBox 11"/>
          <p:cNvSpPr txBox="1"/>
          <p:nvPr/>
        </p:nvSpPr>
        <p:spPr>
          <a:xfrm>
            <a:off x="870989" y="4437794"/>
            <a:ext cx="5676901" cy="307777"/>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defRPr b="1"/>
            </a:lvl1pPr>
          </a:lstStyle>
          <a:p>
            <a:r>
              <a:rPr lang="en-US" dirty="0"/>
              <a:t>E</a:t>
            </a:r>
            <a:r>
              <a:rPr lang="en-US" dirty="0" smtClean="0"/>
              <a:t>. </a:t>
            </a:r>
            <a:r>
              <a:rPr lang="en-US" dirty="0" smtClean="0"/>
              <a:t>None of the above</a:t>
            </a:r>
            <a:endParaRPr lang="en-US" dirty="0"/>
          </a:p>
        </p:txBody>
      </p:sp>
      <p:sp>
        <p:nvSpPr>
          <p:cNvPr id="14" name="TextBox 13">
            <a:hlinkClick r:id="rId4" action="ppaction://hlinksldjump"/>
          </p:cNvPr>
          <p:cNvSpPr txBox="1"/>
          <p:nvPr/>
        </p:nvSpPr>
        <p:spPr>
          <a:xfrm>
            <a:off x="3809125" y="5171758"/>
            <a:ext cx="1402080" cy="369332"/>
          </a:xfrm>
          <a:prstGeom prst="rect">
            <a:avLst/>
          </a:prstGeom>
          <a:solidFill>
            <a:srgbClr val="FFC000"/>
          </a:solidFill>
          <a:ln>
            <a:solidFill>
              <a:schemeClr val="tx1"/>
            </a:solidFill>
          </a:ln>
        </p:spPr>
        <p:txBody>
          <a:bodyPr wrap="square" rtlCol="0">
            <a:spAutoFit/>
          </a:bodyPr>
          <a:lstStyle/>
          <a:p>
            <a:pPr algn="ctr"/>
            <a:r>
              <a:rPr lang="en-US" b="1" dirty="0"/>
              <a:t>NEXT</a:t>
            </a:r>
          </a:p>
        </p:txBody>
      </p:sp>
    </p:spTree>
    <p:custDataLst>
      <p:tags r:id="rId1"/>
    </p:custDataLst>
    <p:extLst>
      <p:ext uri="{BB962C8B-B14F-4D97-AF65-F5344CB8AC3E}">
        <p14:creationId xmlns:p14="http://schemas.microsoft.com/office/powerpoint/2010/main" val="16410867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8"/>
                                        </p:tgtEl>
                                        <p:attrNameLst>
                                          <p:attrName>fillcolor</p:attrName>
                                        </p:attrNameLst>
                                      </p:cBhvr>
                                      <p:to>
                                        <a:srgbClr val="FF0000"/>
                                      </p:to>
                                    </p:animClr>
                                    <p:set>
                                      <p:cBhvr>
                                        <p:cTn id="7" dur="1000" fill="hold"/>
                                        <p:tgtEl>
                                          <p:spTgt spid="8"/>
                                        </p:tgtEl>
                                        <p:attrNameLst>
                                          <p:attrName>fill.type</p:attrName>
                                        </p:attrNameLst>
                                      </p:cBhvr>
                                      <p:to>
                                        <p:strVal val="solid"/>
                                      </p:to>
                                    </p:set>
                                    <p:set>
                                      <p:cBhvr>
                                        <p:cTn id="8" dur="1000" fill="hold"/>
                                        <p:tgtEl>
                                          <p:spTgt spid="8"/>
                                        </p:tgtEl>
                                        <p:attrNameLst>
                                          <p:attrName>fill.on</p:attrName>
                                        </p:attrNameLst>
                                      </p:cBhvr>
                                      <p:to>
                                        <p:strVal val="tru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1000" fill="hold"/>
                                        <p:tgtEl>
                                          <p:spTgt spid="9"/>
                                        </p:tgtEl>
                                        <p:attrNameLst>
                                          <p:attrName>fillcolor</p:attrName>
                                        </p:attrNameLst>
                                      </p:cBhvr>
                                      <p:to>
                                        <a:srgbClr val="FF0000"/>
                                      </p:to>
                                    </p:animClr>
                                    <p:set>
                                      <p:cBhvr>
                                        <p:cTn id="14" dur="1000" fill="hold"/>
                                        <p:tgtEl>
                                          <p:spTgt spid="9"/>
                                        </p:tgtEl>
                                        <p:attrNameLst>
                                          <p:attrName>fill.type</p:attrName>
                                        </p:attrNameLst>
                                      </p:cBhvr>
                                      <p:to>
                                        <p:strVal val="solid"/>
                                      </p:to>
                                    </p:set>
                                    <p:set>
                                      <p:cBhvr>
                                        <p:cTn id="15" dur="1000" fill="hold"/>
                                        <p:tgtEl>
                                          <p:spTgt spid="9"/>
                                        </p:tgtEl>
                                        <p:attrNameLst>
                                          <p:attrName>fill.on</p:attrName>
                                        </p:attrNameLst>
                                      </p:cBhvr>
                                      <p:to>
                                        <p:strVal val="tru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1000" fill="hold"/>
                                        <p:tgtEl>
                                          <p:spTgt spid="10"/>
                                        </p:tgtEl>
                                        <p:attrNameLst>
                                          <p:attrName>fillcolor</p:attrName>
                                        </p:attrNameLst>
                                      </p:cBhvr>
                                      <p:to>
                                        <a:srgbClr val="FF0000"/>
                                      </p:to>
                                    </p:animClr>
                                    <p:set>
                                      <p:cBhvr>
                                        <p:cTn id="21" dur="1000" fill="hold"/>
                                        <p:tgtEl>
                                          <p:spTgt spid="10"/>
                                        </p:tgtEl>
                                        <p:attrNameLst>
                                          <p:attrName>fill.type</p:attrName>
                                        </p:attrNameLst>
                                      </p:cBhvr>
                                      <p:to>
                                        <p:strVal val="solid"/>
                                      </p:to>
                                    </p:set>
                                    <p:set>
                                      <p:cBhvr>
                                        <p:cTn id="22" dur="1000" fill="hold"/>
                                        <p:tgtEl>
                                          <p:spTgt spid="10"/>
                                        </p:tgtEl>
                                        <p:attrNameLst>
                                          <p:attrName>fill.on</p:attrName>
                                        </p:attrNameLst>
                                      </p:cBhvr>
                                      <p:to>
                                        <p:strVal val="tru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1000" fill="hold"/>
                                        <p:tgtEl>
                                          <p:spTgt spid="11"/>
                                        </p:tgtEl>
                                        <p:attrNameLst>
                                          <p:attrName>fillcolor</p:attrName>
                                        </p:attrNameLst>
                                      </p:cBhvr>
                                      <p:to>
                                        <a:srgbClr val="FF0000"/>
                                      </p:to>
                                    </p:animClr>
                                    <p:set>
                                      <p:cBhvr>
                                        <p:cTn id="28" dur="1000" fill="hold"/>
                                        <p:tgtEl>
                                          <p:spTgt spid="11"/>
                                        </p:tgtEl>
                                        <p:attrNameLst>
                                          <p:attrName>fill.type</p:attrName>
                                        </p:attrNameLst>
                                      </p:cBhvr>
                                      <p:to>
                                        <p:strVal val="solid"/>
                                      </p:to>
                                    </p:set>
                                    <p:set>
                                      <p:cBhvr>
                                        <p:cTn id="29" dur="1000" fill="hold"/>
                                        <p:tgtEl>
                                          <p:spTgt spid="11"/>
                                        </p:tgtEl>
                                        <p:attrNameLst>
                                          <p:attrName>fill.on</p:attrName>
                                        </p:attrNameLst>
                                      </p:cBhvr>
                                      <p:to>
                                        <p:strVal val="tru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1000" fill="hold"/>
                                        <p:tgtEl>
                                          <p:spTgt spid="12"/>
                                        </p:tgtEl>
                                        <p:attrNameLst>
                                          <p:attrName>fillcolor</p:attrName>
                                        </p:attrNameLst>
                                      </p:cBhvr>
                                      <p:to>
                                        <a:srgbClr val="00B050"/>
                                      </p:to>
                                    </p:animClr>
                                    <p:set>
                                      <p:cBhvr>
                                        <p:cTn id="35" dur="1000" fill="hold"/>
                                        <p:tgtEl>
                                          <p:spTgt spid="12"/>
                                        </p:tgtEl>
                                        <p:attrNameLst>
                                          <p:attrName>fill.type</p:attrName>
                                        </p:attrNameLst>
                                      </p:cBhvr>
                                      <p:to>
                                        <p:strVal val="solid"/>
                                      </p:to>
                                    </p:set>
                                    <p:set>
                                      <p:cBhvr>
                                        <p:cTn id="36" dur="1000" fill="hold"/>
                                        <p:tgtEl>
                                          <p:spTgt spid="12"/>
                                        </p:tgtEl>
                                        <p:attrNameLst>
                                          <p:attrName>fill.on</p:attrName>
                                        </p:attrNameLst>
                                      </p:cBhvr>
                                      <p:to>
                                        <p:strVal val="tru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nextCondLst>
                <p:cond evt="onClick" delay="0">
                  <p:tgtEl>
                    <p:spTgt spid="12"/>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1D579B"/>
              </a:buClr>
              <a:buFont typeface="Arial" panose="020B0604020202020204" pitchFamily="34" charset="0"/>
              <a:buChar char="•"/>
            </a:pPr>
            <a:r>
              <a:rPr lang="en-US" dirty="0" smtClean="0"/>
              <a:t>When terminating an </a:t>
            </a:r>
            <a:r>
              <a:rPr lang="en-US" dirty="0" err="1" smtClean="0"/>
              <a:t>emplpoyee</a:t>
            </a:r>
            <a:r>
              <a:rPr lang="en-US" dirty="0" smtClean="0"/>
              <a:t>, </a:t>
            </a:r>
            <a:r>
              <a:rPr lang="en-US" dirty="0"/>
              <a:t>the </a:t>
            </a:r>
            <a:r>
              <a:rPr lang="en-US" b="1" dirty="0"/>
              <a:t>Last Date Worked </a:t>
            </a:r>
            <a:r>
              <a:rPr lang="en-US" dirty="0"/>
              <a:t>field</a:t>
            </a:r>
            <a:r>
              <a:rPr lang="en-US" b="1" dirty="0"/>
              <a:t> </a:t>
            </a:r>
            <a:r>
              <a:rPr lang="en-US" dirty="0" smtClean="0"/>
              <a:t>must be one </a:t>
            </a:r>
            <a:r>
              <a:rPr lang="en-US" dirty="0"/>
              <a:t>day prior to the _________________.</a:t>
            </a:r>
          </a:p>
        </p:txBody>
      </p:sp>
      <p:sp>
        <p:nvSpPr>
          <p:cNvPr id="3" name="Title 2"/>
          <p:cNvSpPr>
            <a:spLocks noGrp="1"/>
          </p:cNvSpPr>
          <p:nvPr>
            <p:ph type="title"/>
          </p:nvPr>
        </p:nvSpPr>
        <p:spPr/>
        <p:txBody>
          <a:bodyPr/>
          <a:lstStyle/>
          <a:p>
            <a:r>
              <a:rPr lang="en-US" dirty="0"/>
              <a:t>Fill-In-The-Blank</a:t>
            </a:r>
          </a:p>
        </p:txBody>
      </p:sp>
      <p:sp>
        <p:nvSpPr>
          <p:cNvPr id="5" name="TextBox 4"/>
          <p:cNvSpPr txBox="1"/>
          <p:nvPr/>
        </p:nvSpPr>
        <p:spPr>
          <a:xfrm>
            <a:off x="1620479" y="2395203"/>
            <a:ext cx="2952730" cy="523220"/>
          </a:xfrm>
          <a:prstGeom prst="rect">
            <a:avLst/>
          </a:prstGeom>
          <a:noFill/>
        </p:spPr>
        <p:txBody>
          <a:bodyPr wrap="square" rtlCol="0" anchor="ctr">
            <a:spAutoFit/>
          </a:bodyPr>
          <a:lstStyle/>
          <a:p>
            <a:pPr algn="ctr"/>
            <a:r>
              <a:rPr lang="en-US" sz="2800" b="1" dirty="0">
                <a:solidFill>
                  <a:srgbClr val="1295D8"/>
                </a:solidFill>
                <a:cs typeface="Arial" panose="020B0604020202020204" pitchFamily="34" charset="0"/>
              </a:rPr>
              <a:t>Effective Date</a:t>
            </a:r>
          </a:p>
        </p:txBody>
      </p:sp>
    </p:spTree>
    <p:custDataLst>
      <p:tags r:id="rId1"/>
    </p:custDataLst>
    <p:extLst>
      <p:ext uri="{BB962C8B-B14F-4D97-AF65-F5344CB8AC3E}">
        <p14:creationId xmlns:p14="http://schemas.microsoft.com/office/powerpoint/2010/main" val="230632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2120" y="2123266"/>
            <a:ext cx="8366760" cy="749808"/>
          </a:xfrm>
        </p:spPr>
        <p:txBody>
          <a:bodyPr>
            <a:normAutofit/>
          </a:bodyPr>
          <a:lstStyle/>
          <a:p>
            <a:r>
              <a:rPr lang="en-US" sz="3600" dirty="0" smtClean="0">
                <a:solidFill>
                  <a:srgbClr val="FFC000"/>
                </a:solidFill>
              </a:rPr>
              <a:t>PART </a:t>
            </a:r>
            <a:r>
              <a:rPr lang="en-US" sz="3600" dirty="0" smtClean="0">
                <a:solidFill>
                  <a:srgbClr val="FFC000"/>
                </a:solidFill>
              </a:rPr>
              <a:t>2: </a:t>
            </a:r>
            <a:r>
              <a:rPr lang="en-US" sz="3600" dirty="0" smtClean="0">
                <a:solidFill>
                  <a:srgbClr val="FFC000"/>
                </a:solidFill>
              </a:rPr>
              <a:t>Lesson</a:t>
            </a:r>
            <a:r>
              <a:rPr lang="en-US" sz="3600" dirty="0" smtClean="0">
                <a:solidFill>
                  <a:schemeClr val="tx1">
                    <a:lumMod val="75000"/>
                    <a:lumOff val="25000"/>
                  </a:schemeClr>
                </a:solidFill>
              </a:rPr>
              <a:t> </a:t>
            </a:r>
            <a:r>
              <a:rPr lang="en-US" sz="3600" dirty="0">
                <a:solidFill>
                  <a:srgbClr val="FFC000"/>
                </a:solidFill>
              </a:rPr>
              <a:t>5</a:t>
            </a:r>
            <a:endParaRPr lang="en-US" sz="3600" dirty="0">
              <a:solidFill>
                <a:srgbClr val="FFC000"/>
              </a:solidFill>
            </a:endParaRPr>
          </a:p>
        </p:txBody>
      </p:sp>
      <p:sp>
        <p:nvSpPr>
          <p:cNvPr id="5" name="Rectangle 4"/>
          <p:cNvSpPr/>
          <p:nvPr/>
        </p:nvSpPr>
        <p:spPr>
          <a:xfrm>
            <a:off x="0" y="784982"/>
            <a:ext cx="9144000" cy="442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1912620" y="2957357"/>
            <a:ext cx="8348472" cy="1096124"/>
          </a:xfrm>
        </p:spPr>
        <p:txBody>
          <a:bodyPr/>
          <a:lstStyle/>
          <a:p>
            <a:r>
              <a:rPr lang="en-US" sz="4000" b="1" dirty="0" smtClean="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Retirement</a:t>
            </a:r>
            <a:endParaRPr lang="en-US" sz="40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endParaRPr>
          </a:p>
          <a:p>
            <a:endParaRPr lang="en-US" sz="44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endParaRPr>
          </a:p>
        </p:txBody>
      </p:sp>
      <p:sp>
        <p:nvSpPr>
          <p:cNvPr id="24" name="Curved Right Arrow 23"/>
          <p:cNvSpPr/>
          <p:nvPr/>
        </p:nvSpPr>
        <p:spPr>
          <a:xfrm>
            <a:off x="289560" y="2286928"/>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 name="Picture 5">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30" y="77986"/>
            <a:ext cx="537530" cy="518160"/>
          </a:xfrm>
          <a:prstGeom prst="rect">
            <a:avLst/>
          </a:prstGeom>
        </p:spPr>
      </p:pic>
    </p:spTree>
    <p:custDataLst>
      <p:tags r:id="rId1"/>
    </p:custDataLst>
    <p:extLst>
      <p:ext uri="{BB962C8B-B14F-4D97-AF65-F5344CB8AC3E}">
        <p14:creationId xmlns:p14="http://schemas.microsoft.com/office/powerpoint/2010/main" val="15035825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342022037"/>
              </p:ext>
            </p:extLst>
          </p:nvPr>
        </p:nvGraphicFramePr>
        <p:xfrm>
          <a:off x="273072" y="1371600"/>
          <a:ext cx="4044095" cy="39729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3"/>
          <p:cNvSpPr>
            <a:spLocks noGrp="1"/>
          </p:cNvSpPr>
          <p:nvPr>
            <p:ph type="title"/>
          </p:nvPr>
        </p:nvSpPr>
        <p:spPr/>
        <p:txBody>
          <a:bodyPr/>
          <a:lstStyle/>
          <a:p>
            <a:r>
              <a:rPr lang="en-US" dirty="0"/>
              <a:t>Lesson Objectives</a:t>
            </a:r>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2885" y="121018"/>
            <a:ext cx="914400" cy="914400"/>
          </a:xfrm>
          <a:prstGeom prst="rect">
            <a:avLst/>
          </a:prstGeom>
          <a:ln>
            <a:noFill/>
          </a:ln>
          <a:effectLst>
            <a:outerShdw blurRad="292100" dist="139700" dir="2700000" algn="tl" rotWithShape="0">
              <a:srgbClr val="333333">
                <a:alpha val="65000"/>
              </a:srgbClr>
            </a:outerShdw>
          </a:effectLst>
        </p:spPr>
      </p:pic>
      <p:sp>
        <p:nvSpPr>
          <p:cNvPr id="8" name="Content Placeholder 1"/>
          <p:cNvSpPr>
            <a:spLocks noGrp="1"/>
          </p:cNvSpPr>
          <p:nvPr>
            <p:ph sz="half" idx="2"/>
          </p:nvPr>
        </p:nvSpPr>
        <p:spPr>
          <a:xfrm>
            <a:off x="4317167" y="1611443"/>
            <a:ext cx="4712532" cy="4747846"/>
          </a:xfrm>
        </p:spPr>
        <p:txBody>
          <a:bodyPr>
            <a:normAutofit/>
          </a:bodyPr>
          <a:lstStyle/>
          <a:p>
            <a:pPr marL="0" indent="0">
              <a:buNone/>
            </a:pPr>
            <a:r>
              <a:rPr lang="en-US" sz="2400" b="1" i="1" dirty="0"/>
              <a:t>In this lesson you will learn how to:</a:t>
            </a:r>
          </a:p>
          <a:p>
            <a:pPr marL="0" indent="0">
              <a:buNone/>
            </a:pPr>
            <a:endParaRPr lang="en-US" sz="1200" b="1" i="1" dirty="0"/>
          </a:p>
          <a:p>
            <a:pPr>
              <a:buClr>
                <a:srgbClr val="1D579B"/>
              </a:buClr>
              <a:buFont typeface="Arial" panose="020B0604020202020204" pitchFamily="34" charset="0"/>
              <a:buChar char="•"/>
            </a:pPr>
            <a:r>
              <a:rPr lang="en-US" sz="2400" dirty="0"/>
              <a:t>Describe the key system steps to complete a retirement template transaction.</a:t>
            </a:r>
          </a:p>
          <a:p>
            <a:pPr>
              <a:buClr>
                <a:srgbClr val="1D579B"/>
              </a:buClr>
              <a:buFont typeface="Arial" panose="020B0604020202020204" pitchFamily="34" charset="0"/>
              <a:buChar char="•"/>
            </a:pPr>
            <a:r>
              <a:rPr lang="en-US" sz="2400" dirty="0"/>
              <a:t>Initiate a retirement template transaction.</a:t>
            </a:r>
          </a:p>
        </p:txBody>
      </p:sp>
      <p:sp>
        <p:nvSpPr>
          <p:cNvPr id="9" name="5-Point Star 8"/>
          <p:cNvSpPr/>
          <p:nvPr/>
        </p:nvSpPr>
        <p:spPr>
          <a:xfrm>
            <a:off x="378586" y="4572000"/>
            <a:ext cx="565794" cy="494220"/>
          </a:xfrm>
          <a:prstGeom prst="star5">
            <a:avLst/>
          </a:prstGeom>
          <a:solidFill>
            <a:srgbClr val="FFFF00"/>
          </a:solidFill>
          <a:ln>
            <a:solidFill>
              <a:srgbClr val="0954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7619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65760" y="1322151"/>
            <a:ext cx="4041648" cy="4525963"/>
          </a:xfrm>
        </p:spPr>
        <p:txBody>
          <a:bodyPr>
            <a:normAutofit fontScale="85000" lnSpcReduction="20000"/>
          </a:bodyPr>
          <a:lstStyle/>
          <a:p>
            <a:pPr>
              <a:buClr>
                <a:srgbClr val="1D579B"/>
              </a:buClr>
              <a:buFont typeface="Arial" panose="020B0604020202020204" pitchFamily="34" charset="0"/>
              <a:buChar char="•"/>
            </a:pPr>
            <a:r>
              <a:rPr lang="en-US" dirty="0"/>
              <a:t>Initiate a retirement template when an employee decides to retire.</a:t>
            </a:r>
          </a:p>
          <a:p>
            <a:pPr>
              <a:spcBef>
                <a:spcPts val="1200"/>
              </a:spcBef>
              <a:buClr>
                <a:srgbClr val="1D579B"/>
              </a:buClr>
              <a:buFont typeface="Arial" panose="020B0604020202020204" pitchFamily="34" charset="0"/>
              <a:buChar char="•"/>
            </a:pPr>
            <a:r>
              <a:rPr lang="en-US" dirty="0"/>
              <a:t>There is </a:t>
            </a:r>
            <a:r>
              <a:rPr lang="en-US" u="sng" dirty="0"/>
              <a:t>one</a:t>
            </a:r>
            <a:r>
              <a:rPr lang="en-US" dirty="0"/>
              <a:t> retirement template that is used for both academic and staff employees.</a:t>
            </a:r>
          </a:p>
          <a:p>
            <a:pPr>
              <a:spcBef>
                <a:spcPts val="1200"/>
              </a:spcBef>
              <a:buClr>
                <a:srgbClr val="1D579B"/>
              </a:buClr>
              <a:buFont typeface="Arial" panose="020B0604020202020204" pitchFamily="34" charset="0"/>
              <a:buChar char="•"/>
            </a:pPr>
            <a:r>
              <a:rPr lang="en-US" dirty="0"/>
              <a:t>When UCPC WFA Production receives a retirement transaction, they will retire the employee from </a:t>
            </a:r>
            <a:r>
              <a:rPr lang="en-US" u="sng" dirty="0"/>
              <a:t>all</a:t>
            </a:r>
            <a:r>
              <a:rPr lang="en-US" dirty="0"/>
              <a:t> UC jobs.</a:t>
            </a:r>
          </a:p>
          <a:p>
            <a:endParaRPr lang="en-US" dirty="0"/>
          </a:p>
        </p:txBody>
      </p:sp>
      <p:sp>
        <p:nvSpPr>
          <p:cNvPr id="4" name="Title 3"/>
          <p:cNvSpPr>
            <a:spLocks noGrp="1"/>
          </p:cNvSpPr>
          <p:nvPr>
            <p:ph type="title"/>
          </p:nvPr>
        </p:nvSpPr>
        <p:spPr>
          <a:xfrm>
            <a:off x="0" y="0"/>
            <a:ext cx="8227181" cy="850911"/>
          </a:xfrm>
        </p:spPr>
        <p:txBody>
          <a:bodyPr vert="horz" lIns="91440" tIns="45720" rIns="91440" bIns="45720" rtlCol="0" anchor="ctr">
            <a:normAutofit/>
          </a:bodyPr>
          <a:lstStyle/>
          <a:p>
            <a:r>
              <a:rPr lang="en-US" sz="3600" dirty="0"/>
              <a:t>Retirement – Overview</a:t>
            </a:r>
          </a:p>
        </p:txBody>
      </p:sp>
      <p:graphicFrame>
        <p:nvGraphicFramePr>
          <p:cNvPr id="10" name="Table 9"/>
          <p:cNvGraphicFramePr>
            <a:graphicFrameLocks noGrp="1"/>
          </p:cNvGraphicFramePr>
          <p:nvPr>
            <p:extLst/>
          </p:nvPr>
        </p:nvGraphicFramePr>
        <p:xfrm>
          <a:off x="4602653" y="1486722"/>
          <a:ext cx="4206240" cy="4196822"/>
        </p:xfrm>
        <a:graphic>
          <a:graphicData uri="http://schemas.openxmlformats.org/drawingml/2006/table">
            <a:tbl>
              <a:tblPr firstRow="1" bandRow="1">
                <a:tableStyleId>{5A111915-BE36-4E01-A7E5-04B1672EAD32}</a:tableStyleId>
              </a:tblPr>
              <a:tblGrid>
                <a:gridCol w="4206240">
                  <a:extLst>
                    <a:ext uri="{9D8B030D-6E8A-4147-A177-3AD203B41FA5}">
                      <a16:colId xmlns:a16="http://schemas.microsoft.com/office/drawing/2014/main" val="20000"/>
                    </a:ext>
                  </a:extLst>
                </a:gridCol>
              </a:tblGrid>
              <a:tr h="511223">
                <a:tc>
                  <a:txBody>
                    <a:bodyPr/>
                    <a:lstStyle/>
                    <a:p>
                      <a:pPr algn="ctr"/>
                      <a:r>
                        <a:rPr lang="en-US" sz="2400" dirty="0"/>
                        <a:t>Available</a:t>
                      </a:r>
                      <a:r>
                        <a:rPr lang="en-US" sz="2400" baseline="0" dirty="0"/>
                        <a:t> </a:t>
                      </a:r>
                      <a:r>
                        <a:rPr lang="en-US" sz="2400" dirty="0"/>
                        <a:t>Templates</a:t>
                      </a:r>
                    </a:p>
                  </a:txBody>
                  <a:tcPr/>
                </a:tc>
                <a:extLst>
                  <a:ext uri="{0D108BD9-81ED-4DB2-BD59-A6C34878D82A}">
                    <a16:rowId xmlns:a16="http://schemas.microsoft.com/office/drawing/2014/main" val="10000"/>
                  </a:ext>
                </a:extLst>
              </a:tr>
              <a:tr h="3685599">
                <a:tc>
                  <a:txBody>
                    <a:bodyPr/>
                    <a:lstStyle/>
                    <a:p>
                      <a:endParaRPr lang="en-US" sz="1800" b="1" dirty="0"/>
                    </a:p>
                  </a:txBody>
                  <a:tcPr/>
                </a:tc>
                <a:extLst>
                  <a:ext uri="{0D108BD9-81ED-4DB2-BD59-A6C34878D82A}">
                    <a16:rowId xmlns:a16="http://schemas.microsoft.com/office/drawing/2014/main" val="10001"/>
                  </a:ext>
                </a:extLst>
              </a:tr>
            </a:tbl>
          </a:graphicData>
        </a:graphic>
      </p:graphicFrame>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797" y="2054599"/>
            <a:ext cx="3979913"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a:spLocks noChangeArrowheads="1"/>
          </p:cNvSpPr>
          <p:nvPr/>
        </p:nvSpPr>
        <p:spPr bwMode="auto">
          <a:xfrm>
            <a:off x="4746474" y="4875925"/>
            <a:ext cx="3945074" cy="193207"/>
          </a:xfrm>
          <a:prstGeom prst="rect">
            <a:avLst/>
          </a:prstGeom>
          <a:noFill/>
          <a:ln w="1905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Tree>
    <p:custDataLst>
      <p:tags r:id="rId1"/>
    </p:custDataLst>
    <p:extLst>
      <p:ext uri="{BB962C8B-B14F-4D97-AF65-F5344CB8AC3E}">
        <p14:creationId xmlns:p14="http://schemas.microsoft.com/office/powerpoint/2010/main" val="1336833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227181" cy="850911"/>
          </a:xfrm>
        </p:spPr>
        <p:txBody>
          <a:bodyPr vert="horz" lIns="91440" tIns="45720" rIns="91440" bIns="45720" rtlCol="0" anchor="ctr">
            <a:noAutofit/>
          </a:bodyPr>
          <a:lstStyle/>
          <a:p>
            <a:r>
              <a:rPr lang="en-US" b="1" dirty="0">
                <a:solidFill>
                  <a:srgbClr val="1E4386"/>
                </a:solidFill>
                <a:latin typeface="Arial" panose="020B0604020202020204" pitchFamily="34" charset="0"/>
                <a:cs typeface="Arial" panose="020B0604020202020204" pitchFamily="34" charset="0"/>
              </a:rPr>
              <a:t>Personal Data Change Methods</a:t>
            </a:r>
          </a:p>
        </p:txBody>
      </p:sp>
      <p:sp>
        <p:nvSpPr>
          <p:cNvPr id="8" name="Content Placeholder 5"/>
          <p:cNvSpPr txBox="1">
            <a:spLocks/>
          </p:cNvSpPr>
          <p:nvPr/>
        </p:nvSpPr>
        <p:spPr>
          <a:xfrm>
            <a:off x="240707" y="1210567"/>
            <a:ext cx="8686800" cy="50553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4A4"/>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4A4"/>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428750" indent="-514350" algn="l" defTabSz="914400" rtl="0" eaLnBrk="1" latinLnBrk="0" hangingPunct="1">
              <a:lnSpc>
                <a:spcPct val="90000"/>
              </a:lnSpc>
              <a:spcBef>
                <a:spcPts val="500"/>
              </a:spcBef>
              <a:buClr>
                <a:srgbClr val="0064A4"/>
              </a:buClr>
              <a:buFont typeface="+mj-lt"/>
              <a:buAutoNum type="romanLcPeriod"/>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
                <a:srgbClr val="0064A4"/>
              </a:buClr>
              <a:buSzTx/>
              <a:buFont typeface="Wingdings" panose="05000000000000000000" pitchFamily="2" charset="2"/>
              <a:buNone/>
              <a:tabLst/>
              <a:defRPr/>
            </a:pPr>
            <a:r>
              <a:rPr kumimoji="0" lang="en-US" sz="2800" b="0" i="0" u="none" strike="noStrike" kern="1200" cap="none" spc="0" normalizeH="0" baseline="0" noProof="0" dirty="0">
                <a:ln>
                  <a:noFill/>
                </a:ln>
                <a:solidFill>
                  <a:sysClr val="windowText" lastClr="000000"/>
                </a:solidFill>
                <a:effectLst/>
                <a:uLnTx/>
                <a:uFillTx/>
              </a:rPr>
              <a:t>There are </a:t>
            </a:r>
            <a:r>
              <a:rPr lang="en-US" sz="2800" dirty="0">
                <a:solidFill>
                  <a:sysClr val="windowText" lastClr="000000"/>
                </a:solidFill>
              </a:rPr>
              <a:t>3</a:t>
            </a:r>
            <a:r>
              <a:rPr kumimoji="0" lang="en-US" sz="2800" b="0" i="0" u="none" strike="noStrike" kern="1200" cap="none" spc="0" normalizeH="0" baseline="0" noProof="0" dirty="0" smtClean="0">
                <a:ln>
                  <a:noFill/>
                </a:ln>
                <a:solidFill>
                  <a:sysClr val="windowText" lastClr="000000"/>
                </a:solidFill>
                <a:effectLst/>
                <a:uLnTx/>
                <a:uFillTx/>
              </a:rPr>
              <a:t> </a:t>
            </a:r>
            <a:r>
              <a:rPr kumimoji="0" lang="en-US" sz="2800" b="0" i="0" u="none" strike="noStrike" kern="1200" cap="none" spc="0" normalizeH="0" baseline="0" noProof="0" dirty="0">
                <a:ln>
                  <a:noFill/>
                </a:ln>
                <a:solidFill>
                  <a:sysClr val="windowText" lastClr="000000"/>
                </a:solidFill>
                <a:effectLst/>
                <a:uLnTx/>
                <a:uFillTx/>
              </a:rPr>
              <a:t>methods to update </a:t>
            </a:r>
            <a:r>
              <a:rPr kumimoji="0" lang="en-US" sz="2800" b="0" i="0" u="none" strike="noStrike" kern="1200" cap="none" spc="0" normalizeH="0" baseline="0" noProof="0" dirty="0" smtClean="0">
                <a:ln>
                  <a:noFill/>
                </a:ln>
                <a:solidFill>
                  <a:sysClr val="windowText" lastClr="000000"/>
                </a:solidFill>
                <a:effectLst/>
                <a:uLnTx/>
                <a:uFillTx/>
              </a:rPr>
              <a:t>personal / employee </a:t>
            </a:r>
            <a:r>
              <a:rPr kumimoji="0" lang="en-US" sz="2800" b="0" i="0" u="none" strike="noStrike" kern="1200" cap="none" spc="0" normalizeH="0" baseline="0" noProof="0" dirty="0">
                <a:ln>
                  <a:noFill/>
                </a:ln>
                <a:solidFill>
                  <a:sysClr val="windowText" lastClr="000000"/>
                </a:solidFill>
                <a:effectLst/>
                <a:uLnTx/>
                <a:uFillTx/>
              </a:rPr>
              <a:t>data in UCPath.</a:t>
            </a:r>
          </a:p>
          <a:p>
            <a:pPr marL="457200" marR="0" lvl="0" indent="-457200" algn="l" defTabSz="914400" rtl="0" eaLnBrk="1" fontAlgn="auto" latinLnBrk="0" hangingPunct="1">
              <a:lnSpc>
                <a:spcPct val="90000"/>
              </a:lnSpc>
              <a:spcBef>
                <a:spcPts val="1200"/>
              </a:spcBef>
              <a:spcAft>
                <a:spcPts val="0"/>
              </a:spcAft>
              <a:buClr>
                <a:srgbClr val="0064A4"/>
              </a:buClr>
              <a:buSzTx/>
              <a:buFont typeface="+mj-lt"/>
              <a:buAutoNum type="arabicPeriod"/>
              <a:tabLst/>
              <a:defRPr/>
            </a:pPr>
            <a:r>
              <a:rPr kumimoji="0" lang="en-US" sz="2200" b="1" i="0" u="none" strike="noStrike" kern="1200" cap="none" spc="0" normalizeH="0" baseline="0" noProof="0" dirty="0">
                <a:ln>
                  <a:noFill/>
                </a:ln>
                <a:solidFill>
                  <a:srgbClr val="0064A4"/>
                </a:solidFill>
                <a:effectLst/>
                <a:uLnTx/>
                <a:uFillTx/>
                <a:latin typeface="Arial" panose="020B0604020202020204" pitchFamily="34" charset="0"/>
                <a:ea typeface="+mn-ea"/>
                <a:cs typeface="Arial" panose="020B0604020202020204" pitchFamily="34" charset="0"/>
              </a:rPr>
              <a:t>UCPath </a:t>
            </a:r>
            <a:r>
              <a:rPr kumimoji="0" lang="en-US" sz="2200" b="1" i="0" u="none" strike="noStrike" kern="1200" cap="none" spc="0" normalizeH="0" baseline="0" noProof="0" dirty="0" smtClean="0">
                <a:ln>
                  <a:noFill/>
                </a:ln>
                <a:solidFill>
                  <a:srgbClr val="0064A4"/>
                </a:solidFill>
                <a:effectLst/>
                <a:uLnTx/>
                <a:uFillTx/>
                <a:latin typeface="Arial" panose="020B0604020202020204" pitchFamily="34" charset="0"/>
                <a:ea typeface="+mn-ea"/>
                <a:cs typeface="Arial" panose="020B0604020202020204" pitchFamily="34" charset="0"/>
              </a:rPr>
              <a:t>Employee Self-Service</a:t>
            </a:r>
            <a:endParaRPr kumimoji="0" lang="en-US" sz="2200" b="1" i="0" u="none" strike="noStrike" kern="1200" cap="none" spc="0" normalizeH="0" baseline="0" noProof="0" dirty="0">
              <a:ln>
                <a:noFill/>
              </a:ln>
              <a:solidFill>
                <a:srgbClr val="0064A4"/>
              </a:solidFill>
              <a:effectLst/>
              <a:uLnTx/>
              <a:uFillTx/>
              <a:latin typeface="Arial" panose="020B0604020202020204" pitchFamily="34" charset="0"/>
              <a:ea typeface="+mn-ea"/>
              <a:cs typeface="Arial" panose="020B0604020202020204" pitchFamily="34" charset="0"/>
            </a:endParaRPr>
          </a:p>
          <a:p>
            <a:pPr lvl="1">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In most cases, employees enter their own personal data changes using the </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UCPath Employee Actions. </a:t>
            </a:r>
            <a:endPar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lvl="1">
              <a:defRPr/>
            </a:pPr>
            <a:r>
              <a:rPr kumimoji="0" lang="en-US" sz="2000" b="1"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Updates </a:t>
            </a:r>
            <a:r>
              <a:rPr kumimoji="0" 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that can be </a:t>
            </a:r>
            <a:r>
              <a:rPr kumimoji="0" lang="en-US" sz="2000" b="1"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made</a:t>
            </a:r>
            <a:r>
              <a:rPr kumimoji="0" lang="en-US" sz="2000" b="1" i="0" u="none" strike="noStrike" kern="1200" cap="none" spc="0" normalizeH="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includes: </a:t>
            </a:r>
            <a:r>
              <a:rPr kumimoji="0" lang="en-US" sz="2000" i="0" u="none" strike="noStrike" kern="1200" cap="none" spc="0" normalizeH="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Legal/Preferred</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name, </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SSN,</a:t>
            </a:r>
            <a:r>
              <a:rPr kumimoji="0" lang="en-US" sz="2000" b="0" i="0" u="none" strike="noStrike" kern="1200" cap="none" spc="0" normalizeH="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personal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email, emergency contacts, home and mailing address</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employee disclosures, phone number, ethnic groups, military status and disability status</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lvl="1">
              <a:defRPr/>
            </a:pPr>
            <a:endPar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200"/>
              </a:spcBef>
              <a:spcAft>
                <a:spcPts val="0"/>
              </a:spcAft>
              <a:buClr>
                <a:srgbClr val="0064A4"/>
              </a:buClr>
              <a:buSzTx/>
              <a:buFont typeface="+mj-lt"/>
              <a:buAutoNum type="arabicPeriod"/>
              <a:tabLst/>
              <a:defRPr/>
            </a:pPr>
            <a:r>
              <a:rPr kumimoji="0" lang="en-US" sz="2200" b="1" i="0" u="none" strike="noStrike" kern="1200" cap="none" spc="0" normalizeH="0" baseline="0" noProof="0" dirty="0">
                <a:ln>
                  <a:noFill/>
                </a:ln>
                <a:solidFill>
                  <a:srgbClr val="0064A4"/>
                </a:solidFill>
                <a:effectLst/>
                <a:uLnTx/>
                <a:uFillTx/>
                <a:latin typeface="Arial" panose="020B0604020202020204" pitchFamily="34" charset="0"/>
                <a:ea typeface="+mn-ea"/>
                <a:cs typeface="Arial" panose="020B0604020202020204" pitchFamily="34" charset="0"/>
              </a:rPr>
              <a:t>UCPath </a:t>
            </a:r>
            <a:r>
              <a:rPr kumimoji="0" lang="en-US" sz="2200" b="1" i="0" u="none" strike="noStrike" kern="1200" cap="none" spc="0" normalizeH="0" baseline="0" noProof="0" dirty="0" smtClean="0">
                <a:ln>
                  <a:noFill/>
                </a:ln>
                <a:solidFill>
                  <a:srgbClr val="0064A4"/>
                </a:solidFill>
                <a:effectLst/>
                <a:uLnTx/>
                <a:uFillTx/>
                <a:latin typeface="Arial" panose="020B0604020202020204" pitchFamily="34" charset="0"/>
                <a:ea typeface="+mn-ea"/>
                <a:cs typeface="Arial" panose="020B0604020202020204" pitchFamily="34" charset="0"/>
              </a:rPr>
              <a:t>“Person Data Change” Template </a:t>
            </a:r>
            <a:r>
              <a:rPr kumimoji="0" lang="en-US" sz="2200" b="1" i="0" u="none" strike="noStrike" kern="1200" cap="none" spc="0" normalizeH="0" baseline="0" noProof="0" dirty="0">
                <a:ln>
                  <a:noFill/>
                </a:ln>
                <a:solidFill>
                  <a:srgbClr val="0064A4"/>
                </a:solidFill>
                <a:effectLst/>
                <a:uLnTx/>
                <a:uFillTx/>
                <a:latin typeface="Arial" panose="020B0604020202020204" pitchFamily="34" charset="0"/>
                <a:ea typeface="+mn-ea"/>
                <a:cs typeface="Arial" panose="020B0604020202020204" pitchFamily="34" charset="0"/>
              </a:rPr>
              <a:t>Transaction</a:t>
            </a:r>
          </a:p>
          <a:p>
            <a:pPr lvl="1">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This method can be used to update the personal data mentioned </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above</a:t>
            </a:r>
            <a:r>
              <a:rPr lang="en-US" sz="2000" dirty="0">
                <a:solidFill>
                  <a:sysClr val="windowText" lastClr="000000"/>
                </a:solidFill>
              </a:rPr>
              <a:t>.</a:t>
            </a:r>
            <a:endParaRPr kumimoji="0" lang="en-US" sz="2000" b="1" i="0" u="none" strike="noStrike" kern="1200" cap="none" spc="0" normalizeH="0" baseline="0" noProof="0" dirty="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val="8761078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01" y="27710"/>
            <a:ext cx="8227181" cy="850911"/>
          </a:xfrm>
        </p:spPr>
        <p:txBody>
          <a:bodyPr vert="horz" lIns="91440" tIns="45720" rIns="91440" bIns="45720" rtlCol="0" anchor="ctr">
            <a:normAutofit/>
          </a:bodyPr>
          <a:lstStyle/>
          <a:p>
            <a:r>
              <a:rPr lang="en-US" sz="3600" b="1" dirty="0">
                <a:solidFill>
                  <a:srgbClr val="1E4386"/>
                </a:solidFill>
                <a:latin typeface="Arial" panose="020B0604020202020204" pitchFamily="34" charset="0"/>
                <a:cs typeface="Arial" panose="020B0604020202020204" pitchFamily="34" charset="0"/>
              </a:rPr>
              <a:t>Retirement – Key System Steps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4153418473"/>
              </p:ext>
            </p:extLst>
          </p:nvPr>
        </p:nvGraphicFramePr>
        <p:xfrm>
          <a:off x="1" y="1439056"/>
          <a:ext cx="8949126" cy="42310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4554814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57200" y="2653223"/>
            <a:ext cx="8067675" cy="3143250"/>
          </a:xfrm>
          <a:prstGeom prst="rect">
            <a:avLst/>
          </a:prstGeom>
          <a:ln>
            <a:noFill/>
          </a:ln>
          <a:effectLst>
            <a:outerShdw blurRad="292100" dist="139700" dir="2700000" algn="tl" rotWithShape="0">
              <a:srgbClr val="333333">
                <a:alpha val="65000"/>
              </a:srgbClr>
            </a:outerShdw>
          </a:effectLst>
        </p:spPr>
      </p:pic>
      <p:sp>
        <p:nvSpPr>
          <p:cNvPr id="6" name="Content Placeholder 5"/>
          <p:cNvSpPr>
            <a:spLocks noGrp="1"/>
          </p:cNvSpPr>
          <p:nvPr>
            <p:ph idx="1"/>
          </p:nvPr>
        </p:nvSpPr>
        <p:spPr>
          <a:xfrm>
            <a:off x="459619" y="1111692"/>
            <a:ext cx="8504499" cy="1478223"/>
          </a:xfrm>
        </p:spPr>
        <p:txBody>
          <a:bodyPr>
            <a:normAutofit/>
          </a:bodyPr>
          <a:lstStyle/>
          <a:p>
            <a:pPr marL="0" indent="0">
              <a:buNone/>
            </a:pPr>
            <a:r>
              <a:rPr lang="en-US" sz="2800" b="1" dirty="0"/>
              <a:t>Navigation: </a:t>
            </a:r>
            <a:r>
              <a:rPr lang="en-US" sz="2800" dirty="0"/>
              <a:t>PeopleSoft Menu </a:t>
            </a:r>
            <a:r>
              <a:rPr lang="en-US" sz="2800" dirty="0">
                <a:sym typeface="Wingdings" panose="05000000000000000000" pitchFamily="2" charset="2"/>
              </a:rPr>
              <a:t>&gt; </a:t>
            </a:r>
            <a:r>
              <a:rPr lang="en-US" sz="2800" dirty="0"/>
              <a:t>Workforce Administration </a:t>
            </a:r>
            <a:r>
              <a:rPr lang="en-US" sz="2800" dirty="0">
                <a:sym typeface="Wingdings" panose="05000000000000000000" pitchFamily="2" charset="2"/>
              </a:rPr>
              <a:t>&gt;</a:t>
            </a:r>
            <a:r>
              <a:rPr lang="en-US" sz="2800" dirty="0"/>
              <a:t> Smart HR Template </a:t>
            </a:r>
            <a:r>
              <a:rPr lang="en-US" sz="2800" dirty="0">
                <a:sym typeface="Wingdings" panose="05000000000000000000" pitchFamily="2" charset="2"/>
              </a:rPr>
              <a:t>&gt;</a:t>
            </a:r>
            <a:r>
              <a:rPr lang="en-US" sz="2800" dirty="0"/>
              <a:t> </a:t>
            </a:r>
            <a:r>
              <a:rPr lang="en-US" sz="2800" b="1" dirty="0"/>
              <a:t>Smart HR Transactions</a:t>
            </a:r>
          </a:p>
        </p:txBody>
      </p:sp>
      <p:sp>
        <p:nvSpPr>
          <p:cNvPr id="5" name="Title 4"/>
          <p:cNvSpPr>
            <a:spLocks noGrp="1"/>
          </p:cNvSpPr>
          <p:nvPr>
            <p:ph type="title"/>
          </p:nvPr>
        </p:nvSpPr>
        <p:spPr>
          <a:xfrm>
            <a:off x="-800" y="56080"/>
            <a:ext cx="8227181" cy="850911"/>
          </a:xfrm>
        </p:spPr>
        <p:txBody>
          <a:bodyPr vert="horz" lIns="91440" tIns="45720" rIns="91440" bIns="45720" rtlCol="0" anchor="ctr">
            <a:normAutofit/>
          </a:bodyPr>
          <a:lstStyle/>
          <a:p>
            <a:r>
              <a:rPr lang="en-US" sz="3600" b="1" dirty="0">
                <a:solidFill>
                  <a:srgbClr val="1E4386"/>
                </a:solidFill>
                <a:latin typeface="Arial" panose="020B0604020202020204" pitchFamily="34" charset="0"/>
                <a:cs typeface="Arial" panose="020B0604020202020204" pitchFamily="34" charset="0"/>
              </a:rPr>
              <a:t>Smart HR Transactions Page</a:t>
            </a:r>
          </a:p>
        </p:txBody>
      </p:sp>
      <p:sp>
        <p:nvSpPr>
          <p:cNvPr id="7" name="Line Callout 1 6"/>
          <p:cNvSpPr/>
          <p:nvPr/>
        </p:nvSpPr>
        <p:spPr>
          <a:xfrm flipH="1">
            <a:off x="5682395" y="2653224"/>
            <a:ext cx="1664702" cy="774634"/>
          </a:xfrm>
          <a:prstGeom prst="borderCallout1">
            <a:avLst>
              <a:gd name="adj1" fmla="val 103670"/>
              <a:gd name="adj2" fmla="val 20541"/>
              <a:gd name="adj3" fmla="val 191073"/>
              <a:gd name="adj4" fmla="val 3085"/>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3. Click </a:t>
            </a:r>
            <a:r>
              <a:rPr lang="en-US" sz="1200" b="1" kern="0" dirty="0">
                <a:solidFill>
                  <a:srgbClr val="000000"/>
                </a:solidFill>
                <a:latin typeface="Arial" panose="020B0604020202020204" pitchFamily="34" charset="0"/>
                <a:ea typeface="Times New Roman"/>
                <a:cs typeface="Arial" panose="020B0604020202020204" pitchFamily="34" charset="0"/>
              </a:rPr>
              <a:t>Create Transaction </a:t>
            </a:r>
            <a:r>
              <a:rPr lang="en-US" sz="1200" kern="0" dirty="0">
                <a:solidFill>
                  <a:srgbClr val="000000"/>
                </a:solidFill>
                <a:latin typeface="Arial" panose="020B0604020202020204" pitchFamily="34" charset="0"/>
                <a:ea typeface="Times New Roman"/>
                <a:cs typeface="Arial" panose="020B0604020202020204" pitchFamily="34" charset="0"/>
              </a:rPr>
              <a:t>to begin entry of the template transaction.</a:t>
            </a:r>
          </a:p>
        </p:txBody>
      </p:sp>
      <p:sp>
        <p:nvSpPr>
          <p:cNvPr id="8" name="Line Callout 1 7"/>
          <p:cNvSpPr/>
          <p:nvPr/>
        </p:nvSpPr>
        <p:spPr>
          <a:xfrm flipH="1">
            <a:off x="3076464" y="2810472"/>
            <a:ext cx="2072655" cy="388858"/>
          </a:xfrm>
          <a:prstGeom prst="borderCallout1">
            <a:avLst>
              <a:gd name="adj1" fmla="val 102454"/>
              <a:gd name="adj2" fmla="val 70695"/>
              <a:gd name="adj3" fmla="val 336029"/>
              <a:gd name="adj4" fmla="val 102147"/>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1. Select the </a:t>
            </a:r>
            <a:r>
              <a:rPr lang="en-US" sz="1200" b="1" kern="0" dirty="0">
                <a:solidFill>
                  <a:srgbClr val="000000"/>
                </a:solidFill>
                <a:latin typeface="Arial" panose="020B0604020202020204" pitchFamily="34" charset="0"/>
                <a:ea typeface="Times New Roman"/>
                <a:cs typeface="Arial" panose="020B0604020202020204" pitchFamily="34" charset="0"/>
              </a:rPr>
              <a:t>UC_Retirement</a:t>
            </a:r>
            <a:r>
              <a:rPr lang="en-US" sz="1200" kern="0" dirty="0">
                <a:solidFill>
                  <a:srgbClr val="000000"/>
                </a:solidFill>
                <a:latin typeface="Arial" panose="020B0604020202020204" pitchFamily="34" charset="0"/>
                <a:ea typeface="Times New Roman"/>
                <a:cs typeface="Arial" panose="020B0604020202020204" pitchFamily="34" charset="0"/>
              </a:rPr>
              <a:t> template.</a:t>
            </a:r>
          </a:p>
        </p:txBody>
      </p:sp>
      <p:sp>
        <p:nvSpPr>
          <p:cNvPr id="9" name="Line Callout 1 8"/>
          <p:cNvSpPr/>
          <p:nvPr/>
        </p:nvSpPr>
        <p:spPr>
          <a:xfrm flipH="1">
            <a:off x="4257205" y="5126638"/>
            <a:ext cx="1813809" cy="494673"/>
          </a:xfrm>
          <a:prstGeom prst="borderCallout1">
            <a:avLst>
              <a:gd name="adj1" fmla="val 2043"/>
              <a:gd name="adj2" fmla="val 51549"/>
              <a:gd name="adj3" fmla="val -207903"/>
              <a:gd name="adj4" fmla="val 3456"/>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2. Enter the </a:t>
            </a:r>
            <a:r>
              <a:rPr lang="en-US" sz="1200" b="1" kern="0" dirty="0">
                <a:solidFill>
                  <a:srgbClr val="000000"/>
                </a:solidFill>
                <a:latin typeface="Arial" panose="020B0604020202020204" pitchFamily="34" charset="0"/>
                <a:ea typeface="Times New Roman"/>
                <a:cs typeface="Arial" panose="020B0604020202020204" pitchFamily="34" charset="0"/>
              </a:rPr>
              <a:t>Effective Date </a:t>
            </a:r>
            <a:r>
              <a:rPr lang="en-US" sz="1200" kern="0" dirty="0">
                <a:solidFill>
                  <a:srgbClr val="000000"/>
                </a:solidFill>
                <a:latin typeface="Arial" panose="020B0604020202020204" pitchFamily="34" charset="0"/>
                <a:ea typeface="Times New Roman"/>
                <a:cs typeface="Arial" panose="020B0604020202020204" pitchFamily="34" charset="0"/>
              </a:rPr>
              <a:t>of the retirement.</a:t>
            </a:r>
          </a:p>
        </p:txBody>
      </p:sp>
    </p:spTree>
    <p:custDataLst>
      <p:tags r:id="rId1"/>
    </p:custDataLst>
    <p:extLst>
      <p:ext uri="{BB962C8B-B14F-4D97-AF65-F5344CB8AC3E}">
        <p14:creationId xmlns:p14="http://schemas.microsoft.com/office/powerpoint/2010/main" val="32847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
                                        <p:tgtEl>
                                          <p:spTgt spid="9"/>
                                        </p:tgtEl>
                                      </p:cBhvr>
                                    </p:animEffect>
                                  </p:childTnLst>
                                </p:cTn>
                              </p:par>
                              <p:par>
                                <p:cTn id="8" presetID="1"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1195733" y="2435194"/>
            <a:ext cx="6505575" cy="3552825"/>
          </a:xfrm>
          <a:prstGeom prst="rect">
            <a:avLst/>
          </a:prstGeom>
          <a:ln>
            <a:solidFill>
              <a:srgbClr val="898989"/>
            </a:solidFill>
          </a:ln>
        </p:spPr>
      </p:pic>
      <p:sp>
        <p:nvSpPr>
          <p:cNvPr id="6" name="Content Placeholder 5"/>
          <p:cNvSpPr>
            <a:spLocks noGrp="1"/>
          </p:cNvSpPr>
          <p:nvPr>
            <p:ph idx="1"/>
          </p:nvPr>
        </p:nvSpPr>
        <p:spPr/>
        <p:txBody>
          <a:bodyPr>
            <a:normAutofit/>
          </a:bodyPr>
          <a:lstStyle/>
          <a:p>
            <a:pPr marL="0" indent="0">
              <a:buNone/>
            </a:pPr>
            <a:r>
              <a:rPr lang="en-US" sz="2400" dirty="0"/>
              <a:t>Enter the details for the retirement.</a:t>
            </a:r>
          </a:p>
        </p:txBody>
      </p:sp>
      <p:sp>
        <p:nvSpPr>
          <p:cNvPr id="5" name="Title 4"/>
          <p:cNvSpPr>
            <a:spLocks noGrp="1"/>
          </p:cNvSpPr>
          <p:nvPr>
            <p:ph type="title"/>
          </p:nvPr>
        </p:nvSpPr>
        <p:spPr>
          <a:xfrm>
            <a:off x="18624" y="40224"/>
            <a:ext cx="8349521" cy="850911"/>
          </a:xfrm>
        </p:spPr>
        <p:txBody>
          <a:bodyPr vert="horz" lIns="91440" tIns="45720" rIns="91440" bIns="45720" rtlCol="0" anchor="ctr">
            <a:normAutofit/>
          </a:bodyPr>
          <a:lstStyle/>
          <a:p>
            <a:r>
              <a:rPr lang="en-US" sz="3600" b="1" dirty="0">
                <a:solidFill>
                  <a:srgbClr val="1E4386"/>
                </a:solidFill>
                <a:latin typeface="Arial" panose="020B0604020202020204" pitchFamily="34" charset="0"/>
                <a:cs typeface="Arial" panose="020B0604020202020204" pitchFamily="34" charset="0"/>
              </a:rPr>
              <a:t>Enter Transactions Details Page</a:t>
            </a:r>
          </a:p>
        </p:txBody>
      </p:sp>
      <p:sp>
        <p:nvSpPr>
          <p:cNvPr id="10" name="Line Callout 1 9"/>
          <p:cNvSpPr/>
          <p:nvPr/>
        </p:nvSpPr>
        <p:spPr>
          <a:xfrm flipH="1">
            <a:off x="475127" y="4638675"/>
            <a:ext cx="1620371" cy="662257"/>
          </a:xfrm>
          <a:prstGeom prst="borderCallout1">
            <a:avLst>
              <a:gd name="adj1" fmla="val 98626"/>
              <a:gd name="adj2" fmla="val 34641"/>
              <a:gd name="adj3" fmla="val 138779"/>
              <a:gd name="adj4" fmla="val 24327"/>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Click </a:t>
            </a:r>
            <a:r>
              <a:rPr lang="en-US" sz="1200" b="1" kern="0" dirty="0">
                <a:solidFill>
                  <a:srgbClr val="000000"/>
                </a:solidFill>
                <a:latin typeface="Arial" panose="020B0604020202020204" pitchFamily="34" charset="0"/>
                <a:ea typeface="Times New Roman"/>
                <a:cs typeface="Arial" panose="020B0604020202020204" pitchFamily="34" charset="0"/>
              </a:rPr>
              <a:t>Continue</a:t>
            </a:r>
            <a:r>
              <a:rPr lang="en-US" sz="1200" kern="0" dirty="0">
                <a:solidFill>
                  <a:srgbClr val="000000"/>
                </a:solidFill>
                <a:latin typeface="Arial" panose="020B0604020202020204" pitchFamily="34" charset="0"/>
                <a:ea typeface="Times New Roman"/>
                <a:cs typeface="Arial" panose="020B0604020202020204" pitchFamily="34" charset="0"/>
              </a:rPr>
              <a:t> to enter the remaining details of the template.</a:t>
            </a:r>
          </a:p>
        </p:txBody>
      </p:sp>
      <p:sp>
        <p:nvSpPr>
          <p:cNvPr id="11" name="Line Callout 1 10"/>
          <p:cNvSpPr/>
          <p:nvPr/>
        </p:nvSpPr>
        <p:spPr>
          <a:xfrm flipH="1">
            <a:off x="6467463" y="3666373"/>
            <a:ext cx="2448637" cy="1394806"/>
          </a:xfrm>
          <a:prstGeom prst="borderCallout1">
            <a:avLst>
              <a:gd name="adj1" fmla="val 55238"/>
              <a:gd name="adj2" fmla="val 99834"/>
              <a:gd name="adj3" fmla="val 54579"/>
              <a:gd name="adj4" fmla="val 131339"/>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Select the correct </a:t>
            </a:r>
            <a:r>
              <a:rPr lang="en-US" sz="1200" b="1" kern="0" dirty="0">
                <a:solidFill>
                  <a:srgbClr val="000000"/>
                </a:solidFill>
                <a:latin typeface="Arial" panose="020B0604020202020204" pitchFamily="34" charset="0"/>
                <a:ea typeface="Times New Roman"/>
                <a:cs typeface="Arial" panose="020B0604020202020204" pitchFamily="34" charset="0"/>
              </a:rPr>
              <a:t>Employment Record Number </a:t>
            </a:r>
            <a:r>
              <a:rPr lang="en-US" sz="1200" kern="0" dirty="0">
                <a:solidFill>
                  <a:srgbClr val="000000"/>
                </a:solidFill>
                <a:latin typeface="Arial" panose="020B0604020202020204" pitchFamily="34" charset="0"/>
                <a:ea typeface="Times New Roman"/>
                <a:cs typeface="Arial" panose="020B0604020202020204" pitchFamily="34" charset="0"/>
              </a:rPr>
              <a:t>for the job to retire. If an employee retires from UC, only one retirement template needs to be initiated; UCPC WFA Production will retire all other jobs for the employee, as needed.</a:t>
            </a:r>
          </a:p>
        </p:txBody>
      </p:sp>
      <p:sp>
        <p:nvSpPr>
          <p:cNvPr id="8" name="Line Callout 1 7"/>
          <p:cNvSpPr/>
          <p:nvPr/>
        </p:nvSpPr>
        <p:spPr>
          <a:xfrm flipH="1">
            <a:off x="4571999" y="5156058"/>
            <a:ext cx="1685925" cy="536817"/>
          </a:xfrm>
          <a:prstGeom prst="borderCallout1">
            <a:avLst>
              <a:gd name="adj1" fmla="val 48266"/>
              <a:gd name="adj2" fmla="val 100701"/>
              <a:gd name="adj3" fmla="val 48082"/>
              <a:gd name="adj4" fmla="val 125382"/>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There is only one </a:t>
            </a:r>
            <a:r>
              <a:rPr lang="en-US" sz="1200" b="1" kern="0" dirty="0">
                <a:solidFill>
                  <a:srgbClr val="000000"/>
                </a:solidFill>
                <a:latin typeface="Arial" panose="020B0604020202020204" pitchFamily="34" charset="0"/>
                <a:ea typeface="Times New Roman"/>
                <a:cs typeface="Arial" panose="020B0604020202020204" pitchFamily="34" charset="0"/>
              </a:rPr>
              <a:t>Reason Code </a:t>
            </a:r>
            <a:r>
              <a:rPr lang="en-US" sz="1200" kern="0" dirty="0">
                <a:solidFill>
                  <a:srgbClr val="000000"/>
                </a:solidFill>
                <a:latin typeface="Arial" panose="020B0604020202020204" pitchFamily="34" charset="0"/>
                <a:ea typeface="Times New Roman"/>
                <a:cs typeface="Arial" panose="020B0604020202020204" pitchFamily="34" charset="0"/>
              </a:rPr>
              <a:t>for the retirement template.</a:t>
            </a:r>
          </a:p>
        </p:txBody>
      </p:sp>
      <p:sp>
        <p:nvSpPr>
          <p:cNvPr id="7" name="Text Box 348" descr="5%"/>
          <p:cNvSpPr txBox="1">
            <a:spLocks noChangeArrowheads="1"/>
          </p:cNvSpPr>
          <p:nvPr/>
        </p:nvSpPr>
        <p:spPr bwMode="auto">
          <a:xfrm>
            <a:off x="5362575" y="1759670"/>
            <a:ext cx="3553526" cy="1231179"/>
          </a:xfrm>
          <a:prstGeom prst="rect">
            <a:avLst/>
          </a:prstGeom>
          <a:solidFill>
            <a:schemeClr val="accent2">
              <a:lumMod val="40000"/>
              <a:lumOff val="60000"/>
            </a:schemeClr>
          </a:solidFill>
          <a:ln w="25400">
            <a:solidFill>
              <a:schemeClr val="tx1"/>
            </a:solidFill>
          </a:ln>
        </p:spPr>
        <p:txBody>
          <a:bodyPr rot="0" vert="horz" wrap="square" lIns="91440" tIns="91440" rIns="91440" bIns="45720" anchor="t" anchorCtr="0" upright="1">
            <a:noAutofit/>
          </a:bodyPr>
          <a:lstStyle>
            <a:defPPr>
              <a:defRPr lang="en-US"/>
            </a:defPPr>
            <a:lvl1pPr>
              <a:spcBef>
                <a:spcPts val="600"/>
              </a:spcBef>
              <a:defRPr sz="1200">
                <a:latin typeface="Arial" panose="020B0604020202020204" pitchFamily="34" charset="0"/>
                <a:ea typeface="Times New Roman"/>
                <a:cs typeface="Arial" panose="020B0604020202020204" pitchFamily="34" charset="0"/>
              </a:defRPr>
            </a:lvl1pPr>
          </a:lstStyle>
          <a:p>
            <a:r>
              <a:rPr lang="en-US" b="1" dirty="0"/>
              <a:t>Important</a:t>
            </a:r>
          </a:p>
          <a:p>
            <a:r>
              <a:rPr lang="en-US" dirty="0"/>
              <a:t>Ensure you select the correct </a:t>
            </a:r>
            <a:r>
              <a:rPr lang="en-US" b="1" dirty="0"/>
              <a:t>Effective Date</a:t>
            </a:r>
            <a:r>
              <a:rPr lang="en-US" dirty="0"/>
              <a:t>.</a:t>
            </a:r>
          </a:p>
          <a:p>
            <a:r>
              <a:rPr lang="en-US" dirty="0"/>
              <a:t>This field is an important entry point for the employee’s record and has many downstream effects.</a:t>
            </a:r>
          </a:p>
        </p:txBody>
      </p:sp>
    </p:spTree>
    <p:custDataLst>
      <p:tags r:id="rId1"/>
    </p:custDataLst>
    <p:extLst>
      <p:ext uri="{BB962C8B-B14F-4D97-AF65-F5344CB8AC3E}">
        <p14:creationId xmlns:p14="http://schemas.microsoft.com/office/powerpoint/2010/main" val="128002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6725" y="2308485"/>
            <a:ext cx="4480560" cy="3720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16675" y="33553"/>
            <a:ext cx="8227181" cy="850911"/>
          </a:xfrm>
        </p:spPr>
        <p:txBody>
          <a:bodyPr vert="horz" lIns="91440" tIns="45720" rIns="91440" bIns="45720" rtlCol="0" anchor="ctr">
            <a:normAutofit/>
          </a:bodyPr>
          <a:lstStyle/>
          <a:p>
            <a:r>
              <a:rPr lang="en-US" sz="3600" dirty="0"/>
              <a:t>Enter Transactions Information</a:t>
            </a:r>
          </a:p>
        </p:txBody>
      </p:sp>
      <p:cxnSp>
        <p:nvCxnSpPr>
          <p:cNvPr id="3" name="Straight Arrow Connector 2"/>
          <p:cNvCxnSpPr/>
          <p:nvPr/>
        </p:nvCxnSpPr>
        <p:spPr>
          <a:xfrm>
            <a:off x="6806616" y="3994136"/>
            <a:ext cx="8626" cy="619247"/>
          </a:xfrm>
          <a:prstGeom prst="straightConnector1">
            <a:avLst/>
          </a:prstGeom>
          <a:solidFill>
            <a:srgbClr val="FFFF00"/>
          </a:solidFill>
          <a:ln w="25400" cap="sq" cmpd="sng" algn="ctr">
            <a:solidFill>
              <a:srgbClr val="0064A4"/>
            </a:solidFill>
            <a:prstDash val="solid"/>
            <a:tailEnd type="triangle" w="lg" len="lg"/>
          </a:ln>
          <a:effectLst/>
        </p:spPr>
      </p:cxnSp>
      <p:sp>
        <p:nvSpPr>
          <p:cNvPr id="7" name="Line Callout 1 6"/>
          <p:cNvSpPr/>
          <p:nvPr/>
        </p:nvSpPr>
        <p:spPr>
          <a:xfrm flipH="1">
            <a:off x="6038957" y="3409951"/>
            <a:ext cx="1866791" cy="584186"/>
          </a:xfrm>
          <a:prstGeom prst="borderCallout1">
            <a:avLst>
              <a:gd name="adj1" fmla="val 100249"/>
              <a:gd name="adj2" fmla="val 89098"/>
              <a:gd name="adj3" fmla="val 147227"/>
              <a:gd name="adj4" fmla="val 106165"/>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Arial" panose="020B0604020202020204" pitchFamily="34" charset="0"/>
                <a:ea typeface="Times New Roman"/>
                <a:cs typeface="Arial" panose="020B0604020202020204" pitchFamily="34" charset="0"/>
              </a:rPr>
              <a:t>Update the </a:t>
            </a:r>
            <a:r>
              <a:rPr lang="en-US" sz="1200" b="1" kern="0" dirty="0">
                <a:solidFill>
                  <a:srgbClr val="000000"/>
                </a:solidFill>
                <a:latin typeface="Arial" panose="020B0604020202020204" pitchFamily="34" charset="0"/>
                <a:ea typeface="Times New Roman"/>
                <a:cs typeface="Arial" panose="020B0604020202020204" pitchFamily="34" charset="0"/>
              </a:rPr>
              <a:t>Last Date Worked </a:t>
            </a:r>
            <a:r>
              <a:rPr lang="en-US" sz="1200" kern="0" dirty="0">
                <a:solidFill>
                  <a:srgbClr val="000000"/>
                </a:solidFill>
                <a:latin typeface="Arial" panose="020B0604020202020204" pitchFamily="34" charset="0"/>
                <a:ea typeface="Times New Roman"/>
                <a:cs typeface="Arial" panose="020B0604020202020204" pitchFamily="34" charset="0"/>
              </a:rPr>
              <a:t>if needed and enter a Comment.</a:t>
            </a:r>
          </a:p>
        </p:txBody>
      </p:sp>
      <p:sp>
        <p:nvSpPr>
          <p:cNvPr id="2" name="TextBox 1"/>
          <p:cNvSpPr txBox="1"/>
          <p:nvPr/>
        </p:nvSpPr>
        <p:spPr>
          <a:xfrm>
            <a:off x="296980" y="1252248"/>
            <a:ext cx="8448457" cy="707886"/>
          </a:xfrm>
          <a:prstGeom prst="rect">
            <a:avLst/>
          </a:prstGeom>
          <a:solidFill>
            <a:schemeClr val="bg1">
              <a:lumMod val="95000"/>
            </a:schemeClr>
          </a:solidFill>
        </p:spPr>
        <p:txBody>
          <a:bodyPr wrap="square" rtlCol="0">
            <a:spAutoFit/>
          </a:bodyPr>
          <a:lstStyle/>
          <a:p>
            <a:r>
              <a:rPr lang="en-US" sz="2000" dirty="0"/>
              <a:t>The </a:t>
            </a:r>
            <a:r>
              <a:rPr lang="en-US" sz="2000" b="1" dirty="0"/>
              <a:t>Last Date Worked </a:t>
            </a:r>
            <a:r>
              <a:rPr lang="en-US" sz="2000" dirty="0"/>
              <a:t>automatically populates with a date that is one day prior to the </a:t>
            </a:r>
            <a:r>
              <a:rPr lang="en-US" sz="2000" b="1" dirty="0"/>
              <a:t>Effective Date</a:t>
            </a:r>
            <a:r>
              <a:rPr lang="en-US" sz="2000" dirty="0"/>
              <a:t>.</a:t>
            </a:r>
          </a:p>
        </p:txBody>
      </p:sp>
      <p:sp>
        <p:nvSpPr>
          <p:cNvPr id="9" name="Content Placeholder 5"/>
          <p:cNvSpPr>
            <a:spLocks noGrp="1"/>
          </p:cNvSpPr>
          <p:nvPr>
            <p:ph sz="half" idx="1"/>
          </p:nvPr>
        </p:nvSpPr>
        <p:spPr>
          <a:xfrm>
            <a:off x="194038" y="2308485"/>
            <a:ext cx="4082687" cy="4437302"/>
          </a:xfrm>
        </p:spPr>
        <p:txBody>
          <a:bodyPr>
            <a:noAutofit/>
          </a:bodyPr>
          <a:lstStyle/>
          <a:p>
            <a:pPr lvl="1">
              <a:spcAft>
                <a:spcPts val="600"/>
              </a:spcAft>
              <a:buClr>
                <a:srgbClr val="1D579B"/>
              </a:buClr>
            </a:pPr>
            <a:r>
              <a:rPr lang="en-US" sz="2000" dirty="0" smtClean="0"/>
              <a:t>Enter the last day worked, if needed. </a:t>
            </a:r>
            <a:endParaRPr lang="en-US" sz="2000" dirty="0"/>
          </a:p>
          <a:p>
            <a:pPr lvl="1">
              <a:spcAft>
                <a:spcPts val="600"/>
              </a:spcAft>
              <a:buClr>
                <a:srgbClr val="1D579B"/>
              </a:buClr>
            </a:pPr>
            <a:r>
              <a:rPr lang="en-US" sz="2000" dirty="0" smtClean="0"/>
              <a:t>The Last </a:t>
            </a:r>
            <a:r>
              <a:rPr lang="en-US" sz="2000" dirty="0"/>
              <a:t>Date Worked must be </a:t>
            </a:r>
            <a:r>
              <a:rPr lang="en-US" sz="2000" b="1" u="sng" dirty="0"/>
              <a:t>prior to </a:t>
            </a:r>
            <a:r>
              <a:rPr lang="en-US" sz="2000" dirty="0"/>
              <a:t>the </a:t>
            </a:r>
            <a:r>
              <a:rPr lang="en-US" sz="2000" b="1" dirty="0"/>
              <a:t>Effective </a:t>
            </a:r>
            <a:r>
              <a:rPr lang="en-US" sz="2000" b="1" dirty="0" smtClean="0"/>
              <a:t>Date of Termination</a:t>
            </a:r>
            <a:r>
              <a:rPr lang="en-US" sz="2000" dirty="0" smtClean="0"/>
              <a:t>.</a:t>
            </a:r>
            <a:endParaRPr lang="en-US" sz="2000" dirty="0"/>
          </a:p>
          <a:p>
            <a:pPr lvl="1">
              <a:buClr>
                <a:srgbClr val="1D579B"/>
              </a:buClr>
            </a:pPr>
            <a:r>
              <a:rPr lang="en-US" sz="2000" dirty="0"/>
              <a:t>When complete, click the </a:t>
            </a:r>
            <a:r>
              <a:rPr lang="en-US" sz="2000" b="1" dirty="0"/>
              <a:t>Save and Submit </a:t>
            </a:r>
            <a:r>
              <a:rPr lang="en-US" sz="2000" dirty="0"/>
              <a:t>button. </a:t>
            </a:r>
          </a:p>
        </p:txBody>
      </p:sp>
    </p:spTree>
    <p:custDataLst>
      <p:tags r:id="rId1"/>
    </p:custDataLst>
    <p:extLst>
      <p:ext uri="{BB962C8B-B14F-4D97-AF65-F5344CB8AC3E}">
        <p14:creationId xmlns:p14="http://schemas.microsoft.com/office/powerpoint/2010/main" val="6123230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9619" y="1029489"/>
            <a:ext cx="8229600" cy="4800600"/>
          </a:xfrm>
        </p:spPr>
        <p:txBody>
          <a:bodyPr>
            <a:normAutofit/>
          </a:bodyPr>
          <a:lstStyle/>
          <a:p>
            <a:pPr>
              <a:buClr>
                <a:srgbClr val="1D579B"/>
              </a:buClr>
              <a:buFont typeface="Arial" panose="020B0604020202020204" pitchFamily="34" charset="0"/>
              <a:buChar char="•"/>
            </a:pPr>
            <a:r>
              <a:rPr lang="en-US" sz="2200" dirty="0"/>
              <a:t>Final pay is required when an employee is separated and all other jobs are terminated or retired.</a:t>
            </a:r>
          </a:p>
          <a:p>
            <a:pPr>
              <a:buClr>
                <a:srgbClr val="1D579B"/>
              </a:buClr>
              <a:buFont typeface="Arial" panose="020B0604020202020204" pitchFamily="34" charset="0"/>
              <a:buChar char="•"/>
            </a:pPr>
            <a:r>
              <a:rPr lang="en-US" sz="2200" dirty="0"/>
              <a:t>The termination and retirement templates provide a link for initiating final pay after entering the template. Access to the link, </a:t>
            </a:r>
            <a:r>
              <a:rPr lang="en-US" sz="2200" b="1" dirty="0"/>
              <a:t>Add Payroll Request</a:t>
            </a:r>
            <a:r>
              <a:rPr lang="en-US" sz="2200" dirty="0"/>
              <a:t>, is determined by UCI business process and requires a separate security role.</a:t>
            </a:r>
          </a:p>
          <a:p>
            <a:pPr>
              <a:buClr>
                <a:srgbClr val="1D579B"/>
              </a:buClr>
              <a:buFont typeface="Arial" panose="020B0604020202020204" pitchFamily="34" charset="0"/>
              <a:buChar char="•"/>
            </a:pPr>
            <a:r>
              <a:rPr lang="en-US" sz="2200" dirty="0"/>
              <a:t>For additional information on final pay, refer to the </a:t>
            </a:r>
            <a:r>
              <a:rPr lang="en-US" sz="2200" b="1" dirty="0"/>
              <a:t>Payroll</a:t>
            </a:r>
            <a:r>
              <a:rPr lang="en-US" sz="2200" dirty="0"/>
              <a:t> course: </a:t>
            </a:r>
            <a:r>
              <a:rPr lang="en-US" sz="2200" i="1" dirty="0"/>
              <a:t>Payroll Requests</a:t>
            </a:r>
            <a:r>
              <a:rPr lang="en-US" sz="2200" dirty="0"/>
              <a:t>.</a:t>
            </a:r>
          </a:p>
        </p:txBody>
      </p:sp>
      <p:sp>
        <p:nvSpPr>
          <p:cNvPr id="5" name="Title 4"/>
          <p:cNvSpPr>
            <a:spLocks noGrp="1"/>
          </p:cNvSpPr>
          <p:nvPr>
            <p:ph type="title"/>
          </p:nvPr>
        </p:nvSpPr>
        <p:spPr>
          <a:xfrm>
            <a:off x="43751" y="40224"/>
            <a:ext cx="8227181" cy="850911"/>
          </a:xfrm>
        </p:spPr>
        <p:txBody>
          <a:bodyPr vert="horz" lIns="91440" tIns="45720" rIns="91440" bIns="45720" rtlCol="0" anchor="ctr">
            <a:normAutofit/>
          </a:bodyPr>
          <a:lstStyle/>
          <a:p>
            <a:r>
              <a:rPr lang="en-US" sz="3600" b="1" dirty="0">
                <a:solidFill>
                  <a:srgbClr val="1E4386"/>
                </a:solidFill>
                <a:latin typeface="Arial" panose="020B0604020202020204" pitchFamily="34" charset="0"/>
                <a:cs typeface="Arial" panose="020B0604020202020204" pitchFamily="34" charset="0"/>
              </a:rPr>
              <a:t>Retirement – Final Pay</a:t>
            </a:r>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8968" y="4167797"/>
            <a:ext cx="5911964" cy="19626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a:spLocks noChangeArrowheads="1"/>
          </p:cNvSpPr>
          <p:nvPr/>
        </p:nvSpPr>
        <p:spPr bwMode="auto">
          <a:xfrm>
            <a:off x="2547070" y="5712186"/>
            <a:ext cx="1133269" cy="212294"/>
          </a:xfrm>
          <a:prstGeom prst="rect">
            <a:avLst/>
          </a:prstGeom>
          <a:noFill/>
          <a:ln w="1905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Tree>
    <p:custDataLst>
      <p:tags r:id="rId1"/>
    </p:custDataLst>
    <p:extLst>
      <p:ext uri="{BB962C8B-B14F-4D97-AF65-F5344CB8AC3E}">
        <p14:creationId xmlns:p14="http://schemas.microsoft.com/office/powerpoint/2010/main" val="10143490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4505"/>
            <a:ext cx="8229600" cy="4160520"/>
          </a:xfrm>
        </p:spPr>
        <p:txBody>
          <a:bodyPr>
            <a:normAutofit/>
          </a:bodyPr>
          <a:lstStyle/>
          <a:p>
            <a:pPr>
              <a:buClr>
                <a:srgbClr val="1D579B"/>
              </a:buClr>
              <a:buFont typeface="Arial" panose="020B0604020202020204" pitchFamily="34" charset="0"/>
              <a:buChar char="•"/>
            </a:pPr>
            <a:r>
              <a:rPr lang="en-US" sz="2000" dirty="0"/>
              <a:t>Watch as your instructor demonstrates how to initiate a retirement template transaction in UCPath.</a:t>
            </a:r>
          </a:p>
          <a:p>
            <a:pPr>
              <a:buClr>
                <a:srgbClr val="1D579B"/>
              </a:buClr>
              <a:buFont typeface="Arial" panose="020B0604020202020204" pitchFamily="34" charset="0"/>
              <a:buChar char="•"/>
            </a:pPr>
            <a:r>
              <a:rPr lang="en-US" sz="2000" dirty="0"/>
              <a:t>Follow along using the UCPath Help topic.</a:t>
            </a:r>
          </a:p>
          <a:p>
            <a:pPr lvl="1">
              <a:buFont typeface="Courier New" panose="02070309020205020404" pitchFamily="49" charset="0"/>
              <a:buChar char="o"/>
            </a:pPr>
            <a:r>
              <a:rPr lang="en-US" sz="2000" dirty="0"/>
              <a:t>Open the </a:t>
            </a:r>
            <a:r>
              <a:rPr lang="en-US" sz="2000" dirty="0">
                <a:hlinkClick r:id="rId4"/>
              </a:rPr>
              <a:t>UCPath Help site</a:t>
            </a:r>
            <a:r>
              <a:rPr lang="en-US" sz="2000" dirty="0"/>
              <a:t> and refer to the </a:t>
            </a:r>
            <a:r>
              <a:rPr lang="en-US" sz="2000" i="1" dirty="0"/>
              <a:t>Initiate Retirement Template Transaction </a:t>
            </a:r>
            <a:r>
              <a:rPr lang="en-US" sz="2000" dirty="0"/>
              <a:t>topic.</a:t>
            </a:r>
          </a:p>
          <a:p>
            <a:pPr lvl="1">
              <a:buFont typeface="Courier New" panose="02070309020205020404" pitchFamily="49" charset="0"/>
              <a:buChar char="o"/>
            </a:pPr>
            <a:r>
              <a:rPr lang="en-US" sz="2000" dirty="0"/>
              <a:t>Launch the </a:t>
            </a:r>
            <a:r>
              <a:rPr lang="en-US" sz="2000" b="1" dirty="0"/>
              <a:t>See It </a:t>
            </a:r>
            <a:r>
              <a:rPr lang="en-US" sz="2000" dirty="0"/>
              <a:t>version of the topic.</a:t>
            </a:r>
          </a:p>
          <a:p>
            <a:pPr>
              <a:buClr>
                <a:srgbClr val="1D579B"/>
              </a:buClr>
              <a:buFont typeface="Arial" panose="020B0604020202020204" pitchFamily="34" charset="0"/>
              <a:buChar char="•"/>
            </a:pPr>
            <a:r>
              <a:rPr lang="en-US" sz="2000" dirty="0"/>
              <a:t>At the end of the demonstration, you will have the opportunity to practice this task.</a:t>
            </a:r>
          </a:p>
        </p:txBody>
      </p:sp>
      <p:sp>
        <p:nvSpPr>
          <p:cNvPr id="3" name="Text Placeholder 2"/>
          <p:cNvSpPr>
            <a:spLocks noGrp="1"/>
          </p:cNvSpPr>
          <p:nvPr>
            <p:ph type="body" idx="10"/>
          </p:nvPr>
        </p:nvSpPr>
        <p:spPr>
          <a:xfrm>
            <a:off x="457200" y="1114425"/>
            <a:ext cx="8229600" cy="640080"/>
          </a:xfrm>
        </p:spPr>
        <p:txBody>
          <a:bodyPr>
            <a:normAutofit/>
          </a:bodyPr>
          <a:lstStyle/>
          <a:p>
            <a:r>
              <a:rPr lang="en-US" dirty="0"/>
              <a:t>Initiate Retirement Template Transaction</a:t>
            </a:r>
          </a:p>
        </p:txBody>
      </p:sp>
      <p:sp>
        <p:nvSpPr>
          <p:cNvPr id="4" name="Title 3"/>
          <p:cNvSpPr>
            <a:spLocks noGrp="1"/>
          </p:cNvSpPr>
          <p:nvPr>
            <p:ph type="title"/>
          </p:nvPr>
        </p:nvSpPr>
        <p:spPr/>
        <p:txBody>
          <a:bodyPr/>
          <a:lstStyle/>
          <a:p>
            <a:r>
              <a:rPr lang="en-US" dirty="0"/>
              <a:t>Instructor Demo</a:t>
            </a:r>
          </a:p>
        </p:txBody>
      </p:sp>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94024" y="4074982"/>
            <a:ext cx="2622601" cy="252584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7421" y="185204"/>
            <a:ext cx="717607" cy="717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8727920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051011" y="1371600"/>
            <a:ext cx="7654078" cy="5029200"/>
          </a:xfrm>
        </p:spPr>
        <p:txBody>
          <a:bodyPr>
            <a:normAutofit/>
          </a:bodyPr>
          <a:lstStyle/>
          <a:p>
            <a:pPr marL="0" indent="0">
              <a:buNone/>
            </a:pPr>
            <a:r>
              <a:rPr lang="en-US" sz="2600" b="1" i="1" dirty="0"/>
              <a:t>Having completed this module, you should now be able to:</a:t>
            </a:r>
          </a:p>
          <a:p>
            <a:pPr marL="0" indent="0">
              <a:buNone/>
            </a:pPr>
            <a:endParaRPr lang="en-US" sz="2600" b="1" i="1" dirty="0"/>
          </a:p>
          <a:p>
            <a:pPr>
              <a:buClr>
                <a:srgbClr val="1D579B"/>
              </a:buClr>
              <a:buFont typeface="Arial" panose="020B0604020202020204" pitchFamily="34" charset="0"/>
              <a:buChar char="•"/>
            </a:pPr>
            <a:r>
              <a:rPr lang="en-US" sz="2600" dirty="0"/>
              <a:t>Describe the key system steps to complete a retirement template transaction.</a:t>
            </a:r>
          </a:p>
          <a:p>
            <a:pPr>
              <a:buClr>
                <a:srgbClr val="1D579B"/>
              </a:buClr>
              <a:buFont typeface="Arial" panose="020B0604020202020204" pitchFamily="34" charset="0"/>
              <a:buChar char="•"/>
            </a:pPr>
            <a:r>
              <a:rPr lang="en-US" sz="2600" dirty="0"/>
              <a:t>Initiate a retirement template transaction.</a:t>
            </a:r>
          </a:p>
        </p:txBody>
      </p:sp>
      <p:sp>
        <p:nvSpPr>
          <p:cNvPr id="4" name="Title 3"/>
          <p:cNvSpPr>
            <a:spLocks noGrp="1"/>
          </p:cNvSpPr>
          <p:nvPr>
            <p:ph type="title"/>
          </p:nvPr>
        </p:nvSpPr>
        <p:spPr/>
        <p:txBody>
          <a:bodyPr/>
          <a:lstStyle/>
          <a:p>
            <a:r>
              <a:rPr lang="en-US" dirty="0"/>
              <a:t>Lesson Objectives Review</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957" y="1371599"/>
            <a:ext cx="574054" cy="587829"/>
          </a:xfrm>
          <a:prstGeom prst="rect">
            <a:avLst/>
          </a:prstGeom>
        </p:spPr>
      </p:pic>
    </p:spTree>
    <p:custDataLst>
      <p:tags r:id="rId1"/>
    </p:custDataLst>
    <p:extLst>
      <p:ext uri="{BB962C8B-B14F-4D97-AF65-F5344CB8AC3E}">
        <p14:creationId xmlns:p14="http://schemas.microsoft.com/office/powerpoint/2010/main" val="33670994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3093" y="1543624"/>
            <a:ext cx="8229600" cy="4160520"/>
          </a:xfrm>
        </p:spPr>
        <p:txBody>
          <a:bodyPr>
            <a:normAutofit/>
          </a:bodyPr>
          <a:lstStyle/>
          <a:p>
            <a:r>
              <a:rPr lang="en-US" sz="2400" dirty="0"/>
              <a:t>You now have the opportunity to assess your knowledge of the information presented in this module.</a:t>
            </a:r>
          </a:p>
          <a:p>
            <a:r>
              <a:rPr lang="en-US" sz="2400" dirty="0"/>
              <a:t>The questions and answers presented in this review help you to determine whether you remember and understand the important points.</a:t>
            </a:r>
          </a:p>
        </p:txBody>
      </p:sp>
      <p:sp>
        <p:nvSpPr>
          <p:cNvPr id="4" name="Title 3"/>
          <p:cNvSpPr>
            <a:spLocks noGrp="1"/>
          </p:cNvSpPr>
          <p:nvPr>
            <p:ph type="title"/>
          </p:nvPr>
        </p:nvSpPr>
        <p:spPr/>
        <p:txBody>
          <a:bodyPr/>
          <a:lstStyle/>
          <a:p>
            <a:r>
              <a:rPr lang="en-US" dirty="0"/>
              <a:t>Knowledge Check</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0231" y="3396669"/>
            <a:ext cx="2650970" cy="2650970"/>
          </a:xfrm>
          <a:prstGeom prst="rect">
            <a:avLst/>
          </a:prstGeom>
        </p:spPr>
      </p:pic>
    </p:spTree>
    <p:custDataLst>
      <p:tags r:id="rId1"/>
    </p:custDataLst>
    <p:extLst>
      <p:ext uri="{BB962C8B-B14F-4D97-AF65-F5344CB8AC3E}">
        <p14:creationId xmlns:p14="http://schemas.microsoft.com/office/powerpoint/2010/main" val="13430613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a:spcBef>
                <a:spcPts val="1000"/>
              </a:spcBef>
            </a:pPr>
            <a:r>
              <a:rPr lang="en-US" dirty="0"/>
              <a:t>The </a:t>
            </a:r>
            <a:r>
              <a:rPr lang="en-US" b="1" dirty="0"/>
              <a:t>Last Date Worked </a:t>
            </a:r>
            <a:r>
              <a:rPr lang="en-US" dirty="0"/>
              <a:t>must be after the </a:t>
            </a:r>
            <a:r>
              <a:rPr lang="en-US" b="1" dirty="0"/>
              <a:t>Job Effective Date</a:t>
            </a:r>
            <a:r>
              <a:rPr lang="en-US" dirty="0"/>
              <a:t>.</a:t>
            </a:r>
          </a:p>
        </p:txBody>
      </p:sp>
      <p:sp>
        <p:nvSpPr>
          <p:cNvPr id="4" name="Title 3"/>
          <p:cNvSpPr>
            <a:spLocks noGrp="1"/>
          </p:cNvSpPr>
          <p:nvPr>
            <p:ph type="title"/>
          </p:nvPr>
        </p:nvSpPr>
        <p:spPr/>
        <p:txBody>
          <a:bodyPr/>
          <a:lstStyle/>
          <a:p>
            <a:r>
              <a:rPr lang="en-US" dirty="0"/>
              <a:t>True or False</a:t>
            </a:r>
          </a:p>
        </p:txBody>
      </p:sp>
      <p:sp>
        <p:nvSpPr>
          <p:cNvPr id="7" name="TextBox 6">
            <a:hlinkClick r:id="rId4" action="ppaction://hlinksldjump"/>
          </p:cNvPr>
          <p:cNvSpPr txBox="1"/>
          <p:nvPr/>
        </p:nvSpPr>
        <p:spPr>
          <a:xfrm>
            <a:off x="3756660" y="5524023"/>
            <a:ext cx="1402080" cy="369332"/>
          </a:xfrm>
          <a:prstGeom prst="rect">
            <a:avLst/>
          </a:prstGeom>
          <a:solidFill>
            <a:srgbClr val="FFC000"/>
          </a:solidFill>
          <a:ln>
            <a:solidFill>
              <a:schemeClr val="tx1"/>
            </a:solidFill>
          </a:ln>
        </p:spPr>
        <p:txBody>
          <a:bodyPr wrap="square" rtlCol="0">
            <a:spAutoFit/>
          </a:bodyPr>
          <a:lstStyle/>
          <a:p>
            <a:pPr algn="ctr"/>
            <a:r>
              <a:rPr lang="en-US" b="1" dirty="0"/>
              <a:t>NEXT</a:t>
            </a:r>
          </a:p>
        </p:txBody>
      </p:sp>
      <p:sp>
        <p:nvSpPr>
          <p:cNvPr id="9" name="Rounded Rectangle 8"/>
          <p:cNvSpPr/>
          <p:nvPr/>
        </p:nvSpPr>
        <p:spPr>
          <a:xfrm>
            <a:off x="1318262" y="3051629"/>
            <a:ext cx="2859314" cy="2075543"/>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bg1"/>
                </a:solidFill>
              </a:rPr>
              <a:t>True</a:t>
            </a:r>
            <a:endParaRPr lang="en-US" sz="3200" b="1" dirty="0">
              <a:solidFill>
                <a:schemeClr val="bg1"/>
              </a:solidFill>
            </a:endParaRPr>
          </a:p>
        </p:txBody>
      </p:sp>
      <p:sp>
        <p:nvSpPr>
          <p:cNvPr id="10" name="Rounded Rectangle 9"/>
          <p:cNvSpPr/>
          <p:nvPr/>
        </p:nvSpPr>
        <p:spPr>
          <a:xfrm>
            <a:off x="4879101" y="3040290"/>
            <a:ext cx="2859314" cy="2075543"/>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False</a:t>
            </a:r>
            <a:endParaRPr lang="en-US" sz="3200" b="1" dirty="0"/>
          </a:p>
        </p:txBody>
      </p:sp>
    </p:spTree>
    <p:custDataLst>
      <p:tags r:id="rId1"/>
    </p:custDataLst>
    <p:extLst>
      <p:ext uri="{BB962C8B-B14F-4D97-AF65-F5344CB8AC3E}">
        <p14:creationId xmlns:p14="http://schemas.microsoft.com/office/powerpoint/2010/main" val="1061711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FF0000"/>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00B05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488" y="1371600"/>
            <a:ext cx="8485632" cy="4800600"/>
          </a:xfrm>
        </p:spPr>
        <p:txBody>
          <a:bodyPr>
            <a:normAutofit/>
          </a:bodyPr>
          <a:lstStyle/>
          <a:p>
            <a:pPr marL="0" indent="0">
              <a:buClr>
                <a:srgbClr val="1D579B"/>
              </a:buClr>
              <a:buNone/>
            </a:pPr>
            <a:r>
              <a:rPr lang="en-US" dirty="0"/>
              <a:t>Use the retire template for either academic or staff employees when:</a:t>
            </a:r>
          </a:p>
        </p:txBody>
      </p:sp>
      <p:sp>
        <p:nvSpPr>
          <p:cNvPr id="4" name="Title 3"/>
          <p:cNvSpPr>
            <a:spLocks noGrp="1"/>
          </p:cNvSpPr>
          <p:nvPr>
            <p:ph type="title"/>
          </p:nvPr>
        </p:nvSpPr>
        <p:spPr/>
        <p:txBody>
          <a:bodyPr/>
          <a:lstStyle/>
          <a:p>
            <a:r>
              <a:rPr lang="en-US" dirty="0"/>
              <a:t>Multiple Choice</a:t>
            </a:r>
          </a:p>
        </p:txBody>
      </p:sp>
      <p:sp>
        <p:nvSpPr>
          <p:cNvPr id="8" name="TextBox 7"/>
          <p:cNvSpPr txBox="1"/>
          <p:nvPr/>
        </p:nvSpPr>
        <p:spPr>
          <a:xfrm>
            <a:off x="973438" y="2664443"/>
            <a:ext cx="5676900" cy="646331"/>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a:t>A. An employee decides to resign his or her employment</a:t>
            </a:r>
          </a:p>
        </p:txBody>
      </p:sp>
      <p:sp>
        <p:nvSpPr>
          <p:cNvPr id="9" name="TextBox 8"/>
          <p:cNvSpPr txBox="1"/>
          <p:nvPr/>
        </p:nvSpPr>
        <p:spPr>
          <a:xfrm>
            <a:off x="973437" y="3482997"/>
            <a:ext cx="5676901"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defRPr b="1"/>
            </a:lvl1pPr>
          </a:lstStyle>
          <a:p>
            <a:r>
              <a:rPr lang="en-US" dirty="0"/>
              <a:t>B. An employee retires</a:t>
            </a:r>
          </a:p>
        </p:txBody>
      </p:sp>
      <p:sp>
        <p:nvSpPr>
          <p:cNvPr id="10" name="TextBox 9"/>
          <p:cNvSpPr txBox="1"/>
          <p:nvPr/>
        </p:nvSpPr>
        <p:spPr>
          <a:xfrm>
            <a:off x="973437" y="3999071"/>
            <a:ext cx="5676901"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defRPr b="1"/>
            </a:lvl1pPr>
          </a:lstStyle>
          <a:p>
            <a:r>
              <a:rPr lang="en-US" dirty="0"/>
              <a:t>C. A Location decides to lay off an employee </a:t>
            </a:r>
          </a:p>
        </p:txBody>
      </p:sp>
      <p:sp>
        <p:nvSpPr>
          <p:cNvPr id="11" name="TextBox 10"/>
          <p:cNvSpPr txBox="1"/>
          <p:nvPr/>
        </p:nvSpPr>
        <p:spPr>
          <a:xfrm>
            <a:off x="973437" y="4515145"/>
            <a:ext cx="5676901"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defRPr b="1"/>
            </a:lvl1pPr>
          </a:lstStyle>
          <a:p>
            <a:r>
              <a:rPr lang="en-US" dirty="0"/>
              <a:t>D. All of the above</a:t>
            </a:r>
          </a:p>
        </p:txBody>
      </p:sp>
      <p:sp>
        <p:nvSpPr>
          <p:cNvPr id="12" name="TextBox 11"/>
          <p:cNvSpPr txBox="1"/>
          <p:nvPr/>
        </p:nvSpPr>
        <p:spPr>
          <a:xfrm>
            <a:off x="973437" y="5018491"/>
            <a:ext cx="5676901"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defRPr b="1"/>
            </a:lvl1pPr>
          </a:lstStyle>
          <a:p>
            <a:r>
              <a:rPr lang="en-US" dirty="0"/>
              <a:t>E. A and C</a:t>
            </a:r>
          </a:p>
        </p:txBody>
      </p:sp>
      <p:sp>
        <p:nvSpPr>
          <p:cNvPr id="13" name="TextBox 12">
            <a:hlinkClick r:id="rId4" action="ppaction://hlinksldjump"/>
          </p:cNvPr>
          <p:cNvSpPr txBox="1"/>
          <p:nvPr/>
        </p:nvSpPr>
        <p:spPr>
          <a:xfrm>
            <a:off x="3872865" y="5869875"/>
            <a:ext cx="1402080" cy="369332"/>
          </a:xfrm>
          <a:prstGeom prst="rect">
            <a:avLst/>
          </a:prstGeom>
          <a:solidFill>
            <a:srgbClr val="FFC000"/>
          </a:solidFill>
          <a:ln>
            <a:solidFill>
              <a:schemeClr val="tx1"/>
            </a:solidFill>
          </a:ln>
        </p:spPr>
        <p:txBody>
          <a:bodyPr wrap="square" rtlCol="0">
            <a:spAutoFit/>
          </a:bodyPr>
          <a:lstStyle/>
          <a:p>
            <a:pPr algn="ctr"/>
            <a:r>
              <a:rPr lang="en-US" b="1" dirty="0"/>
              <a:t>NEXT</a:t>
            </a:r>
          </a:p>
        </p:txBody>
      </p:sp>
    </p:spTree>
    <p:custDataLst>
      <p:tags r:id="rId1"/>
    </p:custDataLst>
    <p:extLst>
      <p:ext uri="{BB962C8B-B14F-4D97-AF65-F5344CB8AC3E}">
        <p14:creationId xmlns:p14="http://schemas.microsoft.com/office/powerpoint/2010/main" val="3566675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9"/>
                                        </p:tgtEl>
                                        <p:attrNameLst>
                                          <p:attrName>fillcolor</p:attrName>
                                        </p:attrNameLst>
                                      </p:cBhvr>
                                      <p:to>
                                        <a:srgbClr val="00B050"/>
                                      </p:to>
                                    </p:animClr>
                                    <p:set>
                                      <p:cBhvr>
                                        <p:cTn id="7" dur="1000" fill="hold"/>
                                        <p:tgtEl>
                                          <p:spTgt spid="9"/>
                                        </p:tgtEl>
                                        <p:attrNameLst>
                                          <p:attrName>fill.type</p:attrName>
                                        </p:attrNameLst>
                                      </p:cBhvr>
                                      <p:to>
                                        <p:strVal val="solid"/>
                                      </p:to>
                                    </p:set>
                                    <p:set>
                                      <p:cBhvr>
                                        <p:cTn id="8" dur="1000" fill="hold"/>
                                        <p:tgtEl>
                                          <p:spTgt spid="9"/>
                                        </p:tgtEl>
                                        <p:attrNameLst>
                                          <p:attrName>fill.on</p:attrName>
                                        </p:attrNameLst>
                                      </p:cBhvr>
                                      <p:to>
                                        <p:strVal val="tru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8"/>
                                        </p:tgtEl>
                                        <p:attrNameLst>
                                          <p:attrName>fillcolor</p:attrName>
                                        </p:attrNameLst>
                                      </p:cBhvr>
                                      <p:to>
                                        <a:srgbClr val="FF0000"/>
                                      </p:to>
                                    </p:animClr>
                                    <p:set>
                                      <p:cBhvr>
                                        <p:cTn id="14" dur="2000" fill="hold"/>
                                        <p:tgtEl>
                                          <p:spTgt spid="8"/>
                                        </p:tgtEl>
                                        <p:attrNameLst>
                                          <p:attrName>fill.type</p:attrName>
                                        </p:attrNameLst>
                                      </p:cBhvr>
                                      <p:to>
                                        <p:strVal val="solid"/>
                                      </p:to>
                                    </p:set>
                                    <p:set>
                                      <p:cBhvr>
                                        <p:cTn id="15" dur="2000" fill="hold"/>
                                        <p:tgtEl>
                                          <p:spTgt spid="8"/>
                                        </p:tgtEl>
                                        <p:attrNameLst>
                                          <p:attrName>fill.on</p:attrName>
                                        </p:attrNameLst>
                                      </p:cBhvr>
                                      <p:to>
                                        <p:strVal val="tru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0"/>
                                        </p:tgtEl>
                                        <p:attrNameLst>
                                          <p:attrName>fillcolor</p:attrName>
                                        </p:attrNameLst>
                                      </p:cBhvr>
                                      <p:to>
                                        <a:srgbClr val="FF0000"/>
                                      </p:to>
                                    </p:animClr>
                                    <p:set>
                                      <p:cBhvr>
                                        <p:cTn id="21" dur="2000" fill="hold"/>
                                        <p:tgtEl>
                                          <p:spTgt spid="10"/>
                                        </p:tgtEl>
                                        <p:attrNameLst>
                                          <p:attrName>fill.type</p:attrName>
                                        </p:attrNameLst>
                                      </p:cBhvr>
                                      <p:to>
                                        <p:strVal val="solid"/>
                                      </p:to>
                                    </p:set>
                                    <p:set>
                                      <p:cBhvr>
                                        <p:cTn id="22" dur="2000" fill="hold"/>
                                        <p:tgtEl>
                                          <p:spTgt spid="10"/>
                                        </p:tgtEl>
                                        <p:attrNameLst>
                                          <p:attrName>fill.on</p:attrName>
                                        </p:attrNameLst>
                                      </p:cBhvr>
                                      <p:to>
                                        <p:strVal val="tru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FF0000"/>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1000" fill="hold"/>
                                        <p:tgtEl>
                                          <p:spTgt spid="12"/>
                                        </p:tgtEl>
                                        <p:attrNameLst>
                                          <p:attrName>fillcolor</p:attrName>
                                        </p:attrNameLst>
                                      </p:cBhvr>
                                      <p:to>
                                        <a:srgbClr val="FF0000"/>
                                      </p:to>
                                    </p:animClr>
                                    <p:set>
                                      <p:cBhvr>
                                        <p:cTn id="35" dur="1000" fill="hold"/>
                                        <p:tgtEl>
                                          <p:spTgt spid="12"/>
                                        </p:tgtEl>
                                        <p:attrNameLst>
                                          <p:attrName>fill.type</p:attrName>
                                        </p:attrNameLst>
                                      </p:cBhvr>
                                      <p:to>
                                        <p:strVal val="solid"/>
                                      </p:to>
                                    </p:set>
                                    <p:set>
                                      <p:cBhvr>
                                        <p:cTn id="36" dur="1000" fill="hold"/>
                                        <p:tgtEl>
                                          <p:spTgt spid="12"/>
                                        </p:tgtEl>
                                        <p:attrNameLst>
                                          <p:attrName>fill.on</p:attrName>
                                        </p:attrNameLst>
                                      </p:cBhvr>
                                      <p:to>
                                        <p:strVal val="tru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nextCondLst>
                <p:cond evt="onClick" delay="0">
                  <p:tgtEl>
                    <p:spTgt spid="1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567" y="40224"/>
            <a:ext cx="9143999" cy="850911"/>
          </a:xfrm>
        </p:spPr>
        <p:txBody>
          <a:bodyPr vert="horz" lIns="91440" tIns="45720" rIns="91440" bIns="45720" rtlCol="0" anchor="ctr">
            <a:noAutofit/>
          </a:bodyPr>
          <a:lstStyle/>
          <a:p>
            <a:r>
              <a:rPr lang="en-US" sz="3600" b="1" dirty="0">
                <a:solidFill>
                  <a:srgbClr val="1E4386"/>
                </a:solidFill>
                <a:latin typeface="Arial" panose="020B0604020202020204" pitchFamily="34" charset="0"/>
                <a:cs typeface="Arial" panose="020B0604020202020204" pitchFamily="34" charset="0"/>
              </a:rPr>
              <a:t>Personal Data Change Methods (cont’d)</a:t>
            </a:r>
          </a:p>
        </p:txBody>
      </p:sp>
      <p:sp>
        <p:nvSpPr>
          <p:cNvPr id="8" name="Content Placeholder 5"/>
          <p:cNvSpPr txBox="1">
            <a:spLocks/>
          </p:cNvSpPr>
          <p:nvPr/>
        </p:nvSpPr>
        <p:spPr>
          <a:xfrm>
            <a:off x="382386" y="1230283"/>
            <a:ext cx="8477835" cy="4800600"/>
          </a:xfrm>
          <a:prstGeom prst="rect">
            <a:avLst/>
          </a:prstGeom>
          <a:effectLst>
            <a:glow rad="101600">
              <a:schemeClr val="accent3">
                <a:satMod val="175000"/>
                <a:alpha val="40000"/>
              </a:schemeClr>
            </a:glow>
          </a:effectLst>
          <a:scene3d>
            <a:camera prst="orthographicFront"/>
            <a:lightRig rig="threePt" dir="t"/>
          </a:scene3d>
          <a:sp3d>
            <a:bevelT w="165100" prst="coolSlant"/>
          </a:sp3d>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4A4"/>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4A4"/>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428750" indent="-514350" algn="l" defTabSz="914400" rtl="0" eaLnBrk="1" latinLnBrk="0" hangingPunct="1">
              <a:lnSpc>
                <a:spcPct val="90000"/>
              </a:lnSpc>
              <a:spcBef>
                <a:spcPts val="500"/>
              </a:spcBef>
              <a:buClr>
                <a:srgbClr val="0064A4"/>
              </a:buClr>
              <a:buFont typeface="+mj-lt"/>
              <a:buAutoNum type="romanLcPeriod"/>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defRPr/>
            </a:pPr>
            <a:r>
              <a:rPr kumimoji="0" lang="en-US" sz="2200" b="1" i="0" u="none" strike="noStrike" kern="1200" cap="none" spc="0" normalizeH="0" baseline="0" noProof="0" dirty="0" smtClean="0">
                <a:ln>
                  <a:noFill/>
                </a:ln>
                <a:solidFill>
                  <a:srgbClr val="0064A4"/>
                </a:solidFill>
                <a:effectLst/>
                <a:uLnTx/>
                <a:uFillTx/>
                <a:latin typeface="Arial" panose="020B0604020202020204" pitchFamily="34" charset="0"/>
                <a:ea typeface="+mn-ea"/>
                <a:cs typeface="Arial" panose="020B0604020202020204" pitchFamily="34" charset="0"/>
              </a:rPr>
              <a:t>Submit “Ask</a:t>
            </a:r>
            <a:r>
              <a:rPr kumimoji="0" lang="en-US" sz="2200" b="1" i="0" u="none" strike="noStrike" kern="1200" cap="none" spc="0" normalizeH="0" noProof="0" dirty="0" smtClean="0">
                <a:ln>
                  <a:noFill/>
                </a:ln>
                <a:solidFill>
                  <a:srgbClr val="0064A4"/>
                </a:solidFill>
                <a:effectLst/>
                <a:uLnTx/>
                <a:uFillTx/>
                <a:latin typeface="Arial" panose="020B0604020202020204" pitchFamily="34" charset="0"/>
                <a:ea typeface="+mn-ea"/>
                <a:cs typeface="Arial" panose="020B0604020202020204" pitchFamily="34" charset="0"/>
              </a:rPr>
              <a:t> UCPath” </a:t>
            </a:r>
            <a:r>
              <a:rPr kumimoji="0" lang="en-US" sz="2200" b="1" i="0" u="none" strike="noStrike" kern="1200" cap="none" spc="0" normalizeH="0" noProof="0" dirty="0" smtClean="0">
                <a:ln>
                  <a:noFill/>
                </a:ln>
                <a:solidFill>
                  <a:srgbClr val="0064A4"/>
                </a:solidFill>
                <a:effectLst/>
                <a:uLnTx/>
                <a:uFillTx/>
                <a:latin typeface="Arial" panose="020B0604020202020204" pitchFamily="34" charset="0"/>
                <a:ea typeface="+mn-ea"/>
                <a:cs typeface="Arial" panose="020B0604020202020204" pitchFamily="34" charset="0"/>
              </a:rPr>
              <a:t>ticket </a:t>
            </a:r>
            <a:r>
              <a:rPr lang="en-US" sz="2200" b="1" dirty="0">
                <a:solidFill>
                  <a:srgbClr val="0064A4"/>
                </a:solidFill>
              </a:rPr>
              <a:t>on Behalf of Employee</a:t>
            </a:r>
            <a:r>
              <a:rPr lang="en-US" sz="2200" b="1" dirty="0" smtClean="0">
                <a:solidFill>
                  <a:srgbClr val="0064A4"/>
                </a:solidFill>
              </a:rPr>
              <a:t>*</a:t>
            </a:r>
            <a:endParaRPr kumimoji="0" lang="en-US" sz="2200" b="1" i="0" u="none" strike="noStrike" kern="1200" cap="none" spc="0" normalizeH="0" baseline="0" noProof="0" dirty="0">
              <a:ln>
                <a:noFill/>
              </a:ln>
              <a:solidFill>
                <a:srgbClr val="0064A4"/>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90000"/>
              </a:lnSpc>
              <a:spcBef>
                <a:spcPts val="1200"/>
              </a:spcBef>
              <a:spcAft>
                <a:spcPts val="0"/>
              </a:spcAft>
              <a:buClr>
                <a:srgbClr val="0064A4"/>
              </a:buClr>
              <a:buSzTx/>
              <a:buNone/>
              <a:tabLst/>
              <a:defRPr/>
            </a:pP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This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method is used when </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the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Initiator is requested to update certain personal information </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or submit a UCPC ticket “on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behalf </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of”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an employee. Examples include </a:t>
            </a:r>
            <a:r>
              <a:rPr kumimoji="0" lang="en-US" sz="2000" b="1"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Legal Name, Date of Birth, Address, Phone number, </a:t>
            </a:r>
            <a:r>
              <a:rPr kumimoji="0" lang="en-US" sz="2000" b="1"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gender, etc.</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457200" lvl="1" indent="0">
              <a:spcBef>
                <a:spcPts val="1200"/>
              </a:spcBef>
              <a:buNone/>
              <a:defRPr/>
            </a:pPr>
            <a:r>
              <a:rPr lang="en-US" sz="2000" dirty="0">
                <a:solidFill>
                  <a:sysClr val="windowText" lastClr="000000"/>
                </a:solidFill>
              </a:rPr>
              <a:t>Location initiates a case and UCPC WFA team enters the update directly in UCPath. For example, for a gender marker change, the employee must submit a copy of a government issued ID, which indicates gender, to substantiate the request.</a:t>
            </a:r>
          </a:p>
          <a:p>
            <a:pPr marL="182880" indent="0">
              <a:spcBef>
                <a:spcPts val="1800"/>
              </a:spcBef>
              <a:buNone/>
              <a:defRPr/>
            </a:pPr>
            <a:endParaRPr lang="en-US" sz="1600" dirty="0">
              <a:solidFill>
                <a:schemeClr val="tx1">
                  <a:lumMod val="65000"/>
                  <a:lumOff val="35000"/>
                </a:schemeClr>
              </a:solidFill>
            </a:endParaRPr>
          </a:p>
          <a:p>
            <a:pPr marL="182880" indent="0">
              <a:spcBef>
                <a:spcPts val="1800"/>
              </a:spcBef>
              <a:buNone/>
              <a:defRPr/>
            </a:pPr>
            <a:r>
              <a:rPr lang="en-US" sz="1600" dirty="0" smtClean="0">
                <a:solidFill>
                  <a:schemeClr val="tx1">
                    <a:lumMod val="65000"/>
                    <a:lumOff val="35000"/>
                  </a:schemeClr>
                </a:solidFill>
              </a:rPr>
              <a:t>* </a:t>
            </a:r>
            <a:r>
              <a:rPr lang="en-US" sz="1600" dirty="0">
                <a:solidFill>
                  <a:schemeClr val="tx1">
                    <a:lumMod val="65000"/>
                    <a:lumOff val="35000"/>
                  </a:schemeClr>
                </a:solidFill>
              </a:rPr>
              <a:t>A special security role must be granted in order to enter transactions on behalf of an employee</a:t>
            </a:r>
            <a:endParaRPr kumimoji="0" lang="en-US" sz="1600" b="0" i="0" u="none" strike="noStrike" kern="1200" cap="none" spc="0" normalizeH="0" baseline="0" noProof="0" dirty="0">
              <a:ln>
                <a:noFill/>
              </a:ln>
              <a:solidFill>
                <a:schemeClr val="tx1">
                  <a:lumMod val="65000"/>
                  <a:lumOff val="35000"/>
                </a:schemeClr>
              </a:solidFill>
              <a:effectLst/>
              <a:uLnTx/>
              <a:uFillTx/>
            </a:endParaRPr>
          </a:p>
        </p:txBody>
      </p:sp>
    </p:spTree>
    <p:custDataLst>
      <p:tags r:id="rId1"/>
    </p:custDataLst>
    <p:extLst>
      <p:ext uri="{BB962C8B-B14F-4D97-AF65-F5344CB8AC3E}">
        <p14:creationId xmlns:p14="http://schemas.microsoft.com/office/powerpoint/2010/main" val="243281177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1D579B"/>
              </a:buClr>
              <a:buFont typeface="Arial" panose="020B0604020202020204" pitchFamily="34" charset="0"/>
              <a:buChar char="•"/>
            </a:pPr>
            <a:r>
              <a:rPr lang="en-US" dirty="0"/>
              <a:t>On the retirement template, the __________________ field automatically populates with a date that is one day prior to the </a:t>
            </a:r>
            <a:r>
              <a:rPr lang="en-US" b="1" dirty="0"/>
              <a:t>Effective Date</a:t>
            </a:r>
            <a:r>
              <a:rPr lang="en-US" dirty="0"/>
              <a:t>.</a:t>
            </a:r>
          </a:p>
        </p:txBody>
      </p:sp>
      <p:sp>
        <p:nvSpPr>
          <p:cNvPr id="3" name="Title 2"/>
          <p:cNvSpPr>
            <a:spLocks noGrp="1"/>
          </p:cNvSpPr>
          <p:nvPr>
            <p:ph type="title"/>
          </p:nvPr>
        </p:nvSpPr>
        <p:spPr/>
        <p:txBody>
          <a:bodyPr/>
          <a:lstStyle/>
          <a:p>
            <a:r>
              <a:rPr lang="en-US" dirty="0"/>
              <a:t>Fill-In-The-Blank</a:t>
            </a:r>
          </a:p>
        </p:txBody>
      </p:sp>
      <p:sp>
        <p:nvSpPr>
          <p:cNvPr id="5" name="TextBox 4"/>
          <p:cNvSpPr txBox="1"/>
          <p:nvPr/>
        </p:nvSpPr>
        <p:spPr>
          <a:xfrm>
            <a:off x="1118805" y="1876881"/>
            <a:ext cx="2952730" cy="523220"/>
          </a:xfrm>
          <a:prstGeom prst="rect">
            <a:avLst/>
          </a:prstGeom>
          <a:noFill/>
        </p:spPr>
        <p:txBody>
          <a:bodyPr wrap="square" rtlCol="0" anchor="ctr">
            <a:spAutoFit/>
          </a:bodyPr>
          <a:lstStyle/>
          <a:p>
            <a:pPr algn="ctr"/>
            <a:r>
              <a:rPr lang="en-US" sz="2800" b="1" dirty="0">
                <a:solidFill>
                  <a:srgbClr val="1295D8"/>
                </a:solidFill>
                <a:cs typeface="Arial" panose="020B0604020202020204" pitchFamily="34" charset="0"/>
              </a:rPr>
              <a:t>Last Date Worked </a:t>
            </a:r>
          </a:p>
        </p:txBody>
      </p:sp>
    </p:spTree>
    <p:custDataLst>
      <p:tags r:id="rId1"/>
    </p:custDataLst>
    <p:extLst>
      <p:ext uri="{BB962C8B-B14F-4D97-AF65-F5344CB8AC3E}">
        <p14:creationId xmlns:p14="http://schemas.microsoft.com/office/powerpoint/2010/main" val="420180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Course Review </a:t>
            </a:r>
          </a:p>
        </p:txBody>
      </p:sp>
      <p:pic>
        <p:nvPicPr>
          <p:cNvPr id="4" name="Picture 3">
            <a:hlinkClick r:id="rId3" action="ppaction://hlinksldjump"/>
            <a:extLst>
              <a:ext uri="{FF2B5EF4-FFF2-40B4-BE49-F238E27FC236}">
                <a16:creationId xmlns:a16="http://schemas.microsoft.com/office/drawing/2014/main" id="{8BE82580-4FA5-419A-B552-138053AFDC5C}"/>
              </a:ext>
            </a:extLst>
          </p:cNvPr>
          <p:cNvPicPr>
            <a:picLocks noChangeAspect="1"/>
          </p:cNvPicPr>
          <p:nvPr/>
        </p:nvPicPr>
        <p:blipFill rotWithShape="1">
          <a:blip r:embed="rId4">
            <a:extLst>
              <a:ext uri="{28A0092B-C50C-407E-A947-70E740481C1C}">
                <a14:useLocalDpi xmlns:a14="http://schemas.microsoft.com/office/drawing/2010/main" val="0"/>
              </a:ext>
            </a:extLst>
          </a:blip>
          <a:srcRect b="10636"/>
          <a:stretch/>
        </p:blipFill>
        <p:spPr>
          <a:xfrm>
            <a:off x="8515030" y="77986"/>
            <a:ext cx="537530" cy="518160"/>
          </a:xfrm>
          <a:prstGeom prst="rect">
            <a:avLst/>
          </a:prstGeom>
        </p:spPr>
      </p:pic>
      <p:pic>
        <p:nvPicPr>
          <p:cNvPr id="2" name="Picture 1" descr="Chapter 2 Summary – Fall 2018 Art 1010 at Brooklyn Colle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930400"/>
            <a:ext cx="3810000" cy="3810000"/>
          </a:xfrm>
          <a:prstGeom prst="rect">
            <a:avLst/>
          </a:prstGeom>
        </p:spPr>
      </p:pic>
    </p:spTree>
    <p:custDataLst>
      <p:tags r:id="rId1"/>
    </p:custDataLst>
    <p:extLst>
      <p:ext uri="{BB962C8B-B14F-4D97-AF65-F5344CB8AC3E}">
        <p14:creationId xmlns:p14="http://schemas.microsoft.com/office/powerpoint/2010/main" val="9402887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619" y="1217375"/>
            <a:ext cx="8400917" cy="4908586"/>
          </a:xfrm>
        </p:spPr>
        <p:txBody>
          <a:bodyPr>
            <a:normAutofit fontScale="70000" lnSpcReduction="20000"/>
          </a:bodyPr>
          <a:lstStyle/>
          <a:p>
            <a:pPr>
              <a:lnSpc>
                <a:spcPct val="100000"/>
              </a:lnSpc>
              <a:buClr>
                <a:srgbClr val="1D579B"/>
              </a:buClr>
              <a:buFont typeface="Arial" panose="020B0604020202020204" pitchFamily="34" charset="0"/>
              <a:buChar char="♦"/>
            </a:pPr>
            <a:r>
              <a:rPr lang="en-US" dirty="0"/>
              <a:t>Initiate the final pay process for termination and retirement template transactions if an employee is separated from the University (and all other jobs are terminated or retired).</a:t>
            </a:r>
          </a:p>
          <a:p>
            <a:pPr>
              <a:lnSpc>
                <a:spcPct val="100000"/>
              </a:lnSpc>
              <a:spcBef>
                <a:spcPts val="1200"/>
              </a:spcBef>
              <a:buClr>
                <a:srgbClr val="1D579B"/>
              </a:buClr>
              <a:buFont typeface="Arial" panose="020B0604020202020204" pitchFamily="34" charset="0"/>
              <a:buChar char="♦"/>
            </a:pPr>
            <a:r>
              <a:rPr lang="en-US" dirty="0"/>
              <a:t>Intralocation transfers are initiated when an employee transfers within the same business unit (campus </a:t>
            </a:r>
            <a:r>
              <a:rPr lang="en-US" dirty="0">
                <a:sym typeface="Wingdings" panose="05000000000000000000" pitchFamily="2" charset="2"/>
              </a:rPr>
              <a:t> campus</a:t>
            </a:r>
            <a:r>
              <a:rPr lang="en-US" dirty="0"/>
              <a:t>) or to a related business unit (campus </a:t>
            </a:r>
            <a:r>
              <a:rPr lang="en-US" dirty="0">
                <a:sym typeface="Wingdings" panose="05000000000000000000" pitchFamily="2" charset="2"/>
              </a:rPr>
              <a:t> </a:t>
            </a:r>
            <a:r>
              <a:rPr lang="en-US" dirty="0"/>
              <a:t>medical center).</a:t>
            </a:r>
          </a:p>
          <a:p>
            <a:pPr>
              <a:lnSpc>
                <a:spcPct val="100000"/>
              </a:lnSpc>
              <a:spcBef>
                <a:spcPts val="1200"/>
              </a:spcBef>
              <a:buClr>
                <a:srgbClr val="1D579B"/>
              </a:buClr>
              <a:buFont typeface="Arial" panose="020B0604020202020204" pitchFamily="34" charset="0"/>
              <a:buChar char="♦"/>
            </a:pPr>
            <a:r>
              <a:rPr lang="en-US" dirty="0"/>
              <a:t>Interlocation transfers are initiated when an employee transfers from one business unit to another business unit without a break in service.</a:t>
            </a:r>
          </a:p>
          <a:p>
            <a:pPr>
              <a:lnSpc>
                <a:spcPct val="100000"/>
              </a:lnSpc>
              <a:spcBef>
                <a:spcPts val="1200"/>
              </a:spcBef>
              <a:buClr>
                <a:srgbClr val="1D579B"/>
              </a:buClr>
              <a:buFont typeface="Arial" panose="020B0604020202020204" pitchFamily="34" charset="0"/>
              <a:buChar char="♦"/>
            </a:pPr>
            <a:r>
              <a:rPr lang="en-US" dirty="0"/>
              <a:t>For interlocation transfers between two UCPath Locations, two separate templates must be initiated:</a:t>
            </a:r>
          </a:p>
          <a:p>
            <a:pPr lvl="1"/>
            <a:r>
              <a:rPr lang="en-US" b="1" dirty="0"/>
              <a:t>Concurrent Hire </a:t>
            </a:r>
            <a:r>
              <a:rPr lang="en-US" dirty="0"/>
              <a:t>and </a:t>
            </a:r>
            <a:r>
              <a:rPr lang="en-US" b="1" dirty="0"/>
              <a:t>Voluntary Termination</a:t>
            </a:r>
          </a:p>
          <a:p>
            <a:pPr>
              <a:spcBef>
                <a:spcPts val="1200"/>
              </a:spcBef>
              <a:buClr>
                <a:srgbClr val="1D579B"/>
              </a:buClr>
              <a:buFont typeface="Arial" panose="020B0604020202020204" pitchFamily="34" charset="0"/>
              <a:buChar char="♦"/>
            </a:pPr>
            <a:r>
              <a:rPr lang="en-US" dirty="0"/>
              <a:t>Refer to the </a:t>
            </a:r>
            <a:r>
              <a:rPr lang="en-US" i="1" dirty="0"/>
              <a:t>Template Transactions – Action Reason Codes and Descriptions </a:t>
            </a:r>
            <a:r>
              <a:rPr lang="en-US" dirty="0"/>
              <a:t>job aid for a list of all the templates, associated </a:t>
            </a:r>
            <a:r>
              <a:rPr lang="en-US" b="1" dirty="0"/>
              <a:t>Reason Codes</a:t>
            </a:r>
            <a:r>
              <a:rPr lang="en-US" dirty="0"/>
              <a:t> and a description.</a:t>
            </a:r>
          </a:p>
        </p:txBody>
      </p:sp>
      <p:sp>
        <p:nvSpPr>
          <p:cNvPr id="3" name="Title 2"/>
          <p:cNvSpPr>
            <a:spLocks noGrp="1"/>
          </p:cNvSpPr>
          <p:nvPr>
            <p:ph type="title"/>
          </p:nvPr>
        </p:nvSpPr>
        <p:spPr/>
        <p:txBody>
          <a:bodyPr/>
          <a:lstStyle/>
          <a:p>
            <a:r>
              <a:rPr lang="en-US" dirty="0"/>
              <a:t>Putting It All Together</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5989" y="125449"/>
            <a:ext cx="914400" cy="9144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159984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75657"/>
            <a:ext cx="8417859" cy="4996543"/>
          </a:xfrm>
        </p:spPr>
        <p:txBody>
          <a:bodyPr>
            <a:normAutofit fontScale="85000" lnSpcReduction="20000"/>
          </a:bodyPr>
          <a:lstStyle/>
          <a:p>
            <a:pPr marL="0" indent="0">
              <a:buNone/>
            </a:pPr>
            <a:r>
              <a:rPr lang="en-US" sz="2800" b="1" dirty="0"/>
              <a:t>Having completed this course, you should be able to</a:t>
            </a:r>
            <a:r>
              <a:rPr lang="en-US" sz="2800" b="1" dirty="0" smtClean="0"/>
              <a:t>:</a:t>
            </a:r>
          </a:p>
          <a:p>
            <a:pPr marL="0" indent="0">
              <a:buNone/>
            </a:pPr>
            <a:endParaRPr lang="en-US" sz="1800" b="1" dirty="0"/>
          </a:p>
          <a:p>
            <a:pPr>
              <a:buClr>
                <a:srgbClr val="09548D"/>
              </a:buClr>
              <a:buFont typeface="Arial" panose="020B0604020202020204" pitchFamily="34" charset="0"/>
              <a:buChar char="♦"/>
            </a:pPr>
            <a:r>
              <a:rPr lang="en-US" sz="2200" dirty="0"/>
              <a:t>Identify the pages used to initiate template transactions.</a:t>
            </a:r>
          </a:p>
          <a:p>
            <a:pPr>
              <a:spcBef>
                <a:spcPts val="1200"/>
              </a:spcBef>
              <a:buClr>
                <a:srgbClr val="09548D"/>
              </a:buClr>
              <a:buFont typeface="Arial" panose="020B0604020202020204" pitchFamily="34" charset="0"/>
              <a:buChar char="♦"/>
            </a:pPr>
            <a:r>
              <a:rPr lang="en-US" sz="2200" dirty="0"/>
              <a:t>View template transaction status.</a:t>
            </a:r>
          </a:p>
          <a:p>
            <a:pPr>
              <a:spcBef>
                <a:spcPts val="1200"/>
              </a:spcBef>
              <a:buClr>
                <a:srgbClr val="09548D"/>
              </a:buClr>
              <a:buFont typeface="Arial" panose="020B0604020202020204" pitchFamily="34" charset="0"/>
              <a:buChar char="♦"/>
            </a:pPr>
            <a:r>
              <a:rPr lang="en-US" sz="2200" dirty="0"/>
              <a:t>Describe the key system steps to complete a full hire,  concurrent hire and add contingent worker template transaction.</a:t>
            </a:r>
          </a:p>
          <a:p>
            <a:pPr>
              <a:spcBef>
                <a:spcPts val="1200"/>
              </a:spcBef>
              <a:buClr>
                <a:srgbClr val="09548D"/>
              </a:buClr>
              <a:buFont typeface="Arial" panose="020B0604020202020204" pitchFamily="34" charset="0"/>
              <a:buChar char="♦"/>
            </a:pPr>
            <a:r>
              <a:rPr lang="en-US" sz="2200" dirty="0"/>
              <a:t>Initiate full hire and concurrent hire template transactions</a:t>
            </a:r>
            <a:r>
              <a:rPr lang="en-US" sz="2200" dirty="0" smtClean="0"/>
              <a:t>.</a:t>
            </a:r>
          </a:p>
          <a:p>
            <a:pPr>
              <a:spcBef>
                <a:spcPts val="1200"/>
              </a:spcBef>
              <a:buClr>
                <a:srgbClr val="09548D"/>
              </a:buClr>
              <a:buFont typeface="Arial" panose="020B0604020202020204" pitchFamily="34" charset="0"/>
              <a:buChar char="♦"/>
            </a:pPr>
            <a:endParaRPr lang="en-US" sz="600" dirty="0"/>
          </a:p>
          <a:p>
            <a:pPr>
              <a:spcAft>
                <a:spcPts val="1200"/>
              </a:spcAft>
              <a:buClr>
                <a:srgbClr val="1D579B"/>
              </a:buClr>
              <a:buFont typeface="Arial" panose="020B0604020202020204" pitchFamily="34" charset="0"/>
              <a:buChar char="♦"/>
            </a:pPr>
            <a:r>
              <a:rPr lang="en-US" sz="2200" dirty="0" smtClean="0"/>
              <a:t>Update </a:t>
            </a:r>
            <a:r>
              <a:rPr lang="en-US" sz="2200" dirty="0"/>
              <a:t>personal information.</a:t>
            </a:r>
          </a:p>
          <a:p>
            <a:pPr>
              <a:spcBef>
                <a:spcPts val="1200"/>
              </a:spcBef>
              <a:spcAft>
                <a:spcPts val="1200"/>
              </a:spcAft>
              <a:buClr>
                <a:srgbClr val="1D579B"/>
              </a:buClr>
              <a:buFont typeface="Arial" panose="020B0604020202020204" pitchFamily="34" charset="0"/>
              <a:buChar char="♦"/>
            </a:pPr>
            <a:r>
              <a:rPr lang="en-US" sz="2200" dirty="0"/>
              <a:t>Describe the key system steps to complete a personal data change, voluntary termination, involuntary termination, retirement, intralocation transfer and interlocation transfer template transaction.</a:t>
            </a:r>
          </a:p>
          <a:p>
            <a:pPr>
              <a:buClr>
                <a:srgbClr val="1D579B"/>
              </a:buClr>
              <a:buFont typeface="Arial" panose="020B0604020202020204" pitchFamily="34" charset="0"/>
              <a:buChar char="♦"/>
            </a:pPr>
            <a:r>
              <a:rPr lang="en-US" sz="2200" dirty="0"/>
              <a:t>Initiate personal data change, voluntary termination, involuntary termination, retirement, intralocation transfer and interlocation transfer template transactions.</a:t>
            </a:r>
          </a:p>
        </p:txBody>
      </p:sp>
      <p:sp>
        <p:nvSpPr>
          <p:cNvPr id="3" name="Title 2"/>
          <p:cNvSpPr>
            <a:spLocks noGrp="1"/>
          </p:cNvSpPr>
          <p:nvPr>
            <p:ph type="title"/>
          </p:nvPr>
        </p:nvSpPr>
        <p:spPr/>
        <p:txBody>
          <a:bodyPr/>
          <a:lstStyle/>
          <a:p>
            <a:r>
              <a:rPr lang="en-US" dirty="0"/>
              <a:t>Course Objectives Review</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8263"/>
            <a:ext cx="914400" cy="9144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3229887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899" y="1381512"/>
            <a:ext cx="8227181" cy="4744652"/>
          </a:xfrm>
        </p:spPr>
        <p:txBody>
          <a:bodyPr/>
          <a:lstStyle/>
          <a:p>
            <a:pPr>
              <a:buClr>
                <a:srgbClr val="09548D"/>
              </a:buClr>
              <a:buFont typeface="Arial" panose="020B0604020202020204" pitchFamily="34" charset="0"/>
              <a:buChar char="♦"/>
            </a:pPr>
            <a:r>
              <a:rPr lang="en-US" b="1" i="1" dirty="0"/>
              <a:t>Review parking lot</a:t>
            </a:r>
          </a:p>
          <a:p>
            <a:pPr lvl="1"/>
            <a:r>
              <a:rPr lang="en-US" dirty="0"/>
              <a:t>Have all questions been answered during our class?</a:t>
            </a:r>
          </a:p>
          <a:p>
            <a:pPr lvl="1"/>
            <a:r>
              <a:rPr lang="en-US" dirty="0"/>
              <a:t>Are there any new questions to add to the list?</a:t>
            </a:r>
          </a:p>
          <a:p>
            <a:endParaRPr lang="en-US" dirty="0"/>
          </a:p>
        </p:txBody>
      </p:sp>
      <p:sp>
        <p:nvSpPr>
          <p:cNvPr id="3" name="Title 2"/>
          <p:cNvSpPr>
            <a:spLocks noGrp="1"/>
          </p:cNvSpPr>
          <p:nvPr>
            <p:ph type="title"/>
          </p:nvPr>
        </p:nvSpPr>
        <p:spPr>
          <a:xfrm>
            <a:off x="241251" y="53872"/>
            <a:ext cx="8227181" cy="850911"/>
          </a:xfrm>
        </p:spPr>
        <p:txBody>
          <a:bodyPr/>
          <a:lstStyle/>
          <a:p>
            <a:r>
              <a:rPr lang="en-US" dirty="0"/>
              <a:t>Parking Lot</a:t>
            </a:r>
          </a:p>
        </p:txBody>
      </p:sp>
      <p:pic>
        <p:nvPicPr>
          <p:cNvPr id="4" name="Picture 3" descr="Question mark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315" y="3745821"/>
            <a:ext cx="2380343" cy="2380343"/>
          </a:xfrm>
          <a:prstGeom prst="rect">
            <a:avLst/>
          </a:prstGeom>
        </p:spPr>
      </p:pic>
    </p:spTree>
    <p:custDataLst>
      <p:tags r:id="rId1"/>
    </p:custDataLst>
    <p:extLst>
      <p:ext uri="{BB962C8B-B14F-4D97-AF65-F5344CB8AC3E}">
        <p14:creationId xmlns:p14="http://schemas.microsoft.com/office/powerpoint/2010/main" val="66021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2286" y="2893349"/>
            <a:ext cx="8366760" cy="960120"/>
          </a:xfrm>
        </p:spPr>
        <p:txBody>
          <a:bodyPr>
            <a:normAutofit/>
          </a:bodyPr>
          <a:lstStyle/>
          <a:p>
            <a:pPr algn="ctr"/>
            <a:r>
              <a:rPr lang="en-US" sz="4800" dirty="0"/>
              <a:t>Thank You!</a:t>
            </a:r>
          </a:p>
        </p:txBody>
      </p:sp>
      <p:sp>
        <p:nvSpPr>
          <p:cNvPr id="6" name="Title 2"/>
          <p:cNvSpPr txBox="1">
            <a:spLocks/>
          </p:cNvSpPr>
          <p:nvPr/>
        </p:nvSpPr>
        <p:spPr>
          <a:xfrm>
            <a:off x="459619" y="40224"/>
            <a:ext cx="8227181" cy="850911"/>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US" sz="4000" b="1" kern="1200" baseline="0">
                <a:solidFill>
                  <a:srgbClr val="1E4386"/>
                </a:solidFill>
                <a:latin typeface="Arial" panose="020B0604020202020204" pitchFamily="34" charset="0"/>
                <a:ea typeface="Verdana" panose="020B0604030504040204" pitchFamily="34" charset="0"/>
                <a:cs typeface="Arial" panose="020B0604020202020204" pitchFamily="34" charset="0"/>
              </a:defRPr>
            </a:lvl1pPr>
          </a:lstStyle>
          <a:p>
            <a:r>
              <a:rPr lang="en-US" dirty="0">
                <a:solidFill>
                  <a:schemeClr val="tx1"/>
                </a:solidFill>
                <a:latin typeface="Arial Black" panose="020B0A04020102020204" pitchFamily="34" charset="0"/>
              </a:rPr>
              <a:t>Training End</a:t>
            </a:r>
          </a:p>
        </p:txBody>
      </p:sp>
    </p:spTree>
    <p:custDataLst>
      <p:tags r:id="rId1"/>
    </p:custDataLst>
    <p:extLst>
      <p:ext uri="{BB962C8B-B14F-4D97-AF65-F5344CB8AC3E}">
        <p14:creationId xmlns:p14="http://schemas.microsoft.com/office/powerpoint/2010/main" val="357779625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113"/>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4000"/>
              <a:buFont typeface="Arial Black"/>
              <a:buNone/>
            </a:pPr>
            <a:r>
              <a:rPr lang="en-US"/>
              <a:t>Reference Material for Review</a:t>
            </a:r>
            <a:endParaRPr/>
          </a:p>
        </p:txBody>
      </p:sp>
      <p:sp>
        <p:nvSpPr>
          <p:cNvPr id="1488" name="Google Shape;1488;p113"/>
          <p:cNvSpPr txBox="1">
            <a:spLocks noGrp="1"/>
          </p:cNvSpPr>
          <p:nvPr>
            <p:ph type="body" idx="1"/>
          </p:nvPr>
        </p:nvSpPr>
        <p:spPr>
          <a:xfrm>
            <a:off x="676376" y="1169470"/>
            <a:ext cx="8059410" cy="51993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t>Links to helpful reference material:</a:t>
            </a:r>
            <a:endParaRPr/>
          </a:p>
          <a:p>
            <a:pPr marL="342900" lvl="0" indent="-342900" algn="l" rtl="0">
              <a:lnSpc>
                <a:spcPct val="90000"/>
              </a:lnSpc>
              <a:spcBef>
                <a:spcPts val="2400"/>
              </a:spcBef>
              <a:spcAft>
                <a:spcPts val="0"/>
              </a:spcAft>
              <a:buClr>
                <a:schemeClr val="dk1"/>
              </a:buClr>
              <a:buSzPts val="1800"/>
              <a:buFont typeface="Arial"/>
              <a:buChar char="•"/>
            </a:pPr>
            <a:r>
              <a:rPr lang="en-US" sz="1800" u="sng">
                <a:solidFill>
                  <a:schemeClr val="hlink"/>
                </a:solidFill>
                <a:hlinkClick r:id="rId4"/>
              </a:rPr>
              <a:t>http://www.hr.uci.edu/</a:t>
            </a:r>
            <a:r>
              <a:rPr lang="en-US" sz="1800"/>
              <a:t>  - UCI HR Website</a:t>
            </a:r>
            <a:endParaRPr/>
          </a:p>
          <a:p>
            <a:pPr marL="342900" lvl="0" indent="-342900" algn="l" rtl="0">
              <a:lnSpc>
                <a:spcPct val="90000"/>
              </a:lnSpc>
              <a:spcBef>
                <a:spcPts val="360"/>
              </a:spcBef>
              <a:spcAft>
                <a:spcPts val="0"/>
              </a:spcAft>
              <a:buClr>
                <a:schemeClr val="dk1"/>
              </a:buClr>
              <a:buSzPts val="1800"/>
              <a:buFont typeface="Arial"/>
              <a:buChar char="•"/>
            </a:pPr>
            <a:r>
              <a:rPr lang="en-US" sz="1800" u="sng">
                <a:solidFill>
                  <a:schemeClr val="hlink"/>
                </a:solidFill>
                <a:hlinkClick r:id="rId5"/>
              </a:rPr>
              <a:t>https://ap.uci.edu/</a:t>
            </a:r>
            <a:r>
              <a:rPr lang="en-US" sz="1800"/>
              <a:t> - UCI Academic Personnel Website</a:t>
            </a:r>
            <a:endParaRPr/>
          </a:p>
          <a:p>
            <a:pPr marL="342900" lvl="0" indent="-342900" algn="l" rtl="0">
              <a:lnSpc>
                <a:spcPct val="90000"/>
              </a:lnSpc>
              <a:spcBef>
                <a:spcPts val="360"/>
              </a:spcBef>
              <a:spcAft>
                <a:spcPts val="0"/>
              </a:spcAft>
              <a:buClr>
                <a:schemeClr val="dk1"/>
              </a:buClr>
              <a:buSzPts val="1800"/>
              <a:buFont typeface="Arial"/>
              <a:buChar char="•"/>
            </a:pPr>
            <a:r>
              <a:rPr lang="en-US" sz="1800" u="sng">
                <a:solidFill>
                  <a:schemeClr val="hlink"/>
                </a:solidFill>
                <a:hlinkClick r:id="rId6"/>
              </a:rPr>
              <a:t>http://www.uclc.uci.edu/</a:t>
            </a:r>
            <a:r>
              <a:rPr lang="en-US" sz="1800"/>
              <a:t>  - UC Learning Center Website</a:t>
            </a:r>
            <a:endParaRPr/>
          </a:p>
          <a:p>
            <a:pPr marL="342900" lvl="0" indent="-342900" algn="l" rtl="0">
              <a:lnSpc>
                <a:spcPct val="90000"/>
              </a:lnSpc>
              <a:spcBef>
                <a:spcPts val="360"/>
              </a:spcBef>
              <a:spcAft>
                <a:spcPts val="0"/>
              </a:spcAft>
              <a:buClr>
                <a:schemeClr val="dk1"/>
              </a:buClr>
              <a:buSzPts val="1800"/>
              <a:buFont typeface="Arial"/>
              <a:buChar char="•"/>
            </a:pPr>
            <a:r>
              <a:rPr lang="en-US" sz="1800" u="sng">
                <a:solidFill>
                  <a:schemeClr val="hlink"/>
                </a:solidFill>
                <a:hlinkClick r:id="rId7"/>
              </a:rPr>
              <a:t>https://ucpath.uci.edu/training/index.php</a:t>
            </a:r>
            <a:r>
              <a:rPr lang="en-US" sz="1800"/>
              <a:t> - UCI UCPath Training Website</a:t>
            </a:r>
            <a:endParaRPr/>
          </a:p>
          <a:p>
            <a:pPr marL="342900" lvl="0" indent="-215900" algn="l" rtl="0">
              <a:lnSpc>
                <a:spcPct val="90000"/>
              </a:lnSpc>
              <a:spcBef>
                <a:spcPts val="400"/>
              </a:spcBef>
              <a:spcAft>
                <a:spcPts val="0"/>
              </a:spcAft>
              <a:buClr>
                <a:schemeClr val="dk1"/>
              </a:buClr>
              <a:buSzPts val="2000"/>
              <a:buFont typeface="Arial"/>
              <a:buNone/>
            </a:pPr>
            <a:endParaRPr sz="2000"/>
          </a:p>
          <a:p>
            <a:pPr marL="0" lvl="0" indent="0" algn="l" rtl="0">
              <a:lnSpc>
                <a:spcPct val="90000"/>
              </a:lnSpc>
              <a:spcBef>
                <a:spcPts val="640"/>
              </a:spcBef>
              <a:spcAft>
                <a:spcPts val="0"/>
              </a:spcAft>
              <a:buClr>
                <a:schemeClr val="dk1"/>
              </a:buClr>
              <a:buSzPts val="3200"/>
              <a:buNone/>
            </a:pPr>
            <a:r>
              <a:rPr lang="en-US"/>
              <a:t>List of Other Relevant UPKs:</a:t>
            </a:r>
            <a:endParaRPr/>
          </a:p>
          <a:p>
            <a:pPr marL="342900" lvl="0" indent="-342900" algn="l" rtl="0">
              <a:lnSpc>
                <a:spcPct val="90000"/>
              </a:lnSpc>
              <a:spcBef>
                <a:spcPts val="1560"/>
              </a:spcBef>
              <a:spcAft>
                <a:spcPts val="0"/>
              </a:spcAft>
              <a:buClr>
                <a:schemeClr val="dk1"/>
              </a:buClr>
              <a:buSzPts val="1800"/>
              <a:buFont typeface="Arial"/>
              <a:buChar char="•"/>
            </a:pPr>
            <a:r>
              <a:rPr lang="en-US" sz="1800" u="sng">
                <a:solidFill>
                  <a:schemeClr val="hlink"/>
                </a:solidFill>
                <a:hlinkClick r:id="rId8"/>
              </a:rPr>
              <a:t>Initiate New Position Control Request</a:t>
            </a:r>
            <a:endParaRPr sz="1800"/>
          </a:p>
          <a:p>
            <a:pPr marL="342900" lvl="0" indent="-342900" algn="l" rtl="0">
              <a:lnSpc>
                <a:spcPct val="90000"/>
              </a:lnSpc>
              <a:spcBef>
                <a:spcPts val="360"/>
              </a:spcBef>
              <a:spcAft>
                <a:spcPts val="0"/>
              </a:spcAft>
              <a:buClr>
                <a:schemeClr val="dk1"/>
              </a:buClr>
              <a:buSzPts val="1800"/>
              <a:buFont typeface="Arial"/>
              <a:buChar char="•"/>
            </a:pPr>
            <a:r>
              <a:rPr lang="en-US" sz="1800" u="sng">
                <a:solidFill>
                  <a:schemeClr val="hlink"/>
                </a:solidFill>
                <a:hlinkClick r:id="rId8"/>
              </a:rPr>
              <a:t>Initiate Update Vacant Position Request</a:t>
            </a:r>
            <a:endParaRPr sz="1800"/>
          </a:p>
          <a:p>
            <a:pPr marL="342900" lvl="0" indent="-342900" algn="l" rtl="0">
              <a:lnSpc>
                <a:spcPct val="90000"/>
              </a:lnSpc>
              <a:spcBef>
                <a:spcPts val="360"/>
              </a:spcBef>
              <a:spcAft>
                <a:spcPts val="0"/>
              </a:spcAft>
              <a:buClr>
                <a:schemeClr val="dk1"/>
              </a:buClr>
              <a:buSzPts val="1800"/>
              <a:buFont typeface="Arial"/>
              <a:buChar char="•"/>
            </a:pPr>
            <a:r>
              <a:rPr lang="en-US" sz="1800" u="sng">
                <a:solidFill>
                  <a:schemeClr val="hlink"/>
                </a:solidFill>
                <a:hlinkClick r:id="rId8"/>
              </a:rPr>
              <a:t>View Position Information</a:t>
            </a:r>
            <a:endParaRPr sz="1800"/>
          </a:p>
          <a:p>
            <a:pPr marL="342900" lvl="0" indent="-342900" algn="l" rtl="0">
              <a:lnSpc>
                <a:spcPct val="90000"/>
              </a:lnSpc>
              <a:spcBef>
                <a:spcPts val="360"/>
              </a:spcBef>
              <a:spcAft>
                <a:spcPts val="0"/>
              </a:spcAft>
              <a:buClr>
                <a:schemeClr val="dk1"/>
              </a:buClr>
              <a:buSzPts val="1800"/>
              <a:buFont typeface="Arial"/>
              <a:buChar char="•"/>
            </a:pPr>
            <a:r>
              <a:rPr lang="en-US" sz="1800" u="sng">
                <a:solidFill>
                  <a:schemeClr val="hlink"/>
                </a:solidFill>
                <a:hlinkClick r:id="rId8"/>
              </a:rPr>
              <a:t>Enter Direct Retro Funding Update</a:t>
            </a:r>
            <a:endParaRPr sz="1800"/>
          </a:p>
          <a:p>
            <a:pPr marL="342900" lvl="0" indent="-342900" algn="l" rtl="0">
              <a:lnSpc>
                <a:spcPct val="90000"/>
              </a:lnSpc>
              <a:spcBef>
                <a:spcPts val="360"/>
              </a:spcBef>
              <a:spcAft>
                <a:spcPts val="0"/>
              </a:spcAft>
              <a:buClr>
                <a:schemeClr val="dk1"/>
              </a:buClr>
              <a:buSzPts val="1800"/>
              <a:buFont typeface="Arial"/>
              <a:buChar char="•"/>
            </a:pPr>
            <a:r>
              <a:rPr lang="en-US" sz="1800" u="sng">
                <a:solidFill>
                  <a:schemeClr val="hlink"/>
                </a:solidFill>
                <a:hlinkClick r:id="rId8"/>
              </a:rPr>
              <a:t>Enter Direct Retro Funding Update – MCOP</a:t>
            </a:r>
            <a:endParaRPr sz="1800"/>
          </a:p>
          <a:p>
            <a:pPr marL="342900" lvl="0" indent="-342900" algn="l" rtl="0">
              <a:lnSpc>
                <a:spcPct val="90000"/>
              </a:lnSpc>
              <a:spcBef>
                <a:spcPts val="360"/>
              </a:spcBef>
              <a:spcAft>
                <a:spcPts val="0"/>
              </a:spcAft>
              <a:buClr>
                <a:schemeClr val="dk1"/>
              </a:buClr>
              <a:buSzPts val="1800"/>
              <a:buFont typeface="Arial"/>
              <a:buChar char="•"/>
            </a:pPr>
            <a:r>
              <a:rPr lang="en-US" sz="1800" u="sng">
                <a:solidFill>
                  <a:schemeClr val="hlink"/>
                </a:solidFill>
                <a:hlinkClick r:id="rId8"/>
              </a:rPr>
              <a:t>Review Direct Retro Distribution</a:t>
            </a:r>
            <a:endParaRPr sz="1800"/>
          </a:p>
        </p:txBody>
      </p:sp>
    </p:spTree>
    <p:custDataLst>
      <p:tags r:id="rId1"/>
    </p:custData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114"/>
          <p:cNvSpPr txBox="1">
            <a:spLocks noGrp="1"/>
          </p:cNvSpPr>
          <p:nvPr>
            <p:ph type="body" idx="1"/>
          </p:nvPr>
        </p:nvSpPr>
        <p:spPr>
          <a:xfrm>
            <a:off x="0" y="1134375"/>
            <a:ext cx="8951495" cy="474465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dirty="0"/>
              <a:t>The </a:t>
            </a:r>
            <a:r>
              <a:rPr lang="en-US" sz="2800" b="1" u="sng" dirty="0">
                <a:solidFill>
                  <a:schemeClr val="hlink"/>
                </a:solidFill>
                <a:hlinkClick r:id="rId4"/>
              </a:rPr>
              <a:t>UCPath Help</a:t>
            </a:r>
            <a:r>
              <a:rPr lang="en-US" sz="2800" b="1" dirty="0"/>
              <a:t> </a:t>
            </a:r>
            <a:r>
              <a:rPr lang="en-US" sz="2800" dirty="0"/>
              <a:t>site is your first level of support. Search for conceptual content, job aids or step-by-step instructions for UCPath tasks.</a:t>
            </a:r>
            <a:endParaRPr dirty="0"/>
          </a:p>
          <a:p>
            <a:pPr marL="742950" lvl="1" indent="-285750" algn="l" rtl="0">
              <a:spcBef>
                <a:spcPts val="1200"/>
              </a:spcBef>
              <a:spcAft>
                <a:spcPts val="0"/>
              </a:spcAft>
              <a:buClr>
                <a:schemeClr val="dk1"/>
              </a:buClr>
              <a:buSzPts val="2400"/>
              <a:buChar char="•"/>
            </a:pPr>
            <a:r>
              <a:rPr lang="en-US" sz="2400" dirty="0"/>
              <a:t>From the UCPath portal homepage, expand the </a:t>
            </a:r>
            <a:r>
              <a:rPr lang="en-US" sz="2400" b="1" dirty="0"/>
              <a:t>Help / FAQ</a:t>
            </a:r>
            <a:r>
              <a:rPr lang="en-US" sz="2400" dirty="0"/>
              <a:t> section on the left side of the page and then click the </a:t>
            </a:r>
            <a:r>
              <a:rPr lang="en-US" sz="2400" b="1" dirty="0" smtClean="0"/>
              <a:t>“Location Users” </a:t>
            </a:r>
            <a:r>
              <a:rPr lang="en-US" sz="2400" dirty="0"/>
              <a:t>link to open the site. </a:t>
            </a:r>
            <a:r>
              <a:rPr lang="en-US" sz="2400" dirty="0" smtClean="0"/>
              <a:t>*</a:t>
            </a:r>
            <a:r>
              <a:rPr lang="en-US" sz="2000" i="1" dirty="0" smtClean="0"/>
              <a:t>An </a:t>
            </a:r>
            <a:r>
              <a:rPr lang="en-US" sz="2000" i="1" dirty="0"/>
              <a:t>Adobe PDF version is available for users with screen readers</a:t>
            </a:r>
            <a:r>
              <a:rPr lang="en-US" sz="2000" i="1" dirty="0" smtClean="0"/>
              <a:t>.</a:t>
            </a:r>
          </a:p>
          <a:p>
            <a:pPr marL="457200" lvl="1" indent="0" algn="l" rtl="0">
              <a:spcBef>
                <a:spcPts val="1200"/>
              </a:spcBef>
              <a:spcAft>
                <a:spcPts val="0"/>
              </a:spcAft>
              <a:buClr>
                <a:schemeClr val="dk1"/>
              </a:buClr>
              <a:buSzPts val="2400"/>
              <a:buNone/>
            </a:pPr>
            <a:endParaRPr lang="en-US" sz="2000" i="1" dirty="0" smtClean="0"/>
          </a:p>
          <a:p>
            <a:pPr marL="285750" indent="-285750">
              <a:spcBef>
                <a:spcPts val="1200"/>
              </a:spcBef>
              <a:buSzPts val="2400"/>
            </a:pPr>
            <a:r>
              <a:rPr lang="en-US" sz="2400" dirty="0" smtClean="0"/>
              <a:t>If you’re experiencing issues, or have questions about transactions, please contact the </a:t>
            </a:r>
            <a:r>
              <a:rPr lang="en-US" sz="2400" b="1" dirty="0" smtClean="0"/>
              <a:t>Employee Experience Center </a:t>
            </a:r>
            <a:r>
              <a:rPr lang="en-US" sz="2400" dirty="0" smtClean="0"/>
              <a:t>at (949) 825- 0500, or submit a ticket by visiting </a:t>
            </a:r>
            <a:r>
              <a:rPr lang="en-US" sz="2400" b="1" dirty="0" smtClean="0">
                <a:hlinkClick r:id="rId5" action="ppaction://hlinkfile"/>
              </a:rPr>
              <a:t>UCPath.UCI.Edu </a:t>
            </a:r>
            <a:endParaRPr sz="2400" b="1" dirty="0"/>
          </a:p>
        </p:txBody>
      </p:sp>
      <p:sp>
        <p:nvSpPr>
          <p:cNvPr id="1495" name="Google Shape;1495;p114"/>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Where to Get Help</a:t>
            </a:r>
            <a:endParaRPr/>
          </a:p>
        </p:txBody>
      </p:sp>
      <p:pic>
        <p:nvPicPr>
          <p:cNvPr id="1496" name="Google Shape;1496;p114"/>
          <p:cNvPicPr preferRelativeResize="0"/>
          <p:nvPr/>
        </p:nvPicPr>
        <p:blipFill rotWithShape="1">
          <a:blip r:embed="rId6">
            <a:alphaModFix/>
          </a:blip>
          <a:srcRect/>
          <a:stretch/>
        </p:blipFill>
        <p:spPr>
          <a:xfrm>
            <a:off x="7799832" y="283464"/>
            <a:ext cx="914400" cy="914400"/>
          </a:xfrm>
          <a:prstGeom prst="rect">
            <a:avLst/>
          </a:prstGeom>
          <a:noFill/>
          <a:ln>
            <a:noFill/>
          </a:ln>
        </p:spPr>
      </p:pic>
    </p:spTree>
    <p:custDataLst>
      <p:tags r:id="rId1"/>
    </p:custDataLst>
    <p:extLst>
      <p:ext uri="{BB962C8B-B14F-4D97-AF65-F5344CB8AC3E}">
        <p14:creationId xmlns:p14="http://schemas.microsoft.com/office/powerpoint/2010/main" val="2604652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970" y="2376238"/>
            <a:ext cx="7191956" cy="1979704"/>
          </a:xfrm>
        </p:spPr>
        <p:txBody>
          <a:bodyPr>
            <a:normAutofit/>
          </a:bodyPr>
          <a:lstStyle/>
          <a:p>
            <a:r>
              <a:rPr lang="en-US" sz="4800" u="sng" dirty="0" smtClean="0"/>
              <a:t>Template Transaction 2 Lab</a:t>
            </a:r>
            <a:endParaRPr lang="en-US" sz="4800" u="sng" dirty="0"/>
          </a:p>
        </p:txBody>
      </p:sp>
      <p:pic>
        <p:nvPicPr>
          <p:cNvPr id="3" name="Picture 2" descr="ACT Trai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355942"/>
            <a:ext cx="3048000" cy="1905000"/>
          </a:xfrm>
          <a:prstGeom prst="rect">
            <a:avLst/>
          </a:prstGeom>
        </p:spPr>
      </p:pic>
    </p:spTree>
    <p:custDataLst>
      <p:tags r:id="rId1"/>
    </p:custDataLst>
    <p:extLst>
      <p:ext uri="{BB962C8B-B14F-4D97-AF65-F5344CB8AC3E}">
        <p14:creationId xmlns:p14="http://schemas.microsoft.com/office/powerpoint/2010/main" val="204891772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pPr algn="l"/>
            <a:r>
              <a:rPr lang="en-US" dirty="0" smtClean="0"/>
              <a:t>VPN Login</a:t>
            </a:r>
            <a:endParaRPr lang="en-US" dirty="0"/>
          </a:p>
        </p:txBody>
      </p:sp>
      <p:pic>
        <p:nvPicPr>
          <p:cNvPr id="5" name="VPN login">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868438" y="2144110"/>
            <a:ext cx="7416268" cy="4170363"/>
          </a:xfrm>
          <a:prstGeom prst="rect">
            <a:avLst/>
          </a:prstGeom>
        </p:spPr>
      </p:pic>
      <p:sp>
        <p:nvSpPr>
          <p:cNvPr id="6" name="TextBox 5"/>
          <p:cNvSpPr txBox="1"/>
          <p:nvPr/>
        </p:nvSpPr>
        <p:spPr>
          <a:xfrm>
            <a:off x="808618" y="1216333"/>
            <a:ext cx="4162096" cy="707886"/>
          </a:xfrm>
          <a:prstGeom prst="rect">
            <a:avLst/>
          </a:prstGeom>
          <a:noFill/>
        </p:spPr>
        <p:txBody>
          <a:bodyPr wrap="square" rtlCol="0">
            <a:spAutoFit/>
          </a:bodyPr>
          <a:lstStyle/>
          <a:p>
            <a:r>
              <a:rPr lang="en-US" sz="2000" b="1" dirty="0" smtClean="0">
                <a:solidFill>
                  <a:srgbClr val="0070C0"/>
                </a:solidFill>
              </a:rPr>
              <a:t>VPN Address</a:t>
            </a:r>
            <a:r>
              <a:rPr lang="en-US" sz="2000" dirty="0" smtClean="0">
                <a:solidFill>
                  <a:srgbClr val="0070C0"/>
                </a:solidFill>
              </a:rPr>
              <a:t>: </a:t>
            </a:r>
            <a:endParaRPr lang="en-US" sz="2000" dirty="0" smtClean="0">
              <a:solidFill>
                <a:srgbClr val="0070C0"/>
              </a:solidFill>
            </a:endParaRPr>
          </a:p>
          <a:p>
            <a:r>
              <a:rPr lang="en-US" sz="2000" b="1" dirty="0" smtClean="0"/>
              <a:t>sdsc-vpn.ucop.edu</a:t>
            </a:r>
            <a:endParaRPr lang="en-US" sz="2000" b="1" dirty="0"/>
          </a:p>
        </p:txBody>
      </p:sp>
      <p:sp>
        <p:nvSpPr>
          <p:cNvPr id="10" name="TextBox 9"/>
          <p:cNvSpPr txBox="1"/>
          <p:nvPr/>
        </p:nvSpPr>
        <p:spPr>
          <a:xfrm>
            <a:off x="4586666" y="1049001"/>
            <a:ext cx="4173286" cy="969496"/>
          </a:xfrm>
          <a:prstGeom prst="rect">
            <a:avLst/>
          </a:prstGeom>
          <a:noFill/>
        </p:spPr>
        <p:txBody>
          <a:bodyPr wrap="square" rtlCol="0">
            <a:spAutoFit/>
          </a:bodyPr>
          <a:lstStyle/>
          <a:p>
            <a:r>
              <a:rPr lang="en-US" sz="2000" b="1" dirty="0" smtClean="0">
                <a:solidFill>
                  <a:srgbClr val="0070C0"/>
                </a:solidFill>
              </a:rPr>
              <a:t>Username: </a:t>
            </a:r>
            <a:r>
              <a:rPr lang="en-US" sz="2400" dirty="0" smtClean="0">
                <a:solidFill>
                  <a:srgbClr val="FF0000"/>
                </a:solidFill>
              </a:rPr>
              <a:t>uci_ucpathvpn_01</a:t>
            </a:r>
          </a:p>
          <a:p>
            <a:endParaRPr lang="en-US" sz="900" dirty="0" smtClean="0">
              <a:solidFill>
                <a:srgbClr val="FF0000"/>
              </a:solidFill>
            </a:endParaRPr>
          </a:p>
          <a:p>
            <a:r>
              <a:rPr lang="en-US" sz="2000" b="1" dirty="0" smtClean="0">
                <a:solidFill>
                  <a:srgbClr val="0070C0"/>
                </a:solidFill>
              </a:rPr>
              <a:t>VPN Password</a:t>
            </a:r>
            <a:r>
              <a:rPr lang="en-US" sz="2000" b="1" dirty="0" smtClean="0"/>
              <a:t>: </a:t>
            </a:r>
            <a:r>
              <a:rPr lang="en-US" sz="2400" b="1" dirty="0" err="1">
                <a:solidFill>
                  <a:srgbClr val="FF0000"/>
                </a:solidFill>
              </a:rPr>
              <a:t>Force!Force</a:t>
            </a:r>
            <a:endParaRPr lang="en-US" sz="2400" dirty="0">
              <a:solidFill>
                <a:srgbClr val="FF0000"/>
              </a:solidFill>
            </a:endParaRPr>
          </a:p>
        </p:txBody>
      </p:sp>
      <p:sp>
        <p:nvSpPr>
          <p:cNvPr id="7" name="Right Arrow 6"/>
          <p:cNvSpPr/>
          <p:nvPr/>
        </p:nvSpPr>
        <p:spPr>
          <a:xfrm>
            <a:off x="3736089" y="1372786"/>
            <a:ext cx="630620" cy="39497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103567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oFF507g"/>
  <p:tag name="ARTICULATE_PROJECT_OPEN" val="0"/>
  <p:tag name="ARTICULATE_SLIDE_COUNT" val="10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24972</TotalTime>
  <Words>8295</Words>
  <Application>Microsoft Office PowerPoint</Application>
  <PresentationFormat>On-screen Show (4:3)</PresentationFormat>
  <Paragraphs>910</Paragraphs>
  <Slides>105</Slides>
  <Notes>93</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105</vt:i4>
      </vt:variant>
    </vt:vector>
  </HeadingPairs>
  <TitlesOfParts>
    <vt:vector size="117" baseType="lpstr">
      <vt:lpstr>Calibri</vt:lpstr>
      <vt:lpstr>Wingdings</vt:lpstr>
      <vt:lpstr>Microsoft Sans Serif</vt:lpstr>
      <vt:lpstr>Verdana</vt:lpstr>
      <vt:lpstr>Times New Roman</vt:lpstr>
      <vt:lpstr>Nirmala UI Semilight</vt:lpstr>
      <vt:lpstr>Courier New</vt:lpstr>
      <vt:lpstr>Arial Black</vt:lpstr>
      <vt:lpstr>Yu Gothic Medium</vt:lpstr>
      <vt:lpstr>Noto Sans Symbols</vt:lpstr>
      <vt:lpstr>Arial</vt:lpstr>
      <vt:lpstr>Office Theme</vt:lpstr>
      <vt:lpstr>Welcome to  Template Transactions  Part 2  </vt:lpstr>
      <vt:lpstr>Introductions </vt:lpstr>
      <vt:lpstr>General Rules</vt:lpstr>
      <vt:lpstr>Template Transactions Pt. 2</vt:lpstr>
      <vt:lpstr>Course Objectives </vt:lpstr>
      <vt:lpstr>PART 2: Lesson 1</vt:lpstr>
      <vt:lpstr>Lesson Objectives</vt:lpstr>
      <vt:lpstr>Personal Data Change Methods</vt:lpstr>
      <vt:lpstr>Personal Data Change Methods (cont’d)</vt:lpstr>
      <vt:lpstr>Employee Self Service Updates</vt:lpstr>
      <vt:lpstr>Legal/Preferred Name Updates</vt:lpstr>
      <vt:lpstr>Social Security Updates</vt:lpstr>
      <vt:lpstr>Employee Self Service – Personal Data Changes</vt:lpstr>
      <vt:lpstr>Employee Self Service - Person Profile Changes</vt:lpstr>
      <vt:lpstr>Department-Initiated Data Changes</vt:lpstr>
      <vt:lpstr>Personal Data – Key System Steps</vt:lpstr>
      <vt:lpstr>Smart HR Transactions – Page</vt:lpstr>
      <vt:lpstr>Personal Data – Template Transaction</vt:lpstr>
      <vt:lpstr>Enter Transaction Details Page</vt:lpstr>
      <vt:lpstr>Enter Transaction Information Page</vt:lpstr>
      <vt:lpstr>Lesson Complete</vt:lpstr>
      <vt:lpstr>Module Review</vt:lpstr>
      <vt:lpstr>True or False</vt:lpstr>
      <vt:lpstr>True or False</vt:lpstr>
      <vt:lpstr>Instructor Demo UPK</vt:lpstr>
      <vt:lpstr>PART: Lesson 2</vt:lpstr>
      <vt:lpstr>Lesson Objectives</vt:lpstr>
      <vt:lpstr>Rehire  – Overview</vt:lpstr>
      <vt:lpstr>Other Rehire Scenarios</vt:lpstr>
      <vt:lpstr>Rehire – High Level System Steps</vt:lpstr>
      <vt:lpstr>SmartHR Template - Rehire</vt:lpstr>
      <vt:lpstr>Rehire Transaction Details Page</vt:lpstr>
      <vt:lpstr>Existing Person Record</vt:lpstr>
      <vt:lpstr>Enter Transaction Information Page</vt:lpstr>
      <vt:lpstr>Rehire Reinstatement Overview</vt:lpstr>
      <vt:lpstr>Rehire Reinstatement</vt:lpstr>
      <vt:lpstr>Required Fields</vt:lpstr>
      <vt:lpstr>Lesson Complete</vt:lpstr>
      <vt:lpstr>Knowledge Check</vt:lpstr>
      <vt:lpstr>True or False</vt:lpstr>
      <vt:lpstr>Fill-In-The-Blank</vt:lpstr>
      <vt:lpstr>True or False</vt:lpstr>
      <vt:lpstr>PART 2: Lesson 3</vt:lpstr>
      <vt:lpstr>Lesson Objectives</vt:lpstr>
      <vt:lpstr>Intralocation Transfer – Overview</vt:lpstr>
      <vt:lpstr>Intralocation Transfer – Examples</vt:lpstr>
      <vt:lpstr>Intralocation Transfer – Key System Steps</vt:lpstr>
      <vt:lpstr>Smart HR Template – Intra Location Transfer</vt:lpstr>
      <vt:lpstr>Enter Transactions Details Page</vt:lpstr>
      <vt:lpstr>Enter Transactions Information</vt:lpstr>
      <vt:lpstr>INTER-Location Transfers</vt:lpstr>
      <vt:lpstr>Interlocation Transfer – Overview</vt:lpstr>
      <vt:lpstr>Transferring UCPath  UCPath</vt:lpstr>
      <vt:lpstr>Inter Location – Conc. Hire</vt:lpstr>
      <vt:lpstr>Instructor Demo – Part 1</vt:lpstr>
      <vt:lpstr>Instructor Demo – Part 2</vt:lpstr>
      <vt:lpstr>Lesson Complete</vt:lpstr>
      <vt:lpstr>Knowledge Check</vt:lpstr>
      <vt:lpstr>True or False</vt:lpstr>
      <vt:lpstr>Multiple Choice</vt:lpstr>
      <vt:lpstr>True or False</vt:lpstr>
      <vt:lpstr>PART 2: Lesson 4</vt:lpstr>
      <vt:lpstr>Lesson Objectives</vt:lpstr>
      <vt:lpstr>Termination – Overview</vt:lpstr>
      <vt:lpstr>Termination – Overview (cont’d)</vt:lpstr>
      <vt:lpstr>Termination – Key System Steps</vt:lpstr>
      <vt:lpstr>Smart HR Transactions Page</vt:lpstr>
      <vt:lpstr>Enter Transactions Details Page</vt:lpstr>
      <vt:lpstr>Enter Transactions Information</vt:lpstr>
      <vt:lpstr>Termination &amp; Final Pay</vt:lpstr>
      <vt:lpstr>Instructor Demo</vt:lpstr>
      <vt:lpstr>Instructor Demo</vt:lpstr>
      <vt:lpstr>Lesson Complete</vt:lpstr>
      <vt:lpstr>Knowledge Check</vt:lpstr>
      <vt:lpstr>Multiple Choice</vt:lpstr>
      <vt:lpstr>Fill-In-The-Blank</vt:lpstr>
      <vt:lpstr>PART 2: Lesson 5</vt:lpstr>
      <vt:lpstr>Lesson Objectives</vt:lpstr>
      <vt:lpstr>Retirement – Overview</vt:lpstr>
      <vt:lpstr>Retirement – Key System Steps</vt:lpstr>
      <vt:lpstr>Smart HR Transactions Page</vt:lpstr>
      <vt:lpstr>Enter Transactions Details Page</vt:lpstr>
      <vt:lpstr>Enter Transactions Information</vt:lpstr>
      <vt:lpstr>Retirement – Final Pay</vt:lpstr>
      <vt:lpstr>Instructor Demo</vt:lpstr>
      <vt:lpstr>Lesson Objectives Review</vt:lpstr>
      <vt:lpstr>Knowledge Check</vt:lpstr>
      <vt:lpstr>True or False</vt:lpstr>
      <vt:lpstr>Multiple Choice</vt:lpstr>
      <vt:lpstr>Fill-In-The-Blank</vt:lpstr>
      <vt:lpstr>Course Review </vt:lpstr>
      <vt:lpstr>Putting It All Together</vt:lpstr>
      <vt:lpstr>Course Objectives Review</vt:lpstr>
      <vt:lpstr>Parking Lot</vt:lpstr>
      <vt:lpstr>Thank You!</vt:lpstr>
      <vt:lpstr>Reference Material for Review</vt:lpstr>
      <vt:lpstr>Where to Get Help</vt:lpstr>
      <vt:lpstr>Template Transaction 2 Lab</vt:lpstr>
      <vt:lpstr>VPN Login</vt:lpstr>
      <vt:lpstr>Training Environment Login</vt:lpstr>
      <vt:lpstr>Exercise #1</vt:lpstr>
      <vt:lpstr>Exercise #2</vt:lpstr>
      <vt:lpstr>Exercise #2</vt:lpstr>
      <vt:lpstr>Exercise #3</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Position Control</dc:title>
  <dc:creator>Joe Cladis</dc:creator>
  <cp:lastModifiedBy>Angel Rivera</cp:lastModifiedBy>
  <cp:revision>133</cp:revision>
  <dcterms:created xsi:type="dcterms:W3CDTF">2012-04-23T23:06:05Z</dcterms:created>
  <dcterms:modified xsi:type="dcterms:W3CDTF">2020-08-20T14:56:11Z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0x010100064A8420CC564B4B890708A4B957C9CC</vt:lpwstr>
  </property>
  <property fmtid="{D5CDD505-2E9C-101B-9397-08002B2CF9AE}" pid="3" name="ArticulateGUID">
    <vt:lpwstr>3F681B7F-43E5-4EDD-8C1F-E5F2AF45773B</vt:lpwstr>
  </property>
  <property fmtid="{D5CDD505-2E9C-101B-9397-08002B2CF9AE}" pid="4" name="ArticulatePath">
    <vt:lpwstr>BPG_workshops_ABS_S1_Intro_AWE_PosMan (001)</vt:lpwstr>
  </property>
</Properties>
</file>