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602" r:id="rId2"/>
    <p:sldId id="622" r:id="rId3"/>
    <p:sldId id="931" r:id="rId4"/>
    <p:sldId id="920" r:id="rId5"/>
    <p:sldId id="901" r:id="rId6"/>
    <p:sldId id="932" r:id="rId7"/>
    <p:sldId id="935" r:id="rId8"/>
    <p:sldId id="933" r:id="rId9"/>
    <p:sldId id="934" r:id="rId10"/>
    <p:sldId id="937" r:id="rId11"/>
    <p:sldId id="938" r:id="rId12"/>
    <p:sldId id="936" r:id="rId13"/>
    <p:sldId id="939" r:id="rId14"/>
    <p:sldId id="941" r:id="rId15"/>
    <p:sldId id="942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21E6D-27FC-94FA-17A7-6255F4969B81}" name="Deborah Kistler" initials="DK" userId="S::dkistler@ad.uci.edu::98acea57-b723-4280-be73-a9ee2c805c9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4"/>
    <a:srgbClr val="F78D2D"/>
    <a:srgbClr val="DC7D2A"/>
    <a:srgbClr val="FFD200"/>
    <a:srgbClr val="6AA2B8"/>
    <a:srgbClr val="00D0C0"/>
    <a:srgbClr val="7AB800"/>
    <a:srgbClr val="C6BE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7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B503E-2D89-794B-B887-8967B807D8C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29C32-7553-0C47-92DB-4E2BDF6DA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102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04261"/>
            <a:ext cx="9144000" cy="4776261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95254"/>
            <a:ext cx="9144000" cy="1325563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30" y="6431150"/>
            <a:ext cx="6779951" cy="2165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1269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6575" y="937645"/>
            <a:ext cx="8690867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8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92" y="6525909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27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8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92" y="6525909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352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8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92" y="6525909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290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>
            <a:spLocks noGrp="1"/>
          </p:cNvSpPr>
          <p:nvPr>
            <p:ph type="title"/>
          </p:nvPr>
        </p:nvSpPr>
        <p:spPr>
          <a:xfrm>
            <a:off x="381276" y="242459"/>
            <a:ext cx="8412480" cy="90611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12"/>
          <p:cNvSpPr>
            <a:spLocks noGrp="1"/>
          </p:cNvSpPr>
          <p:nvPr>
            <p:ph sz="quarter" idx="10"/>
          </p:nvPr>
        </p:nvSpPr>
        <p:spPr>
          <a:xfrm>
            <a:off x="381276" y="1301322"/>
            <a:ext cx="8412480" cy="402714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30" y="6431150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876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8"/>
          <p:cNvSpPr>
            <a:spLocks noGrp="1"/>
          </p:cNvSpPr>
          <p:nvPr>
            <p:ph type="title"/>
          </p:nvPr>
        </p:nvSpPr>
        <p:spPr>
          <a:xfrm>
            <a:off x="1" y="377344"/>
            <a:ext cx="9144000" cy="4898849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30" y="6431150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66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992" y="1064524"/>
            <a:ext cx="8705088" cy="5189971"/>
          </a:xfrm>
        </p:spPr>
        <p:txBody>
          <a:bodyPr/>
          <a:lstStyle>
            <a:lvl1pPr marL="342900" indent="-342900">
              <a:buClr>
                <a:srgbClr val="1F497D"/>
              </a:buClr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14748" y="76757"/>
            <a:ext cx="8125935" cy="623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 b="1">
                <a:solidFill>
                  <a:srgbClr val="1E438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D3D43F9-D429-46B8-A74D-4FA6EDA068E1}"/>
              </a:ext>
            </a:extLst>
          </p:cNvPr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3F7E12F-F2B2-4937-A863-5D606B5A1C9F}"/>
                </a:ext>
              </a:extLst>
            </p:cNvPr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6FC1842-52BD-4A5C-B6C2-C015F0745AB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435CFA71-E74A-4EEB-AFAA-5D74F73E84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91" y="6525907"/>
            <a:ext cx="6779951" cy="2165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13427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6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66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6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46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4" Type="http://schemas.openxmlformats.org/officeDocument/2006/relationships/hyperlink" Target="https://blog.edmentum.com/teacher-tools-11-free-resources-support-online-teaching-and-learnin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4" Type="http://schemas.openxmlformats.org/officeDocument/2006/relationships/hyperlink" Target="https://blog.edmentum.com/teacher-tools-11-free-resources-support-online-teaching-and-learnin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4" Type="http://schemas.openxmlformats.org/officeDocument/2006/relationships/hyperlink" Target="https://blog.edmentum.com/teacher-tools-11-free-resources-support-online-teaching-and-learnin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lipartspub.com/explore/agenda-clipart-transparent-background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vectorstock.com/royalty-free-vector/agenda-concept-business-meeting-vector-28466892" TargetMode="Externa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4" Type="http://schemas.openxmlformats.org/officeDocument/2006/relationships/hyperlink" Target="https://blog.edmentum.com/teacher-tools-11-free-resources-support-online-teaching-and-learni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lliecrawford.com/2016/career-transition/5-keys-managing-career-transition/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con-icons.com/icon/transfer-man-employee-user-avatar-arrow-refresh/141997" TargetMode="Externa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4" Type="http://schemas.openxmlformats.org/officeDocument/2006/relationships/hyperlink" Target="https://blog.edmentum.com/teacher-tools-11-free-resources-support-online-teaching-and-learnin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4723840"/>
            <a:ext cx="91440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b="1" u="sng" dirty="0">
                <a:solidFill>
                  <a:srgbClr val="FFD200"/>
                </a:solidFill>
              </a:rPr>
              <a:t>Refresher Training:</a:t>
            </a:r>
            <a:br>
              <a:rPr lang="en-US" sz="1200" b="1" u="sng" dirty="0"/>
            </a:br>
            <a:r>
              <a:rPr lang="en-US" i="1" dirty="0"/>
              <a:t>Transfers - Part 1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235944-9812-D115-6A51-04CC70A57506}"/>
              </a:ext>
            </a:extLst>
          </p:cNvPr>
          <p:cNvSpPr txBox="1"/>
          <p:nvPr/>
        </p:nvSpPr>
        <p:spPr>
          <a:xfrm>
            <a:off x="3538331" y="5979829"/>
            <a:ext cx="20673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February 28, 2023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1101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DB9BE-94BA-2F0D-3995-911308A9F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to Know About Intra-Location </a:t>
            </a:r>
            <a:r>
              <a:rPr lang="en-US" dirty="0" err="1"/>
              <a:t>Txrs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BB841-76C6-01B5-FAF5-B5A4207CA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en-US" dirty="0"/>
              <a:t>Once the transfer is completed at the </a:t>
            </a:r>
            <a:r>
              <a:rPr lang="en-US" dirty="0" err="1"/>
              <a:t>UCPath</a:t>
            </a:r>
            <a:r>
              <a:rPr lang="en-US" dirty="0"/>
              <a:t> Center, the </a:t>
            </a:r>
            <a:r>
              <a:rPr lang="en-US" u="sng" dirty="0"/>
              <a:t>previous department will lose access </a:t>
            </a:r>
            <a:r>
              <a:rPr lang="en-US" dirty="0"/>
              <a:t>to that employee’s record and will no longer be able to make changes (including salary cost transfers).</a:t>
            </a:r>
          </a:p>
          <a:p>
            <a:pPr marL="1142983" lvl="1" indent="-457200"/>
            <a:r>
              <a:rPr lang="en-US" dirty="0"/>
              <a:t>If previous department needs to make a change to job data history, it will need to be requested by filling out a </a:t>
            </a:r>
            <a:r>
              <a:rPr lang="en-US" b="1" dirty="0" err="1"/>
              <a:t>Postion</a:t>
            </a:r>
            <a:r>
              <a:rPr lang="en-US" b="1" dirty="0"/>
              <a:t>/Job Data Update</a:t>
            </a:r>
            <a:r>
              <a:rPr lang="en-US" dirty="0"/>
              <a:t> form and attach to a case to UCPC.</a:t>
            </a:r>
          </a:p>
          <a:p>
            <a:pPr marL="1142983" lvl="1" indent="-457200"/>
            <a:r>
              <a:rPr lang="en-US" dirty="0"/>
              <a:t>If Additional Pay is not ended prior to transfer being processed, the issuing department will need to fill out a </a:t>
            </a:r>
            <a:r>
              <a:rPr lang="en-US" b="1" dirty="0"/>
              <a:t>Modify / Update Additional Pay form </a:t>
            </a:r>
            <a:r>
              <a:rPr lang="en-US" dirty="0"/>
              <a:t>and attach as a case to UCPC to end/stop payment.</a:t>
            </a:r>
          </a:p>
          <a:p>
            <a:pPr marL="457200" indent="-457200"/>
            <a:r>
              <a:rPr lang="en-US" dirty="0"/>
              <a:t>5. </a:t>
            </a:r>
            <a:r>
              <a:rPr lang="en-US" b="1" dirty="0">
                <a:solidFill>
                  <a:srgbClr val="0064A4"/>
                </a:solidFill>
              </a:rPr>
              <a:t>Future Dept: </a:t>
            </a:r>
            <a:r>
              <a:rPr lang="en-US" dirty="0"/>
              <a:t>Prior to submitting transfer template, please verify position intended for use has a job profile consistent with employee’s previous job, such as:</a:t>
            </a:r>
            <a:r>
              <a:rPr lang="en-US" i="1" dirty="0"/>
              <a:t> Pay Frequency, FLSA, EMPL Class, etc.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B35975-8499-A58D-F667-37F0F6D255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C842EA4-F715-4656-A625-1238D78B36E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44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D853F-1A8D-CBAD-E011-E40E909DA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to Know About Intra-Location </a:t>
            </a:r>
            <a:r>
              <a:rPr lang="en-US" dirty="0" err="1"/>
              <a:t>Txrs</a:t>
            </a:r>
            <a:r>
              <a:rPr lang="en-US" dirty="0"/>
              <a:t> (iii)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CE04A-7BA4-7454-11FA-11BE0FEAF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en-US" b="1" dirty="0">
                <a:solidFill>
                  <a:schemeClr val="tx2"/>
                </a:solidFill>
              </a:rPr>
              <a:t>Future Dept: </a:t>
            </a:r>
            <a:r>
              <a:rPr lang="en-US" dirty="0"/>
              <a:t>Be sure to establish funding for the newly filled position prior to the Pay Confirm deadline to ensure expenses are charged to the correct account.</a:t>
            </a:r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7B09F6-48FA-DD7C-0173-16149F0B2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C842EA4-F715-4656-A625-1238D78B36E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678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C2A0F-CAEF-19E9-CDAD-1D3FF1A41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Intra-Location Transfer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A023C-B4C9-012F-DFF4-A99204C8E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b="1" dirty="0">
                <a:solidFill>
                  <a:srgbClr val="0064A4"/>
                </a:solidFill>
              </a:rPr>
              <a:t>Current Dept: </a:t>
            </a:r>
            <a:r>
              <a:rPr lang="en-US" dirty="0"/>
              <a:t>Review all job data information once notified of transfer. Modify any necessary fields to accommodate transfer.</a:t>
            </a:r>
          </a:p>
          <a:p>
            <a:pPr marL="1142983" lvl="1" indent="-457200"/>
            <a:r>
              <a:rPr lang="en-US" b="1" dirty="0">
                <a:solidFill>
                  <a:srgbClr val="0064A4"/>
                </a:solidFill>
              </a:rPr>
              <a:t>Recommended: </a:t>
            </a:r>
            <a:r>
              <a:rPr lang="en-US" dirty="0"/>
              <a:t>If necessary/possible - Future Dept can contact employee’s Current department to ensure existing job data is OK prior to executing transfer.</a:t>
            </a:r>
          </a:p>
          <a:p>
            <a:pPr marL="1142983" lvl="1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b="1" dirty="0">
                <a:solidFill>
                  <a:srgbClr val="0064A4"/>
                </a:solidFill>
              </a:rPr>
              <a:t>Future Dept: </a:t>
            </a:r>
            <a:r>
              <a:rPr lang="en-US" dirty="0"/>
              <a:t>When submitting </a:t>
            </a:r>
            <a:r>
              <a:rPr lang="en-US" b="1" dirty="0" err="1"/>
              <a:t>UC_Transfer</a:t>
            </a:r>
            <a:r>
              <a:rPr lang="en-US" b="1" dirty="0"/>
              <a:t> </a:t>
            </a:r>
            <a:r>
              <a:rPr lang="en-US" dirty="0"/>
              <a:t>template, ensure the correct </a:t>
            </a:r>
            <a:r>
              <a:rPr lang="en-US" b="1" i="1" dirty="0"/>
              <a:t>Employee ID </a:t>
            </a:r>
            <a:r>
              <a:rPr lang="en-US" dirty="0"/>
              <a:t>and </a:t>
            </a:r>
            <a:r>
              <a:rPr lang="en-US" b="1" i="1" dirty="0"/>
              <a:t>Employee Record </a:t>
            </a:r>
            <a:r>
              <a:rPr lang="en-US" dirty="0"/>
              <a:t>is selected.</a:t>
            </a:r>
          </a:p>
          <a:p>
            <a:pPr marL="1142983" lvl="1" indent="-457200"/>
            <a:r>
              <a:rPr lang="en-US" dirty="0"/>
              <a:t>Ensure the correct </a:t>
            </a:r>
            <a:r>
              <a:rPr lang="en-US" b="1" i="1" dirty="0"/>
              <a:t>Reason Code </a:t>
            </a:r>
            <a:r>
              <a:rPr lang="en-US" dirty="0"/>
              <a:t>is selected as well.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Future Dept: </a:t>
            </a:r>
            <a:r>
              <a:rPr lang="en-US" dirty="0"/>
              <a:t>Ensure funding is established prior to pay confirm to ensure expenses hit the correct account.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06D7FE-DB32-58D3-B830-7AD21B09EE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C842EA4-F715-4656-A625-1238D78B36E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01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842EA4-F715-4656-A625-1238D78B36E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" y="0"/>
            <a:ext cx="4572001" cy="6437478"/>
          </a:xfrm>
          <a:prstGeom prst="rect">
            <a:avLst/>
          </a:prstGeom>
          <a:solidFill>
            <a:srgbClr val="0064A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white"/>
                </a:solidFill>
                <a:latin typeface="Arial" panose="020B0604020202020204"/>
              </a:rPr>
              <a:t>Use Case Scenario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" name="Picture 6" descr="A picture containing circle&#10;&#10;Description automatically generated">
            <a:extLst>
              <a:ext uri="{FF2B5EF4-FFF2-40B4-BE49-F238E27FC236}">
                <a16:creationId xmlns:a16="http://schemas.microsoft.com/office/drawing/2014/main" id="{0BEFB0BD-F060-4777-B560-FB9561325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652682" y="1604682"/>
            <a:ext cx="4491318" cy="29856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367442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842EA4-F715-4656-A625-1238D78B36E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" y="0"/>
            <a:ext cx="4572001" cy="6437478"/>
          </a:xfrm>
          <a:prstGeom prst="rect">
            <a:avLst/>
          </a:prstGeom>
          <a:solidFill>
            <a:srgbClr val="0064A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white"/>
                </a:solidFill>
                <a:latin typeface="Arial" panose="020B0604020202020204"/>
              </a:rPr>
              <a:t>Group Activity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" name="Picture 6" descr="A picture containing circle&#10;&#10;Description automatically generated">
            <a:extLst>
              <a:ext uri="{FF2B5EF4-FFF2-40B4-BE49-F238E27FC236}">
                <a16:creationId xmlns:a16="http://schemas.microsoft.com/office/drawing/2014/main" id="{0BEFB0BD-F060-4777-B560-FB9561325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652682" y="1604682"/>
            <a:ext cx="4491318" cy="29856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61507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842EA4-F715-4656-A625-1238D78B36E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" y="0"/>
            <a:ext cx="4572001" cy="6437478"/>
          </a:xfrm>
          <a:prstGeom prst="rect">
            <a:avLst/>
          </a:prstGeom>
          <a:solidFill>
            <a:srgbClr val="0064A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white"/>
                </a:solidFill>
                <a:latin typeface="Arial" panose="020B0604020202020204"/>
              </a:rPr>
              <a:t>Q&amp;A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" name="Picture 6" descr="A picture containing circle&#10;&#10;Description automatically generated">
            <a:extLst>
              <a:ext uri="{FF2B5EF4-FFF2-40B4-BE49-F238E27FC236}">
                <a16:creationId xmlns:a16="http://schemas.microsoft.com/office/drawing/2014/main" id="{0BEFB0BD-F060-4777-B560-FB9561325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652682" y="1604682"/>
            <a:ext cx="4491318" cy="29856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18034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768" y="1008845"/>
            <a:ext cx="8685832" cy="5381195"/>
          </a:xfr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endParaRPr lang="en-US" sz="1200" dirty="0"/>
          </a:p>
          <a:p>
            <a:endParaRPr lang="en-US" sz="1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Revisit key business transactions in </a:t>
            </a:r>
            <a:r>
              <a:rPr lang="en-US" sz="3000" dirty="0" err="1"/>
              <a:t>UCPath</a:t>
            </a:r>
            <a:endParaRPr lang="en-US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Highlight common issues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Discuss best practices for entry and execution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Explore processes from end-to-end</a:t>
            </a:r>
            <a:endParaRPr lang="en-US" dirty="0"/>
          </a:p>
          <a:p>
            <a:pPr marL="3771814" lvl="7" indent="-342900">
              <a:buFont typeface="Wingdings" pitchFamily="2" charset="2"/>
              <a:buChar char="Ø"/>
            </a:pPr>
            <a:endParaRPr lang="en-US" b="1" i="1" dirty="0"/>
          </a:p>
          <a:p>
            <a:pPr marL="1943060" lvl="3" indent="-342900">
              <a:buFont typeface="Wingdings" pitchFamily="2" charset="2"/>
              <a:buChar char="v"/>
            </a:pPr>
            <a:r>
              <a:rPr lang="en-US" dirty="0"/>
              <a:t>Training Environment / Materials Not Needed.</a:t>
            </a:r>
          </a:p>
          <a:p>
            <a:pPr marL="1943060" lvl="3" indent="-342900">
              <a:buFont typeface="Wingdings" pitchFamily="2" charset="2"/>
              <a:buChar char="v"/>
            </a:pPr>
            <a:endParaRPr lang="en-US" b="1" i="1" dirty="0"/>
          </a:p>
          <a:p>
            <a:pPr marL="1943060" lvl="3" indent="-342900">
              <a:buFont typeface="Wingdings" pitchFamily="2" charset="2"/>
              <a:buChar char="v"/>
            </a:pPr>
            <a:endParaRPr lang="en-US" b="1" i="1" dirty="0"/>
          </a:p>
          <a:p>
            <a:pPr marL="3771814" lvl="7" indent="-342900">
              <a:buFont typeface="Wingdings" pitchFamily="2" charset="2"/>
              <a:buChar char="Ø"/>
            </a:pPr>
            <a:endParaRPr lang="en-US" b="1" i="1" dirty="0"/>
          </a:p>
          <a:p>
            <a:pPr marL="3771814" lvl="7" indent="-342900">
              <a:buFont typeface="Wingdings" pitchFamily="2" charset="2"/>
              <a:buChar char="Ø"/>
            </a:pPr>
            <a:endParaRPr lang="en-US" b="1" i="1" dirty="0"/>
          </a:p>
          <a:p>
            <a:pPr marL="3771814" lvl="7" indent="-342900">
              <a:buFont typeface="Wingdings" pitchFamily="2" charset="2"/>
              <a:buChar char="Ø"/>
            </a:pPr>
            <a:endParaRPr lang="en-US" b="1" i="1" dirty="0"/>
          </a:p>
          <a:p>
            <a:pPr marL="3771814" lvl="7" indent="-342900">
              <a:buFont typeface="Wingdings" pitchFamily="2" charset="2"/>
              <a:buChar char="Ø"/>
            </a:pPr>
            <a:endParaRPr lang="en-US" b="1" i="1" dirty="0"/>
          </a:p>
          <a:p>
            <a:pPr marL="3771814" lvl="7" indent="-342900">
              <a:buFont typeface="Wingdings" pitchFamily="2" charset="2"/>
              <a:buChar char="Ø"/>
            </a:pPr>
            <a:endParaRPr lang="en-US" b="1" i="1" dirty="0"/>
          </a:p>
          <a:p>
            <a:pPr lvl="7" indent="0">
              <a:buNone/>
            </a:pPr>
            <a:endParaRPr lang="en-US" b="1" i="1" dirty="0"/>
          </a:p>
          <a:p>
            <a:pPr algn="ctr"/>
            <a:endParaRPr lang="en-US" sz="1900" b="1" i="1" dirty="0">
              <a:solidFill>
                <a:srgbClr val="FF0000"/>
              </a:solidFill>
            </a:endParaRPr>
          </a:p>
          <a:p>
            <a:pPr algn="ctr"/>
            <a:endParaRPr lang="en-US" sz="1900" i="1" dirty="0"/>
          </a:p>
          <a:p>
            <a:pPr algn="ctr"/>
            <a:endParaRPr lang="en-US" sz="19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4" y="285397"/>
            <a:ext cx="8685832" cy="897987"/>
          </a:xfrm>
        </p:spPr>
        <p:txBody>
          <a:bodyPr/>
          <a:lstStyle/>
          <a:p>
            <a:r>
              <a:rPr lang="en-US" b="1" dirty="0"/>
              <a:t>Training Refresher Objective: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817200" y="6207478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842EA4-F715-4656-A625-1238D78B36E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5D0F7C-847B-5101-14E9-08972F8587EA}"/>
              </a:ext>
            </a:extLst>
          </p:cNvPr>
          <p:cNvSpPr txBox="1"/>
          <p:nvPr/>
        </p:nvSpPr>
        <p:spPr>
          <a:xfrm>
            <a:off x="2633870" y="4686087"/>
            <a:ext cx="5208104" cy="1554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583"/>
            <a:r>
              <a:rPr lang="en-US" sz="1400" b="1" u="sng" dirty="0">
                <a:solidFill>
                  <a:srgbClr val="0064A4"/>
                </a:solidFill>
              </a:rPr>
              <a:t>All Training Refresher Dates:</a:t>
            </a:r>
          </a:p>
          <a:p>
            <a:pPr marL="228583"/>
            <a:endParaRPr lang="en-US" sz="1400" b="1" u="sng" dirty="0"/>
          </a:p>
          <a:p>
            <a:pPr marL="1028683" lvl="1" indent="-342900">
              <a:buFont typeface="Arial" panose="020B0604020202020204" pitchFamily="34" charset="0"/>
              <a:buChar char="•"/>
            </a:pPr>
            <a:r>
              <a:rPr lang="en-US" sz="1400" b="1" dirty="0"/>
              <a:t>Refresher 1: </a:t>
            </a:r>
            <a:r>
              <a:rPr lang="en-US" sz="1400" dirty="0"/>
              <a:t>Transfers Pt. 1 </a:t>
            </a:r>
            <a:r>
              <a:rPr lang="en-US" sz="1100" i="1" dirty="0"/>
              <a:t>(Today)</a:t>
            </a:r>
            <a:endParaRPr lang="en-US" sz="1000" i="1" dirty="0"/>
          </a:p>
          <a:p>
            <a:pPr marL="1028683" lvl="1" indent="-342900">
              <a:buFont typeface="Arial" panose="020B0604020202020204" pitchFamily="34" charset="0"/>
              <a:buChar char="•"/>
            </a:pPr>
            <a:r>
              <a:rPr lang="en-US" sz="1400" b="1" dirty="0"/>
              <a:t>Refresher 2: </a:t>
            </a:r>
            <a:r>
              <a:rPr lang="en-US" sz="1400" dirty="0"/>
              <a:t>Modifying Additional Pay </a:t>
            </a:r>
            <a:r>
              <a:rPr lang="en-US" sz="1100" i="1" dirty="0"/>
              <a:t>(3/14)</a:t>
            </a:r>
          </a:p>
          <a:p>
            <a:pPr marL="1028683" lvl="1" indent="-342900">
              <a:buFont typeface="Arial" panose="020B0604020202020204" pitchFamily="34" charset="0"/>
              <a:buChar char="•"/>
            </a:pPr>
            <a:r>
              <a:rPr lang="en-US" sz="1400" b="1" dirty="0"/>
              <a:t>Refresher 3: </a:t>
            </a:r>
            <a:r>
              <a:rPr lang="en-US" sz="1400" dirty="0"/>
              <a:t>Funding Updates </a:t>
            </a:r>
            <a:r>
              <a:rPr lang="en-US" sz="1100" i="1" dirty="0"/>
              <a:t>(3/28)</a:t>
            </a:r>
          </a:p>
          <a:p>
            <a:pPr marL="1028683" lvl="1" indent="-342900">
              <a:buFont typeface="Arial" panose="020B0604020202020204" pitchFamily="34" charset="0"/>
              <a:buChar char="•"/>
            </a:pPr>
            <a:r>
              <a:rPr lang="en-US" sz="1400" b="1" dirty="0"/>
              <a:t>Refresher 4: </a:t>
            </a:r>
            <a:r>
              <a:rPr lang="en-US" sz="1400" dirty="0"/>
              <a:t>Transfers Pt. 2 </a:t>
            </a:r>
            <a:r>
              <a:rPr lang="en-US" sz="1100" i="1" dirty="0"/>
              <a:t>(4/11)</a:t>
            </a:r>
          </a:p>
          <a:p>
            <a:pPr marL="1028683" lvl="1" indent="-342900">
              <a:buFont typeface="Arial" panose="020B0604020202020204" pitchFamily="34" charset="0"/>
              <a:buChar char="•"/>
            </a:pPr>
            <a:endParaRPr lang="en-US" sz="1100" dirty="0">
              <a:highlight>
                <a:srgbClr val="FFFF00"/>
              </a:highligh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378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FFCF0AD-824B-0D18-11DE-2818393827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C842EA4-F715-4656-A625-1238D78B36EB}" type="slidenum">
              <a:rPr lang="en-US" smtClean="0"/>
              <a:t>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27472A-6985-FDCC-6FE3-311F49753D7C}"/>
              </a:ext>
            </a:extLst>
          </p:cNvPr>
          <p:cNvSpPr txBox="1"/>
          <p:nvPr/>
        </p:nvSpPr>
        <p:spPr>
          <a:xfrm>
            <a:off x="699751" y="1619866"/>
            <a:ext cx="774449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2400" dirty="0"/>
              <a:t>Employee Transfer Types - Overview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400" dirty="0"/>
              <a:t>Common </a:t>
            </a:r>
            <a:r>
              <a:rPr lang="en-US" sz="2400" i="1" dirty="0"/>
              <a:t>Inter </a:t>
            </a:r>
            <a:r>
              <a:rPr lang="en-US" sz="2400" dirty="0"/>
              <a:t>– Location Transfer Scenarios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400" dirty="0"/>
              <a:t>Transfer Checklist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400" dirty="0"/>
              <a:t>Use Case Exercise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400" dirty="0"/>
              <a:t>Group Activity / Q&amp;A / Resources</a:t>
            </a:r>
          </a:p>
        </p:txBody>
      </p:sp>
      <p:pic>
        <p:nvPicPr>
          <p:cNvPr id="8" name="Picture 7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2D8EBD2F-BF6F-EF7B-3B99-2E9226793D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9874" y="365692"/>
            <a:ext cx="852851" cy="85202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96D24389-D107-17D9-E625-A71024125D4F}"/>
              </a:ext>
            </a:extLst>
          </p:cNvPr>
          <p:cNvSpPr txBox="1">
            <a:spLocks/>
          </p:cNvSpPr>
          <p:nvPr/>
        </p:nvSpPr>
        <p:spPr>
          <a:xfrm>
            <a:off x="952241" y="414576"/>
            <a:ext cx="8685832" cy="897987"/>
          </a:xfrm>
          <a:prstGeom prst="rect">
            <a:avLst/>
          </a:prstGeom>
        </p:spPr>
        <p:txBody>
          <a:bodyPr/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/>
              <a:t>Refresher Agenda</a:t>
            </a:r>
          </a:p>
        </p:txBody>
      </p:sp>
      <p:pic>
        <p:nvPicPr>
          <p:cNvPr id="10" name="Content Placeholder 5" descr="Graphical user interface, application, Teams&#10;&#10;Description automatically generated">
            <a:extLst>
              <a:ext uri="{FF2B5EF4-FFF2-40B4-BE49-F238E27FC236}">
                <a16:creationId xmlns:a16="http://schemas.microsoft.com/office/drawing/2014/main" id="{EF26CAFE-59CA-95F3-A2C9-A645AE6EFB0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t="-13939" b="13939"/>
          <a:stretch/>
        </p:blipFill>
        <p:spPr>
          <a:xfrm>
            <a:off x="5897922" y="3166938"/>
            <a:ext cx="3228114" cy="3221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555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842EA4-F715-4656-A625-1238D78B36E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" y="0"/>
            <a:ext cx="4572001" cy="6437478"/>
          </a:xfrm>
          <a:prstGeom prst="rect">
            <a:avLst/>
          </a:prstGeom>
          <a:solidFill>
            <a:srgbClr val="0064A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white"/>
                </a:solidFill>
                <a:latin typeface="Arial" panose="020B0604020202020204"/>
              </a:rPr>
              <a:t>Employee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Transfer Types -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Overview</a:t>
            </a:r>
          </a:p>
        </p:txBody>
      </p:sp>
      <p:pic>
        <p:nvPicPr>
          <p:cNvPr id="7" name="Picture 6" descr="A picture containing circle&#10;&#10;Description automatically generated">
            <a:extLst>
              <a:ext uri="{FF2B5EF4-FFF2-40B4-BE49-F238E27FC236}">
                <a16:creationId xmlns:a16="http://schemas.microsoft.com/office/drawing/2014/main" id="{0BEFB0BD-F060-4777-B560-FB9561325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652682" y="1604682"/>
            <a:ext cx="4491318" cy="29856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43379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E0264-4EDB-426E-EB77-FFD1F1B22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Employee Transfers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BCF719-18B8-4C6B-5D18-73DD3A3AB9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C842EA4-F715-4656-A625-1238D78B36EB}" type="slidenum">
              <a:rPr lang="en-US" smtClean="0"/>
              <a:t>5</a:t>
            </a:fld>
            <a:endParaRPr lang="en-US"/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85EF26D3-301A-0D41-83F2-421CD7A0B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084" y="1816479"/>
            <a:ext cx="4257399" cy="3225041"/>
          </a:xfrm>
        </p:spPr>
        <p:txBody>
          <a:bodyPr>
            <a:normAutofit/>
          </a:bodyPr>
          <a:lstStyle/>
          <a:p>
            <a:r>
              <a:rPr lang="en-US" sz="2800" b="1" u="sng" dirty="0">
                <a:solidFill>
                  <a:srgbClr val="0064A4"/>
                </a:solidFill>
              </a:rPr>
              <a:t>INTRA</a:t>
            </a:r>
            <a:r>
              <a:rPr lang="en-US" sz="2800" u="sng" dirty="0"/>
              <a:t>- Location Transfer</a:t>
            </a:r>
          </a:p>
        </p:txBody>
      </p:sp>
      <p:sp>
        <p:nvSpPr>
          <p:cNvPr id="31" name="Content Placeholder 28">
            <a:extLst>
              <a:ext uri="{FF2B5EF4-FFF2-40B4-BE49-F238E27FC236}">
                <a16:creationId xmlns:a16="http://schemas.microsoft.com/office/drawing/2014/main" id="{9AC3534F-DBE3-BBE2-473D-E9945B4F9183}"/>
              </a:ext>
            </a:extLst>
          </p:cNvPr>
          <p:cNvSpPr txBox="1">
            <a:spLocks/>
          </p:cNvSpPr>
          <p:nvPr/>
        </p:nvSpPr>
        <p:spPr>
          <a:xfrm>
            <a:off x="4564659" y="1816479"/>
            <a:ext cx="4278558" cy="3225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u="sng" dirty="0">
                <a:solidFill>
                  <a:srgbClr val="DC7D2A"/>
                </a:solidFill>
              </a:rPr>
              <a:t>INTER</a:t>
            </a:r>
            <a:r>
              <a:rPr lang="en-US" sz="2800" u="sng" dirty="0"/>
              <a:t>-Location Transfer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C535665-49D0-85C0-B397-FD8B27786427}"/>
              </a:ext>
            </a:extLst>
          </p:cNvPr>
          <p:cNvCxnSpPr>
            <a:cxnSpLocks/>
          </p:cNvCxnSpPr>
          <p:nvPr/>
        </p:nvCxnSpPr>
        <p:spPr>
          <a:xfrm>
            <a:off x="4387487" y="1600200"/>
            <a:ext cx="0" cy="364248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D889A899-C365-AAFE-C3E0-B856B1EBC7E2}"/>
              </a:ext>
            </a:extLst>
          </p:cNvPr>
          <p:cNvSpPr txBox="1"/>
          <p:nvPr/>
        </p:nvSpPr>
        <p:spPr>
          <a:xfrm>
            <a:off x="362625" y="2663687"/>
            <a:ext cx="37819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Refers to moving an employee from one position to another </a:t>
            </a:r>
            <a:r>
              <a:rPr lang="en-US" b="1" dirty="0"/>
              <a:t>within UCI, using the same employee record.</a:t>
            </a:r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D0E46D4-4F49-80C2-ECE0-C3F2E7CF4F95}"/>
              </a:ext>
            </a:extLst>
          </p:cNvPr>
          <p:cNvSpPr txBox="1"/>
          <p:nvPr/>
        </p:nvSpPr>
        <p:spPr>
          <a:xfrm>
            <a:off x="4850296" y="2663687"/>
            <a:ext cx="38222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Refers to moving an employee from </a:t>
            </a:r>
            <a:r>
              <a:rPr lang="en-US" b="1" dirty="0"/>
              <a:t>one campus to another, creating a new employee record.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5ED64010-418E-6467-2D14-74E1A3A589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648209" y="4164785"/>
            <a:ext cx="2111459" cy="1407639"/>
          </a:xfrm>
          <a:prstGeom prst="rect">
            <a:avLst/>
          </a:prstGeom>
        </p:spPr>
      </p:pic>
      <p:pic>
        <p:nvPicPr>
          <p:cNvPr id="43" name="Picture 42" descr="Icon&#10;&#10;Description automatically generated">
            <a:extLst>
              <a:ext uri="{FF2B5EF4-FFF2-40B4-BE49-F238E27FC236}">
                <a16:creationId xmlns:a16="http://schemas.microsoft.com/office/drawing/2014/main" id="{942C5C50-0998-2E00-2640-4CEBF61EB7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624345" y="4068821"/>
            <a:ext cx="1258552" cy="125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37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E0264-4EDB-426E-EB77-FFD1F1B22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Differences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BCF719-18B8-4C6B-5D18-73DD3A3AB9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C842EA4-F715-4656-A625-1238D78B36EB}" type="slidenum">
              <a:rPr lang="en-US" smtClean="0"/>
              <a:t>6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55D82B-4989-93DC-6EE3-3EF473214B21}"/>
              </a:ext>
            </a:extLst>
          </p:cNvPr>
          <p:cNvSpPr/>
          <p:nvPr/>
        </p:nvSpPr>
        <p:spPr>
          <a:xfrm>
            <a:off x="397195" y="2832099"/>
            <a:ext cx="3606112" cy="35128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riangle 8">
            <a:extLst>
              <a:ext uri="{FF2B5EF4-FFF2-40B4-BE49-F238E27FC236}">
                <a16:creationId xmlns:a16="http://schemas.microsoft.com/office/drawing/2014/main" id="{F0DDB6C0-8A98-098E-189C-778FEDB2D2FF}"/>
              </a:ext>
            </a:extLst>
          </p:cNvPr>
          <p:cNvSpPr/>
          <p:nvPr/>
        </p:nvSpPr>
        <p:spPr>
          <a:xfrm>
            <a:off x="157868" y="986280"/>
            <a:ext cx="4084765" cy="1839660"/>
          </a:xfrm>
          <a:prstGeom prst="triangle">
            <a:avLst/>
          </a:prstGeom>
          <a:solidFill>
            <a:schemeClr val="tx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16B0FAA-A638-058D-3CC0-710550CEF59F}"/>
              </a:ext>
            </a:extLst>
          </p:cNvPr>
          <p:cNvSpPr/>
          <p:nvPr/>
        </p:nvSpPr>
        <p:spPr>
          <a:xfrm>
            <a:off x="5150046" y="2825940"/>
            <a:ext cx="3606112" cy="35190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riangle 10">
            <a:extLst>
              <a:ext uri="{FF2B5EF4-FFF2-40B4-BE49-F238E27FC236}">
                <a16:creationId xmlns:a16="http://schemas.microsoft.com/office/drawing/2014/main" id="{D8B8E2DC-92A8-249F-4ABA-91390F2BFE12}"/>
              </a:ext>
            </a:extLst>
          </p:cNvPr>
          <p:cNvSpPr/>
          <p:nvPr/>
        </p:nvSpPr>
        <p:spPr>
          <a:xfrm>
            <a:off x="4901369" y="986280"/>
            <a:ext cx="3999289" cy="1845819"/>
          </a:xfrm>
          <a:prstGeom prst="triangle">
            <a:avLst>
              <a:gd name="adj" fmla="val 51654"/>
            </a:avLst>
          </a:prstGeom>
          <a:solidFill>
            <a:srgbClr val="F78D2D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476211-9203-8CD9-2E76-BA11CA239EE3}"/>
              </a:ext>
            </a:extLst>
          </p:cNvPr>
          <p:cNvSpPr txBox="1"/>
          <p:nvPr/>
        </p:nvSpPr>
        <p:spPr>
          <a:xfrm>
            <a:off x="1281270" y="1979630"/>
            <a:ext cx="1758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Intra – Location 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Transfer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61A642-03F9-0338-DF7F-E0D1364702D4}"/>
              </a:ext>
            </a:extLst>
          </p:cNvPr>
          <p:cNvSpPr txBox="1"/>
          <p:nvPr/>
        </p:nvSpPr>
        <p:spPr>
          <a:xfrm>
            <a:off x="6103872" y="1979630"/>
            <a:ext cx="1758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Inter – Location 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Transfer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6C72F9-4649-542F-7AC1-E939C3C08F7D}"/>
              </a:ext>
            </a:extLst>
          </p:cNvPr>
          <p:cNvSpPr txBox="1"/>
          <p:nvPr/>
        </p:nvSpPr>
        <p:spPr>
          <a:xfrm>
            <a:off x="477666" y="2973575"/>
            <a:ext cx="339859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</a:t>
            </a:r>
            <a:r>
              <a:rPr lang="en-US" sz="1600" b="1" dirty="0"/>
              <a:t> UC_TRANSFER </a:t>
            </a:r>
            <a:r>
              <a:rPr lang="en-US" sz="1600" dirty="0"/>
              <a:t>Template is used. </a:t>
            </a:r>
            <a:r>
              <a:rPr lang="en-US" sz="1200" i="1" dirty="0"/>
              <a:t>(UC_TRANSFER_AC for Academic employees)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Only </a:t>
            </a:r>
            <a:r>
              <a:rPr lang="en-US" sz="1600" b="1" i="1" dirty="0"/>
              <a:t>one (1</a:t>
            </a:r>
            <a:r>
              <a:rPr lang="en-US" sz="1600" i="1" dirty="0"/>
              <a:t>) t</a:t>
            </a:r>
            <a:r>
              <a:rPr lang="en-US" sz="1600" dirty="0"/>
              <a:t>ransaction needed to complete process.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Transfer occurs on existing </a:t>
            </a:r>
            <a:r>
              <a:rPr lang="en-US" sz="1600" dirty="0" err="1"/>
              <a:t>empl</a:t>
            </a:r>
            <a:r>
              <a:rPr lang="en-US" sz="1600"/>
              <a:t>. </a:t>
            </a:r>
            <a:r>
              <a:rPr lang="en-US" sz="1600" dirty="0"/>
              <a:t>record.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Job Data tied to previous job will transfer to new job/position.*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Work history maintained.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algn="ctr"/>
            <a:r>
              <a:rPr lang="en-US" sz="1200" i="1" dirty="0"/>
              <a:t>*Job Data should be reviewed and/or modified prior to executing transfer.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F3B2A6-E4C9-CBDB-F883-B0689E436135}"/>
              </a:ext>
            </a:extLst>
          </p:cNvPr>
          <p:cNvSpPr txBox="1"/>
          <p:nvPr/>
        </p:nvSpPr>
        <p:spPr>
          <a:xfrm>
            <a:off x="5189132" y="3006658"/>
            <a:ext cx="3423761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</a:t>
            </a:r>
            <a:r>
              <a:rPr lang="en-US" sz="1600" b="1" dirty="0"/>
              <a:t>UC_CONC_HIRE </a:t>
            </a:r>
            <a:r>
              <a:rPr lang="en-US" sz="1600" dirty="0"/>
              <a:t>Template is used. </a:t>
            </a:r>
            <a:r>
              <a:rPr lang="en-US" sz="1200" i="1" dirty="0"/>
              <a:t>(UC_CONC_HIRE_AC for Academic employees)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Two (2) </a:t>
            </a:r>
            <a:r>
              <a:rPr lang="en-US" sz="1600" dirty="0"/>
              <a:t>or more transactions needed to complete process.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Hire (Future Dept.)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Termination (Current Dept.)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Current &amp; future departments need to communicate/coordinate to ensure timely entry of necessary transactions.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This transfer method generates a new employment record.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Work history does not transfer.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01186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842EA4-F715-4656-A625-1238D78B36E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" y="0"/>
            <a:ext cx="4572001" cy="6437478"/>
          </a:xfrm>
          <a:prstGeom prst="rect">
            <a:avLst/>
          </a:prstGeom>
          <a:solidFill>
            <a:srgbClr val="0064A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white"/>
                </a:solidFill>
                <a:latin typeface="Arial" panose="020B0604020202020204"/>
              </a:rPr>
              <a:t>Common Intra-Location Transfers Scenarios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" name="Picture 6" descr="A picture containing circle&#10;&#10;Description automatically generated">
            <a:extLst>
              <a:ext uri="{FF2B5EF4-FFF2-40B4-BE49-F238E27FC236}">
                <a16:creationId xmlns:a16="http://schemas.microsoft.com/office/drawing/2014/main" id="{0BEFB0BD-F060-4777-B560-FB9561325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652682" y="1604682"/>
            <a:ext cx="4491318" cy="29856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58720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4E8C1-18F9-2BD3-5FD8-B5044FCBF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Intra-Location Scenarios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A071A-4429-0A70-A345-3AD0E7122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are some common examples of when to use the </a:t>
            </a:r>
            <a:r>
              <a:rPr lang="en-US" b="1" dirty="0" err="1"/>
              <a:t>UC_Transfer</a:t>
            </a:r>
            <a:r>
              <a:rPr lang="en-US" b="1" dirty="0"/>
              <a:t> </a:t>
            </a:r>
            <a:r>
              <a:rPr lang="en-US" dirty="0"/>
              <a:t>template to move an employee from one position to another, within the same division / department:</a:t>
            </a:r>
          </a:p>
          <a:p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Employee Promotions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*A position is over-allocated (more than 1 person assigned to same position number)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*Restructure / Re-org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*Incorrect position assignment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*Moving an employee out of multi—headcount position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410193-24C2-14E1-7F5C-E19E7F831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C842EA4-F715-4656-A625-1238D78B36EB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8FB446-8B6E-3F72-CA9C-86A92B284EE6}"/>
              </a:ext>
            </a:extLst>
          </p:cNvPr>
          <p:cNvSpPr txBox="1"/>
          <p:nvPr/>
        </p:nvSpPr>
        <p:spPr>
          <a:xfrm>
            <a:off x="1749286" y="5753224"/>
            <a:ext cx="426388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* #2-4 are considered </a:t>
            </a:r>
            <a:r>
              <a:rPr lang="en-US" i="1" dirty="0"/>
              <a:t>Lateral</a:t>
            </a:r>
            <a:r>
              <a:rPr lang="en-US" dirty="0"/>
              <a:t> transfers.</a:t>
            </a:r>
          </a:p>
        </p:txBody>
      </p:sp>
    </p:spTree>
    <p:extLst>
      <p:ext uri="{BB962C8B-B14F-4D97-AF65-F5344CB8AC3E}">
        <p14:creationId xmlns:p14="http://schemas.microsoft.com/office/powerpoint/2010/main" val="1842349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739D7-BBFC-4249-072E-EE89C2944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Know About Intra-Location </a:t>
            </a:r>
            <a:r>
              <a:rPr lang="en-US" dirty="0" err="1"/>
              <a:t>Txrs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55885-092A-E6DF-7DDA-00A4142E8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When submitting a </a:t>
            </a:r>
            <a:r>
              <a:rPr lang="en-US" b="1" dirty="0" err="1"/>
              <a:t>UC_Transfer</a:t>
            </a:r>
            <a:r>
              <a:rPr lang="en-US" b="1" dirty="0"/>
              <a:t> </a:t>
            </a:r>
            <a:r>
              <a:rPr lang="en-US" dirty="0"/>
              <a:t>template to move an employee to another position, please note the following:</a:t>
            </a:r>
          </a:p>
          <a:p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All existing job data and future dated changes will transfer to new job.</a:t>
            </a:r>
          </a:p>
          <a:p>
            <a:pPr marL="457200" indent="-457200">
              <a:buAutoNum type="arabicPeriod"/>
            </a:pPr>
            <a:r>
              <a:rPr lang="en-US" dirty="0"/>
              <a:t>The </a:t>
            </a:r>
            <a:r>
              <a:rPr lang="en-US" i="1" dirty="0"/>
              <a:t>Expected Job End Date </a:t>
            </a:r>
            <a:r>
              <a:rPr lang="en-US" dirty="0"/>
              <a:t>listed on the </a:t>
            </a:r>
            <a:r>
              <a:rPr lang="en-US" b="1" dirty="0"/>
              <a:t>current job </a:t>
            </a:r>
            <a:r>
              <a:rPr lang="en-US" u="sng" dirty="0"/>
              <a:t>will</a:t>
            </a:r>
            <a:r>
              <a:rPr lang="en-US" dirty="0"/>
              <a:t> transfer to the new job. </a:t>
            </a:r>
          </a:p>
          <a:p>
            <a:pPr marL="1142983" lvl="1" indent="-457200">
              <a:buFont typeface="Wingdings" pitchFamily="2" charset="2"/>
              <a:buChar char="Ø"/>
            </a:pPr>
            <a:r>
              <a:rPr lang="en-US" b="1" dirty="0">
                <a:solidFill>
                  <a:srgbClr val="0064A4"/>
                </a:solidFill>
              </a:rPr>
              <a:t>Current Dept: </a:t>
            </a:r>
            <a:r>
              <a:rPr lang="en-US" dirty="0"/>
              <a:t>Please remove expected job end date or extend as needed prior to submitting template.</a:t>
            </a:r>
          </a:p>
          <a:p>
            <a:pPr marL="457200" indent="-457200">
              <a:buAutoNum type="arabicPeriod"/>
            </a:pPr>
            <a:r>
              <a:rPr lang="en-US" dirty="0"/>
              <a:t>Any active / existing </a:t>
            </a:r>
            <a:r>
              <a:rPr lang="en-US" i="1" dirty="0"/>
              <a:t>Additional Pay </a:t>
            </a:r>
            <a:r>
              <a:rPr lang="en-US" dirty="0"/>
              <a:t>on the </a:t>
            </a:r>
            <a:r>
              <a:rPr lang="en-US" b="1" dirty="0"/>
              <a:t>current job </a:t>
            </a:r>
            <a:r>
              <a:rPr lang="en-US" u="sng" dirty="0"/>
              <a:t>will</a:t>
            </a:r>
            <a:r>
              <a:rPr lang="en-US" dirty="0"/>
              <a:t> transfer to the new job. Future Dept will </a:t>
            </a:r>
            <a:r>
              <a:rPr lang="en-US" u="sng" dirty="0"/>
              <a:t>not</a:t>
            </a:r>
            <a:r>
              <a:rPr lang="en-US" dirty="0"/>
              <a:t> be able to end/remove it and future payments will charge to their accounts.</a:t>
            </a:r>
          </a:p>
          <a:p>
            <a:pPr marL="1028683" lvl="1" indent="-342900">
              <a:buFont typeface="Wingdings" pitchFamily="2" charset="2"/>
              <a:buChar char="Ø"/>
            </a:pPr>
            <a:r>
              <a:rPr lang="en-US" b="1" dirty="0">
                <a:solidFill>
                  <a:srgbClr val="0064A4"/>
                </a:solidFill>
              </a:rPr>
              <a:t>Current Dept: </a:t>
            </a:r>
            <a:r>
              <a:rPr lang="en-US" dirty="0"/>
              <a:t>Prior to submitting transfer template, please update the pay end date on active additional pay to ensure they do not copy over to the new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F71F54-FFFE-87E7-1817-1C1214680E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C842EA4-F715-4656-A625-1238D78B36E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639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3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FA Standard Screen PPT Template">
  <a:themeElements>
    <a:clrScheme name="UCI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6AA2B8"/>
      </a:accent5>
      <a:accent6>
        <a:srgbClr val="F78D2D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standard-screen-template" id="{085FA25C-E160-4F41-82D5-15C5F5196075}" vid="{04E02BA0-7A10-44B0-A17E-F486C255F51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101731</TotalTime>
  <Words>862</Words>
  <Application>Microsoft Office PowerPoint</Application>
  <PresentationFormat>On-screen Show (4:3)</PresentationFormat>
  <Paragraphs>109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DFA Standard Screen PPT Template</vt:lpstr>
      <vt:lpstr>Refresher Training: Transfers - Part 1</vt:lpstr>
      <vt:lpstr>Training Refresher Objective:</vt:lpstr>
      <vt:lpstr>PowerPoint Presentation</vt:lpstr>
      <vt:lpstr>PowerPoint Presentation</vt:lpstr>
      <vt:lpstr>Types of Employee Transfers</vt:lpstr>
      <vt:lpstr>Key Differences</vt:lpstr>
      <vt:lpstr>PowerPoint Presentation</vt:lpstr>
      <vt:lpstr>Common Intra-Location Scenarios</vt:lpstr>
      <vt:lpstr>What to Know About Intra-Location Txrs</vt:lpstr>
      <vt:lpstr>What to Know About Intra-Location Txrs (cont.)</vt:lpstr>
      <vt:lpstr>What to Know About Intra-Location Txrs (iii)</vt:lpstr>
      <vt:lpstr>Intra-Location Transfer Checklist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Tips  May 17, 2022</dc:title>
  <dc:creator>Deborah Kistler</dc:creator>
  <cp:lastModifiedBy>Andrea Knaub</cp:lastModifiedBy>
  <cp:revision>170</cp:revision>
  <cp:lastPrinted>2023-02-18T08:42:02Z</cp:lastPrinted>
  <dcterms:created xsi:type="dcterms:W3CDTF">2022-05-24T14:15:47Z</dcterms:created>
  <dcterms:modified xsi:type="dcterms:W3CDTF">2023-04-20T20:59:14Z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33AF6159-FDAC-439D-B401-A469DA7B5AFB</vt:lpwstr>
  </property>
  <property fmtid="{D5CDD505-2E9C-101B-9397-08002B2CF9AE}" pid="3" name="ArticulatePath">
    <vt:lpwstr>TTT_10_4_2022 (1)</vt:lpwstr>
  </property>
</Properties>
</file>