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comments/comment1.xml" ContentType="application/vnd.openxmlformats-officedocument.presentationml.comments+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4.xml" ContentType="application/vnd.openxmlformats-officedocument.presentationml.tags+xml"/>
  <Override PartName="/ppt/notesSlides/notesSlide28.xml" ContentType="application/vnd.openxmlformats-officedocument.presentationml.notesSlide+xml"/>
  <Override PartName="/ppt/tags/tag45.xml" ContentType="application/vnd.openxmlformats-officedocument.presentationml.tags+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6.xml" ContentType="application/vnd.openxmlformats-officedocument.presentationml.tags+xml"/>
  <Override PartName="/ppt/notesSlides/notesSlide30.xml" ContentType="application/vnd.openxmlformats-officedocument.presentationml.notesSlide+xml"/>
  <Override PartName="/ppt/tags/tag47.xml" ContentType="application/vnd.openxmlformats-officedocument.presentationml.tags+xml"/>
  <Override PartName="/ppt/notesSlides/notesSlide31.xml" ContentType="application/vnd.openxmlformats-officedocument.presentationml.notesSlide+xml"/>
  <Override PartName="/ppt/tags/tag48.xml" ContentType="application/vnd.openxmlformats-officedocument.presentationml.tags+xml"/>
  <Override PartName="/ppt/notesSlides/notesSlide32.xml" ContentType="application/vnd.openxmlformats-officedocument.presentationml.notesSlide+xml"/>
  <Override PartName="/ppt/tags/tag49.xml" ContentType="application/vnd.openxmlformats-officedocument.presentationml.tags+xml"/>
  <Override PartName="/ppt/notesSlides/notesSlide33.xml" ContentType="application/vnd.openxmlformats-officedocument.presentationml.notesSlide+xml"/>
  <Override PartName="/ppt/tags/tag50.xml" ContentType="application/vnd.openxmlformats-officedocument.presentationml.tags+xml"/>
  <Override PartName="/ppt/notesSlides/notesSlide34.xml" ContentType="application/vnd.openxmlformats-officedocument.presentationml.notesSlide+xml"/>
  <Override PartName="/ppt/tags/tag51.xml" ContentType="application/vnd.openxmlformats-officedocument.presentationml.tags+xml"/>
  <Override PartName="/ppt/notesSlides/notesSlide35.xml" ContentType="application/vnd.openxmlformats-officedocument.presentationml.notesSlide+xml"/>
  <Override PartName="/ppt/tags/tag52.xml" ContentType="application/vnd.openxmlformats-officedocument.presentationml.tags+xml"/>
  <Override PartName="/ppt/notesSlides/notesSlide36.xml" ContentType="application/vnd.openxmlformats-officedocument.presentationml.notesSlide+xml"/>
  <Override PartName="/ppt/tags/tag53.xml" ContentType="application/vnd.openxmlformats-officedocument.presentationml.tags+xml"/>
  <Override PartName="/ppt/notesSlides/notesSlide37.xml" ContentType="application/vnd.openxmlformats-officedocument.presentationml.notesSlide+xml"/>
  <Override PartName="/ppt/tags/tag54.xml" ContentType="application/vnd.openxmlformats-officedocument.presentationml.tags+xml"/>
  <Override PartName="/ppt/notesSlides/notesSlide38.xml" ContentType="application/vnd.openxmlformats-officedocument.presentationml.notesSlide+xml"/>
  <Override PartName="/ppt/tags/tag55.xml" ContentType="application/vnd.openxmlformats-officedocument.presentationml.tags+xml"/>
  <Override PartName="/ppt/notesSlides/notesSlide39.xml" ContentType="application/vnd.openxmlformats-officedocument.presentationml.notesSlide+xml"/>
  <Override PartName="/ppt/tags/tag56.xml" ContentType="application/vnd.openxmlformats-officedocument.presentationml.tags+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7.xml" ContentType="application/vnd.openxmlformats-officedocument.presentationml.tags+xml"/>
  <Override PartName="/ppt/tags/tag58.xml" ContentType="application/vnd.openxmlformats-officedocument.presentationml.tags+xml"/>
  <Override PartName="/ppt/notesSlides/notesSlide41.xml" ContentType="application/vnd.openxmlformats-officedocument.presentationml.notesSlide+xml"/>
  <Override PartName="/ppt/tags/tag59.xml" ContentType="application/vnd.openxmlformats-officedocument.presentationml.tags+xml"/>
  <Override PartName="/ppt/notesSlides/notesSlide42.xml" ContentType="application/vnd.openxmlformats-officedocument.presentationml.notesSlide+xml"/>
  <Override PartName="/ppt/tags/tag60.xml" ContentType="application/vnd.openxmlformats-officedocument.presentationml.tags+xml"/>
  <Override PartName="/ppt/notesSlides/notesSlide43.xml" ContentType="application/vnd.openxmlformats-officedocument.presentationml.notesSlide+xml"/>
  <Override PartName="/ppt/tags/tag61.xml" ContentType="application/vnd.openxmlformats-officedocument.presentationml.tags+xml"/>
  <Override PartName="/ppt/notesSlides/notesSlide44.xml" ContentType="application/vnd.openxmlformats-officedocument.presentationml.notesSlide+xml"/>
  <Override PartName="/ppt/tags/tag62.xml" ContentType="application/vnd.openxmlformats-officedocument.presentationml.tags+xml"/>
  <Override PartName="/ppt/notesSlides/notesSlide45.xml" ContentType="application/vnd.openxmlformats-officedocument.presentationml.notesSlide+xml"/>
  <Override PartName="/ppt/tags/tag63.xml" ContentType="application/vnd.openxmlformats-officedocument.presentationml.tags+xml"/>
  <Override PartName="/ppt/notesSlides/notesSlide46.xml" ContentType="application/vnd.openxmlformats-officedocument.presentationml.notesSlide+xml"/>
  <Override PartName="/ppt/tags/tag64.xml" ContentType="application/vnd.openxmlformats-officedocument.presentationml.tags+xml"/>
  <Override PartName="/ppt/notesSlides/notesSlide47.xml" ContentType="application/vnd.openxmlformats-officedocument.presentationml.notesSlide+xml"/>
  <Override PartName="/ppt/tags/tag65.xml" ContentType="application/vnd.openxmlformats-officedocument.presentationml.tags+xml"/>
  <Override PartName="/ppt/notesSlides/notesSlide48.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49.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0"/>
  </p:notesMasterIdLst>
  <p:handoutMasterIdLst>
    <p:handoutMasterId r:id="rId61"/>
  </p:handoutMasterIdLst>
  <p:sldIdLst>
    <p:sldId id="510" r:id="rId5"/>
    <p:sldId id="563" r:id="rId6"/>
    <p:sldId id="564" r:id="rId7"/>
    <p:sldId id="565" r:id="rId8"/>
    <p:sldId id="512" r:id="rId9"/>
    <p:sldId id="566" r:id="rId10"/>
    <p:sldId id="513" r:id="rId11"/>
    <p:sldId id="557" r:id="rId12"/>
    <p:sldId id="514" r:id="rId13"/>
    <p:sldId id="515" r:id="rId14"/>
    <p:sldId id="516" r:id="rId15"/>
    <p:sldId id="517" r:id="rId16"/>
    <p:sldId id="518" r:id="rId17"/>
    <p:sldId id="520" r:id="rId18"/>
    <p:sldId id="558" r:id="rId19"/>
    <p:sldId id="521" r:id="rId20"/>
    <p:sldId id="522" r:id="rId21"/>
    <p:sldId id="523" r:id="rId22"/>
    <p:sldId id="524" r:id="rId23"/>
    <p:sldId id="525" r:id="rId24"/>
    <p:sldId id="526" r:id="rId25"/>
    <p:sldId id="527" r:id="rId26"/>
    <p:sldId id="562" r:id="rId27"/>
    <p:sldId id="528" r:id="rId28"/>
    <p:sldId id="529" r:id="rId29"/>
    <p:sldId id="530" r:id="rId30"/>
    <p:sldId id="531" r:id="rId31"/>
    <p:sldId id="532" r:id="rId32"/>
    <p:sldId id="533" r:id="rId33"/>
    <p:sldId id="534" r:id="rId34"/>
    <p:sldId id="535" r:id="rId35"/>
    <p:sldId id="536" r:id="rId36"/>
    <p:sldId id="537" r:id="rId37"/>
    <p:sldId id="538" r:id="rId38"/>
    <p:sldId id="539" r:id="rId39"/>
    <p:sldId id="540" r:id="rId40"/>
    <p:sldId id="541" r:id="rId41"/>
    <p:sldId id="542" r:id="rId42"/>
    <p:sldId id="543" r:id="rId43"/>
    <p:sldId id="544" r:id="rId44"/>
    <p:sldId id="545" r:id="rId45"/>
    <p:sldId id="546" r:id="rId46"/>
    <p:sldId id="547" r:id="rId47"/>
    <p:sldId id="548" r:id="rId48"/>
    <p:sldId id="549" r:id="rId49"/>
    <p:sldId id="550" r:id="rId50"/>
    <p:sldId id="551" r:id="rId51"/>
    <p:sldId id="552" r:id="rId52"/>
    <p:sldId id="553" r:id="rId53"/>
    <p:sldId id="554" r:id="rId54"/>
    <p:sldId id="556" r:id="rId55"/>
    <p:sldId id="555" r:id="rId56"/>
    <p:sldId id="560" r:id="rId57"/>
    <p:sldId id="496" r:id="rId58"/>
    <p:sldId id="306" r:id="rId59"/>
  </p:sldIdLst>
  <p:sldSz cx="9144000" cy="6858000" type="screen4x3"/>
  <p:notesSz cx="7010400" cy="9296400"/>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DB0337-2D00-D14E-8FDA-1480ACC8AB65}">
          <p14:sldIdLst>
            <p14:sldId id="510"/>
            <p14:sldId id="563"/>
            <p14:sldId id="564"/>
            <p14:sldId id="565"/>
            <p14:sldId id="512"/>
            <p14:sldId id="566"/>
            <p14:sldId id="513"/>
            <p14:sldId id="557"/>
            <p14:sldId id="514"/>
            <p14:sldId id="515"/>
            <p14:sldId id="516"/>
            <p14:sldId id="517"/>
            <p14:sldId id="518"/>
            <p14:sldId id="520"/>
            <p14:sldId id="558"/>
            <p14:sldId id="521"/>
            <p14:sldId id="522"/>
            <p14:sldId id="523"/>
            <p14:sldId id="524"/>
            <p14:sldId id="525"/>
            <p14:sldId id="526"/>
            <p14:sldId id="527"/>
            <p14:sldId id="562"/>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6"/>
            <p14:sldId id="555"/>
            <p14:sldId id="560"/>
            <p14:sldId id="496"/>
            <p14:sldId id="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Chen Lane" initials="NCL" lastIdx="17" clrIdx="0"/>
  <p:cmAuthor id="8" name="Maria Gorginova" initials="MG" lastIdx="1" clrIdx="6">
    <p:extLst>
      <p:ext uri="{19B8F6BF-5375-455C-9EA6-DF929625EA0E}">
        <p15:presenceInfo xmlns:p15="http://schemas.microsoft.com/office/powerpoint/2012/main" userId="S-1-5-21-497440546-3349810628-3187559507-19672" providerId="AD"/>
      </p:ext>
    </p:extLst>
  </p:cmAuthor>
  <p:cmAuthor id="2" name="Ola Skalimowska" initials="OS" lastIdx="55" clrIdx="1">
    <p:extLst>
      <p:ext uri="{19B8F6BF-5375-455C-9EA6-DF929625EA0E}">
        <p15:presenceInfo xmlns:p15="http://schemas.microsoft.com/office/powerpoint/2012/main" userId="S-1-5-21-497440546-3349810628-3187559507-47281" providerId="AD"/>
      </p:ext>
    </p:extLst>
  </p:cmAuthor>
  <p:cmAuthor id="3" name="Angel Rivera" initials="AR" lastIdx="10" clrIdx="3">
    <p:extLst>
      <p:ext uri="{19B8F6BF-5375-455C-9EA6-DF929625EA0E}">
        <p15:presenceInfo xmlns:p15="http://schemas.microsoft.com/office/powerpoint/2012/main" userId="S-1-5-21-497440546-3349810628-3187559507-63982" providerId="AD"/>
      </p:ext>
    </p:extLst>
  </p:cmAuthor>
  <p:cmAuthor id="4" name="Andrea Garrison" initials="AG" lastIdx="18" clrIdx="2">
    <p:extLst>
      <p:ext uri="{19B8F6BF-5375-455C-9EA6-DF929625EA0E}">
        <p15:presenceInfo xmlns:p15="http://schemas.microsoft.com/office/powerpoint/2012/main" userId="S-1-5-21-497440546-3349810628-3187559507-67875" providerId="AD"/>
      </p:ext>
    </p:extLst>
  </p:cmAuthor>
  <p:cmAuthor id="5" name="Sheila A. Mercer" initials="SAM" lastIdx="17" clrIdx="4">
    <p:extLst>
      <p:ext uri="{19B8F6BF-5375-455C-9EA6-DF929625EA0E}">
        <p15:presenceInfo xmlns:p15="http://schemas.microsoft.com/office/powerpoint/2012/main" userId="S-1-5-21-497440546-3349810628-3187559507-17500" providerId="AD"/>
      </p:ext>
    </p:extLst>
  </p:cmAuthor>
  <p:cmAuthor id="6" name="Sang Le. Ta" initials="SLT" lastIdx="1" clrIdx="5">
    <p:extLst>
      <p:ext uri="{19B8F6BF-5375-455C-9EA6-DF929625EA0E}">
        <p15:presenceInfo xmlns:p15="http://schemas.microsoft.com/office/powerpoint/2012/main" userId="S-1-5-21-497440546-3349810628-3187559507-34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79B"/>
    <a:srgbClr val="FFD200"/>
    <a:srgbClr val="09548D"/>
    <a:srgbClr val="FFC000"/>
    <a:srgbClr val="1F497D"/>
    <a:srgbClr val="FFBF00"/>
    <a:srgbClr val="66FFFF"/>
    <a:srgbClr val="00CCFF"/>
    <a:srgbClr val="FF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19" autoAdjust="0"/>
  </p:normalViewPr>
  <p:slideViewPr>
    <p:cSldViewPr snapToGrid="0" snapToObjects="1">
      <p:cViewPr varScale="1">
        <p:scale>
          <a:sx n="71" d="100"/>
          <a:sy n="71" d="100"/>
        </p:scale>
        <p:origin x="1296" y="-42"/>
      </p:cViewPr>
      <p:guideLst>
        <p:guide orient="horz" pos="2160"/>
        <p:guide pos="2880"/>
      </p:guideLst>
    </p:cSldViewPr>
  </p:slideViewPr>
  <p:outlineViewPr>
    <p:cViewPr>
      <p:scale>
        <a:sx n="33" d="100"/>
        <a:sy n="33" d="100"/>
      </p:scale>
      <p:origin x="0" y="-6594"/>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102" d="100"/>
          <a:sy n="102" d="100"/>
        </p:scale>
        <p:origin x="-348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6-28T11:12:03.973" idx="55">
    <p:pos x="4648" y="221"/>
    <p:text>Do we need any more information on how to use this page? Any business process or context? E.g. when would you update this page?</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dgm:spPr>
        <a:solidFill>
          <a:srgbClr val="1D579B"/>
        </a:solidFill>
        <a:ln>
          <a:noFill/>
        </a:ln>
      </dgm:spPr>
      <dgm:t>
        <a:bodyPr/>
        <a:lstStyle/>
        <a:p>
          <a:r>
            <a:rPr lang="en-US" dirty="0"/>
            <a:t>1: Budget Distribution Overview</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B029579B-4DF3-4D51-AC6E-A40D5F9E06B2}">
      <dgm:prSet phldrT="[Text]"/>
      <dgm:spPr>
        <a:solidFill>
          <a:srgbClr val="1D579B"/>
        </a:solidFill>
        <a:ln>
          <a:noFill/>
        </a:ln>
      </dgm:spPr>
      <dgm:t>
        <a:bodyPr/>
        <a:lstStyle/>
        <a:p>
          <a:r>
            <a:rPr lang="en-US" dirty="0"/>
            <a:t>3: Update Budget Distribution Data</a:t>
          </a:r>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2ACA077D-4897-4CF2-A979-16D6C63FEC27}">
      <dgm:prSet phldrT="[Text]"/>
      <dgm:spPr>
        <a:solidFill>
          <a:srgbClr val="1D579B"/>
        </a:solidFill>
        <a:ln>
          <a:noFill/>
        </a:ln>
      </dgm:spPr>
      <dgm:t>
        <a:bodyPr/>
        <a:lstStyle/>
        <a:p>
          <a:r>
            <a:rPr lang="en-US" dirty="0"/>
            <a:t>4: Staffing List</a:t>
          </a:r>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dgm:spPr>
        <a:solidFill>
          <a:srgbClr val="1D579B"/>
        </a:solidFill>
        <a:ln>
          <a:noFill/>
        </a:ln>
      </dgm:spPr>
      <dgm:t>
        <a:bodyPr/>
        <a:lstStyle/>
        <a:p>
          <a:r>
            <a:rPr lang="en-US" dirty="0"/>
            <a:t>2: Enter Budget Distribution Data</a:t>
          </a:r>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BDE2854F-B583-49DF-9080-F695508E16EF}" type="pres">
      <dgm:prSet presAssocID="{C76D0D2C-4894-45F8-9583-18D75E25F0AD}" presName="text_1" presStyleLbl="node1" presStyleIdx="0" presStyleCnt="4">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4"/>
      <dgm:spPr>
        <a:ln>
          <a:solidFill>
            <a:srgbClr val="1D579B"/>
          </a:solidFill>
        </a:ln>
      </dgm:spPr>
    </dgm:pt>
    <dgm:pt modelId="{340503F1-F8DF-4311-A028-91AB6F39A540}" type="pres">
      <dgm:prSet presAssocID="{6287FBF7-90BA-44CD-A9C2-3BE6956DFE67}" presName="text_2" presStyleLbl="node1" presStyleIdx="1" presStyleCnt="4">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4"/>
      <dgm:spPr>
        <a:ln>
          <a:solidFill>
            <a:srgbClr val="1D579B"/>
          </a:solidFill>
        </a:ln>
      </dgm:spPr>
    </dgm:pt>
    <dgm:pt modelId="{B85D5DAB-9059-423B-AA7C-3ADE579ACB93}" type="pres">
      <dgm:prSet presAssocID="{B029579B-4DF3-4D51-AC6E-A40D5F9E06B2}" presName="text_3" presStyleLbl="node1" presStyleIdx="2" presStyleCnt="4">
        <dgm:presLayoutVars>
          <dgm:bulletEnabled val="1"/>
        </dgm:presLayoutVars>
      </dgm:prSet>
      <dgm:spPr/>
      <dgm:t>
        <a:bodyPr/>
        <a:lstStyle/>
        <a:p>
          <a:endParaRPr lang="en-US"/>
        </a:p>
      </dgm:t>
    </dgm:pt>
    <dgm:pt modelId="{96B8AB17-7829-4E13-8B2A-5974586C3EEF}" type="pres">
      <dgm:prSet presAssocID="{B029579B-4DF3-4D51-AC6E-A40D5F9E06B2}" presName="accent_3" presStyleCnt="0"/>
      <dgm:spPr/>
    </dgm:pt>
    <dgm:pt modelId="{B1723BF4-D7DD-4C17-A6F3-37C20564B5D8}" type="pres">
      <dgm:prSet presAssocID="{B029579B-4DF3-4D51-AC6E-A40D5F9E06B2}" presName="accentRepeatNode" presStyleLbl="solidFgAcc1" presStyleIdx="2" presStyleCnt="4"/>
      <dgm:spPr>
        <a:ln>
          <a:solidFill>
            <a:srgbClr val="1D579B"/>
          </a:solidFill>
        </a:ln>
      </dgm:spPr>
    </dgm:pt>
    <dgm:pt modelId="{40C4F14A-3730-44EB-8C18-603AB99EBFD1}" type="pres">
      <dgm:prSet presAssocID="{2ACA077D-4897-4CF2-A979-16D6C63FEC27}" presName="text_4" presStyleLbl="node1" presStyleIdx="3" presStyleCnt="4">
        <dgm:presLayoutVars>
          <dgm:bulletEnabled val="1"/>
        </dgm:presLayoutVars>
      </dgm:prSet>
      <dgm:spPr/>
      <dgm:t>
        <a:bodyPr/>
        <a:lstStyle/>
        <a:p>
          <a:endParaRPr lang="en-US"/>
        </a:p>
      </dgm:t>
    </dgm:pt>
    <dgm:pt modelId="{502D5D47-9105-41AC-8CA1-F28ED0C8E7A5}" type="pres">
      <dgm:prSet presAssocID="{2ACA077D-4897-4CF2-A979-16D6C63FEC27}" presName="accent_4" presStyleCnt="0"/>
      <dgm:spPr/>
    </dgm:pt>
    <dgm:pt modelId="{7E0D7686-BB12-49D9-B576-91588A93951A}" type="pres">
      <dgm:prSet presAssocID="{2ACA077D-4897-4CF2-A979-16D6C63FEC27}" presName="accentRepeatNode" presStyleLbl="solidFgAcc1" presStyleIdx="3" presStyleCnt="4"/>
      <dgm:spPr>
        <a:ln>
          <a:solidFill>
            <a:srgbClr val="1D579B"/>
          </a:solidFill>
        </a:ln>
      </dgm:spPr>
    </dgm:pt>
  </dgm:ptLst>
  <dgm:cxnLst>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3" destOrd="0" parTransId="{21866B20-6045-485E-964E-6E6ABE3A429E}" sibTransId="{6B474AE3-2A17-44F1-8EDD-4C99CC0D019B}"/>
    <dgm:cxn modelId="{F8630F29-33C4-414E-8608-C7C307CEF41B}" type="presOf" srcId="{2ACA077D-4897-4CF2-A979-16D6C63FEC27}" destId="{40C4F14A-3730-44EB-8C18-603AB99EBFD1}" srcOrd="0" destOrd="0" presId="urn:microsoft.com/office/officeart/2008/layout/VerticalCurvedList"/>
    <dgm:cxn modelId="{94B8FE7A-2C7C-44C0-91B7-A5AD03BFFA83}" srcId="{452A7F5C-E271-4CD5-A307-A25AD5062F9A}" destId="{6287FBF7-90BA-44CD-A9C2-3BE6956DFE67}" srcOrd="1" destOrd="0" parTransId="{44E4CCA2-78A7-41C5-8E6B-DC5AF2ED221C}" sibTransId="{83FD1826-CAA7-4626-A8AA-3BCA9D9B41A3}"/>
    <dgm:cxn modelId="{EEB9F3AB-479A-4EF4-AFF8-EA4F56D3B97C}" srcId="{452A7F5C-E271-4CD5-A307-A25AD5062F9A}" destId="{B029579B-4DF3-4D51-AC6E-A40D5F9E06B2}" srcOrd="2" destOrd="0" parTransId="{C18BA7F4-D73F-4ED5-9EBF-CA537383C772}" sibTransId="{E625DB8B-AF70-42CB-9BBB-2C8B7D4E46D5}"/>
    <dgm:cxn modelId="{445F3558-ECFC-4947-BDCC-65607192285C}" type="presOf" srcId="{B029579B-4DF3-4D51-AC6E-A40D5F9E06B2}" destId="{B85D5DAB-9059-423B-AA7C-3ADE579ACB93}"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F790A6A4-CCC4-4E51-B9BF-FF89B2B1E85D}" type="presParOf" srcId="{5A30AF97-B98C-4514-8031-6C5B8A07CC54}" destId="{B85D5DAB-9059-423B-AA7C-3ADE579ACB93}" srcOrd="5" destOrd="0" presId="urn:microsoft.com/office/officeart/2008/layout/VerticalCurvedList"/>
    <dgm:cxn modelId="{96546986-11E0-4D36-83BE-6457AF1AC285}" type="presParOf" srcId="{5A30AF97-B98C-4514-8031-6C5B8A07CC54}" destId="{96B8AB17-7829-4E13-8B2A-5974586C3EEF}" srcOrd="6" destOrd="0" presId="urn:microsoft.com/office/officeart/2008/layout/VerticalCurvedList"/>
    <dgm:cxn modelId="{8FFACC57-98AC-4221-96CC-06C785DFBCCD}" type="presParOf" srcId="{96B8AB17-7829-4E13-8B2A-5974586C3EEF}" destId="{B1723BF4-D7DD-4C17-A6F3-37C20564B5D8}" srcOrd="0" destOrd="0" presId="urn:microsoft.com/office/officeart/2008/layout/VerticalCurvedList"/>
    <dgm:cxn modelId="{C9759E91-F67E-4517-B87D-DEC509FF1A38}" type="presParOf" srcId="{5A30AF97-B98C-4514-8031-6C5B8A07CC54}" destId="{40C4F14A-3730-44EB-8C18-603AB99EBFD1}" srcOrd="7" destOrd="0" presId="urn:microsoft.com/office/officeart/2008/layout/VerticalCurvedList"/>
    <dgm:cxn modelId="{37417178-7680-494D-AF4E-3D549BFB6F30}" type="presParOf" srcId="{5A30AF97-B98C-4514-8031-6C5B8A07CC54}" destId="{502D5D47-9105-41AC-8CA1-F28ED0C8E7A5}" srcOrd="8" destOrd="0" presId="urn:microsoft.com/office/officeart/2008/layout/VerticalCurvedList"/>
    <dgm:cxn modelId="{AB50904C-01EB-4D5B-8B14-4D239A0B54A6}" type="presParOf" srcId="{502D5D47-9105-41AC-8CA1-F28ED0C8E7A5}" destId="{7E0D7686-BB12-49D9-B576-91588A93951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rgbClr val="FFD200"/>
        </a:solidFill>
        <a:ln>
          <a:noFill/>
        </a:ln>
      </dgm:spPr>
      <dgm:t>
        <a:bodyPr/>
        <a:lstStyle/>
        <a:p>
          <a:r>
            <a:rPr lang="en-US" sz="1800" b="1" dirty="0">
              <a:solidFill>
                <a:srgbClr val="1D579B"/>
              </a:solidFill>
            </a:rPr>
            <a:t>Budget Distribution Overview</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B029579B-4DF3-4D51-AC6E-A40D5F9E06B2}">
      <dgm:prSet phldrT="[Text]" custT="1"/>
      <dgm:spPr>
        <a:solidFill>
          <a:srgbClr val="1D579B"/>
        </a:solidFill>
        <a:ln>
          <a:noFill/>
        </a:ln>
      </dgm:spPr>
      <dgm:t>
        <a:bodyPr/>
        <a:lstStyle/>
        <a:p>
          <a:r>
            <a:rPr lang="en-US" sz="1800" b="1" dirty="0"/>
            <a:t>3: Update Budget Distribution Data</a:t>
          </a:r>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2ACA077D-4897-4CF2-A979-16D6C63FEC27}">
      <dgm:prSet phldrT="[Text]" custT="1"/>
      <dgm:spPr>
        <a:solidFill>
          <a:srgbClr val="1D579B"/>
        </a:solidFill>
        <a:ln>
          <a:noFill/>
        </a:ln>
      </dgm:spPr>
      <dgm:t>
        <a:bodyPr/>
        <a:lstStyle/>
        <a:p>
          <a:r>
            <a:rPr lang="en-US" sz="1800" b="1" dirty="0"/>
            <a:t>4: Staffing List</a:t>
          </a:r>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rgbClr val="1D579B"/>
        </a:solidFill>
        <a:ln>
          <a:noFill/>
        </a:ln>
      </dgm:spPr>
      <dgm:t>
        <a:bodyPr/>
        <a:lstStyle/>
        <a:p>
          <a:r>
            <a:rPr lang="en-US" sz="1800" b="1" dirty="0"/>
            <a:t>2: Enter Budget Distribution Data</a:t>
          </a:r>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BDE2854F-B583-49DF-9080-F695508E16EF}" type="pres">
      <dgm:prSet presAssocID="{C76D0D2C-4894-45F8-9583-18D75E25F0AD}" presName="text_1" presStyleLbl="node1" presStyleIdx="0" presStyleCnt="4">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4"/>
      <dgm:spPr>
        <a:ln>
          <a:solidFill>
            <a:srgbClr val="FFD200"/>
          </a:solidFill>
        </a:ln>
      </dgm:spPr>
    </dgm:pt>
    <dgm:pt modelId="{340503F1-F8DF-4311-A028-91AB6F39A540}" type="pres">
      <dgm:prSet presAssocID="{6287FBF7-90BA-44CD-A9C2-3BE6956DFE67}" presName="text_2" presStyleLbl="node1" presStyleIdx="1" presStyleCnt="4">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4"/>
      <dgm:spPr>
        <a:ln>
          <a:solidFill>
            <a:srgbClr val="1D579B"/>
          </a:solidFill>
        </a:ln>
      </dgm:spPr>
    </dgm:pt>
    <dgm:pt modelId="{B85D5DAB-9059-423B-AA7C-3ADE579ACB93}" type="pres">
      <dgm:prSet presAssocID="{B029579B-4DF3-4D51-AC6E-A40D5F9E06B2}" presName="text_3" presStyleLbl="node1" presStyleIdx="2" presStyleCnt="4">
        <dgm:presLayoutVars>
          <dgm:bulletEnabled val="1"/>
        </dgm:presLayoutVars>
      </dgm:prSet>
      <dgm:spPr/>
      <dgm:t>
        <a:bodyPr/>
        <a:lstStyle/>
        <a:p>
          <a:endParaRPr lang="en-US"/>
        </a:p>
      </dgm:t>
    </dgm:pt>
    <dgm:pt modelId="{96B8AB17-7829-4E13-8B2A-5974586C3EEF}" type="pres">
      <dgm:prSet presAssocID="{B029579B-4DF3-4D51-AC6E-A40D5F9E06B2}" presName="accent_3" presStyleCnt="0"/>
      <dgm:spPr/>
    </dgm:pt>
    <dgm:pt modelId="{B1723BF4-D7DD-4C17-A6F3-37C20564B5D8}" type="pres">
      <dgm:prSet presAssocID="{B029579B-4DF3-4D51-AC6E-A40D5F9E06B2}" presName="accentRepeatNode" presStyleLbl="solidFgAcc1" presStyleIdx="2" presStyleCnt="4"/>
      <dgm:spPr>
        <a:ln>
          <a:solidFill>
            <a:srgbClr val="1D579B"/>
          </a:solidFill>
        </a:ln>
      </dgm:spPr>
    </dgm:pt>
    <dgm:pt modelId="{40C4F14A-3730-44EB-8C18-603AB99EBFD1}" type="pres">
      <dgm:prSet presAssocID="{2ACA077D-4897-4CF2-A979-16D6C63FEC27}" presName="text_4" presStyleLbl="node1" presStyleIdx="3" presStyleCnt="4">
        <dgm:presLayoutVars>
          <dgm:bulletEnabled val="1"/>
        </dgm:presLayoutVars>
      </dgm:prSet>
      <dgm:spPr/>
      <dgm:t>
        <a:bodyPr/>
        <a:lstStyle/>
        <a:p>
          <a:endParaRPr lang="en-US"/>
        </a:p>
      </dgm:t>
    </dgm:pt>
    <dgm:pt modelId="{502D5D47-9105-41AC-8CA1-F28ED0C8E7A5}" type="pres">
      <dgm:prSet presAssocID="{2ACA077D-4897-4CF2-A979-16D6C63FEC27}" presName="accent_4" presStyleCnt="0"/>
      <dgm:spPr/>
    </dgm:pt>
    <dgm:pt modelId="{7E0D7686-BB12-49D9-B576-91588A93951A}" type="pres">
      <dgm:prSet presAssocID="{2ACA077D-4897-4CF2-A979-16D6C63FEC27}" presName="accentRepeatNode" presStyleLbl="solidFgAcc1" presStyleIdx="3" presStyleCnt="4"/>
      <dgm:spPr>
        <a:ln>
          <a:solidFill>
            <a:srgbClr val="1D579B"/>
          </a:solidFill>
        </a:ln>
      </dgm:spPr>
    </dgm:pt>
  </dgm:ptLst>
  <dgm:cxnLst>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3" destOrd="0" parTransId="{21866B20-6045-485E-964E-6E6ABE3A429E}" sibTransId="{6B474AE3-2A17-44F1-8EDD-4C99CC0D019B}"/>
    <dgm:cxn modelId="{F8630F29-33C4-414E-8608-C7C307CEF41B}" type="presOf" srcId="{2ACA077D-4897-4CF2-A979-16D6C63FEC27}" destId="{40C4F14A-3730-44EB-8C18-603AB99EBFD1}" srcOrd="0" destOrd="0" presId="urn:microsoft.com/office/officeart/2008/layout/VerticalCurvedList"/>
    <dgm:cxn modelId="{94B8FE7A-2C7C-44C0-91B7-A5AD03BFFA83}" srcId="{452A7F5C-E271-4CD5-A307-A25AD5062F9A}" destId="{6287FBF7-90BA-44CD-A9C2-3BE6956DFE67}" srcOrd="1" destOrd="0" parTransId="{44E4CCA2-78A7-41C5-8E6B-DC5AF2ED221C}" sibTransId="{83FD1826-CAA7-4626-A8AA-3BCA9D9B41A3}"/>
    <dgm:cxn modelId="{EEB9F3AB-479A-4EF4-AFF8-EA4F56D3B97C}" srcId="{452A7F5C-E271-4CD5-A307-A25AD5062F9A}" destId="{B029579B-4DF3-4D51-AC6E-A40D5F9E06B2}" srcOrd="2" destOrd="0" parTransId="{C18BA7F4-D73F-4ED5-9EBF-CA537383C772}" sibTransId="{E625DB8B-AF70-42CB-9BBB-2C8B7D4E46D5}"/>
    <dgm:cxn modelId="{445F3558-ECFC-4947-BDCC-65607192285C}" type="presOf" srcId="{B029579B-4DF3-4D51-AC6E-A40D5F9E06B2}" destId="{B85D5DAB-9059-423B-AA7C-3ADE579ACB93}"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F790A6A4-CCC4-4E51-B9BF-FF89B2B1E85D}" type="presParOf" srcId="{5A30AF97-B98C-4514-8031-6C5B8A07CC54}" destId="{B85D5DAB-9059-423B-AA7C-3ADE579ACB93}" srcOrd="5" destOrd="0" presId="urn:microsoft.com/office/officeart/2008/layout/VerticalCurvedList"/>
    <dgm:cxn modelId="{96546986-11E0-4D36-83BE-6457AF1AC285}" type="presParOf" srcId="{5A30AF97-B98C-4514-8031-6C5B8A07CC54}" destId="{96B8AB17-7829-4E13-8B2A-5974586C3EEF}" srcOrd="6" destOrd="0" presId="urn:microsoft.com/office/officeart/2008/layout/VerticalCurvedList"/>
    <dgm:cxn modelId="{8FFACC57-98AC-4221-96CC-06C785DFBCCD}" type="presParOf" srcId="{96B8AB17-7829-4E13-8B2A-5974586C3EEF}" destId="{B1723BF4-D7DD-4C17-A6F3-37C20564B5D8}" srcOrd="0" destOrd="0" presId="urn:microsoft.com/office/officeart/2008/layout/VerticalCurvedList"/>
    <dgm:cxn modelId="{C9759E91-F67E-4517-B87D-DEC509FF1A38}" type="presParOf" srcId="{5A30AF97-B98C-4514-8031-6C5B8A07CC54}" destId="{40C4F14A-3730-44EB-8C18-603AB99EBFD1}" srcOrd="7" destOrd="0" presId="urn:microsoft.com/office/officeart/2008/layout/VerticalCurvedList"/>
    <dgm:cxn modelId="{37417178-7680-494D-AF4E-3D549BFB6F30}" type="presParOf" srcId="{5A30AF97-B98C-4514-8031-6C5B8A07CC54}" destId="{502D5D47-9105-41AC-8CA1-F28ED0C8E7A5}" srcOrd="8" destOrd="0" presId="urn:microsoft.com/office/officeart/2008/layout/VerticalCurvedList"/>
    <dgm:cxn modelId="{AB50904C-01EB-4D5B-8B14-4D239A0B54A6}" type="presParOf" srcId="{502D5D47-9105-41AC-8CA1-F28ED0C8E7A5}" destId="{7E0D7686-BB12-49D9-B576-91588A93951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rgbClr val="1D579B"/>
        </a:solidFill>
        <a:ln>
          <a:noFill/>
        </a:ln>
      </dgm:spPr>
      <dgm:t>
        <a:bodyPr/>
        <a:lstStyle/>
        <a:p>
          <a:r>
            <a:rPr lang="en-US" sz="1600" b="1" dirty="0">
              <a:solidFill>
                <a:schemeClr val="bg1"/>
              </a:solidFill>
            </a:rPr>
            <a:t>1: Budget Distribution Overview</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B029579B-4DF3-4D51-AC6E-A40D5F9E06B2}">
      <dgm:prSet phldrT="[Text]" custT="1"/>
      <dgm:spPr>
        <a:solidFill>
          <a:srgbClr val="1D579B"/>
        </a:solidFill>
        <a:ln>
          <a:noFill/>
        </a:ln>
      </dgm:spPr>
      <dgm:t>
        <a:bodyPr/>
        <a:lstStyle/>
        <a:p>
          <a:r>
            <a:rPr lang="en-US" sz="1600" b="1" dirty="0"/>
            <a:t>3: Update Budget Distribution Data</a:t>
          </a:r>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2ACA077D-4897-4CF2-A979-16D6C63FEC27}">
      <dgm:prSet phldrT="[Text]" custT="1"/>
      <dgm:spPr>
        <a:solidFill>
          <a:srgbClr val="1D579B"/>
        </a:solidFill>
        <a:ln>
          <a:noFill/>
        </a:ln>
      </dgm:spPr>
      <dgm:t>
        <a:bodyPr/>
        <a:lstStyle/>
        <a:p>
          <a:r>
            <a:rPr lang="en-US" sz="1600" b="1" dirty="0"/>
            <a:t>4: Staffing List</a:t>
          </a:r>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rgbClr val="FFD200"/>
        </a:solidFill>
        <a:ln>
          <a:noFill/>
        </a:ln>
      </dgm:spPr>
      <dgm:t>
        <a:bodyPr/>
        <a:lstStyle/>
        <a:p>
          <a:r>
            <a:rPr lang="en-US" sz="1600" b="1" dirty="0">
              <a:solidFill>
                <a:srgbClr val="1D579B"/>
              </a:solidFill>
            </a:rPr>
            <a:t>2: Enter Budget Distribution Data</a:t>
          </a:r>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BDE2854F-B583-49DF-9080-F695508E16EF}" type="pres">
      <dgm:prSet presAssocID="{C76D0D2C-4894-45F8-9583-18D75E25F0AD}" presName="text_1" presStyleLbl="node1" presStyleIdx="0" presStyleCnt="4">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4"/>
      <dgm:spPr>
        <a:ln>
          <a:solidFill>
            <a:srgbClr val="1D579B"/>
          </a:solidFill>
        </a:ln>
      </dgm:spPr>
    </dgm:pt>
    <dgm:pt modelId="{340503F1-F8DF-4311-A028-91AB6F39A540}" type="pres">
      <dgm:prSet presAssocID="{6287FBF7-90BA-44CD-A9C2-3BE6956DFE67}" presName="text_2" presStyleLbl="node1" presStyleIdx="1" presStyleCnt="4">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4"/>
      <dgm:spPr>
        <a:ln>
          <a:solidFill>
            <a:srgbClr val="FFD200"/>
          </a:solidFill>
        </a:ln>
      </dgm:spPr>
    </dgm:pt>
    <dgm:pt modelId="{B85D5DAB-9059-423B-AA7C-3ADE579ACB93}" type="pres">
      <dgm:prSet presAssocID="{B029579B-4DF3-4D51-AC6E-A40D5F9E06B2}" presName="text_3" presStyleLbl="node1" presStyleIdx="2" presStyleCnt="4">
        <dgm:presLayoutVars>
          <dgm:bulletEnabled val="1"/>
        </dgm:presLayoutVars>
      </dgm:prSet>
      <dgm:spPr/>
      <dgm:t>
        <a:bodyPr/>
        <a:lstStyle/>
        <a:p>
          <a:endParaRPr lang="en-US"/>
        </a:p>
      </dgm:t>
    </dgm:pt>
    <dgm:pt modelId="{96B8AB17-7829-4E13-8B2A-5974586C3EEF}" type="pres">
      <dgm:prSet presAssocID="{B029579B-4DF3-4D51-AC6E-A40D5F9E06B2}" presName="accent_3" presStyleCnt="0"/>
      <dgm:spPr/>
    </dgm:pt>
    <dgm:pt modelId="{B1723BF4-D7DD-4C17-A6F3-37C20564B5D8}" type="pres">
      <dgm:prSet presAssocID="{B029579B-4DF3-4D51-AC6E-A40D5F9E06B2}" presName="accentRepeatNode" presStyleLbl="solidFgAcc1" presStyleIdx="2" presStyleCnt="4"/>
      <dgm:spPr>
        <a:ln>
          <a:solidFill>
            <a:srgbClr val="1D579B"/>
          </a:solidFill>
        </a:ln>
      </dgm:spPr>
    </dgm:pt>
    <dgm:pt modelId="{40C4F14A-3730-44EB-8C18-603AB99EBFD1}" type="pres">
      <dgm:prSet presAssocID="{2ACA077D-4897-4CF2-A979-16D6C63FEC27}" presName="text_4" presStyleLbl="node1" presStyleIdx="3" presStyleCnt="4">
        <dgm:presLayoutVars>
          <dgm:bulletEnabled val="1"/>
        </dgm:presLayoutVars>
      </dgm:prSet>
      <dgm:spPr/>
      <dgm:t>
        <a:bodyPr/>
        <a:lstStyle/>
        <a:p>
          <a:endParaRPr lang="en-US"/>
        </a:p>
      </dgm:t>
    </dgm:pt>
    <dgm:pt modelId="{502D5D47-9105-41AC-8CA1-F28ED0C8E7A5}" type="pres">
      <dgm:prSet presAssocID="{2ACA077D-4897-4CF2-A979-16D6C63FEC27}" presName="accent_4" presStyleCnt="0"/>
      <dgm:spPr/>
    </dgm:pt>
    <dgm:pt modelId="{7E0D7686-BB12-49D9-B576-91588A93951A}" type="pres">
      <dgm:prSet presAssocID="{2ACA077D-4897-4CF2-A979-16D6C63FEC27}" presName="accentRepeatNode" presStyleLbl="solidFgAcc1" presStyleIdx="3" presStyleCnt="4"/>
      <dgm:spPr>
        <a:ln>
          <a:solidFill>
            <a:srgbClr val="1D579B"/>
          </a:solidFill>
        </a:ln>
      </dgm:spPr>
    </dgm:pt>
  </dgm:ptLst>
  <dgm:cxnLst>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3" destOrd="0" parTransId="{21866B20-6045-485E-964E-6E6ABE3A429E}" sibTransId="{6B474AE3-2A17-44F1-8EDD-4C99CC0D019B}"/>
    <dgm:cxn modelId="{F8630F29-33C4-414E-8608-C7C307CEF41B}" type="presOf" srcId="{2ACA077D-4897-4CF2-A979-16D6C63FEC27}" destId="{40C4F14A-3730-44EB-8C18-603AB99EBFD1}" srcOrd="0" destOrd="0" presId="urn:microsoft.com/office/officeart/2008/layout/VerticalCurvedList"/>
    <dgm:cxn modelId="{94B8FE7A-2C7C-44C0-91B7-A5AD03BFFA83}" srcId="{452A7F5C-E271-4CD5-A307-A25AD5062F9A}" destId="{6287FBF7-90BA-44CD-A9C2-3BE6956DFE67}" srcOrd="1" destOrd="0" parTransId="{44E4CCA2-78A7-41C5-8E6B-DC5AF2ED221C}" sibTransId="{83FD1826-CAA7-4626-A8AA-3BCA9D9B41A3}"/>
    <dgm:cxn modelId="{EEB9F3AB-479A-4EF4-AFF8-EA4F56D3B97C}" srcId="{452A7F5C-E271-4CD5-A307-A25AD5062F9A}" destId="{B029579B-4DF3-4D51-AC6E-A40D5F9E06B2}" srcOrd="2" destOrd="0" parTransId="{C18BA7F4-D73F-4ED5-9EBF-CA537383C772}" sibTransId="{E625DB8B-AF70-42CB-9BBB-2C8B7D4E46D5}"/>
    <dgm:cxn modelId="{445F3558-ECFC-4947-BDCC-65607192285C}" type="presOf" srcId="{B029579B-4DF3-4D51-AC6E-A40D5F9E06B2}" destId="{B85D5DAB-9059-423B-AA7C-3ADE579ACB93}"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F790A6A4-CCC4-4E51-B9BF-FF89B2B1E85D}" type="presParOf" srcId="{5A30AF97-B98C-4514-8031-6C5B8A07CC54}" destId="{B85D5DAB-9059-423B-AA7C-3ADE579ACB93}" srcOrd="5" destOrd="0" presId="urn:microsoft.com/office/officeart/2008/layout/VerticalCurvedList"/>
    <dgm:cxn modelId="{96546986-11E0-4D36-83BE-6457AF1AC285}" type="presParOf" srcId="{5A30AF97-B98C-4514-8031-6C5B8A07CC54}" destId="{96B8AB17-7829-4E13-8B2A-5974586C3EEF}" srcOrd="6" destOrd="0" presId="urn:microsoft.com/office/officeart/2008/layout/VerticalCurvedList"/>
    <dgm:cxn modelId="{8FFACC57-98AC-4221-96CC-06C785DFBCCD}" type="presParOf" srcId="{96B8AB17-7829-4E13-8B2A-5974586C3EEF}" destId="{B1723BF4-D7DD-4C17-A6F3-37C20564B5D8}" srcOrd="0" destOrd="0" presId="urn:microsoft.com/office/officeart/2008/layout/VerticalCurvedList"/>
    <dgm:cxn modelId="{C9759E91-F67E-4517-B87D-DEC509FF1A38}" type="presParOf" srcId="{5A30AF97-B98C-4514-8031-6C5B8A07CC54}" destId="{40C4F14A-3730-44EB-8C18-603AB99EBFD1}" srcOrd="7" destOrd="0" presId="urn:microsoft.com/office/officeart/2008/layout/VerticalCurvedList"/>
    <dgm:cxn modelId="{37417178-7680-494D-AF4E-3D549BFB6F30}" type="presParOf" srcId="{5A30AF97-B98C-4514-8031-6C5B8A07CC54}" destId="{502D5D47-9105-41AC-8CA1-F28ED0C8E7A5}" srcOrd="8" destOrd="0" presId="urn:microsoft.com/office/officeart/2008/layout/VerticalCurvedList"/>
    <dgm:cxn modelId="{AB50904C-01EB-4D5B-8B14-4D239A0B54A6}" type="presParOf" srcId="{502D5D47-9105-41AC-8CA1-F28ED0C8E7A5}" destId="{7E0D7686-BB12-49D9-B576-91588A93951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simple1" qsCatId="simple" csTypeId="urn:microsoft.com/office/officeart/2005/8/colors/accent1_2" csCatId="accent1" phldr="1"/>
      <dgm:spPr/>
    </dgm:pt>
    <dgm:pt modelId="{B5306DE4-1D68-462E-98A8-5C01EC84C3AC}">
      <dgm:prSet phldrT="[Text]" custT="1"/>
      <dgm:spPr/>
      <dgm:t>
        <a:bodyPr lIns="9144" tIns="9144" rIns="9144" bIns="9144"/>
        <a:lstStyle/>
        <a:p>
          <a:pPr>
            <a:lnSpc>
              <a:spcPct val="100000"/>
            </a:lnSpc>
            <a:spcAft>
              <a:spcPts val="0"/>
            </a:spcAft>
          </a:pPr>
          <a:r>
            <a:rPr lang="en-US" sz="1900" spc="0" baseline="0" dirty="0"/>
            <a:t>Navigate to </a:t>
          </a:r>
          <a:r>
            <a:rPr lang="en-US" sz="1900" b="1" spc="0" baseline="0" dirty="0"/>
            <a:t>Budget Distribution</a:t>
          </a:r>
          <a:br>
            <a:rPr lang="en-US" sz="1900" b="1" spc="0" baseline="0" dirty="0"/>
          </a:br>
          <a:r>
            <a:rPr lang="en-US" sz="1900" spc="0" baseline="0" dirty="0"/>
            <a:t>page and click </a:t>
          </a:r>
          <a:r>
            <a:rPr lang="en-US" sz="1900" b="1" spc="0" baseline="0" dirty="0"/>
            <a:t>Add a New Value </a:t>
          </a:r>
          <a:r>
            <a:rPr lang="en-US" sz="1900" spc="0" baseline="0" dirty="0"/>
            <a:t>tab</a:t>
          </a:r>
        </a:p>
      </dgm:t>
    </dgm:pt>
    <dgm:pt modelId="{FE8F636B-61A3-4B75-8151-367700AF3325}" type="parTrans" cxnId="{BC2E416C-B3D3-42BA-8E09-06CFB8FBC3F3}">
      <dgm:prSet/>
      <dgm:spPr/>
      <dgm:t>
        <a:bodyPr/>
        <a:lstStyle/>
        <a:p>
          <a:endParaRPr lang="en-US"/>
        </a:p>
      </dgm:t>
    </dgm:pt>
    <dgm:pt modelId="{BC2E22C4-21EB-4973-9ADA-331F66CC36F9}" type="sibTrans" cxnId="{BC2E416C-B3D3-42BA-8E09-06CFB8FBC3F3}">
      <dgm:prSet/>
      <dgm:spPr/>
      <dgm:t>
        <a:bodyPr/>
        <a:lstStyle/>
        <a:p>
          <a:endParaRPr lang="en-US"/>
        </a:p>
      </dgm:t>
    </dgm:pt>
    <dgm:pt modelId="{75A2C435-B1FC-4BBA-B0D0-5A5510C1AF28}">
      <dgm:prSet phldrT="[Text]" custT="1"/>
      <dgm:spPr/>
      <dgm:t>
        <a:bodyPr lIns="9144" tIns="9144" rIns="9144" bIns="9144"/>
        <a:lstStyle/>
        <a:p>
          <a:pPr>
            <a:lnSpc>
              <a:spcPct val="100000"/>
            </a:lnSpc>
            <a:spcAft>
              <a:spcPts val="0"/>
            </a:spcAft>
          </a:pPr>
          <a:r>
            <a:rPr lang="en-US" sz="1900" b="0" dirty="0"/>
            <a:t>Enter appropriate department and position numbers, then click </a:t>
          </a:r>
          <a:r>
            <a:rPr lang="en-US" sz="1900" b="1" dirty="0"/>
            <a:t>Add</a:t>
          </a:r>
        </a:p>
      </dgm:t>
    </dgm:pt>
    <dgm:pt modelId="{526AD806-96DF-495D-80D8-98FFCD594F8E}" type="parTrans" cxnId="{93F719B5-1253-4C3C-87AE-C5934B54ACD8}">
      <dgm:prSet/>
      <dgm:spPr/>
      <dgm:t>
        <a:bodyPr/>
        <a:lstStyle/>
        <a:p>
          <a:endParaRPr lang="en-US"/>
        </a:p>
      </dgm:t>
    </dgm:pt>
    <dgm:pt modelId="{506F4BBB-F68A-41DC-9B1C-87FAC35D8994}" type="sibTrans" cxnId="{93F719B5-1253-4C3C-87AE-C5934B54ACD8}">
      <dgm:prSet/>
      <dgm:spPr/>
      <dgm:t>
        <a:bodyPr/>
        <a:lstStyle/>
        <a:p>
          <a:endParaRPr lang="en-US"/>
        </a:p>
      </dgm:t>
    </dgm:pt>
    <dgm:pt modelId="{BFFF30A9-0DF3-4683-88A0-6F71ED0F8049}">
      <dgm:prSet phldrT="[Text]" custT="1"/>
      <dgm:spPr/>
      <dgm:t>
        <a:bodyPr lIns="9144" tIns="9144" rIns="9144" bIns="9144"/>
        <a:lstStyle/>
        <a:p>
          <a:pPr>
            <a:lnSpc>
              <a:spcPct val="100000"/>
            </a:lnSpc>
            <a:spcAft>
              <a:spcPts val="0"/>
            </a:spcAft>
          </a:pPr>
          <a:r>
            <a:rPr lang="en-US" sz="1900" spc="0" baseline="0" dirty="0"/>
            <a:t>Enter effective date and position budget information</a:t>
          </a:r>
        </a:p>
      </dgm:t>
    </dgm:pt>
    <dgm:pt modelId="{E17FAE7E-7F6A-47C7-A855-7E7DA4099D5B}" type="parTrans" cxnId="{72CFBDA5-4340-4109-A8AF-6235ED38ACC2}">
      <dgm:prSet/>
      <dgm:spPr/>
      <dgm:t>
        <a:bodyPr/>
        <a:lstStyle/>
        <a:p>
          <a:endParaRPr lang="en-US"/>
        </a:p>
      </dgm:t>
    </dgm:pt>
    <dgm:pt modelId="{E8E9BC61-6D54-41DC-AC77-A41BB960EAA9}" type="sibTrans" cxnId="{72CFBDA5-4340-4109-A8AF-6235ED38ACC2}">
      <dgm:prSet/>
      <dgm:spPr/>
      <dgm:t>
        <a:bodyPr/>
        <a:lstStyle/>
        <a:p>
          <a:endParaRPr lang="en-US"/>
        </a:p>
      </dgm:t>
    </dgm:pt>
    <dgm:pt modelId="{920646B3-286E-4059-8504-E7BD96E74DC6}">
      <dgm:prSet phldrT="[Text]" custT="1"/>
      <dgm:spPr/>
      <dgm:t>
        <a:bodyPr lIns="9144" tIns="9144" rIns="9144" bIns="9144"/>
        <a:lstStyle/>
        <a:p>
          <a:pPr>
            <a:lnSpc>
              <a:spcPct val="100000"/>
            </a:lnSpc>
            <a:spcAft>
              <a:spcPts val="0"/>
            </a:spcAft>
          </a:pPr>
          <a:r>
            <a:rPr lang="en-US" sz="1900" baseline="0" dirty="0"/>
            <a:t>Click </a:t>
          </a:r>
          <a:br>
            <a:rPr lang="en-US" sz="1900" baseline="0" dirty="0"/>
          </a:br>
          <a:r>
            <a:rPr lang="en-US" sz="1900" b="1" baseline="0" dirty="0"/>
            <a:t>Save</a:t>
          </a:r>
          <a:endParaRPr lang="en-US" sz="1900" baseline="0" dirty="0"/>
        </a:p>
      </dgm:t>
    </dgm:pt>
    <dgm:pt modelId="{BF9650BB-3521-48E1-B0AA-46334792C173}" type="parTrans" cxnId="{FEB80703-7A66-441F-BDB6-634599ACA089}">
      <dgm:prSet/>
      <dgm:spPr/>
      <dgm:t>
        <a:bodyPr/>
        <a:lstStyle/>
        <a:p>
          <a:endParaRPr lang="en-US"/>
        </a:p>
      </dgm:t>
    </dgm:pt>
    <dgm:pt modelId="{A21744AC-97E9-4150-BB58-2F668155527D}" type="sibTrans" cxnId="{FEB80703-7A66-441F-BDB6-634599ACA089}">
      <dgm:prSet/>
      <dgm:spPr/>
      <dgm:t>
        <a:bodyPr/>
        <a:lstStyle/>
        <a:p>
          <a:endParaRPr lang="en-US"/>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dgm:spPr/>
    </dgm:pt>
    <dgm:pt modelId="{99A20CB7-88C8-4253-8584-78D5D91DECD4}" type="pres">
      <dgm:prSet presAssocID="{09DCE3F5-322E-4279-9F15-669277168534}" presName="linearProcess" presStyleCnt="0"/>
      <dgm:spPr/>
    </dgm:pt>
    <dgm:pt modelId="{32FA13B4-7554-448D-B88A-0ADD25809C46}" type="pres">
      <dgm:prSet presAssocID="{B5306DE4-1D68-462E-98A8-5C01EC84C3AC}" presName="textNode" presStyleLbl="node1" presStyleIdx="0" presStyleCnt="4">
        <dgm:presLayoutVars>
          <dgm:bulletEnabled val="1"/>
        </dgm:presLayoutVars>
      </dgm:prSet>
      <dgm:spPr/>
      <dgm:t>
        <a:bodyPr/>
        <a:lstStyle/>
        <a:p>
          <a:endParaRPr lang="en-US"/>
        </a:p>
      </dgm:t>
    </dgm:pt>
    <dgm:pt modelId="{21EFA018-5991-478B-9FA1-2728B8244477}" type="pres">
      <dgm:prSet presAssocID="{BC2E22C4-21EB-4973-9ADA-331F66CC36F9}" presName="sibTrans" presStyleCnt="0"/>
      <dgm:spPr/>
    </dgm:pt>
    <dgm:pt modelId="{E622D688-5EFF-4F9D-9F3A-16D294BAC2FC}" type="pres">
      <dgm:prSet presAssocID="{75A2C435-B1FC-4BBA-B0D0-5A5510C1AF28}" presName="textNode" presStyleLbl="node1" presStyleIdx="1" presStyleCnt="4">
        <dgm:presLayoutVars>
          <dgm:bulletEnabled val="1"/>
        </dgm:presLayoutVars>
      </dgm:prSet>
      <dgm:spPr/>
      <dgm:t>
        <a:bodyPr/>
        <a:lstStyle/>
        <a:p>
          <a:endParaRPr lang="en-US"/>
        </a:p>
      </dgm:t>
    </dgm:pt>
    <dgm:pt modelId="{DAFBC3EC-F05C-488E-869E-785B603C1EA4}" type="pres">
      <dgm:prSet presAssocID="{506F4BBB-F68A-41DC-9B1C-87FAC35D8994}" presName="sibTrans" presStyleCnt="0"/>
      <dgm:spPr/>
    </dgm:pt>
    <dgm:pt modelId="{7BE2C09B-77B4-4CEB-9C8F-74C2AA2A71DE}" type="pres">
      <dgm:prSet presAssocID="{BFFF30A9-0DF3-4683-88A0-6F71ED0F8049}" presName="textNode" presStyleLbl="node1" presStyleIdx="2" presStyleCnt="4">
        <dgm:presLayoutVars>
          <dgm:bulletEnabled val="1"/>
        </dgm:presLayoutVars>
      </dgm:prSet>
      <dgm:spPr/>
      <dgm:t>
        <a:bodyPr/>
        <a:lstStyle/>
        <a:p>
          <a:endParaRPr lang="en-US"/>
        </a:p>
      </dgm:t>
    </dgm:pt>
    <dgm:pt modelId="{0D63CCF9-A10C-4D13-98CE-11CB392B81BA}" type="pres">
      <dgm:prSet presAssocID="{E8E9BC61-6D54-41DC-AC77-A41BB960EAA9}" presName="sibTrans" presStyleCnt="0"/>
      <dgm:spPr/>
    </dgm:pt>
    <dgm:pt modelId="{640F6AD1-F585-40D9-8574-6B31B6AA2D59}" type="pres">
      <dgm:prSet presAssocID="{920646B3-286E-4059-8504-E7BD96E74DC6}" presName="textNode" presStyleLbl="node1" presStyleIdx="3" presStyleCnt="4">
        <dgm:presLayoutVars>
          <dgm:bulletEnabled val="1"/>
        </dgm:presLayoutVars>
      </dgm:prSet>
      <dgm:spPr/>
      <dgm:t>
        <a:bodyPr/>
        <a:lstStyle/>
        <a:p>
          <a:endParaRPr lang="en-US"/>
        </a:p>
      </dgm:t>
    </dgm:pt>
  </dgm:ptLst>
  <dgm:cxnLst>
    <dgm:cxn modelId="{256F0055-D87A-4EF2-9594-66AC3A374442}" type="presOf" srcId="{BFFF30A9-0DF3-4683-88A0-6F71ED0F8049}" destId="{7BE2C09B-77B4-4CEB-9C8F-74C2AA2A71DE}" srcOrd="0" destOrd="0" presId="urn:microsoft.com/office/officeart/2005/8/layout/hProcess9"/>
    <dgm:cxn modelId="{72CFBDA5-4340-4109-A8AF-6235ED38ACC2}" srcId="{09DCE3F5-322E-4279-9F15-669277168534}" destId="{BFFF30A9-0DF3-4683-88A0-6F71ED0F8049}" srcOrd="2" destOrd="0" parTransId="{E17FAE7E-7F6A-47C7-A855-7E7DA4099D5B}" sibTransId="{E8E9BC61-6D54-41DC-AC77-A41BB960EAA9}"/>
    <dgm:cxn modelId="{B32E71DC-A20E-4B7F-9750-5D1107689628}" type="presOf" srcId="{09DCE3F5-322E-4279-9F15-669277168534}" destId="{3E2415BB-78BE-493D-AC5E-49F3AC62F5EF}" srcOrd="0" destOrd="0" presId="urn:microsoft.com/office/officeart/2005/8/layout/hProcess9"/>
    <dgm:cxn modelId="{93F719B5-1253-4C3C-87AE-C5934B54ACD8}" srcId="{09DCE3F5-322E-4279-9F15-669277168534}" destId="{75A2C435-B1FC-4BBA-B0D0-5A5510C1AF28}" srcOrd="1" destOrd="0" parTransId="{526AD806-96DF-495D-80D8-98FFCD594F8E}" sibTransId="{506F4BBB-F68A-41DC-9B1C-87FAC35D8994}"/>
    <dgm:cxn modelId="{07688CAE-89EA-4CDF-B7BE-225F7E958CCC}" type="presOf" srcId="{B5306DE4-1D68-462E-98A8-5C01EC84C3AC}" destId="{32FA13B4-7554-448D-B88A-0ADD25809C46}" srcOrd="0" destOrd="0" presId="urn:microsoft.com/office/officeart/2005/8/layout/hProcess9"/>
    <dgm:cxn modelId="{A4F81F37-A03A-4D54-A36C-937F6EA0C8A6}" type="presOf" srcId="{920646B3-286E-4059-8504-E7BD96E74DC6}" destId="{640F6AD1-F585-40D9-8574-6B31B6AA2D59}" srcOrd="0" destOrd="0" presId="urn:microsoft.com/office/officeart/2005/8/layout/hProcess9"/>
    <dgm:cxn modelId="{FEB80703-7A66-441F-BDB6-634599ACA089}" srcId="{09DCE3F5-322E-4279-9F15-669277168534}" destId="{920646B3-286E-4059-8504-E7BD96E74DC6}" srcOrd="3" destOrd="0" parTransId="{BF9650BB-3521-48E1-B0AA-46334792C173}" sibTransId="{A21744AC-97E9-4150-BB58-2F668155527D}"/>
    <dgm:cxn modelId="{BC2E416C-B3D3-42BA-8E09-06CFB8FBC3F3}" srcId="{09DCE3F5-322E-4279-9F15-669277168534}" destId="{B5306DE4-1D68-462E-98A8-5C01EC84C3AC}" srcOrd="0" destOrd="0" parTransId="{FE8F636B-61A3-4B75-8151-367700AF3325}" sibTransId="{BC2E22C4-21EB-4973-9ADA-331F66CC36F9}"/>
    <dgm:cxn modelId="{7A0F8037-A9B9-4082-9FA9-82D877DE63C2}" type="presOf" srcId="{75A2C435-B1FC-4BBA-B0D0-5A5510C1AF28}" destId="{E622D688-5EFF-4F9D-9F3A-16D294BAC2FC}" srcOrd="0" destOrd="0" presId="urn:microsoft.com/office/officeart/2005/8/layout/hProcess9"/>
    <dgm:cxn modelId="{EA1AA572-5ECC-4185-A3B9-BEEB79B6C78E}" type="presParOf" srcId="{3E2415BB-78BE-493D-AC5E-49F3AC62F5EF}" destId="{638E1670-D66D-4188-8BF4-4EFBAB8E837A}" srcOrd="0" destOrd="0" presId="urn:microsoft.com/office/officeart/2005/8/layout/hProcess9"/>
    <dgm:cxn modelId="{5394988D-AECD-46AE-A971-537788D58FC7}" type="presParOf" srcId="{3E2415BB-78BE-493D-AC5E-49F3AC62F5EF}" destId="{99A20CB7-88C8-4253-8584-78D5D91DECD4}" srcOrd="1" destOrd="0" presId="urn:microsoft.com/office/officeart/2005/8/layout/hProcess9"/>
    <dgm:cxn modelId="{E108A383-81B7-4515-B441-4BA70478D838}" type="presParOf" srcId="{99A20CB7-88C8-4253-8584-78D5D91DECD4}" destId="{32FA13B4-7554-448D-B88A-0ADD25809C46}" srcOrd="0" destOrd="0" presId="urn:microsoft.com/office/officeart/2005/8/layout/hProcess9"/>
    <dgm:cxn modelId="{A94EF4A5-9B31-4861-835B-300704AF1781}" type="presParOf" srcId="{99A20CB7-88C8-4253-8584-78D5D91DECD4}" destId="{21EFA018-5991-478B-9FA1-2728B8244477}" srcOrd="1" destOrd="0" presId="urn:microsoft.com/office/officeart/2005/8/layout/hProcess9"/>
    <dgm:cxn modelId="{37481193-5AFF-4A22-8B30-6278F5F14B44}" type="presParOf" srcId="{99A20CB7-88C8-4253-8584-78D5D91DECD4}" destId="{E622D688-5EFF-4F9D-9F3A-16D294BAC2FC}" srcOrd="2" destOrd="0" presId="urn:microsoft.com/office/officeart/2005/8/layout/hProcess9"/>
    <dgm:cxn modelId="{9EB9E51A-1989-44FB-A774-26F670384AFB}" type="presParOf" srcId="{99A20CB7-88C8-4253-8584-78D5D91DECD4}" destId="{DAFBC3EC-F05C-488E-869E-785B603C1EA4}" srcOrd="3" destOrd="0" presId="urn:microsoft.com/office/officeart/2005/8/layout/hProcess9"/>
    <dgm:cxn modelId="{5782F6B8-E232-498E-89E6-BADB51FA744E}" type="presParOf" srcId="{99A20CB7-88C8-4253-8584-78D5D91DECD4}" destId="{7BE2C09B-77B4-4CEB-9C8F-74C2AA2A71DE}" srcOrd="4" destOrd="0" presId="urn:microsoft.com/office/officeart/2005/8/layout/hProcess9"/>
    <dgm:cxn modelId="{690A87A1-C66D-4435-8EA1-382C77CFB372}" type="presParOf" srcId="{99A20CB7-88C8-4253-8584-78D5D91DECD4}" destId="{0D63CCF9-A10C-4D13-98CE-11CB392B81BA}" srcOrd="5" destOrd="0" presId="urn:microsoft.com/office/officeart/2005/8/layout/hProcess9"/>
    <dgm:cxn modelId="{3884ED24-0B43-46F4-B230-F1FD63C641AA}" type="presParOf" srcId="{99A20CB7-88C8-4253-8584-78D5D91DECD4}" destId="{640F6AD1-F585-40D9-8574-6B31B6AA2D59}"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rgbClr val="1D579B"/>
        </a:solidFill>
        <a:ln>
          <a:noFill/>
        </a:ln>
      </dgm:spPr>
      <dgm:t>
        <a:bodyPr/>
        <a:lstStyle/>
        <a:p>
          <a:r>
            <a:rPr lang="en-US" sz="1600" b="1" dirty="0">
              <a:solidFill>
                <a:schemeClr val="bg1"/>
              </a:solidFill>
            </a:rPr>
            <a:t>1: Budget Distribution Overview</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B029579B-4DF3-4D51-AC6E-A40D5F9E06B2}">
      <dgm:prSet phldrT="[Text]" custT="1"/>
      <dgm:spPr>
        <a:solidFill>
          <a:srgbClr val="FFD200"/>
        </a:solidFill>
        <a:ln>
          <a:noFill/>
        </a:ln>
      </dgm:spPr>
      <dgm:t>
        <a:bodyPr/>
        <a:lstStyle/>
        <a:p>
          <a:r>
            <a:rPr lang="en-US" sz="1600" b="1" dirty="0">
              <a:solidFill>
                <a:srgbClr val="1D579B"/>
              </a:solidFill>
            </a:rPr>
            <a:t>Update Budget Distribution Data</a:t>
          </a:r>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2ACA077D-4897-4CF2-A979-16D6C63FEC27}">
      <dgm:prSet phldrT="[Text]" custT="1"/>
      <dgm:spPr>
        <a:solidFill>
          <a:srgbClr val="1D579B"/>
        </a:solidFill>
        <a:ln>
          <a:noFill/>
        </a:ln>
      </dgm:spPr>
      <dgm:t>
        <a:bodyPr/>
        <a:lstStyle/>
        <a:p>
          <a:r>
            <a:rPr lang="en-US" sz="1600" b="1" dirty="0"/>
            <a:t>4: Staffing List</a:t>
          </a:r>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rgbClr val="1D579B"/>
        </a:solidFill>
        <a:ln>
          <a:noFill/>
        </a:ln>
      </dgm:spPr>
      <dgm:t>
        <a:bodyPr/>
        <a:lstStyle/>
        <a:p>
          <a:r>
            <a:rPr lang="en-US" sz="1600" b="1" dirty="0"/>
            <a:t>2: Enter Budget Distribution Data</a:t>
          </a:r>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BDE2854F-B583-49DF-9080-F695508E16EF}" type="pres">
      <dgm:prSet presAssocID="{C76D0D2C-4894-45F8-9583-18D75E25F0AD}" presName="text_1" presStyleLbl="node1" presStyleIdx="0" presStyleCnt="4">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4"/>
      <dgm:spPr>
        <a:ln>
          <a:solidFill>
            <a:srgbClr val="1D579B"/>
          </a:solidFill>
        </a:ln>
      </dgm:spPr>
    </dgm:pt>
    <dgm:pt modelId="{340503F1-F8DF-4311-A028-91AB6F39A540}" type="pres">
      <dgm:prSet presAssocID="{6287FBF7-90BA-44CD-A9C2-3BE6956DFE67}" presName="text_2" presStyleLbl="node1" presStyleIdx="1" presStyleCnt="4">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4"/>
      <dgm:spPr>
        <a:ln>
          <a:solidFill>
            <a:srgbClr val="1D579B"/>
          </a:solidFill>
        </a:ln>
      </dgm:spPr>
    </dgm:pt>
    <dgm:pt modelId="{B85D5DAB-9059-423B-AA7C-3ADE579ACB93}" type="pres">
      <dgm:prSet presAssocID="{B029579B-4DF3-4D51-AC6E-A40D5F9E06B2}" presName="text_3" presStyleLbl="node1" presStyleIdx="2" presStyleCnt="4">
        <dgm:presLayoutVars>
          <dgm:bulletEnabled val="1"/>
        </dgm:presLayoutVars>
      </dgm:prSet>
      <dgm:spPr/>
      <dgm:t>
        <a:bodyPr/>
        <a:lstStyle/>
        <a:p>
          <a:endParaRPr lang="en-US"/>
        </a:p>
      </dgm:t>
    </dgm:pt>
    <dgm:pt modelId="{96B8AB17-7829-4E13-8B2A-5974586C3EEF}" type="pres">
      <dgm:prSet presAssocID="{B029579B-4DF3-4D51-AC6E-A40D5F9E06B2}" presName="accent_3" presStyleCnt="0"/>
      <dgm:spPr/>
    </dgm:pt>
    <dgm:pt modelId="{B1723BF4-D7DD-4C17-A6F3-37C20564B5D8}" type="pres">
      <dgm:prSet presAssocID="{B029579B-4DF3-4D51-AC6E-A40D5F9E06B2}" presName="accentRepeatNode" presStyleLbl="solidFgAcc1" presStyleIdx="2" presStyleCnt="4"/>
      <dgm:spPr>
        <a:ln>
          <a:solidFill>
            <a:srgbClr val="FFD200"/>
          </a:solidFill>
        </a:ln>
      </dgm:spPr>
    </dgm:pt>
    <dgm:pt modelId="{40C4F14A-3730-44EB-8C18-603AB99EBFD1}" type="pres">
      <dgm:prSet presAssocID="{2ACA077D-4897-4CF2-A979-16D6C63FEC27}" presName="text_4" presStyleLbl="node1" presStyleIdx="3" presStyleCnt="4">
        <dgm:presLayoutVars>
          <dgm:bulletEnabled val="1"/>
        </dgm:presLayoutVars>
      </dgm:prSet>
      <dgm:spPr/>
      <dgm:t>
        <a:bodyPr/>
        <a:lstStyle/>
        <a:p>
          <a:endParaRPr lang="en-US"/>
        </a:p>
      </dgm:t>
    </dgm:pt>
    <dgm:pt modelId="{502D5D47-9105-41AC-8CA1-F28ED0C8E7A5}" type="pres">
      <dgm:prSet presAssocID="{2ACA077D-4897-4CF2-A979-16D6C63FEC27}" presName="accent_4" presStyleCnt="0"/>
      <dgm:spPr/>
    </dgm:pt>
    <dgm:pt modelId="{7E0D7686-BB12-49D9-B576-91588A93951A}" type="pres">
      <dgm:prSet presAssocID="{2ACA077D-4897-4CF2-A979-16D6C63FEC27}" presName="accentRepeatNode" presStyleLbl="solidFgAcc1" presStyleIdx="3" presStyleCnt="4"/>
      <dgm:spPr>
        <a:ln>
          <a:solidFill>
            <a:srgbClr val="1D579B"/>
          </a:solidFill>
        </a:ln>
      </dgm:spPr>
    </dgm:pt>
  </dgm:ptLst>
  <dgm:cxnLst>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3" destOrd="0" parTransId="{21866B20-6045-485E-964E-6E6ABE3A429E}" sibTransId="{6B474AE3-2A17-44F1-8EDD-4C99CC0D019B}"/>
    <dgm:cxn modelId="{F8630F29-33C4-414E-8608-C7C307CEF41B}" type="presOf" srcId="{2ACA077D-4897-4CF2-A979-16D6C63FEC27}" destId="{40C4F14A-3730-44EB-8C18-603AB99EBFD1}" srcOrd="0" destOrd="0" presId="urn:microsoft.com/office/officeart/2008/layout/VerticalCurvedList"/>
    <dgm:cxn modelId="{94B8FE7A-2C7C-44C0-91B7-A5AD03BFFA83}" srcId="{452A7F5C-E271-4CD5-A307-A25AD5062F9A}" destId="{6287FBF7-90BA-44CD-A9C2-3BE6956DFE67}" srcOrd="1" destOrd="0" parTransId="{44E4CCA2-78A7-41C5-8E6B-DC5AF2ED221C}" sibTransId="{83FD1826-CAA7-4626-A8AA-3BCA9D9B41A3}"/>
    <dgm:cxn modelId="{EEB9F3AB-479A-4EF4-AFF8-EA4F56D3B97C}" srcId="{452A7F5C-E271-4CD5-A307-A25AD5062F9A}" destId="{B029579B-4DF3-4D51-AC6E-A40D5F9E06B2}" srcOrd="2" destOrd="0" parTransId="{C18BA7F4-D73F-4ED5-9EBF-CA537383C772}" sibTransId="{E625DB8B-AF70-42CB-9BBB-2C8B7D4E46D5}"/>
    <dgm:cxn modelId="{445F3558-ECFC-4947-BDCC-65607192285C}" type="presOf" srcId="{B029579B-4DF3-4D51-AC6E-A40D5F9E06B2}" destId="{B85D5DAB-9059-423B-AA7C-3ADE579ACB93}"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F790A6A4-CCC4-4E51-B9BF-FF89B2B1E85D}" type="presParOf" srcId="{5A30AF97-B98C-4514-8031-6C5B8A07CC54}" destId="{B85D5DAB-9059-423B-AA7C-3ADE579ACB93}" srcOrd="5" destOrd="0" presId="urn:microsoft.com/office/officeart/2008/layout/VerticalCurvedList"/>
    <dgm:cxn modelId="{96546986-11E0-4D36-83BE-6457AF1AC285}" type="presParOf" srcId="{5A30AF97-B98C-4514-8031-6C5B8A07CC54}" destId="{96B8AB17-7829-4E13-8B2A-5974586C3EEF}" srcOrd="6" destOrd="0" presId="urn:microsoft.com/office/officeart/2008/layout/VerticalCurvedList"/>
    <dgm:cxn modelId="{8FFACC57-98AC-4221-96CC-06C785DFBCCD}" type="presParOf" srcId="{96B8AB17-7829-4E13-8B2A-5974586C3EEF}" destId="{B1723BF4-D7DD-4C17-A6F3-37C20564B5D8}" srcOrd="0" destOrd="0" presId="urn:microsoft.com/office/officeart/2008/layout/VerticalCurvedList"/>
    <dgm:cxn modelId="{C9759E91-F67E-4517-B87D-DEC509FF1A38}" type="presParOf" srcId="{5A30AF97-B98C-4514-8031-6C5B8A07CC54}" destId="{40C4F14A-3730-44EB-8C18-603AB99EBFD1}" srcOrd="7" destOrd="0" presId="urn:microsoft.com/office/officeart/2008/layout/VerticalCurvedList"/>
    <dgm:cxn modelId="{37417178-7680-494D-AF4E-3D549BFB6F30}" type="presParOf" srcId="{5A30AF97-B98C-4514-8031-6C5B8A07CC54}" destId="{502D5D47-9105-41AC-8CA1-F28ED0C8E7A5}" srcOrd="8" destOrd="0" presId="urn:microsoft.com/office/officeart/2008/layout/VerticalCurvedList"/>
    <dgm:cxn modelId="{AB50904C-01EB-4D5B-8B14-4D239A0B54A6}" type="presParOf" srcId="{502D5D47-9105-41AC-8CA1-F28ED0C8E7A5}" destId="{7E0D7686-BB12-49D9-B576-91588A93951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simple1" qsCatId="simple" csTypeId="urn:microsoft.com/office/officeart/2005/8/colors/accent1_2" csCatId="accent1" phldr="1"/>
      <dgm:spPr/>
    </dgm:pt>
    <dgm:pt modelId="{B5306DE4-1D68-462E-98A8-5C01EC84C3AC}">
      <dgm:prSet phldrT="[Text]" custT="1"/>
      <dgm:spPr/>
      <dgm:t>
        <a:bodyPr lIns="9144" tIns="9144" rIns="9144" bIns="9144"/>
        <a:lstStyle/>
        <a:p>
          <a:pPr>
            <a:lnSpc>
              <a:spcPct val="100000"/>
            </a:lnSpc>
            <a:spcAft>
              <a:spcPts val="0"/>
            </a:spcAft>
          </a:pPr>
          <a:r>
            <a:rPr lang="en-US" sz="2000" spc="0" baseline="0" dirty="0"/>
            <a:t>Navigate to </a:t>
          </a:r>
          <a:r>
            <a:rPr lang="en-US" sz="2000" b="1" spc="0" baseline="0" dirty="0">
              <a:effectLst>
                <a:outerShdw blurRad="38100" dist="38100" dir="2700000" algn="tl">
                  <a:srgbClr val="000000">
                    <a:alpha val="43137"/>
                  </a:srgbClr>
                </a:outerShdw>
              </a:effectLst>
            </a:rPr>
            <a:t>Budget Distribution</a:t>
          </a:r>
          <a:r>
            <a:rPr lang="en-US" sz="2000" b="1" spc="0" baseline="0" dirty="0"/>
            <a:t/>
          </a:r>
          <a:br>
            <a:rPr lang="en-US" sz="2000" b="1" spc="0" baseline="0" dirty="0"/>
          </a:br>
          <a:r>
            <a:rPr lang="en-US" sz="2000" spc="0" baseline="0" dirty="0"/>
            <a:t>page and click </a:t>
          </a:r>
          <a:r>
            <a:rPr lang="en-US" sz="2000" b="1" spc="0" baseline="0" dirty="0">
              <a:effectLst>
                <a:outerShdw blurRad="38100" dist="38100" dir="2700000" algn="tl">
                  <a:srgbClr val="000000">
                    <a:alpha val="43137"/>
                  </a:srgbClr>
                </a:outerShdw>
              </a:effectLst>
            </a:rPr>
            <a:t>Find and Existing Value</a:t>
          </a:r>
          <a:r>
            <a:rPr lang="en-US" sz="2000" b="1" spc="0" baseline="0" dirty="0"/>
            <a:t> </a:t>
          </a:r>
          <a:r>
            <a:rPr lang="en-US" sz="2000" spc="0" baseline="0" dirty="0"/>
            <a:t>tab</a:t>
          </a:r>
        </a:p>
      </dgm:t>
    </dgm:pt>
    <dgm:pt modelId="{FE8F636B-61A3-4B75-8151-367700AF3325}" type="parTrans" cxnId="{BC2E416C-B3D3-42BA-8E09-06CFB8FBC3F3}">
      <dgm:prSet/>
      <dgm:spPr/>
      <dgm:t>
        <a:bodyPr/>
        <a:lstStyle/>
        <a:p>
          <a:endParaRPr lang="en-US"/>
        </a:p>
      </dgm:t>
    </dgm:pt>
    <dgm:pt modelId="{BC2E22C4-21EB-4973-9ADA-331F66CC36F9}" type="sibTrans" cxnId="{BC2E416C-B3D3-42BA-8E09-06CFB8FBC3F3}">
      <dgm:prSet/>
      <dgm:spPr/>
      <dgm:t>
        <a:bodyPr/>
        <a:lstStyle/>
        <a:p>
          <a:endParaRPr lang="en-US"/>
        </a:p>
      </dgm:t>
    </dgm:pt>
    <dgm:pt modelId="{75A2C435-B1FC-4BBA-B0D0-5A5510C1AF28}">
      <dgm:prSet phldrT="[Text]" custT="1"/>
      <dgm:spPr/>
      <dgm:t>
        <a:bodyPr lIns="9144" tIns="9144" rIns="9144" bIns="9144"/>
        <a:lstStyle/>
        <a:p>
          <a:pPr>
            <a:lnSpc>
              <a:spcPct val="100000"/>
            </a:lnSpc>
            <a:spcAft>
              <a:spcPts val="0"/>
            </a:spcAft>
          </a:pPr>
          <a:r>
            <a:rPr lang="en-US" sz="2000" b="0" dirty="0"/>
            <a:t>Search for and select appropriate budget  distribution record</a:t>
          </a:r>
          <a:endParaRPr lang="en-US" sz="2000" b="1" dirty="0"/>
        </a:p>
      </dgm:t>
    </dgm:pt>
    <dgm:pt modelId="{526AD806-96DF-495D-80D8-98FFCD594F8E}" type="parTrans" cxnId="{93F719B5-1253-4C3C-87AE-C5934B54ACD8}">
      <dgm:prSet/>
      <dgm:spPr/>
      <dgm:t>
        <a:bodyPr/>
        <a:lstStyle/>
        <a:p>
          <a:endParaRPr lang="en-US"/>
        </a:p>
      </dgm:t>
    </dgm:pt>
    <dgm:pt modelId="{506F4BBB-F68A-41DC-9B1C-87FAC35D8994}" type="sibTrans" cxnId="{93F719B5-1253-4C3C-87AE-C5934B54ACD8}">
      <dgm:prSet/>
      <dgm:spPr/>
      <dgm:t>
        <a:bodyPr/>
        <a:lstStyle/>
        <a:p>
          <a:endParaRPr lang="en-US"/>
        </a:p>
      </dgm:t>
    </dgm:pt>
    <dgm:pt modelId="{BFFF30A9-0DF3-4683-88A0-6F71ED0F8049}">
      <dgm:prSet phldrT="[Text]" custT="1"/>
      <dgm:spPr/>
      <dgm:t>
        <a:bodyPr lIns="9144" tIns="9144" rIns="9144" bIns="9144"/>
        <a:lstStyle/>
        <a:p>
          <a:pPr>
            <a:lnSpc>
              <a:spcPct val="100000"/>
            </a:lnSpc>
            <a:spcAft>
              <a:spcPts val="0"/>
            </a:spcAft>
          </a:pPr>
          <a:r>
            <a:rPr lang="en-US" sz="2000" spc="0" baseline="0" dirty="0"/>
            <a:t>Insert effective-dated row and enter appropriate updates</a:t>
          </a:r>
        </a:p>
      </dgm:t>
    </dgm:pt>
    <dgm:pt modelId="{E17FAE7E-7F6A-47C7-A855-7E7DA4099D5B}" type="parTrans" cxnId="{72CFBDA5-4340-4109-A8AF-6235ED38ACC2}">
      <dgm:prSet/>
      <dgm:spPr/>
      <dgm:t>
        <a:bodyPr/>
        <a:lstStyle/>
        <a:p>
          <a:endParaRPr lang="en-US"/>
        </a:p>
      </dgm:t>
    </dgm:pt>
    <dgm:pt modelId="{E8E9BC61-6D54-41DC-AC77-A41BB960EAA9}" type="sibTrans" cxnId="{72CFBDA5-4340-4109-A8AF-6235ED38ACC2}">
      <dgm:prSet/>
      <dgm:spPr/>
      <dgm:t>
        <a:bodyPr/>
        <a:lstStyle/>
        <a:p>
          <a:endParaRPr lang="en-US"/>
        </a:p>
      </dgm:t>
    </dgm:pt>
    <dgm:pt modelId="{920646B3-286E-4059-8504-E7BD96E74DC6}">
      <dgm:prSet phldrT="[Text]" custT="1"/>
      <dgm:spPr/>
      <dgm:t>
        <a:bodyPr lIns="9144" tIns="9144" rIns="9144" bIns="9144"/>
        <a:lstStyle/>
        <a:p>
          <a:pPr>
            <a:lnSpc>
              <a:spcPct val="100000"/>
            </a:lnSpc>
            <a:spcAft>
              <a:spcPts val="0"/>
            </a:spcAft>
          </a:pPr>
          <a:r>
            <a:rPr lang="en-US" sz="2000" baseline="0" dirty="0"/>
            <a:t>Click </a:t>
          </a:r>
          <a:br>
            <a:rPr lang="en-US" sz="2000" baseline="0" dirty="0"/>
          </a:br>
          <a:r>
            <a:rPr lang="en-US" sz="2000" b="1" baseline="0" dirty="0">
              <a:effectLst>
                <a:outerShdw blurRad="38100" dist="38100" dir="2700000" algn="tl">
                  <a:srgbClr val="000000">
                    <a:alpha val="43137"/>
                  </a:srgbClr>
                </a:outerShdw>
              </a:effectLst>
            </a:rPr>
            <a:t>Save</a:t>
          </a:r>
          <a:endParaRPr lang="en-US" sz="2000" baseline="0" dirty="0">
            <a:effectLst>
              <a:outerShdw blurRad="38100" dist="38100" dir="2700000" algn="tl">
                <a:srgbClr val="000000">
                  <a:alpha val="43137"/>
                </a:srgbClr>
              </a:outerShdw>
            </a:effectLst>
          </a:endParaRPr>
        </a:p>
      </dgm:t>
    </dgm:pt>
    <dgm:pt modelId="{BF9650BB-3521-48E1-B0AA-46334792C173}" type="parTrans" cxnId="{FEB80703-7A66-441F-BDB6-634599ACA089}">
      <dgm:prSet/>
      <dgm:spPr/>
      <dgm:t>
        <a:bodyPr/>
        <a:lstStyle/>
        <a:p>
          <a:endParaRPr lang="en-US"/>
        </a:p>
      </dgm:t>
    </dgm:pt>
    <dgm:pt modelId="{A21744AC-97E9-4150-BB58-2F668155527D}" type="sibTrans" cxnId="{FEB80703-7A66-441F-BDB6-634599ACA089}">
      <dgm:prSet/>
      <dgm:spPr/>
      <dgm:t>
        <a:bodyPr/>
        <a:lstStyle/>
        <a:p>
          <a:endParaRPr lang="en-US"/>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dgm:spPr/>
    </dgm:pt>
    <dgm:pt modelId="{99A20CB7-88C8-4253-8584-78D5D91DECD4}" type="pres">
      <dgm:prSet presAssocID="{09DCE3F5-322E-4279-9F15-669277168534}" presName="linearProcess" presStyleCnt="0"/>
      <dgm:spPr/>
    </dgm:pt>
    <dgm:pt modelId="{32FA13B4-7554-448D-B88A-0ADD25809C46}" type="pres">
      <dgm:prSet presAssocID="{B5306DE4-1D68-462E-98A8-5C01EC84C3AC}" presName="textNode" presStyleLbl="node1" presStyleIdx="0" presStyleCnt="4" custScaleY="121816">
        <dgm:presLayoutVars>
          <dgm:bulletEnabled val="1"/>
        </dgm:presLayoutVars>
      </dgm:prSet>
      <dgm:spPr/>
      <dgm:t>
        <a:bodyPr/>
        <a:lstStyle/>
        <a:p>
          <a:endParaRPr lang="en-US"/>
        </a:p>
      </dgm:t>
    </dgm:pt>
    <dgm:pt modelId="{21EFA018-5991-478B-9FA1-2728B8244477}" type="pres">
      <dgm:prSet presAssocID="{BC2E22C4-21EB-4973-9ADA-331F66CC36F9}" presName="sibTrans" presStyleCnt="0"/>
      <dgm:spPr/>
    </dgm:pt>
    <dgm:pt modelId="{E622D688-5EFF-4F9D-9F3A-16D294BAC2FC}" type="pres">
      <dgm:prSet presAssocID="{75A2C435-B1FC-4BBA-B0D0-5A5510C1AF28}" presName="textNode" presStyleLbl="node1" presStyleIdx="1" presStyleCnt="4" custScaleY="118543">
        <dgm:presLayoutVars>
          <dgm:bulletEnabled val="1"/>
        </dgm:presLayoutVars>
      </dgm:prSet>
      <dgm:spPr/>
      <dgm:t>
        <a:bodyPr/>
        <a:lstStyle/>
        <a:p>
          <a:endParaRPr lang="en-US"/>
        </a:p>
      </dgm:t>
    </dgm:pt>
    <dgm:pt modelId="{DAFBC3EC-F05C-488E-869E-785B603C1EA4}" type="pres">
      <dgm:prSet presAssocID="{506F4BBB-F68A-41DC-9B1C-87FAC35D8994}" presName="sibTrans" presStyleCnt="0"/>
      <dgm:spPr/>
    </dgm:pt>
    <dgm:pt modelId="{7BE2C09B-77B4-4CEB-9C8F-74C2AA2A71DE}" type="pres">
      <dgm:prSet presAssocID="{BFFF30A9-0DF3-4683-88A0-6F71ED0F8049}" presName="textNode" presStyleLbl="node1" presStyleIdx="2" presStyleCnt="4" custScaleY="120725">
        <dgm:presLayoutVars>
          <dgm:bulletEnabled val="1"/>
        </dgm:presLayoutVars>
      </dgm:prSet>
      <dgm:spPr/>
      <dgm:t>
        <a:bodyPr/>
        <a:lstStyle/>
        <a:p>
          <a:endParaRPr lang="en-US"/>
        </a:p>
      </dgm:t>
    </dgm:pt>
    <dgm:pt modelId="{0D63CCF9-A10C-4D13-98CE-11CB392B81BA}" type="pres">
      <dgm:prSet presAssocID="{E8E9BC61-6D54-41DC-AC77-A41BB960EAA9}" presName="sibTrans" presStyleCnt="0"/>
      <dgm:spPr/>
    </dgm:pt>
    <dgm:pt modelId="{640F6AD1-F585-40D9-8574-6B31B6AA2D59}" type="pres">
      <dgm:prSet presAssocID="{920646B3-286E-4059-8504-E7BD96E74DC6}" presName="textNode" presStyleLbl="node1" presStyleIdx="3" presStyleCnt="4" custScaleY="111996">
        <dgm:presLayoutVars>
          <dgm:bulletEnabled val="1"/>
        </dgm:presLayoutVars>
      </dgm:prSet>
      <dgm:spPr/>
      <dgm:t>
        <a:bodyPr/>
        <a:lstStyle/>
        <a:p>
          <a:endParaRPr lang="en-US"/>
        </a:p>
      </dgm:t>
    </dgm:pt>
  </dgm:ptLst>
  <dgm:cxnLst>
    <dgm:cxn modelId="{72CFBDA5-4340-4109-A8AF-6235ED38ACC2}" srcId="{09DCE3F5-322E-4279-9F15-669277168534}" destId="{BFFF30A9-0DF3-4683-88A0-6F71ED0F8049}" srcOrd="2" destOrd="0" parTransId="{E17FAE7E-7F6A-47C7-A855-7E7DA4099D5B}" sibTransId="{E8E9BC61-6D54-41DC-AC77-A41BB960EAA9}"/>
    <dgm:cxn modelId="{C7EE41B0-87AA-4833-B642-8AAD30531563}" type="presOf" srcId="{09DCE3F5-322E-4279-9F15-669277168534}" destId="{3E2415BB-78BE-493D-AC5E-49F3AC62F5EF}" srcOrd="0" destOrd="0" presId="urn:microsoft.com/office/officeart/2005/8/layout/hProcess9"/>
    <dgm:cxn modelId="{5DFA0190-6539-47A3-9D84-71E26428AA4C}" type="presOf" srcId="{75A2C435-B1FC-4BBA-B0D0-5A5510C1AF28}" destId="{E622D688-5EFF-4F9D-9F3A-16D294BAC2FC}" srcOrd="0" destOrd="0" presId="urn:microsoft.com/office/officeart/2005/8/layout/hProcess9"/>
    <dgm:cxn modelId="{FEB80703-7A66-441F-BDB6-634599ACA089}" srcId="{09DCE3F5-322E-4279-9F15-669277168534}" destId="{920646B3-286E-4059-8504-E7BD96E74DC6}" srcOrd="3" destOrd="0" parTransId="{BF9650BB-3521-48E1-B0AA-46334792C173}" sibTransId="{A21744AC-97E9-4150-BB58-2F668155527D}"/>
    <dgm:cxn modelId="{93F719B5-1253-4C3C-87AE-C5934B54ACD8}" srcId="{09DCE3F5-322E-4279-9F15-669277168534}" destId="{75A2C435-B1FC-4BBA-B0D0-5A5510C1AF28}" srcOrd="1" destOrd="0" parTransId="{526AD806-96DF-495D-80D8-98FFCD594F8E}" sibTransId="{506F4BBB-F68A-41DC-9B1C-87FAC35D8994}"/>
    <dgm:cxn modelId="{BC2E416C-B3D3-42BA-8E09-06CFB8FBC3F3}" srcId="{09DCE3F5-322E-4279-9F15-669277168534}" destId="{B5306DE4-1D68-462E-98A8-5C01EC84C3AC}" srcOrd="0" destOrd="0" parTransId="{FE8F636B-61A3-4B75-8151-367700AF3325}" sibTransId="{BC2E22C4-21EB-4973-9ADA-331F66CC36F9}"/>
    <dgm:cxn modelId="{2550125B-A2C5-418A-B978-B2AEEEB1976C}" type="presOf" srcId="{B5306DE4-1D68-462E-98A8-5C01EC84C3AC}" destId="{32FA13B4-7554-448D-B88A-0ADD25809C46}" srcOrd="0" destOrd="0" presId="urn:microsoft.com/office/officeart/2005/8/layout/hProcess9"/>
    <dgm:cxn modelId="{A32E5C33-A053-4392-A660-BA01AADA88C0}" type="presOf" srcId="{BFFF30A9-0DF3-4683-88A0-6F71ED0F8049}" destId="{7BE2C09B-77B4-4CEB-9C8F-74C2AA2A71DE}" srcOrd="0" destOrd="0" presId="urn:microsoft.com/office/officeart/2005/8/layout/hProcess9"/>
    <dgm:cxn modelId="{F04620EF-4918-4EC2-9AF2-412751CCD495}" type="presOf" srcId="{920646B3-286E-4059-8504-E7BD96E74DC6}" destId="{640F6AD1-F585-40D9-8574-6B31B6AA2D59}" srcOrd="0" destOrd="0" presId="urn:microsoft.com/office/officeart/2005/8/layout/hProcess9"/>
    <dgm:cxn modelId="{34906EDB-8D7E-470F-AA07-B56A69FF735E}" type="presParOf" srcId="{3E2415BB-78BE-493D-AC5E-49F3AC62F5EF}" destId="{638E1670-D66D-4188-8BF4-4EFBAB8E837A}" srcOrd="0" destOrd="0" presId="urn:microsoft.com/office/officeart/2005/8/layout/hProcess9"/>
    <dgm:cxn modelId="{1C2BC0FD-0A98-4B0C-814A-6745F5BC1ADF}" type="presParOf" srcId="{3E2415BB-78BE-493D-AC5E-49F3AC62F5EF}" destId="{99A20CB7-88C8-4253-8584-78D5D91DECD4}" srcOrd="1" destOrd="0" presId="urn:microsoft.com/office/officeart/2005/8/layout/hProcess9"/>
    <dgm:cxn modelId="{733E37DA-3E56-47B0-82C8-87E51DF6979B}" type="presParOf" srcId="{99A20CB7-88C8-4253-8584-78D5D91DECD4}" destId="{32FA13B4-7554-448D-B88A-0ADD25809C46}" srcOrd="0" destOrd="0" presId="urn:microsoft.com/office/officeart/2005/8/layout/hProcess9"/>
    <dgm:cxn modelId="{DAF4F352-ABAB-4EDC-9D16-EFD20EE363DB}" type="presParOf" srcId="{99A20CB7-88C8-4253-8584-78D5D91DECD4}" destId="{21EFA018-5991-478B-9FA1-2728B8244477}" srcOrd="1" destOrd="0" presId="urn:microsoft.com/office/officeart/2005/8/layout/hProcess9"/>
    <dgm:cxn modelId="{4212EB9C-9D26-4550-AE60-F9A2DDA84F6F}" type="presParOf" srcId="{99A20CB7-88C8-4253-8584-78D5D91DECD4}" destId="{E622D688-5EFF-4F9D-9F3A-16D294BAC2FC}" srcOrd="2" destOrd="0" presId="urn:microsoft.com/office/officeart/2005/8/layout/hProcess9"/>
    <dgm:cxn modelId="{64A35977-CFB8-46B3-AB75-57F5849B7E70}" type="presParOf" srcId="{99A20CB7-88C8-4253-8584-78D5D91DECD4}" destId="{DAFBC3EC-F05C-488E-869E-785B603C1EA4}" srcOrd="3" destOrd="0" presId="urn:microsoft.com/office/officeart/2005/8/layout/hProcess9"/>
    <dgm:cxn modelId="{5DA52028-B904-424B-A68A-647C32983AD4}" type="presParOf" srcId="{99A20CB7-88C8-4253-8584-78D5D91DECD4}" destId="{7BE2C09B-77B4-4CEB-9C8F-74C2AA2A71DE}" srcOrd="4" destOrd="0" presId="urn:microsoft.com/office/officeart/2005/8/layout/hProcess9"/>
    <dgm:cxn modelId="{2E193873-C332-4671-BA16-8DBA2012A1D5}" type="presParOf" srcId="{99A20CB7-88C8-4253-8584-78D5D91DECD4}" destId="{0D63CCF9-A10C-4D13-98CE-11CB392B81BA}" srcOrd="5" destOrd="0" presId="urn:microsoft.com/office/officeart/2005/8/layout/hProcess9"/>
    <dgm:cxn modelId="{D917B383-216E-4A73-81AA-553DD56AC97D}" type="presParOf" srcId="{99A20CB7-88C8-4253-8584-78D5D91DECD4}" destId="{640F6AD1-F585-40D9-8574-6B31B6AA2D59}"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rgbClr val="1D579B"/>
        </a:solidFill>
        <a:ln>
          <a:noFill/>
        </a:ln>
      </dgm:spPr>
      <dgm:t>
        <a:bodyPr/>
        <a:lstStyle/>
        <a:p>
          <a:r>
            <a:rPr lang="en-US" sz="1600" b="1" dirty="0">
              <a:solidFill>
                <a:schemeClr val="bg1"/>
              </a:solidFill>
            </a:rPr>
            <a:t>1: Budget Distribution Overview</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B029579B-4DF3-4D51-AC6E-A40D5F9E06B2}">
      <dgm:prSet phldrT="[Text]" custT="1"/>
      <dgm:spPr>
        <a:solidFill>
          <a:srgbClr val="1D579B"/>
        </a:solidFill>
        <a:ln>
          <a:noFill/>
        </a:ln>
      </dgm:spPr>
      <dgm:t>
        <a:bodyPr/>
        <a:lstStyle/>
        <a:p>
          <a:r>
            <a:rPr lang="en-US" sz="1600" b="1" dirty="0"/>
            <a:t>3: Update Budget Distribution Data</a:t>
          </a:r>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2ACA077D-4897-4CF2-A979-16D6C63FEC27}">
      <dgm:prSet phldrT="[Text]" custT="1"/>
      <dgm:spPr>
        <a:solidFill>
          <a:srgbClr val="FFD200"/>
        </a:solidFill>
        <a:ln>
          <a:noFill/>
        </a:ln>
      </dgm:spPr>
      <dgm:t>
        <a:bodyPr/>
        <a:lstStyle/>
        <a:p>
          <a:r>
            <a:rPr lang="en-US" sz="1600" b="1" dirty="0">
              <a:solidFill>
                <a:srgbClr val="1D579B"/>
              </a:solidFill>
            </a:rPr>
            <a:t>Staffing List</a:t>
          </a:r>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rgbClr val="1D579B"/>
        </a:solidFill>
        <a:ln>
          <a:noFill/>
        </a:ln>
      </dgm:spPr>
      <dgm:t>
        <a:bodyPr/>
        <a:lstStyle/>
        <a:p>
          <a:r>
            <a:rPr lang="en-US" sz="1600" b="1" dirty="0"/>
            <a:t>2: Enter Budget Distribution Data</a:t>
          </a:r>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BDE2854F-B583-49DF-9080-F695508E16EF}" type="pres">
      <dgm:prSet presAssocID="{C76D0D2C-4894-45F8-9583-18D75E25F0AD}" presName="text_1" presStyleLbl="node1" presStyleIdx="0" presStyleCnt="4">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4"/>
      <dgm:spPr>
        <a:ln>
          <a:solidFill>
            <a:srgbClr val="1D579B"/>
          </a:solidFill>
        </a:ln>
      </dgm:spPr>
    </dgm:pt>
    <dgm:pt modelId="{340503F1-F8DF-4311-A028-91AB6F39A540}" type="pres">
      <dgm:prSet presAssocID="{6287FBF7-90BA-44CD-A9C2-3BE6956DFE67}" presName="text_2" presStyleLbl="node1" presStyleIdx="1" presStyleCnt="4">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4"/>
      <dgm:spPr>
        <a:ln>
          <a:solidFill>
            <a:srgbClr val="1D579B"/>
          </a:solidFill>
        </a:ln>
      </dgm:spPr>
    </dgm:pt>
    <dgm:pt modelId="{B85D5DAB-9059-423B-AA7C-3ADE579ACB93}" type="pres">
      <dgm:prSet presAssocID="{B029579B-4DF3-4D51-AC6E-A40D5F9E06B2}" presName="text_3" presStyleLbl="node1" presStyleIdx="2" presStyleCnt="4">
        <dgm:presLayoutVars>
          <dgm:bulletEnabled val="1"/>
        </dgm:presLayoutVars>
      </dgm:prSet>
      <dgm:spPr/>
      <dgm:t>
        <a:bodyPr/>
        <a:lstStyle/>
        <a:p>
          <a:endParaRPr lang="en-US"/>
        </a:p>
      </dgm:t>
    </dgm:pt>
    <dgm:pt modelId="{96B8AB17-7829-4E13-8B2A-5974586C3EEF}" type="pres">
      <dgm:prSet presAssocID="{B029579B-4DF3-4D51-AC6E-A40D5F9E06B2}" presName="accent_3" presStyleCnt="0"/>
      <dgm:spPr/>
    </dgm:pt>
    <dgm:pt modelId="{B1723BF4-D7DD-4C17-A6F3-37C20564B5D8}" type="pres">
      <dgm:prSet presAssocID="{B029579B-4DF3-4D51-AC6E-A40D5F9E06B2}" presName="accentRepeatNode" presStyleLbl="solidFgAcc1" presStyleIdx="2" presStyleCnt="4"/>
      <dgm:spPr>
        <a:ln>
          <a:solidFill>
            <a:srgbClr val="1D579B"/>
          </a:solidFill>
        </a:ln>
      </dgm:spPr>
    </dgm:pt>
    <dgm:pt modelId="{40C4F14A-3730-44EB-8C18-603AB99EBFD1}" type="pres">
      <dgm:prSet presAssocID="{2ACA077D-4897-4CF2-A979-16D6C63FEC27}" presName="text_4" presStyleLbl="node1" presStyleIdx="3" presStyleCnt="4">
        <dgm:presLayoutVars>
          <dgm:bulletEnabled val="1"/>
        </dgm:presLayoutVars>
      </dgm:prSet>
      <dgm:spPr/>
      <dgm:t>
        <a:bodyPr/>
        <a:lstStyle/>
        <a:p>
          <a:endParaRPr lang="en-US"/>
        </a:p>
      </dgm:t>
    </dgm:pt>
    <dgm:pt modelId="{502D5D47-9105-41AC-8CA1-F28ED0C8E7A5}" type="pres">
      <dgm:prSet presAssocID="{2ACA077D-4897-4CF2-A979-16D6C63FEC27}" presName="accent_4" presStyleCnt="0"/>
      <dgm:spPr/>
    </dgm:pt>
    <dgm:pt modelId="{7E0D7686-BB12-49D9-B576-91588A93951A}" type="pres">
      <dgm:prSet presAssocID="{2ACA077D-4897-4CF2-A979-16D6C63FEC27}" presName="accentRepeatNode" presStyleLbl="solidFgAcc1" presStyleIdx="3" presStyleCnt="4"/>
      <dgm:spPr>
        <a:ln>
          <a:solidFill>
            <a:srgbClr val="FFD200"/>
          </a:solidFill>
        </a:ln>
      </dgm:spPr>
    </dgm:pt>
  </dgm:ptLst>
  <dgm:cxnLst>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3" destOrd="0" parTransId="{21866B20-6045-485E-964E-6E6ABE3A429E}" sibTransId="{6B474AE3-2A17-44F1-8EDD-4C99CC0D019B}"/>
    <dgm:cxn modelId="{F8630F29-33C4-414E-8608-C7C307CEF41B}" type="presOf" srcId="{2ACA077D-4897-4CF2-A979-16D6C63FEC27}" destId="{40C4F14A-3730-44EB-8C18-603AB99EBFD1}" srcOrd="0" destOrd="0" presId="urn:microsoft.com/office/officeart/2008/layout/VerticalCurvedList"/>
    <dgm:cxn modelId="{94B8FE7A-2C7C-44C0-91B7-A5AD03BFFA83}" srcId="{452A7F5C-E271-4CD5-A307-A25AD5062F9A}" destId="{6287FBF7-90BA-44CD-A9C2-3BE6956DFE67}" srcOrd="1" destOrd="0" parTransId="{44E4CCA2-78A7-41C5-8E6B-DC5AF2ED221C}" sibTransId="{83FD1826-CAA7-4626-A8AA-3BCA9D9B41A3}"/>
    <dgm:cxn modelId="{EEB9F3AB-479A-4EF4-AFF8-EA4F56D3B97C}" srcId="{452A7F5C-E271-4CD5-A307-A25AD5062F9A}" destId="{B029579B-4DF3-4D51-AC6E-A40D5F9E06B2}" srcOrd="2" destOrd="0" parTransId="{C18BA7F4-D73F-4ED5-9EBF-CA537383C772}" sibTransId="{E625DB8B-AF70-42CB-9BBB-2C8B7D4E46D5}"/>
    <dgm:cxn modelId="{445F3558-ECFC-4947-BDCC-65607192285C}" type="presOf" srcId="{B029579B-4DF3-4D51-AC6E-A40D5F9E06B2}" destId="{B85D5DAB-9059-423B-AA7C-3ADE579ACB93}"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F790A6A4-CCC4-4E51-B9BF-FF89B2B1E85D}" type="presParOf" srcId="{5A30AF97-B98C-4514-8031-6C5B8A07CC54}" destId="{B85D5DAB-9059-423B-AA7C-3ADE579ACB93}" srcOrd="5" destOrd="0" presId="urn:microsoft.com/office/officeart/2008/layout/VerticalCurvedList"/>
    <dgm:cxn modelId="{96546986-11E0-4D36-83BE-6457AF1AC285}" type="presParOf" srcId="{5A30AF97-B98C-4514-8031-6C5B8A07CC54}" destId="{96B8AB17-7829-4E13-8B2A-5974586C3EEF}" srcOrd="6" destOrd="0" presId="urn:microsoft.com/office/officeart/2008/layout/VerticalCurvedList"/>
    <dgm:cxn modelId="{8FFACC57-98AC-4221-96CC-06C785DFBCCD}" type="presParOf" srcId="{96B8AB17-7829-4E13-8B2A-5974586C3EEF}" destId="{B1723BF4-D7DD-4C17-A6F3-37C20564B5D8}" srcOrd="0" destOrd="0" presId="urn:microsoft.com/office/officeart/2008/layout/VerticalCurvedList"/>
    <dgm:cxn modelId="{C9759E91-F67E-4517-B87D-DEC509FF1A38}" type="presParOf" srcId="{5A30AF97-B98C-4514-8031-6C5B8A07CC54}" destId="{40C4F14A-3730-44EB-8C18-603AB99EBFD1}" srcOrd="7" destOrd="0" presId="urn:microsoft.com/office/officeart/2008/layout/VerticalCurvedList"/>
    <dgm:cxn modelId="{37417178-7680-494D-AF4E-3D549BFB6F30}" type="presParOf" srcId="{5A30AF97-B98C-4514-8031-6C5B8A07CC54}" destId="{502D5D47-9105-41AC-8CA1-F28ED0C8E7A5}" srcOrd="8" destOrd="0" presId="urn:microsoft.com/office/officeart/2008/layout/VerticalCurvedList"/>
    <dgm:cxn modelId="{AB50904C-01EB-4D5B-8B14-4D239A0B54A6}" type="presParOf" srcId="{502D5D47-9105-41AC-8CA1-F28ED0C8E7A5}" destId="{7E0D7686-BB12-49D9-B576-91588A93951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460128" y="312440"/>
          <a:ext cx="5580684" cy="62520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3500" rIns="63500" bIns="63500" numCol="1" spcCol="1270" anchor="ctr" anchorCtr="0">
          <a:noAutofit/>
        </a:bodyPr>
        <a:lstStyle/>
        <a:p>
          <a:pPr lvl="0" algn="l" defTabSz="1111250">
            <a:lnSpc>
              <a:spcPct val="90000"/>
            </a:lnSpc>
            <a:spcBef>
              <a:spcPct val="0"/>
            </a:spcBef>
            <a:spcAft>
              <a:spcPct val="35000"/>
            </a:spcAft>
          </a:pPr>
          <a:r>
            <a:rPr lang="en-US" sz="2500" kern="1200" dirty="0"/>
            <a:t>1: Budget Distribution Overview</a:t>
          </a:r>
        </a:p>
      </dsp:txBody>
      <dsp:txXfrm>
        <a:off x="460128" y="312440"/>
        <a:ext cx="5580684" cy="625205"/>
      </dsp:txXfrm>
    </dsp:sp>
    <dsp:sp modelId="{471854D1-846C-4B50-8281-77CAD1429FF9}">
      <dsp:nvSpPr>
        <dsp:cNvPr id="0" name=""/>
        <dsp:cNvSpPr/>
      </dsp:nvSpPr>
      <dsp:spPr>
        <a:xfrm>
          <a:off x="69375" y="234289"/>
          <a:ext cx="781507" cy="781507"/>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818573" y="1250411"/>
          <a:ext cx="5222240" cy="62520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3500" rIns="63500" bIns="63500" numCol="1" spcCol="1270" anchor="ctr" anchorCtr="0">
          <a:noAutofit/>
        </a:bodyPr>
        <a:lstStyle/>
        <a:p>
          <a:pPr lvl="0" algn="l" defTabSz="1111250">
            <a:lnSpc>
              <a:spcPct val="90000"/>
            </a:lnSpc>
            <a:spcBef>
              <a:spcPct val="0"/>
            </a:spcBef>
            <a:spcAft>
              <a:spcPct val="35000"/>
            </a:spcAft>
          </a:pPr>
          <a:r>
            <a:rPr lang="en-US" sz="2500" kern="1200" dirty="0"/>
            <a:t>2: Enter Budget Distribution Data</a:t>
          </a:r>
        </a:p>
      </dsp:txBody>
      <dsp:txXfrm>
        <a:off x="818573" y="1250411"/>
        <a:ext cx="5222240" cy="625205"/>
      </dsp:txXfrm>
    </dsp:sp>
    <dsp:sp modelId="{CC02BE62-3B7D-4461-9C39-EC575DDD736B}">
      <dsp:nvSpPr>
        <dsp:cNvPr id="0" name=""/>
        <dsp:cNvSpPr/>
      </dsp:nvSpPr>
      <dsp:spPr>
        <a:xfrm>
          <a:off x="427819" y="1172260"/>
          <a:ext cx="781507" cy="781507"/>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B85D5DAB-9059-423B-AA7C-3ADE579ACB93}">
      <dsp:nvSpPr>
        <dsp:cNvPr id="0" name=""/>
        <dsp:cNvSpPr/>
      </dsp:nvSpPr>
      <dsp:spPr>
        <a:xfrm>
          <a:off x="818573" y="2188382"/>
          <a:ext cx="5222240" cy="62520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3500" rIns="63500" bIns="63500" numCol="1" spcCol="1270" anchor="ctr" anchorCtr="0">
          <a:noAutofit/>
        </a:bodyPr>
        <a:lstStyle/>
        <a:p>
          <a:pPr lvl="0" algn="l" defTabSz="1111250">
            <a:lnSpc>
              <a:spcPct val="90000"/>
            </a:lnSpc>
            <a:spcBef>
              <a:spcPct val="0"/>
            </a:spcBef>
            <a:spcAft>
              <a:spcPct val="35000"/>
            </a:spcAft>
          </a:pPr>
          <a:r>
            <a:rPr lang="en-US" sz="2500" kern="1200" dirty="0"/>
            <a:t>3: Update Budget Distribution Data</a:t>
          </a:r>
        </a:p>
      </dsp:txBody>
      <dsp:txXfrm>
        <a:off x="818573" y="2188382"/>
        <a:ext cx="5222240" cy="625205"/>
      </dsp:txXfrm>
    </dsp:sp>
    <dsp:sp modelId="{B1723BF4-D7DD-4C17-A6F3-37C20564B5D8}">
      <dsp:nvSpPr>
        <dsp:cNvPr id="0" name=""/>
        <dsp:cNvSpPr/>
      </dsp:nvSpPr>
      <dsp:spPr>
        <a:xfrm>
          <a:off x="427819" y="2110232"/>
          <a:ext cx="781507" cy="781507"/>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40C4F14A-3730-44EB-8C18-603AB99EBFD1}">
      <dsp:nvSpPr>
        <dsp:cNvPr id="0" name=""/>
        <dsp:cNvSpPr/>
      </dsp:nvSpPr>
      <dsp:spPr>
        <a:xfrm>
          <a:off x="460128" y="3126353"/>
          <a:ext cx="5580684" cy="62520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3500" rIns="63500" bIns="63500" numCol="1" spcCol="1270" anchor="ctr" anchorCtr="0">
          <a:noAutofit/>
        </a:bodyPr>
        <a:lstStyle/>
        <a:p>
          <a:pPr lvl="0" algn="l" defTabSz="1111250">
            <a:lnSpc>
              <a:spcPct val="90000"/>
            </a:lnSpc>
            <a:spcBef>
              <a:spcPct val="0"/>
            </a:spcBef>
            <a:spcAft>
              <a:spcPct val="35000"/>
            </a:spcAft>
          </a:pPr>
          <a:r>
            <a:rPr lang="en-US" sz="2500" kern="1200" dirty="0"/>
            <a:t>4: Staffing List</a:t>
          </a:r>
        </a:p>
      </dsp:txBody>
      <dsp:txXfrm>
        <a:off x="460128" y="3126353"/>
        <a:ext cx="5580684" cy="625205"/>
      </dsp:txXfrm>
    </dsp:sp>
    <dsp:sp modelId="{7E0D7686-BB12-49D9-B576-91588A93951A}">
      <dsp:nvSpPr>
        <dsp:cNvPr id="0" name=""/>
        <dsp:cNvSpPr/>
      </dsp:nvSpPr>
      <dsp:spPr>
        <a:xfrm>
          <a:off x="69375" y="3048203"/>
          <a:ext cx="781507" cy="781507"/>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961680" y="-760254"/>
          <a:ext cx="5909195" cy="5909195"/>
        </a:xfrm>
        <a:prstGeom prst="blockArc">
          <a:avLst>
            <a:gd name="adj1" fmla="val 18900000"/>
            <a:gd name="adj2" fmla="val 2700000"/>
            <a:gd name="adj3" fmla="val 36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496170" y="337402"/>
          <a:ext cx="3929008" cy="675155"/>
        </a:xfrm>
        <a:prstGeom prst="rect">
          <a:avLst/>
        </a:prstGeom>
        <a:solidFill>
          <a:srgbClr val="FFD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5720" rIns="45720" bIns="45720" numCol="1" spcCol="1270" anchor="ctr" anchorCtr="0">
          <a:noAutofit/>
        </a:bodyPr>
        <a:lstStyle/>
        <a:p>
          <a:pPr lvl="0" algn="l" defTabSz="800100">
            <a:lnSpc>
              <a:spcPct val="90000"/>
            </a:lnSpc>
            <a:spcBef>
              <a:spcPct val="0"/>
            </a:spcBef>
            <a:spcAft>
              <a:spcPct val="35000"/>
            </a:spcAft>
          </a:pPr>
          <a:r>
            <a:rPr lang="en-US" sz="1800" b="1" kern="1200" dirty="0">
              <a:solidFill>
                <a:srgbClr val="1D579B"/>
              </a:solidFill>
            </a:rPr>
            <a:t>Budget Distribution Overview</a:t>
          </a:r>
        </a:p>
      </dsp:txBody>
      <dsp:txXfrm>
        <a:off x="496170" y="337402"/>
        <a:ext cx="3929008" cy="675155"/>
      </dsp:txXfrm>
    </dsp:sp>
    <dsp:sp modelId="{471854D1-846C-4B50-8281-77CAD1429FF9}">
      <dsp:nvSpPr>
        <dsp:cNvPr id="0" name=""/>
        <dsp:cNvSpPr/>
      </dsp:nvSpPr>
      <dsp:spPr>
        <a:xfrm>
          <a:off x="74198" y="253007"/>
          <a:ext cx="843944" cy="843944"/>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883253" y="1350311"/>
          <a:ext cx="3541926" cy="67515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5720" rIns="45720" bIns="45720" numCol="1" spcCol="1270" anchor="ctr" anchorCtr="0">
          <a:noAutofit/>
        </a:bodyPr>
        <a:lstStyle/>
        <a:p>
          <a:pPr lvl="0" algn="l" defTabSz="800100">
            <a:lnSpc>
              <a:spcPct val="90000"/>
            </a:lnSpc>
            <a:spcBef>
              <a:spcPct val="0"/>
            </a:spcBef>
            <a:spcAft>
              <a:spcPct val="35000"/>
            </a:spcAft>
          </a:pPr>
          <a:r>
            <a:rPr lang="en-US" sz="1800" b="1" kern="1200" dirty="0"/>
            <a:t>2: Enter Budget Distribution Data</a:t>
          </a:r>
        </a:p>
      </dsp:txBody>
      <dsp:txXfrm>
        <a:off x="883253" y="1350311"/>
        <a:ext cx="3541926" cy="675155"/>
      </dsp:txXfrm>
    </dsp:sp>
    <dsp:sp modelId="{CC02BE62-3B7D-4461-9C39-EC575DDD736B}">
      <dsp:nvSpPr>
        <dsp:cNvPr id="0" name=""/>
        <dsp:cNvSpPr/>
      </dsp:nvSpPr>
      <dsp:spPr>
        <a:xfrm>
          <a:off x="461280" y="1265916"/>
          <a:ext cx="843944" cy="84394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B85D5DAB-9059-423B-AA7C-3ADE579ACB93}">
      <dsp:nvSpPr>
        <dsp:cNvPr id="0" name=""/>
        <dsp:cNvSpPr/>
      </dsp:nvSpPr>
      <dsp:spPr>
        <a:xfrm>
          <a:off x="883253" y="2363220"/>
          <a:ext cx="3541926" cy="67515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5720" rIns="45720" bIns="45720" numCol="1" spcCol="1270" anchor="ctr" anchorCtr="0">
          <a:noAutofit/>
        </a:bodyPr>
        <a:lstStyle/>
        <a:p>
          <a:pPr lvl="0" algn="l" defTabSz="800100">
            <a:lnSpc>
              <a:spcPct val="90000"/>
            </a:lnSpc>
            <a:spcBef>
              <a:spcPct val="0"/>
            </a:spcBef>
            <a:spcAft>
              <a:spcPct val="35000"/>
            </a:spcAft>
          </a:pPr>
          <a:r>
            <a:rPr lang="en-US" sz="1800" b="1" kern="1200" dirty="0"/>
            <a:t>3: Update Budget Distribution Data</a:t>
          </a:r>
        </a:p>
      </dsp:txBody>
      <dsp:txXfrm>
        <a:off x="883253" y="2363220"/>
        <a:ext cx="3541926" cy="675155"/>
      </dsp:txXfrm>
    </dsp:sp>
    <dsp:sp modelId="{B1723BF4-D7DD-4C17-A6F3-37C20564B5D8}">
      <dsp:nvSpPr>
        <dsp:cNvPr id="0" name=""/>
        <dsp:cNvSpPr/>
      </dsp:nvSpPr>
      <dsp:spPr>
        <a:xfrm>
          <a:off x="461280" y="2278825"/>
          <a:ext cx="843944" cy="84394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40C4F14A-3730-44EB-8C18-603AB99EBFD1}">
      <dsp:nvSpPr>
        <dsp:cNvPr id="0" name=""/>
        <dsp:cNvSpPr/>
      </dsp:nvSpPr>
      <dsp:spPr>
        <a:xfrm>
          <a:off x="496170" y="3376129"/>
          <a:ext cx="3929008" cy="67515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5720" rIns="45720" bIns="45720" numCol="1" spcCol="1270" anchor="ctr" anchorCtr="0">
          <a:noAutofit/>
        </a:bodyPr>
        <a:lstStyle/>
        <a:p>
          <a:pPr lvl="0" algn="l" defTabSz="800100">
            <a:lnSpc>
              <a:spcPct val="90000"/>
            </a:lnSpc>
            <a:spcBef>
              <a:spcPct val="0"/>
            </a:spcBef>
            <a:spcAft>
              <a:spcPct val="35000"/>
            </a:spcAft>
          </a:pPr>
          <a:r>
            <a:rPr lang="en-US" sz="1800" b="1" kern="1200" dirty="0"/>
            <a:t>4: Staffing List</a:t>
          </a:r>
        </a:p>
      </dsp:txBody>
      <dsp:txXfrm>
        <a:off x="496170" y="3376129"/>
        <a:ext cx="3929008" cy="675155"/>
      </dsp:txXfrm>
    </dsp:sp>
    <dsp:sp modelId="{7E0D7686-BB12-49D9-B576-91588A93951A}">
      <dsp:nvSpPr>
        <dsp:cNvPr id="0" name=""/>
        <dsp:cNvSpPr/>
      </dsp:nvSpPr>
      <dsp:spPr>
        <a:xfrm>
          <a:off x="74198" y="3291734"/>
          <a:ext cx="843944" cy="84394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961680" y="-760254"/>
          <a:ext cx="5909195" cy="5909195"/>
        </a:xfrm>
        <a:prstGeom prst="blockArc">
          <a:avLst>
            <a:gd name="adj1" fmla="val 18900000"/>
            <a:gd name="adj2" fmla="val 2700000"/>
            <a:gd name="adj3" fmla="val 36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496170" y="337402"/>
          <a:ext cx="3929008" cy="67515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rPr>
            <a:t>1: Budget Distribution Overview</a:t>
          </a:r>
        </a:p>
      </dsp:txBody>
      <dsp:txXfrm>
        <a:off x="496170" y="337402"/>
        <a:ext cx="3929008" cy="675155"/>
      </dsp:txXfrm>
    </dsp:sp>
    <dsp:sp modelId="{471854D1-846C-4B50-8281-77CAD1429FF9}">
      <dsp:nvSpPr>
        <dsp:cNvPr id="0" name=""/>
        <dsp:cNvSpPr/>
      </dsp:nvSpPr>
      <dsp:spPr>
        <a:xfrm>
          <a:off x="74198" y="253007"/>
          <a:ext cx="843944" cy="84394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883253" y="1350311"/>
          <a:ext cx="3541926" cy="675155"/>
        </a:xfrm>
        <a:prstGeom prst="rect">
          <a:avLst/>
        </a:prstGeom>
        <a:solidFill>
          <a:srgbClr val="FFD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rgbClr val="1D579B"/>
              </a:solidFill>
            </a:rPr>
            <a:t>2: Enter Budget Distribution Data</a:t>
          </a:r>
        </a:p>
      </dsp:txBody>
      <dsp:txXfrm>
        <a:off x="883253" y="1350311"/>
        <a:ext cx="3541926" cy="675155"/>
      </dsp:txXfrm>
    </dsp:sp>
    <dsp:sp modelId="{CC02BE62-3B7D-4461-9C39-EC575DDD736B}">
      <dsp:nvSpPr>
        <dsp:cNvPr id="0" name=""/>
        <dsp:cNvSpPr/>
      </dsp:nvSpPr>
      <dsp:spPr>
        <a:xfrm>
          <a:off x="461280" y="1265916"/>
          <a:ext cx="843944" cy="843944"/>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 modelId="{B85D5DAB-9059-423B-AA7C-3ADE579ACB93}">
      <dsp:nvSpPr>
        <dsp:cNvPr id="0" name=""/>
        <dsp:cNvSpPr/>
      </dsp:nvSpPr>
      <dsp:spPr>
        <a:xfrm>
          <a:off x="883253" y="2363220"/>
          <a:ext cx="3541926" cy="67515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a:t>3: Update Budget Distribution Data</a:t>
          </a:r>
        </a:p>
      </dsp:txBody>
      <dsp:txXfrm>
        <a:off x="883253" y="2363220"/>
        <a:ext cx="3541926" cy="675155"/>
      </dsp:txXfrm>
    </dsp:sp>
    <dsp:sp modelId="{B1723BF4-D7DD-4C17-A6F3-37C20564B5D8}">
      <dsp:nvSpPr>
        <dsp:cNvPr id="0" name=""/>
        <dsp:cNvSpPr/>
      </dsp:nvSpPr>
      <dsp:spPr>
        <a:xfrm>
          <a:off x="461280" y="2278825"/>
          <a:ext cx="843944" cy="84394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40C4F14A-3730-44EB-8C18-603AB99EBFD1}">
      <dsp:nvSpPr>
        <dsp:cNvPr id="0" name=""/>
        <dsp:cNvSpPr/>
      </dsp:nvSpPr>
      <dsp:spPr>
        <a:xfrm>
          <a:off x="496170" y="3376129"/>
          <a:ext cx="3929008" cy="67515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a:t>4: Staffing List</a:t>
          </a:r>
        </a:p>
      </dsp:txBody>
      <dsp:txXfrm>
        <a:off x="496170" y="3376129"/>
        <a:ext cx="3929008" cy="675155"/>
      </dsp:txXfrm>
    </dsp:sp>
    <dsp:sp modelId="{7E0D7686-BB12-49D9-B576-91588A93951A}">
      <dsp:nvSpPr>
        <dsp:cNvPr id="0" name=""/>
        <dsp:cNvSpPr/>
      </dsp:nvSpPr>
      <dsp:spPr>
        <a:xfrm>
          <a:off x="74198" y="3291734"/>
          <a:ext cx="843944" cy="84394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532262" y="0"/>
          <a:ext cx="6032310" cy="473577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A13B4-7554-448D-B88A-0ADD25809C46}">
      <dsp:nvSpPr>
        <dsp:cNvPr id="0" name=""/>
        <dsp:cNvSpPr/>
      </dsp:nvSpPr>
      <dsp:spPr>
        <a:xfrm>
          <a:off x="2425" y="1420731"/>
          <a:ext cx="1575996" cy="18943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9144" rIns="9144" bIns="9144" numCol="1" spcCol="1270" anchor="ctr" anchorCtr="0">
          <a:noAutofit/>
        </a:bodyPr>
        <a:lstStyle/>
        <a:p>
          <a:pPr lvl="0" algn="ctr" defTabSz="844550">
            <a:lnSpc>
              <a:spcPct val="100000"/>
            </a:lnSpc>
            <a:spcBef>
              <a:spcPct val="0"/>
            </a:spcBef>
            <a:spcAft>
              <a:spcPts val="0"/>
            </a:spcAft>
          </a:pPr>
          <a:r>
            <a:rPr lang="en-US" sz="1900" kern="1200" spc="0" baseline="0" dirty="0"/>
            <a:t>Navigate to </a:t>
          </a:r>
          <a:r>
            <a:rPr lang="en-US" sz="1900" b="1" kern="1200" spc="0" baseline="0" dirty="0"/>
            <a:t>Budget Distribution</a:t>
          </a:r>
          <a:br>
            <a:rPr lang="en-US" sz="1900" b="1" kern="1200" spc="0" baseline="0" dirty="0"/>
          </a:br>
          <a:r>
            <a:rPr lang="en-US" sz="1900" kern="1200" spc="0" baseline="0" dirty="0"/>
            <a:t>page and click </a:t>
          </a:r>
          <a:r>
            <a:rPr lang="en-US" sz="1900" b="1" kern="1200" spc="0" baseline="0" dirty="0"/>
            <a:t>Add a New Value </a:t>
          </a:r>
          <a:r>
            <a:rPr lang="en-US" sz="1900" kern="1200" spc="0" baseline="0" dirty="0"/>
            <a:t>tab</a:t>
          </a:r>
        </a:p>
      </dsp:txBody>
      <dsp:txXfrm>
        <a:off x="79359" y="1497665"/>
        <a:ext cx="1422128" cy="1740441"/>
      </dsp:txXfrm>
    </dsp:sp>
    <dsp:sp modelId="{E622D688-5EFF-4F9D-9F3A-16D294BAC2FC}">
      <dsp:nvSpPr>
        <dsp:cNvPr id="0" name=""/>
        <dsp:cNvSpPr/>
      </dsp:nvSpPr>
      <dsp:spPr>
        <a:xfrm>
          <a:off x="1841088" y="1420731"/>
          <a:ext cx="1575996" cy="18943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9144" rIns="9144" bIns="9144" numCol="1" spcCol="1270" anchor="ctr" anchorCtr="0">
          <a:noAutofit/>
        </a:bodyPr>
        <a:lstStyle/>
        <a:p>
          <a:pPr lvl="0" algn="ctr" defTabSz="844550">
            <a:lnSpc>
              <a:spcPct val="100000"/>
            </a:lnSpc>
            <a:spcBef>
              <a:spcPct val="0"/>
            </a:spcBef>
            <a:spcAft>
              <a:spcPts val="0"/>
            </a:spcAft>
          </a:pPr>
          <a:r>
            <a:rPr lang="en-US" sz="1900" b="0" kern="1200" dirty="0"/>
            <a:t>Enter appropriate department and position numbers, then click </a:t>
          </a:r>
          <a:r>
            <a:rPr lang="en-US" sz="1900" b="1" kern="1200" dirty="0"/>
            <a:t>Add</a:t>
          </a:r>
        </a:p>
      </dsp:txBody>
      <dsp:txXfrm>
        <a:off x="1918022" y="1497665"/>
        <a:ext cx="1422128" cy="1740441"/>
      </dsp:txXfrm>
    </dsp:sp>
    <dsp:sp modelId="{7BE2C09B-77B4-4CEB-9C8F-74C2AA2A71DE}">
      <dsp:nvSpPr>
        <dsp:cNvPr id="0" name=""/>
        <dsp:cNvSpPr/>
      </dsp:nvSpPr>
      <dsp:spPr>
        <a:xfrm>
          <a:off x="3679751" y="1420731"/>
          <a:ext cx="1575996" cy="18943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9144" rIns="9144" bIns="9144" numCol="1" spcCol="1270" anchor="ctr" anchorCtr="0">
          <a:noAutofit/>
        </a:bodyPr>
        <a:lstStyle/>
        <a:p>
          <a:pPr lvl="0" algn="ctr" defTabSz="844550">
            <a:lnSpc>
              <a:spcPct val="100000"/>
            </a:lnSpc>
            <a:spcBef>
              <a:spcPct val="0"/>
            </a:spcBef>
            <a:spcAft>
              <a:spcPts val="0"/>
            </a:spcAft>
          </a:pPr>
          <a:r>
            <a:rPr lang="en-US" sz="1900" kern="1200" spc="0" baseline="0" dirty="0"/>
            <a:t>Enter effective date and position budget information</a:t>
          </a:r>
        </a:p>
      </dsp:txBody>
      <dsp:txXfrm>
        <a:off x="3756685" y="1497665"/>
        <a:ext cx="1422128" cy="1740441"/>
      </dsp:txXfrm>
    </dsp:sp>
    <dsp:sp modelId="{640F6AD1-F585-40D9-8574-6B31B6AA2D59}">
      <dsp:nvSpPr>
        <dsp:cNvPr id="0" name=""/>
        <dsp:cNvSpPr/>
      </dsp:nvSpPr>
      <dsp:spPr>
        <a:xfrm>
          <a:off x="5518413" y="1420731"/>
          <a:ext cx="1575996" cy="18943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9144" rIns="9144" bIns="9144" numCol="1" spcCol="1270" anchor="ctr" anchorCtr="0">
          <a:noAutofit/>
        </a:bodyPr>
        <a:lstStyle/>
        <a:p>
          <a:pPr lvl="0" algn="ctr" defTabSz="844550">
            <a:lnSpc>
              <a:spcPct val="100000"/>
            </a:lnSpc>
            <a:spcBef>
              <a:spcPct val="0"/>
            </a:spcBef>
            <a:spcAft>
              <a:spcPts val="0"/>
            </a:spcAft>
          </a:pPr>
          <a:r>
            <a:rPr lang="en-US" sz="1900" kern="1200" baseline="0" dirty="0"/>
            <a:t>Click </a:t>
          </a:r>
          <a:br>
            <a:rPr lang="en-US" sz="1900" kern="1200" baseline="0" dirty="0"/>
          </a:br>
          <a:r>
            <a:rPr lang="en-US" sz="1900" b="1" kern="1200" baseline="0" dirty="0"/>
            <a:t>Save</a:t>
          </a:r>
          <a:endParaRPr lang="en-US" sz="1900" kern="1200" baseline="0" dirty="0"/>
        </a:p>
      </dsp:txBody>
      <dsp:txXfrm>
        <a:off x="5595347" y="1497665"/>
        <a:ext cx="1422128" cy="17404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961680" y="-760254"/>
          <a:ext cx="5909195" cy="5909195"/>
        </a:xfrm>
        <a:prstGeom prst="blockArc">
          <a:avLst>
            <a:gd name="adj1" fmla="val 18900000"/>
            <a:gd name="adj2" fmla="val 2700000"/>
            <a:gd name="adj3" fmla="val 36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496170" y="337402"/>
          <a:ext cx="3929008" cy="67515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rPr>
            <a:t>1: Budget Distribution Overview</a:t>
          </a:r>
        </a:p>
      </dsp:txBody>
      <dsp:txXfrm>
        <a:off x="496170" y="337402"/>
        <a:ext cx="3929008" cy="675155"/>
      </dsp:txXfrm>
    </dsp:sp>
    <dsp:sp modelId="{471854D1-846C-4B50-8281-77CAD1429FF9}">
      <dsp:nvSpPr>
        <dsp:cNvPr id="0" name=""/>
        <dsp:cNvSpPr/>
      </dsp:nvSpPr>
      <dsp:spPr>
        <a:xfrm>
          <a:off x="74198" y="253007"/>
          <a:ext cx="843944" cy="84394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883253" y="1350311"/>
          <a:ext cx="3541926" cy="67515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a:t>2: Enter Budget Distribution Data</a:t>
          </a:r>
        </a:p>
      </dsp:txBody>
      <dsp:txXfrm>
        <a:off x="883253" y="1350311"/>
        <a:ext cx="3541926" cy="675155"/>
      </dsp:txXfrm>
    </dsp:sp>
    <dsp:sp modelId="{CC02BE62-3B7D-4461-9C39-EC575DDD736B}">
      <dsp:nvSpPr>
        <dsp:cNvPr id="0" name=""/>
        <dsp:cNvSpPr/>
      </dsp:nvSpPr>
      <dsp:spPr>
        <a:xfrm>
          <a:off x="461280" y="1265916"/>
          <a:ext cx="843944" cy="84394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B85D5DAB-9059-423B-AA7C-3ADE579ACB93}">
      <dsp:nvSpPr>
        <dsp:cNvPr id="0" name=""/>
        <dsp:cNvSpPr/>
      </dsp:nvSpPr>
      <dsp:spPr>
        <a:xfrm>
          <a:off x="883253" y="2363220"/>
          <a:ext cx="3541926" cy="675155"/>
        </a:xfrm>
        <a:prstGeom prst="rect">
          <a:avLst/>
        </a:prstGeom>
        <a:solidFill>
          <a:srgbClr val="FFD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rgbClr val="1D579B"/>
              </a:solidFill>
            </a:rPr>
            <a:t>Update Budget Distribution Data</a:t>
          </a:r>
        </a:p>
      </dsp:txBody>
      <dsp:txXfrm>
        <a:off x="883253" y="2363220"/>
        <a:ext cx="3541926" cy="675155"/>
      </dsp:txXfrm>
    </dsp:sp>
    <dsp:sp modelId="{B1723BF4-D7DD-4C17-A6F3-37C20564B5D8}">
      <dsp:nvSpPr>
        <dsp:cNvPr id="0" name=""/>
        <dsp:cNvSpPr/>
      </dsp:nvSpPr>
      <dsp:spPr>
        <a:xfrm>
          <a:off x="461280" y="2278825"/>
          <a:ext cx="843944" cy="843944"/>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 modelId="{40C4F14A-3730-44EB-8C18-603AB99EBFD1}">
      <dsp:nvSpPr>
        <dsp:cNvPr id="0" name=""/>
        <dsp:cNvSpPr/>
      </dsp:nvSpPr>
      <dsp:spPr>
        <a:xfrm>
          <a:off x="496170" y="3376129"/>
          <a:ext cx="3929008" cy="67515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a:t>4: Staffing List</a:t>
          </a:r>
        </a:p>
      </dsp:txBody>
      <dsp:txXfrm>
        <a:off x="496170" y="3376129"/>
        <a:ext cx="3929008" cy="675155"/>
      </dsp:txXfrm>
    </dsp:sp>
    <dsp:sp modelId="{7E0D7686-BB12-49D9-B576-91588A93951A}">
      <dsp:nvSpPr>
        <dsp:cNvPr id="0" name=""/>
        <dsp:cNvSpPr/>
      </dsp:nvSpPr>
      <dsp:spPr>
        <a:xfrm>
          <a:off x="74198" y="3291734"/>
          <a:ext cx="843944" cy="84394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545569" y="0"/>
          <a:ext cx="6183120" cy="48722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A13B4-7554-448D-B88A-0ADD25809C46}">
      <dsp:nvSpPr>
        <dsp:cNvPr id="0" name=""/>
        <dsp:cNvSpPr/>
      </dsp:nvSpPr>
      <dsp:spPr>
        <a:xfrm>
          <a:off x="1775" y="1249088"/>
          <a:ext cx="1628006" cy="23740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9144" rIns="9144" bIns="9144" numCol="1" spcCol="1270" anchor="ctr" anchorCtr="0">
          <a:noAutofit/>
        </a:bodyPr>
        <a:lstStyle/>
        <a:p>
          <a:pPr lvl="0" algn="ctr" defTabSz="889000">
            <a:lnSpc>
              <a:spcPct val="100000"/>
            </a:lnSpc>
            <a:spcBef>
              <a:spcPct val="0"/>
            </a:spcBef>
            <a:spcAft>
              <a:spcPts val="0"/>
            </a:spcAft>
          </a:pPr>
          <a:r>
            <a:rPr lang="en-US" sz="2000" kern="1200" spc="0" baseline="0" dirty="0"/>
            <a:t>Navigate to </a:t>
          </a:r>
          <a:r>
            <a:rPr lang="en-US" sz="2000" b="1" kern="1200" spc="0" baseline="0" dirty="0">
              <a:effectLst>
                <a:outerShdw blurRad="38100" dist="38100" dir="2700000" algn="tl">
                  <a:srgbClr val="000000">
                    <a:alpha val="43137"/>
                  </a:srgbClr>
                </a:outerShdw>
              </a:effectLst>
            </a:rPr>
            <a:t>Budget Distribution</a:t>
          </a:r>
          <a:r>
            <a:rPr lang="en-US" sz="2000" b="1" kern="1200" spc="0" baseline="0" dirty="0"/>
            <a:t/>
          </a:r>
          <a:br>
            <a:rPr lang="en-US" sz="2000" b="1" kern="1200" spc="0" baseline="0" dirty="0"/>
          </a:br>
          <a:r>
            <a:rPr lang="en-US" sz="2000" kern="1200" spc="0" baseline="0" dirty="0"/>
            <a:t>page and click </a:t>
          </a:r>
          <a:r>
            <a:rPr lang="en-US" sz="2000" b="1" kern="1200" spc="0" baseline="0" dirty="0">
              <a:effectLst>
                <a:outerShdw blurRad="38100" dist="38100" dir="2700000" algn="tl">
                  <a:srgbClr val="000000">
                    <a:alpha val="43137"/>
                  </a:srgbClr>
                </a:outerShdw>
              </a:effectLst>
            </a:rPr>
            <a:t>Find and Existing Value</a:t>
          </a:r>
          <a:r>
            <a:rPr lang="en-US" sz="2000" b="1" kern="1200" spc="0" baseline="0" dirty="0"/>
            <a:t> </a:t>
          </a:r>
          <a:r>
            <a:rPr lang="en-US" sz="2000" kern="1200" spc="0" baseline="0" dirty="0"/>
            <a:t>tab</a:t>
          </a:r>
        </a:p>
      </dsp:txBody>
      <dsp:txXfrm>
        <a:off x="81248" y="1328561"/>
        <a:ext cx="1469060" cy="2215126"/>
      </dsp:txXfrm>
    </dsp:sp>
    <dsp:sp modelId="{E622D688-5EFF-4F9D-9F3A-16D294BAC2FC}">
      <dsp:nvSpPr>
        <dsp:cNvPr id="0" name=""/>
        <dsp:cNvSpPr/>
      </dsp:nvSpPr>
      <dsp:spPr>
        <a:xfrm>
          <a:off x="1882676" y="1280982"/>
          <a:ext cx="1628006" cy="23102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9144" rIns="9144" bIns="9144" numCol="1" spcCol="1270" anchor="ctr" anchorCtr="0">
          <a:noAutofit/>
        </a:bodyPr>
        <a:lstStyle/>
        <a:p>
          <a:pPr lvl="0" algn="ctr" defTabSz="889000">
            <a:lnSpc>
              <a:spcPct val="100000"/>
            </a:lnSpc>
            <a:spcBef>
              <a:spcPct val="0"/>
            </a:spcBef>
            <a:spcAft>
              <a:spcPts val="0"/>
            </a:spcAft>
          </a:pPr>
          <a:r>
            <a:rPr lang="en-US" sz="2000" b="0" kern="1200" dirty="0"/>
            <a:t>Search for and select appropriate budget  distribution record</a:t>
          </a:r>
          <a:endParaRPr lang="en-US" sz="2000" b="1" kern="1200" dirty="0"/>
        </a:p>
      </dsp:txBody>
      <dsp:txXfrm>
        <a:off x="1962149" y="1360455"/>
        <a:ext cx="1469060" cy="2151338"/>
      </dsp:txXfrm>
    </dsp:sp>
    <dsp:sp modelId="{7BE2C09B-77B4-4CEB-9C8F-74C2AA2A71DE}">
      <dsp:nvSpPr>
        <dsp:cNvPr id="0" name=""/>
        <dsp:cNvSpPr/>
      </dsp:nvSpPr>
      <dsp:spPr>
        <a:xfrm>
          <a:off x="3763576" y="1259720"/>
          <a:ext cx="1628006" cy="2352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9144" rIns="9144" bIns="9144" numCol="1" spcCol="1270" anchor="ctr" anchorCtr="0">
          <a:noAutofit/>
        </a:bodyPr>
        <a:lstStyle/>
        <a:p>
          <a:pPr lvl="0" algn="ctr" defTabSz="889000">
            <a:lnSpc>
              <a:spcPct val="100000"/>
            </a:lnSpc>
            <a:spcBef>
              <a:spcPct val="0"/>
            </a:spcBef>
            <a:spcAft>
              <a:spcPts val="0"/>
            </a:spcAft>
          </a:pPr>
          <a:r>
            <a:rPr lang="en-US" sz="2000" kern="1200" spc="0" baseline="0" dirty="0"/>
            <a:t>Insert effective-dated row and enter appropriate updates</a:t>
          </a:r>
        </a:p>
      </dsp:txBody>
      <dsp:txXfrm>
        <a:off x="3843049" y="1339193"/>
        <a:ext cx="1469060" cy="2193863"/>
      </dsp:txXfrm>
    </dsp:sp>
    <dsp:sp modelId="{640F6AD1-F585-40D9-8574-6B31B6AA2D59}">
      <dsp:nvSpPr>
        <dsp:cNvPr id="0" name=""/>
        <dsp:cNvSpPr/>
      </dsp:nvSpPr>
      <dsp:spPr>
        <a:xfrm>
          <a:off x="5644476" y="1344779"/>
          <a:ext cx="1628006" cy="2182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9144" rIns="9144" bIns="9144" numCol="1" spcCol="1270" anchor="ctr" anchorCtr="0">
          <a:noAutofit/>
        </a:bodyPr>
        <a:lstStyle/>
        <a:p>
          <a:pPr lvl="0" algn="ctr" defTabSz="889000">
            <a:lnSpc>
              <a:spcPct val="100000"/>
            </a:lnSpc>
            <a:spcBef>
              <a:spcPct val="0"/>
            </a:spcBef>
            <a:spcAft>
              <a:spcPts val="0"/>
            </a:spcAft>
          </a:pPr>
          <a:r>
            <a:rPr lang="en-US" sz="2000" kern="1200" baseline="0" dirty="0"/>
            <a:t>Click </a:t>
          </a:r>
          <a:br>
            <a:rPr lang="en-US" sz="2000" kern="1200" baseline="0" dirty="0"/>
          </a:br>
          <a:r>
            <a:rPr lang="en-US" sz="2000" b="1" kern="1200" baseline="0" dirty="0">
              <a:effectLst>
                <a:outerShdw blurRad="38100" dist="38100" dir="2700000" algn="tl">
                  <a:srgbClr val="000000">
                    <a:alpha val="43137"/>
                  </a:srgbClr>
                </a:outerShdw>
              </a:effectLst>
            </a:rPr>
            <a:t>Save</a:t>
          </a:r>
          <a:endParaRPr lang="en-US" sz="2000" kern="1200" baseline="0" dirty="0">
            <a:effectLst>
              <a:outerShdw blurRad="38100" dist="38100" dir="2700000" algn="tl">
                <a:srgbClr val="000000">
                  <a:alpha val="43137"/>
                </a:srgbClr>
              </a:outerShdw>
            </a:effectLst>
          </a:endParaRPr>
        </a:p>
      </dsp:txBody>
      <dsp:txXfrm>
        <a:off x="5723949" y="1424252"/>
        <a:ext cx="1469060" cy="20237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961680" y="-760254"/>
          <a:ext cx="5909195" cy="5909195"/>
        </a:xfrm>
        <a:prstGeom prst="blockArc">
          <a:avLst>
            <a:gd name="adj1" fmla="val 18900000"/>
            <a:gd name="adj2" fmla="val 2700000"/>
            <a:gd name="adj3" fmla="val 36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496170" y="337402"/>
          <a:ext cx="3929008" cy="67515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rPr>
            <a:t>1: Budget Distribution Overview</a:t>
          </a:r>
        </a:p>
      </dsp:txBody>
      <dsp:txXfrm>
        <a:off x="496170" y="337402"/>
        <a:ext cx="3929008" cy="675155"/>
      </dsp:txXfrm>
    </dsp:sp>
    <dsp:sp modelId="{471854D1-846C-4B50-8281-77CAD1429FF9}">
      <dsp:nvSpPr>
        <dsp:cNvPr id="0" name=""/>
        <dsp:cNvSpPr/>
      </dsp:nvSpPr>
      <dsp:spPr>
        <a:xfrm>
          <a:off x="74198" y="253007"/>
          <a:ext cx="843944" cy="84394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883253" y="1350311"/>
          <a:ext cx="3541926" cy="67515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a:t>2: Enter Budget Distribution Data</a:t>
          </a:r>
        </a:p>
      </dsp:txBody>
      <dsp:txXfrm>
        <a:off x="883253" y="1350311"/>
        <a:ext cx="3541926" cy="675155"/>
      </dsp:txXfrm>
    </dsp:sp>
    <dsp:sp modelId="{CC02BE62-3B7D-4461-9C39-EC575DDD736B}">
      <dsp:nvSpPr>
        <dsp:cNvPr id="0" name=""/>
        <dsp:cNvSpPr/>
      </dsp:nvSpPr>
      <dsp:spPr>
        <a:xfrm>
          <a:off x="461280" y="1265916"/>
          <a:ext cx="843944" cy="84394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B85D5DAB-9059-423B-AA7C-3ADE579ACB93}">
      <dsp:nvSpPr>
        <dsp:cNvPr id="0" name=""/>
        <dsp:cNvSpPr/>
      </dsp:nvSpPr>
      <dsp:spPr>
        <a:xfrm>
          <a:off x="883253" y="2363220"/>
          <a:ext cx="3541926" cy="675155"/>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a:t>3: Update Budget Distribution Data</a:t>
          </a:r>
        </a:p>
      </dsp:txBody>
      <dsp:txXfrm>
        <a:off x="883253" y="2363220"/>
        <a:ext cx="3541926" cy="675155"/>
      </dsp:txXfrm>
    </dsp:sp>
    <dsp:sp modelId="{B1723BF4-D7DD-4C17-A6F3-37C20564B5D8}">
      <dsp:nvSpPr>
        <dsp:cNvPr id="0" name=""/>
        <dsp:cNvSpPr/>
      </dsp:nvSpPr>
      <dsp:spPr>
        <a:xfrm>
          <a:off x="461280" y="2278825"/>
          <a:ext cx="843944" cy="843944"/>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40C4F14A-3730-44EB-8C18-603AB99EBFD1}">
      <dsp:nvSpPr>
        <dsp:cNvPr id="0" name=""/>
        <dsp:cNvSpPr/>
      </dsp:nvSpPr>
      <dsp:spPr>
        <a:xfrm>
          <a:off x="496170" y="3376129"/>
          <a:ext cx="3929008" cy="675155"/>
        </a:xfrm>
        <a:prstGeom prst="rect">
          <a:avLst/>
        </a:prstGeom>
        <a:solidFill>
          <a:srgbClr val="FFD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rgbClr val="1D579B"/>
              </a:solidFill>
            </a:rPr>
            <a:t>Staffing List</a:t>
          </a:r>
        </a:p>
      </dsp:txBody>
      <dsp:txXfrm>
        <a:off x="496170" y="3376129"/>
        <a:ext cx="3929008" cy="675155"/>
      </dsp:txXfrm>
    </dsp:sp>
    <dsp:sp modelId="{7E0D7686-BB12-49D9-B576-91588A93951A}">
      <dsp:nvSpPr>
        <dsp:cNvPr id="0" name=""/>
        <dsp:cNvSpPr/>
      </dsp:nvSpPr>
      <dsp:spPr>
        <a:xfrm>
          <a:off x="74198" y="3291734"/>
          <a:ext cx="843944" cy="843944"/>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082" tIns="46542" rIns="93082" bIns="46542" rtlCol="0"/>
          <a:lstStyle>
            <a:lvl1pPr algn="l">
              <a:defRPr sz="1200"/>
            </a:lvl1pPr>
          </a:lstStyle>
          <a:p>
            <a:endParaRPr lang="en-US" dirty="0"/>
          </a:p>
        </p:txBody>
      </p:sp>
      <p:sp>
        <p:nvSpPr>
          <p:cNvPr id="3" name="Date Placeholder 2"/>
          <p:cNvSpPr>
            <a:spLocks noGrp="1"/>
          </p:cNvSpPr>
          <p:nvPr>
            <p:ph type="dt" sz="quarter" idx="1"/>
          </p:nvPr>
        </p:nvSpPr>
        <p:spPr>
          <a:xfrm>
            <a:off x="3970946" y="0"/>
            <a:ext cx="3037840" cy="464820"/>
          </a:xfrm>
          <a:prstGeom prst="rect">
            <a:avLst/>
          </a:prstGeom>
        </p:spPr>
        <p:txBody>
          <a:bodyPr vert="horz" lIns="93082" tIns="46542" rIns="93082" bIns="46542" rtlCol="0"/>
          <a:lstStyle>
            <a:lvl1pPr algn="r">
              <a:defRPr sz="1200"/>
            </a:lvl1pPr>
          </a:lstStyle>
          <a:p>
            <a:fld id="{B53556E5-6382-4B10-BC31-561DC31E4FF6}" type="datetimeFigureOut">
              <a:rPr lang="en-US" smtClean="0"/>
              <a:t>6/17/2021</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082" tIns="46542" rIns="93082" bIns="465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6" y="8829966"/>
            <a:ext cx="3037840" cy="464820"/>
          </a:xfrm>
          <a:prstGeom prst="rect">
            <a:avLst/>
          </a:prstGeom>
        </p:spPr>
        <p:txBody>
          <a:bodyPr vert="horz" lIns="93082" tIns="46542" rIns="93082" bIns="46542" rtlCol="0" anchor="b"/>
          <a:lstStyle>
            <a:lvl1pPr algn="r">
              <a:defRPr sz="1200"/>
            </a:lvl1pPr>
          </a:lstStyle>
          <a:p>
            <a:fld id="{478A05DF-8DB9-4927-B5C8-126B58A89DEA}" type="slidenum">
              <a:rPr lang="en-US" smtClean="0"/>
              <a:t>‹#›</a:t>
            </a:fld>
            <a:endParaRPr lang="en-US" dirty="0"/>
          </a:p>
        </p:txBody>
      </p:sp>
    </p:spTree>
    <p:extLst>
      <p:ext uri="{BB962C8B-B14F-4D97-AF65-F5344CB8AC3E}">
        <p14:creationId xmlns:p14="http://schemas.microsoft.com/office/powerpoint/2010/main" val="26202051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9"/>
            <a:ext cx="3037840" cy="466435"/>
          </a:xfrm>
          <a:prstGeom prst="rect">
            <a:avLst/>
          </a:prstGeom>
        </p:spPr>
        <p:txBody>
          <a:bodyPr vert="horz" lIns="93082" tIns="46542" rIns="93082" bIns="46542" rtlCol="0"/>
          <a:lstStyle>
            <a:lvl1pPr algn="l">
              <a:defRPr sz="1200"/>
            </a:lvl1pPr>
          </a:lstStyle>
          <a:p>
            <a:endParaRPr lang="en-US" dirty="0"/>
          </a:p>
        </p:txBody>
      </p:sp>
      <p:sp>
        <p:nvSpPr>
          <p:cNvPr id="3" name="Date Placeholder 2"/>
          <p:cNvSpPr>
            <a:spLocks noGrp="1"/>
          </p:cNvSpPr>
          <p:nvPr>
            <p:ph type="dt" idx="1"/>
          </p:nvPr>
        </p:nvSpPr>
        <p:spPr>
          <a:xfrm>
            <a:off x="3970946" y="9"/>
            <a:ext cx="3037840" cy="466435"/>
          </a:xfrm>
          <a:prstGeom prst="rect">
            <a:avLst/>
          </a:prstGeom>
        </p:spPr>
        <p:txBody>
          <a:bodyPr vert="horz" lIns="93082" tIns="46542" rIns="93082" bIns="46542" rtlCol="0"/>
          <a:lstStyle>
            <a:lvl1pPr algn="r">
              <a:defRPr sz="1200"/>
            </a:lvl1pPr>
          </a:lstStyle>
          <a:p>
            <a:fld id="{70987BF5-9131-4179-8757-0343718F8419}" type="datetimeFigureOut">
              <a:rPr lang="en-US" smtClean="0"/>
              <a:t>6/17/2021</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082" tIns="46542" rIns="93082" bIns="46542" rtlCol="0" anchor="ctr"/>
          <a:lstStyle/>
          <a:p>
            <a:endParaRPr lang="en-US" dirty="0"/>
          </a:p>
        </p:txBody>
      </p:sp>
      <p:sp>
        <p:nvSpPr>
          <p:cNvPr id="5" name="Notes Placeholder 4"/>
          <p:cNvSpPr>
            <a:spLocks noGrp="1"/>
          </p:cNvSpPr>
          <p:nvPr>
            <p:ph type="body" sz="quarter" idx="3"/>
          </p:nvPr>
        </p:nvSpPr>
        <p:spPr>
          <a:xfrm>
            <a:off x="701040" y="4473902"/>
            <a:ext cx="5608320" cy="3660457"/>
          </a:xfrm>
          <a:prstGeom prst="rect">
            <a:avLst/>
          </a:prstGeom>
        </p:spPr>
        <p:txBody>
          <a:bodyPr vert="horz" lIns="93082" tIns="46542" rIns="93082" bIns="465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082" tIns="46542" rIns="93082" bIns="465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6" y="8829969"/>
            <a:ext cx="3037840" cy="466434"/>
          </a:xfrm>
          <a:prstGeom prst="rect">
            <a:avLst/>
          </a:prstGeom>
        </p:spPr>
        <p:txBody>
          <a:bodyPr vert="horz" lIns="93082" tIns="46542" rIns="93082" bIns="46542" rtlCol="0" anchor="b"/>
          <a:lstStyle>
            <a:lvl1pPr algn="r">
              <a:defRPr sz="1200"/>
            </a:lvl1pPr>
          </a:lstStyle>
          <a:p>
            <a:fld id="{1B27D043-2BC0-4472-BF08-3701F4109607}" type="slidenum">
              <a:rPr lang="en-US" smtClean="0"/>
              <a:t>‹#›</a:t>
            </a:fld>
            <a:endParaRPr lang="en-US" dirty="0"/>
          </a:p>
        </p:txBody>
      </p:sp>
    </p:spTree>
    <p:extLst>
      <p:ext uri="{BB962C8B-B14F-4D97-AF65-F5344CB8AC3E}">
        <p14:creationId xmlns:p14="http://schemas.microsoft.com/office/powerpoint/2010/main" val="6945167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Budget Distribution training. This course outlines the process required to create and maintain permanently budgeted positions in UCPath so that the information is transferred into Kuali Budget Module (KBM). It is recommended to take the Funding Entry training prior to taking this course. Many of the concepts taught in Funding Entry are carried over into this course.</a:t>
            </a:r>
            <a:endParaRPr lang="en-US" dirty="0"/>
          </a:p>
        </p:txBody>
      </p:sp>
    </p:spTree>
    <p:extLst>
      <p:ext uri="{BB962C8B-B14F-4D97-AF65-F5344CB8AC3E}">
        <p14:creationId xmlns:p14="http://schemas.microsoft.com/office/powerpoint/2010/main" val="1745504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Budget Distribution page houses the position budget account and position budget amount.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Position </a:t>
            </a:r>
            <a:r>
              <a:rPr lang="en-US" sz="1200" b="1" dirty="0" smtClean="0"/>
              <a:t>budget data </a:t>
            </a:r>
            <a:r>
              <a:rPr lang="en-US" sz="1200" dirty="0" smtClean="0"/>
              <a:t>and </a:t>
            </a:r>
            <a:r>
              <a:rPr lang="en-US" sz="1200" b="1" dirty="0" smtClean="0"/>
              <a:t>funding data are both required</a:t>
            </a:r>
            <a:r>
              <a:rPr lang="en-US" sz="1200" dirty="0" smtClean="0"/>
              <a:t> and may be the same but may be different. The</a:t>
            </a:r>
            <a:r>
              <a:rPr lang="en-US" sz="1200" baseline="0" dirty="0" smtClean="0"/>
              <a:t> budget data (amounts and accounting) have no impact to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baseline="0" dirty="0" smtClean="0"/>
          </a:p>
          <a:p>
            <a:r>
              <a:rPr lang="en-US" baseline="0" dirty="0" smtClean="0"/>
              <a:t>An example of why the Budget Distribution would be different than funding, could be when a salary may be paid on a grant for a year. However the department does not want to lose the funding for that position. So in this example, the Funding Entry page</a:t>
            </a:r>
          </a:p>
          <a:p>
            <a:endParaRPr lang="en-US" baseline="0" dirty="0" smtClean="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879211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solidFill>
                  <a:schemeClr val="tx1">
                    <a:lumMod val="50000"/>
                  </a:schemeClr>
                </a:solidFill>
                <a:latin typeface="Arial" panose="020B0604020202020204" pitchFamily="34" charset="0"/>
                <a:cs typeface="Arial" panose="020B0604020202020204" pitchFamily="34" charset="0"/>
              </a:rPr>
              <a:t>The</a:t>
            </a:r>
            <a:r>
              <a:rPr lang="en-US" sz="1100" baseline="0" dirty="0" smtClean="0">
                <a:solidFill>
                  <a:schemeClr val="tx1">
                    <a:lumMod val="50000"/>
                  </a:schemeClr>
                </a:solidFill>
                <a:latin typeface="Arial" panose="020B0604020202020204" pitchFamily="34" charset="0"/>
                <a:cs typeface="Arial" panose="020B0604020202020204" pitchFamily="34" charset="0"/>
              </a:rPr>
              <a:t> Budget office will create positions for Academic Senate Faculty and Librarians. Those position numbers will replace the previous Salary Control numbers. Departments will create positions for permanently budgeted staff positions. Both positons should follow the naming convention that will be discussed on the next slide.</a:t>
            </a:r>
          </a:p>
          <a:p>
            <a:endParaRPr lang="en-US" sz="1100" baseline="0" dirty="0" smtClean="0">
              <a:solidFill>
                <a:schemeClr val="tx1">
                  <a:lumMod val="50000"/>
                </a:schemeClr>
              </a:solidFill>
              <a:latin typeface="Arial" panose="020B0604020202020204" pitchFamily="34" charset="0"/>
              <a:cs typeface="Arial" panose="020B0604020202020204" pitchFamily="34" charset="0"/>
            </a:endParaRPr>
          </a:p>
          <a:p>
            <a:r>
              <a:rPr lang="en-US" sz="1100" baseline="0" dirty="0" smtClean="0">
                <a:solidFill>
                  <a:schemeClr val="tx1">
                    <a:lumMod val="50000"/>
                  </a:schemeClr>
                </a:solidFill>
                <a:latin typeface="Arial" panose="020B0604020202020204" pitchFamily="34" charset="0"/>
                <a:cs typeface="Arial" panose="020B0604020202020204" pitchFamily="34" charset="0"/>
              </a:rPr>
              <a:t>Whenever a permanently budgeted position has a pay impacting change that has been fully processed, you must then go to the Budget Distribution page so that the new Annualized Budgeted Rate gets updated.</a:t>
            </a:r>
          </a:p>
          <a:p>
            <a:endParaRPr lang="en-US" sz="1100" baseline="0" dirty="0" smtClean="0">
              <a:solidFill>
                <a:schemeClr val="tx1">
                  <a:lumMod val="50000"/>
                </a:schemeClr>
              </a:solidFill>
              <a:latin typeface="Arial" panose="020B0604020202020204" pitchFamily="34" charset="0"/>
              <a:cs typeface="Arial" panose="020B0604020202020204" pitchFamily="34" charset="0"/>
            </a:endParaRPr>
          </a:p>
          <a:p>
            <a:r>
              <a:rPr lang="en-US" sz="1100" baseline="0" dirty="0" smtClean="0">
                <a:solidFill>
                  <a:schemeClr val="tx1">
                    <a:lumMod val="50000"/>
                  </a:schemeClr>
                </a:solidFill>
                <a:latin typeface="Arial" panose="020B0604020202020204" pitchFamily="34" charset="0"/>
                <a:cs typeface="Arial" panose="020B0604020202020204" pitchFamily="34" charset="0"/>
              </a:rPr>
              <a:t>The same is true when a permanently budgeted position is vacated. You must go to the Budget Distribution page once the change is fully processed so that the Annualized Budgeted Rate is updated to the low end of the Salary Grade for the position.</a:t>
            </a:r>
          </a:p>
          <a:p>
            <a:endParaRPr lang="en-US" sz="1100" dirty="0">
              <a:solidFill>
                <a:schemeClr val="tx1">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E229F-C150-474F-8980-931399A2ED49}"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988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When displayed in Slide Show mode, this slide includes animation. </a:t>
            </a: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671733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15</a:t>
            </a:fld>
            <a:endParaRPr lang="en-US" dirty="0"/>
          </a:p>
        </p:txBody>
      </p:sp>
    </p:spTree>
    <p:extLst>
      <p:ext uri="{BB962C8B-B14F-4D97-AF65-F5344CB8AC3E}">
        <p14:creationId xmlns:p14="http://schemas.microsoft.com/office/powerpoint/2010/main" val="229494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16</a:t>
            </a:fld>
            <a:endParaRPr lang="en-US" dirty="0"/>
          </a:p>
        </p:txBody>
      </p:sp>
    </p:spTree>
    <p:extLst>
      <p:ext uri="{BB962C8B-B14F-4D97-AF65-F5344CB8AC3E}">
        <p14:creationId xmlns:p14="http://schemas.microsoft.com/office/powerpoint/2010/main" val="3386760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When displayed in Slide Show mode, this slide includes animation. Click to display the graphic and click again to display the talking points.</a:t>
            </a:r>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17</a:t>
            </a:fld>
            <a:endParaRPr lang="en-US" dirty="0"/>
          </a:p>
        </p:txBody>
      </p:sp>
    </p:spTree>
    <p:extLst>
      <p:ext uri="{BB962C8B-B14F-4D97-AF65-F5344CB8AC3E}">
        <p14:creationId xmlns:p14="http://schemas.microsoft.com/office/powerpoint/2010/main" val="1232803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37">
              <a:defRPr/>
            </a:pP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950656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displayed in Slide Show mode, this slide includes animation for the gray captions. Click to display each caption (and hide the previous caption) as you describe the objects on the </a:t>
            </a:r>
            <a:r>
              <a:rPr lang="en-US" b="1" dirty="0"/>
              <a:t>Budged Distribution Search </a:t>
            </a:r>
            <a:r>
              <a:rPr lang="en-US" dirty="0"/>
              <a:t>page. </a:t>
            </a:r>
          </a:p>
        </p:txBody>
      </p:sp>
      <p:sp>
        <p:nvSpPr>
          <p:cNvPr id="4" name="Slide Number Placeholder 3"/>
          <p:cNvSpPr>
            <a:spLocks noGrp="1"/>
          </p:cNvSpPr>
          <p:nvPr>
            <p:ph type="sldNum" sz="quarter" idx="10"/>
          </p:nvPr>
        </p:nvSpPr>
        <p:spPr/>
        <p:txBody>
          <a:bodyPr/>
          <a:lstStyle/>
          <a:p>
            <a:fld id="{244E229F-C150-474F-8980-931399A2ED49}" type="slidenum">
              <a:rPr lang="en-US" smtClean="0"/>
              <a:pPr/>
              <a:t>19</a:t>
            </a:fld>
            <a:endParaRPr lang="en-US" dirty="0"/>
          </a:p>
        </p:txBody>
      </p:sp>
    </p:spTree>
    <p:extLst>
      <p:ext uri="{BB962C8B-B14F-4D97-AF65-F5344CB8AC3E}">
        <p14:creationId xmlns:p14="http://schemas.microsoft.com/office/powerpoint/2010/main" val="519499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When displayed in Slide Show mode, this slide includes animation for the gray captions. Click to display each caption (and hide the previous caption) as you describe the objects on the </a:t>
            </a:r>
            <a:r>
              <a:rPr lang="en-US" b="1" dirty="0"/>
              <a:t>Budged Distribution </a:t>
            </a:r>
            <a:r>
              <a:rPr lang="en-US" dirty="0"/>
              <a:t>page. </a:t>
            </a:r>
          </a:p>
          <a:p>
            <a:pPr>
              <a:lnSpc>
                <a:spcPct val="90000"/>
              </a:lnSpc>
            </a:pPr>
            <a:endParaRPr lang="en-US" dirty="0"/>
          </a:p>
          <a:p>
            <a:pPr>
              <a:lnSpc>
                <a:spcPct val="90000"/>
              </a:lnSpc>
            </a:pPr>
            <a:r>
              <a:rPr lang="en-US" dirty="0" smtClean="0"/>
              <a:t>Header contains the information</a:t>
            </a:r>
            <a:r>
              <a:rPr lang="en-US" baseline="0" dirty="0" smtClean="0"/>
              <a:t> entered on the previous. It identifies the department and position being updated. </a:t>
            </a:r>
            <a:r>
              <a:rPr lang="en-US" dirty="0" smtClean="0"/>
              <a:t>The</a:t>
            </a:r>
            <a:r>
              <a:rPr lang="en-US" baseline="0" dirty="0" smtClean="0"/>
              <a:t> position associated with this budget is vacant. We know that because the Job Data Snapshot section is blank. This page looks a lot like the Funding Entry page with a few extra fields which we will cover.</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20</a:t>
            </a:fld>
            <a:endParaRPr lang="en-US" dirty="0"/>
          </a:p>
        </p:txBody>
      </p:sp>
    </p:spTree>
    <p:extLst>
      <p:ext uri="{BB962C8B-B14F-4D97-AF65-F5344CB8AC3E}">
        <p14:creationId xmlns:p14="http://schemas.microsoft.com/office/powerpoint/2010/main" val="3136172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When displayed in Slide Show mode, this slide includes animation for the gray captions. Click to display each caption (and hide the previous caption) as you describe the objects on the </a:t>
            </a:r>
            <a:r>
              <a:rPr lang="en-US" b="1" dirty="0"/>
              <a:t>Budged Distribution </a:t>
            </a:r>
            <a:r>
              <a:rPr lang="en-US" dirty="0"/>
              <a:t>page. </a:t>
            </a:r>
          </a:p>
          <a:p>
            <a:pPr>
              <a:lnSpc>
                <a:spcPct val="90000"/>
              </a:lnSpc>
            </a:pPr>
            <a:endParaRPr lang="en-US" dirty="0"/>
          </a:p>
          <a:p>
            <a:pPr>
              <a:lnSpc>
                <a:spcPct val="90000"/>
              </a:lnSpc>
            </a:pPr>
            <a:r>
              <a:rPr lang="en-US" dirty="0" smtClean="0"/>
              <a:t>The</a:t>
            </a:r>
            <a:r>
              <a:rPr lang="en-US" baseline="0" dirty="0" smtClean="0"/>
              <a:t> position associated with this budget is vacant. We know that because the Job Data section is blank. </a:t>
            </a:r>
            <a:r>
              <a:rPr lang="en-US" dirty="0" smtClean="0"/>
              <a:t>Adjustment </a:t>
            </a:r>
            <a:r>
              <a:rPr lang="en-US" dirty="0"/>
              <a:t>amount example: Bonuses are not currently part of the position compensation plan. To include a bonus in the budget amounts, enter the bonus amount in the </a:t>
            </a:r>
            <a:r>
              <a:rPr lang="en-US" b="1" dirty="0"/>
              <a:t>Adjustment Amount</a:t>
            </a:r>
            <a:r>
              <a:rPr lang="en-US" dirty="0"/>
              <a:t> field. After you enter an adjustment, click the </a:t>
            </a:r>
            <a:r>
              <a:rPr lang="en-US" b="1" dirty="0"/>
              <a:t>Refresh ABR </a:t>
            </a:r>
            <a:r>
              <a:rPr lang="en-US" dirty="0"/>
              <a:t>button to recalculate the </a:t>
            </a:r>
            <a:r>
              <a:rPr lang="en-US" b="1" dirty="0"/>
              <a:t>Annualized Budget Rate </a:t>
            </a:r>
            <a:r>
              <a:rPr lang="en-US" dirty="0"/>
              <a:t>(ABR), </a:t>
            </a:r>
            <a:r>
              <a:rPr lang="en-US" b="1" dirty="0"/>
              <a:t>Per Headcount Total Budget </a:t>
            </a:r>
            <a:r>
              <a:rPr lang="en-US" dirty="0"/>
              <a:t>and </a:t>
            </a:r>
            <a:r>
              <a:rPr lang="en-US" b="1" dirty="0"/>
              <a:t>Total Position Budget </a:t>
            </a:r>
            <a:r>
              <a:rPr lang="en-US" dirty="0"/>
              <a:t>amounts.</a:t>
            </a:r>
          </a:p>
          <a:p>
            <a:pPr marL="193322" lvl="1"/>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21</a:t>
            </a:fld>
            <a:endParaRPr lang="en-US" dirty="0"/>
          </a:p>
        </p:txBody>
      </p:sp>
    </p:spTree>
    <p:extLst>
      <p:ext uri="{BB962C8B-B14F-4D97-AF65-F5344CB8AC3E}">
        <p14:creationId xmlns:p14="http://schemas.microsoft.com/office/powerpoint/2010/main" val="255200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709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solidFill>
                  <a:schemeClr val="tx1">
                    <a:lumMod val="50000"/>
                  </a:schemeClr>
                </a:solidFill>
                <a:latin typeface="Arial" panose="020B0604020202020204" pitchFamily="34" charset="0"/>
                <a:cs typeface="Arial" panose="020B0604020202020204" pitchFamily="34" charset="0"/>
              </a:rPr>
              <a:t>All permanently </a:t>
            </a:r>
            <a:r>
              <a:rPr lang="en-US" sz="1100" dirty="0">
                <a:solidFill>
                  <a:schemeClr val="tx1">
                    <a:lumMod val="50000"/>
                  </a:schemeClr>
                </a:solidFill>
                <a:latin typeface="Arial" panose="020B0604020202020204" pitchFamily="34" charset="0"/>
                <a:cs typeface="Arial" panose="020B0604020202020204" pitchFamily="34" charset="0"/>
              </a:rPr>
              <a:t>funded positions </a:t>
            </a:r>
            <a:r>
              <a:rPr lang="en-US" sz="1100" dirty="0" smtClean="0">
                <a:solidFill>
                  <a:schemeClr val="tx1">
                    <a:lumMod val="50000"/>
                  </a:schemeClr>
                </a:solidFill>
                <a:latin typeface="Arial" panose="020B0604020202020204" pitchFamily="34" charset="0"/>
                <a:cs typeface="Arial" panose="020B0604020202020204" pitchFamily="34" charset="0"/>
              </a:rPr>
              <a:t>must</a:t>
            </a:r>
            <a:r>
              <a:rPr lang="en-US" sz="1100" baseline="0" dirty="0" smtClean="0">
                <a:solidFill>
                  <a:schemeClr val="tx1">
                    <a:lumMod val="50000"/>
                  </a:schemeClr>
                </a:solidFill>
                <a:latin typeface="Arial" panose="020B0604020202020204" pitchFamily="34" charset="0"/>
                <a:cs typeface="Arial" panose="020B0604020202020204" pitchFamily="34" charset="0"/>
              </a:rPr>
              <a:t> be identified on the Budget Distribution page</a:t>
            </a:r>
            <a:r>
              <a:rPr lang="en-US" sz="1100" dirty="0" smtClean="0">
                <a:solidFill>
                  <a:schemeClr val="tx1">
                    <a:lumMod val="50000"/>
                  </a:schemeClr>
                </a:solidFill>
                <a:latin typeface="Arial" panose="020B0604020202020204" pitchFamily="34" charset="0"/>
                <a:cs typeface="Arial" panose="020B0604020202020204" pitchFamily="34" charset="0"/>
              </a:rPr>
              <a:t> </a:t>
            </a:r>
            <a:r>
              <a:rPr lang="en-US" sz="1100" dirty="0">
                <a:solidFill>
                  <a:schemeClr val="tx1">
                    <a:lumMod val="50000"/>
                  </a:schemeClr>
                </a:solidFill>
                <a:latin typeface="Arial" panose="020B0604020202020204" pitchFamily="34" charset="0"/>
                <a:cs typeface="Arial" panose="020B0604020202020204" pitchFamily="34" charset="0"/>
              </a:rPr>
              <a:t>a budget and must be accounted for on the Staffing List.</a:t>
            </a:r>
          </a:p>
          <a:p>
            <a:r>
              <a:rPr lang="en-US" sz="1100" dirty="0">
                <a:solidFill>
                  <a:schemeClr val="tx1">
                    <a:lumMod val="50000"/>
                  </a:schemeClr>
                </a:solidFill>
                <a:latin typeface="Arial" panose="020B0604020202020204" pitchFamily="34" charset="0"/>
                <a:cs typeface="Arial" panose="020B0604020202020204" pitchFamily="34" charset="0"/>
              </a:rPr>
              <a:t>This illustration shows </a:t>
            </a:r>
            <a:r>
              <a:rPr lang="en-US" sz="1100" dirty="0" smtClean="0">
                <a:solidFill>
                  <a:schemeClr val="tx1">
                    <a:lumMod val="50000"/>
                  </a:schemeClr>
                </a:solidFill>
                <a:latin typeface="Arial" panose="020B0604020202020204" pitchFamily="34" charset="0"/>
                <a:cs typeface="Arial" panose="020B0604020202020204" pitchFamily="34" charset="0"/>
              </a:rPr>
              <a:t>the various</a:t>
            </a:r>
            <a:r>
              <a:rPr lang="en-US" sz="1100" baseline="0" dirty="0" smtClean="0">
                <a:solidFill>
                  <a:schemeClr val="tx1">
                    <a:lumMod val="50000"/>
                  </a:schemeClr>
                </a:solidFill>
                <a:latin typeface="Arial" panose="020B0604020202020204" pitchFamily="34" charset="0"/>
                <a:cs typeface="Arial" panose="020B0604020202020204" pitchFamily="34" charset="0"/>
              </a:rPr>
              <a:t> </a:t>
            </a:r>
            <a:r>
              <a:rPr lang="en-US" sz="1100" dirty="0" smtClean="0">
                <a:solidFill>
                  <a:schemeClr val="tx1">
                    <a:lumMod val="50000"/>
                  </a:schemeClr>
                </a:solidFill>
                <a:latin typeface="Arial" panose="020B0604020202020204" pitchFamily="34" charset="0"/>
                <a:cs typeface="Arial" panose="020B0604020202020204" pitchFamily="34" charset="0"/>
              </a:rPr>
              <a:t>funding on the Funding Entry</a:t>
            </a:r>
            <a:r>
              <a:rPr lang="en-US" sz="1100" baseline="0" dirty="0" smtClean="0">
                <a:solidFill>
                  <a:schemeClr val="tx1">
                    <a:lumMod val="50000"/>
                  </a:schemeClr>
                </a:solidFill>
                <a:latin typeface="Arial" panose="020B0604020202020204" pitchFamily="34" charset="0"/>
                <a:cs typeface="Arial" panose="020B0604020202020204" pitchFamily="34" charset="0"/>
              </a:rPr>
              <a:t> page. The Budget Distribution page is only interested in capturing and tracking REG and those earnings that pertain to the permanent budget.</a:t>
            </a:r>
            <a:r>
              <a:rPr lang="en-US" sz="1100" dirty="0" smtClean="0">
                <a:solidFill>
                  <a:schemeClr val="tx1">
                    <a:lumMod val="50000"/>
                  </a:schemeClr>
                </a:solidFill>
                <a:latin typeface="Arial" panose="020B0604020202020204" pitchFamily="34" charset="0"/>
                <a:cs typeface="Arial" panose="020B0604020202020204" pitchFamily="34" charset="0"/>
              </a:rPr>
              <a:t> </a:t>
            </a:r>
            <a:endParaRPr lang="en-US" sz="1100" dirty="0">
              <a:solidFill>
                <a:schemeClr val="tx1">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E229F-C150-474F-8980-931399A2ED49}"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0979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chemeClr val="tx1">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E229F-C150-474F-8980-931399A2ED49}"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0381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100" dirty="0">
                <a:solidFill>
                  <a:schemeClr val="tx1">
                    <a:lumMod val="50000"/>
                  </a:schemeClr>
                </a:solidFill>
                <a:latin typeface="Arial" panose="020B0604020202020204" pitchFamily="34" charset="0"/>
                <a:cs typeface="Arial" panose="020B0604020202020204" pitchFamily="34" charset="0"/>
              </a:rPr>
              <a:t>There are two options for entering budget distribution data; Default the current funding </a:t>
            </a:r>
            <a:r>
              <a:rPr lang="en-US" sz="1100" dirty="0" smtClean="0">
                <a:solidFill>
                  <a:schemeClr val="tx1">
                    <a:lumMod val="50000"/>
                  </a:schemeClr>
                </a:solidFill>
                <a:latin typeface="Arial" panose="020B0604020202020204" pitchFamily="34" charset="0"/>
                <a:cs typeface="Arial" panose="020B0604020202020204" pitchFamily="34" charset="0"/>
              </a:rPr>
              <a:t>data from the Fund</a:t>
            </a:r>
            <a:r>
              <a:rPr lang="en-US" sz="1100" baseline="0" dirty="0" smtClean="0">
                <a:solidFill>
                  <a:schemeClr val="tx1">
                    <a:lumMod val="50000"/>
                  </a:schemeClr>
                </a:solidFill>
                <a:latin typeface="Arial" panose="020B0604020202020204" pitchFamily="34" charset="0"/>
                <a:cs typeface="Arial" panose="020B0604020202020204" pitchFamily="34" charset="0"/>
              </a:rPr>
              <a:t>ing Entry page</a:t>
            </a:r>
            <a:r>
              <a:rPr lang="en-US" sz="1100" dirty="0" smtClean="0">
                <a:solidFill>
                  <a:schemeClr val="tx1">
                    <a:lumMod val="50000"/>
                  </a:schemeClr>
                </a:solidFill>
                <a:latin typeface="Arial" panose="020B0604020202020204" pitchFamily="34" charset="0"/>
                <a:cs typeface="Arial" panose="020B0604020202020204" pitchFamily="34" charset="0"/>
              </a:rPr>
              <a:t> </a:t>
            </a:r>
            <a:r>
              <a:rPr lang="en-US" sz="1100" dirty="0">
                <a:solidFill>
                  <a:schemeClr val="tx1">
                    <a:lumMod val="50000"/>
                  </a:schemeClr>
                </a:solidFill>
                <a:latin typeface="Arial" panose="020B0604020202020204" pitchFamily="34" charset="0"/>
                <a:cs typeface="Arial" panose="020B0604020202020204" pitchFamily="34" charset="0"/>
              </a:rPr>
              <a:t>(this is the example shown here) or manually enter it.</a:t>
            </a:r>
          </a:p>
          <a:p>
            <a:pPr>
              <a:lnSpc>
                <a:spcPct val="90000"/>
              </a:lnSpc>
            </a:pPr>
            <a:r>
              <a:rPr lang="en-US" sz="1100" dirty="0">
                <a:solidFill>
                  <a:schemeClr val="tx1">
                    <a:lumMod val="50000"/>
                  </a:schemeClr>
                </a:solidFill>
                <a:latin typeface="Arial" panose="020B0604020202020204" pitchFamily="34" charset="0"/>
                <a:cs typeface="Arial" panose="020B0604020202020204" pitchFamily="34" charset="0"/>
              </a:rPr>
              <a:t>When the budget</a:t>
            </a:r>
            <a:r>
              <a:rPr lang="en-US" sz="1100" baseline="0" dirty="0">
                <a:solidFill>
                  <a:schemeClr val="tx1">
                    <a:lumMod val="50000"/>
                  </a:schemeClr>
                </a:solidFill>
                <a:latin typeface="Arial" panose="020B0604020202020204" pitchFamily="34" charset="0"/>
                <a:cs typeface="Arial" panose="020B0604020202020204" pitchFamily="34" charset="0"/>
              </a:rPr>
              <a:t> distribution is similar to the Funding Sources on the funding page</a:t>
            </a:r>
            <a:r>
              <a:rPr lang="en-US" sz="1100" dirty="0">
                <a:solidFill>
                  <a:schemeClr val="tx1">
                    <a:lumMod val="50000"/>
                  </a:schemeClr>
                </a:solidFill>
                <a:latin typeface="Arial" panose="020B0604020202020204" pitchFamily="34" charset="0"/>
                <a:cs typeface="Arial" panose="020B0604020202020204" pitchFamily="34" charset="0"/>
              </a:rPr>
              <a:t>, </a:t>
            </a:r>
            <a:r>
              <a:rPr lang="en-US" sz="1100" dirty="0" smtClean="0">
                <a:solidFill>
                  <a:schemeClr val="tx1">
                    <a:lumMod val="50000"/>
                  </a:schemeClr>
                </a:solidFill>
                <a:latin typeface="Arial" panose="020B0604020202020204" pitchFamily="34" charset="0"/>
                <a:cs typeface="Arial" panose="020B0604020202020204" pitchFamily="34" charset="0"/>
              </a:rPr>
              <a:t>you can use </a:t>
            </a:r>
            <a:r>
              <a:rPr lang="en-US" sz="1100" dirty="0">
                <a:solidFill>
                  <a:schemeClr val="tx1">
                    <a:lumMod val="50000"/>
                  </a:schemeClr>
                </a:solidFill>
                <a:latin typeface="Arial" panose="020B0604020202020204" pitchFamily="34" charset="0"/>
                <a:cs typeface="Arial" panose="020B0604020202020204" pitchFamily="34" charset="0"/>
              </a:rPr>
              <a:t>this option to </a:t>
            </a:r>
            <a:r>
              <a:rPr lang="en-US" sz="1100" dirty="0" smtClean="0">
                <a:solidFill>
                  <a:schemeClr val="tx1">
                    <a:lumMod val="50000"/>
                  </a:schemeClr>
                </a:solidFill>
                <a:latin typeface="Arial" panose="020B0604020202020204" pitchFamily="34" charset="0"/>
                <a:cs typeface="Arial" panose="020B0604020202020204" pitchFamily="34" charset="0"/>
              </a:rPr>
              <a:t>quickly load </a:t>
            </a:r>
            <a:r>
              <a:rPr lang="en-US" sz="1100" dirty="0">
                <a:solidFill>
                  <a:schemeClr val="tx1">
                    <a:lumMod val="50000"/>
                  </a:schemeClr>
                </a:solidFill>
                <a:latin typeface="Arial" panose="020B0604020202020204" pitchFamily="34" charset="0"/>
                <a:cs typeface="Arial" panose="020B0604020202020204" pitchFamily="34" charset="0"/>
              </a:rPr>
              <a:t>the data directly</a:t>
            </a:r>
            <a:r>
              <a:rPr lang="en-US" sz="1100" baseline="0" dirty="0">
                <a:solidFill>
                  <a:schemeClr val="tx1">
                    <a:lumMod val="50000"/>
                  </a:schemeClr>
                </a:solidFill>
                <a:latin typeface="Arial" panose="020B0604020202020204" pitchFamily="34" charset="0"/>
                <a:cs typeface="Arial" panose="020B0604020202020204" pitchFamily="34" charset="0"/>
              </a:rPr>
              <a:t> from the funding page </a:t>
            </a:r>
            <a:r>
              <a:rPr lang="en-US" sz="1100" baseline="0" dirty="0" smtClean="0">
                <a:solidFill>
                  <a:schemeClr val="tx1">
                    <a:lumMod val="50000"/>
                  </a:schemeClr>
                </a:solidFill>
                <a:latin typeface="Arial" panose="020B0604020202020204" pitchFamily="34" charset="0"/>
                <a:cs typeface="Arial" panose="020B0604020202020204" pitchFamily="34" charset="0"/>
              </a:rPr>
              <a:t>by clicking the </a:t>
            </a:r>
            <a:r>
              <a:rPr lang="en-US" sz="1100" b="1" baseline="0" dirty="0" smtClean="0">
                <a:solidFill>
                  <a:schemeClr val="tx1">
                    <a:lumMod val="50000"/>
                  </a:schemeClr>
                </a:solidFill>
                <a:latin typeface="Arial" panose="020B0604020202020204" pitchFamily="34" charset="0"/>
                <a:cs typeface="Arial" panose="020B0604020202020204" pitchFamily="34" charset="0"/>
              </a:rPr>
              <a:t>Default Funding Entry</a:t>
            </a:r>
            <a:r>
              <a:rPr lang="en-US" sz="1100" baseline="0" dirty="0" smtClean="0">
                <a:solidFill>
                  <a:schemeClr val="tx1">
                    <a:lumMod val="50000"/>
                  </a:schemeClr>
                </a:solidFill>
                <a:latin typeface="Arial" panose="020B0604020202020204" pitchFamily="34" charset="0"/>
                <a:cs typeface="Arial" panose="020B0604020202020204" pitchFamily="34" charset="0"/>
              </a:rPr>
              <a:t> button on </a:t>
            </a:r>
            <a:r>
              <a:rPr lang="en-US" sz="1100" baseline="0" dirty="0">
                <a:solidFill>
                  <a:schemeClr val="tx1">
                    <a:lumMod val="50000"/>
                  </a:schemeClr>
                </a:solidFill>
                <a:latin typeface="Arial" panose="020B0604020202020204" pitchFamily="34" charset="0"/>
                <a:cs typeface="Arial" panose="020B0604020202020204" pitchFamily="34" charset="0"/>
              </a:rPr>
              <a:t>to the budget page </a:t>
            </a:r>
            <a:r>
              <a:rPr lang="en-US" sz="1100" dirty="0">
                <a:solidFill>
                  <a:schemeClr val="tx1">
                    <a:lumMod val="50000"/>
                  </a:schemeClr>
                </a:solidFill>
                <a:latin typeface="Arial" panose="020B0604020202020204" pitchFamily="34" charset="0"/>
                <a:cs typeface="Arial" panose="020B0604020202020204" pitchFamily="34" charset="0"/>
              </a:rPr>
              <a:t>and then make the changes </a:t>
            </a:r>
            <a:r>
              <a:rPr lang="en-US" sz="1100" dirty="0" smtClean="0">
                <a:solidFill>
                  <a:schemeClr val="tx1">
                    <a:lumMod val="50000"/>
                  </a:schemeClr>
                </a:solidFill>
                <a:latin typeface="Arial" panose="020B0604020202020204" pitchFamily="34" charset="0"/>
                <a:cs typeface="Arial" panose="020B0604020202020204" pitchFamily="34" charset="0"/>
              </a:rPr>
              <a:t>necessary</a:t>
            </a:r>
            <a:r>
              <a:rPr lang="en-US" sz="1100" baseline="0" dirty="0" smtClean="0">
                <a:solidFill>
                  <a:schemeClr val="tx1">
                    <a:lumMod val="50000"/>
                  </a:schemeClr>
                </a:solidFill>
                <a:latin typeface="Arial" panose="020B0604020202020204" pitchFamily="34" charset="0"/>
                <a:cs typeface="Arial" panose="020B0604020202020204" pitchFamily="34" charset="0"/>
              </a:rPr>
              <a:t> in the B</a:t>
            </a:r>
            <a:r>
              <a:rPr lang="en-US" sz="1100" dirty="0" smtClean="0">
                <a:solidFill>
                  <a:schemeClr val="tx1">
                    <a:lumMod val="50000"/>
                  </a:schemeClr>
                </a:solidFill>
                <a:latin typeface="Arial" panose="020B0604020202020204" pitchFamily="34" charset="0"/>
                <a:cs typeface="Arial" panose="020B0604020202020204" pitchFamily="34" charset="0"/>
              </a:rPr>
              <a:t>udget Distribution section. </a:t>
            </a:r>
            <a:endParaRPr lang="en-US" sz="1100" dirty="0">
              <a:solidFill>
                <a:schemeClr val="tx1">
                  <a:lumMod val="50000"/>
                </a:schemeClr>
              </a:solidFill>
              <a:latin typeface="Arial" panose="020B0604020202020204" pitchFamily="34" charset="0"/>
              <a:cs typeface="Arial" panose="020B0604020202020204" pitchFamily="34" charset="0"/>
            </a:endParaRPr>
          </a:p>
          <a:p>
            <a:pPr marL="0" lvl="0" indent="0">
              <a:lnSpc>
                <a:spcPts val="1200"/>
              </a:lnSpc>
              <a:buFont typeface="Arial" panose="020B0604020202020204" pitchFamily="34" charset="0"/>
              <a:buNone/>
              <a:defRPr/>
            </a:pPr>
            <a:endParaRPr lang="en-US" sz="1100" dirty="0" smtClean="0">
              <a:solidFill>
                <a:schemeClr val="tx1">
                  <a:lumMod val="50000"/>
                </a:schemeClr>
              </a:solidFill>
              <a:latin typeface="Arial" panose="020B0604020202020204" pitchFamily="34" charset="0"/>
              <a:cs typeface="Arial" panose="020B0604020202020204" pitchFamily="34" charset="0"/>
            </a:endParaRPr>
          </a:p>
          <a:p>
            <a:pPr marL="0" lvl="0" indent="0">
              <a:lnSpc>
                <a:spcPts val="1200"/>
              </a:lnSpc>
              <a:buFont typeface="Arial" panose="020B0604020202020204" pitchFamily="34" charset="0"/>
              <a:buNone/>
              <a:defRPr/>
            </a:pPr>
            <a:r>
              <a:rPr lang="en-US" sz="1100" dirty="0" smtClean="0">
                <a:solidFill>
                  <a:schemeClr val="tx1">
                    <a:lumMod val="50000"/>
                  </a:schemeClr>
                </a:solidFill>
                <a:latin typeface="Arial" panose="020B0604020202020204" pitchFamily="34" charset="0"/>
                <a:cs typeface="Arial" panose="020B0604020202020204" pitchFamily="34" charset="0"/>
              </a:rPr>
              <a:t>In the</a:t>
            </a:r>
            <a:r>
              <a:rPr lang="en-US" sz="1100" baseline="0" dirty="0" smtClean="0">
                <a:solidFill>
                  <a:schemeClr val="tx1">
                    <a:lumMod val="50000"/>
                  </a:schemeClr>
                </a:solidFill>
                <a:latin typeface="Arial" panose="020B0604020202020204" pitchFamily="34" charset="0"/>
                <a:cs typeface="Arial" panose="020B0604020202020204" pitchFamily="34" charset="0"/>
              </a:rPr>
              <a:t> Budget Distribution section we have:</a:t>
            </a:r>
          </a:p>
          <a:p>
            <a:pPr marL="0" lvl="0" indent="0">
              <a:lnSpc>
                <a:spcPts val="1200"/>
              </a:lnSpc>
              <a:buFont typeface="Arial" panose="020B0604020202020204" pitchFamily="34" charset="0"/>
              <a:buNone/>
              <a:defRPr/>
            </a:pPr>
            <a:endParaRPr lang="en-US" sz="1100" dirty="0">
              <a:solidFill>
                <a:schemeClr val="tx1">
                  <a:lumMod val="50000"/>
                </a:schemeClr>
              </a:solidFill>
              <a:latin typeface="Arial" panose="020B0604020202020204" pitchFamily="34" charset="0"/>
              <a:cs typeface="Arial" panose="020B0604020202020204" pitchFamily="34" charset="0"/>
            </a:endParaRPr>
          </a:p>
          <a:p>
            <a:pPr marL="364158" lvl="1" indent="-187952">
              <a:lnSpc>
                <a:spcPct val="90000"/>
              </a:lnSpc>
              <a:buFont typeface="Arial" panose="020B0604020202020204" pitchFamily="34" charset="0"/>
              <a:buChar char="•"/>
            </a:pPr>
            <a:r>
              <a:rPr lang="en-US" sz="1100" b="1" dirty="0" smtClean="0">
                <a:solidFill>
                  <a:schemeClr val="tx1">
                    <a:lumMod val="50000"/>
                  </a:schemeClr>
                </a:solidFill>
                <a:latin typeface="Arial" panose="020B0604020202020204" pitchFamily="34" charset="0"/>
                <a:cs typeface="Arial" panose="020B0604020202020204" pitchFamily="34" charset="0"/>
              </a:rPr>
              <a:t>Earn Code </a:t>
            </a:r>
            <a:r>
              <a:rPr lang="en-US" sz="1100" dirty="0" smtClean="0">
                <a:solidFill>
                  <a:schemeClr val="tx1">
                    <a:lumMod val="50000"/>
                  </a:schemeClr>
                </a:solidFill>
                <a:latin typeface="Arial" panose="020B0604020202020204" pitchFamily="34" charset="0"/>
                <a:cs typeface="Arial" panose="020B0604020202020204" pitchFamily="34" charset="0"/>
              </a:rPr>
              <a:t>– if you used a blank earn code on the</a:t>
            </a:r>
            <a:r>
              <a:rPr lang="en-US" sz="1100" baseline="0" dirty="0" smtClean="0">
                <a:solidFill>
                  <a:schemeClr val="tx1">
                    <a:lumMod val="50000"/>
                  </a:schemeClr>
                </a:solidFill>
                <a:latin typeface="Arial" panose="020B0604020202020204" pitchFamily="34" charset="0"/>
                <a:cs typeface="Arial" panose="020B0604020202020204" pitchFamily="34" charset="0"/>
              </a:rPr>
              <a:t> Funding Entry page, you should update to the REG code here. Budgeting is primarily interested in the REG earnings and need to have the earn code entered in this section.</a:t>
            </a:r>
          </a:p>
          <a:p>
            <a:pPr marL="364158" lvl="1" indent="-187952">
              <a:lnSpc>
                <a:spcPct val="90000"/>
              </a:lnSpc>
              <a:buFont typeface="Arial" panose="020B0604020202020204" pitchFamily="34" charset="0"/>
              <a:buChar char="•"/>
            </a:pPr>
            <a:r>
              <a:rPr lang="en-US" sz="1100" b="1" baseline="0" dirty="0" smtClean="0">
                <a:solidFill>
                  <a:schemeClr val="tx1">
                    <a:lumMod val="50000"/>
                  </a:schemeClr>
                </a:solidFill>
                <a:latin typeface="Arial" panose="020B0604020202020204" pitchFamily="34" charset="0"/>
                <a:cs typeface="Arial" panose="020B0604020202020204" pitchFamily="34" charset="0"/>
              </a:rPr>
              <a:t>Budget Sub </a:t>
            </a:r>
            <a:r>
              <a:rPr lang="en-US" sz="1100" baseline="0" dirty="0" smtClean="0">
                <a:solidFill>
                  <a:schemeClr val="tx1">
                    <a:lumMod val="50000"/>
                  </a:schemeClr>
                </a:solidFill>
                <a:latin typeface="Arial" panose="020B0604020202020204" pitchFamily="34" charset="0"/>
                <a:cs typeface="Arial" panose="020B0604020202020204" pitchFamily="34" charset="0"/>
              </a:rPr>
              <a:t>–  should only use either Staff-Sal (01) or </a:t>
            </a:r>
            <a:r>
              <a:rPr lang="en-US" sz="1100" baseline="0" dirty="0" err="1" smtClean="0">
                <a:solidFill>
                  <a:schemeClr val="tx1">
                    <a:lumMod val="50000"/>
                  </a:schemeClr>
                </a:solidFill>
                <a:latin typeface="Arial" panose="020B0604020202020204" pitchFamily="34" charset="0"/>
                <a:cs typeface="Arial" panose="020B0604020202020204" pitchFamily="34" charset="0"/>
              </a:rPr>
              <a:t>Acad</a:t>
            </a:r>
            <a:r>
              <a:rPr lang="en-US" sz="1100" baseline="0" dirty="0" smtClean="0">
                <a:solidFill>
                  <a:schemeClr val="tx1">
                    <a:lumMod val="50000"/>
                  </a:schemeClr>
                </a:solidFill>
                <a:latin typeface="Arial" panose="020B0604020202020204" pitchFamily="34" charset="0"/>
                <a:cs typeface="Arial" panose="020B0604020202020204" pitchFamily="34" charset="0"/>
              </a:rPr>
              <a:t>-Sal (00)</a:t>
            </a:r>
          </a:p>
          <a:p>
            <a:pPr marL="364158" lvl="1" indent="-187952">
              <a:lnSpc>
                <a:spcPct val="90000"/>
              </a:lnSpc>
              <a:buFont typeface="Arial" panose="020B0604020202020204" pitchFamily="34" charset="0"/>
              <a:buChar char="•"/>
            </a:pPr>
            <a:r>
              <a:rPr lang="en-US" sz="1100" dirty="0" smtClean="0">
                <a:solidFill>
                  <a:schemeClr val="tx1">
                    <a:lumMod val="50000"/>
                  </a:schemeClr>
                </a:solidFill>
                <a:latin typeface="Arial" panose="020B0604020202020204" pitchFamily="34" charset="0"/>
                <a:cs typeface="Arial" panose="020B0604020202020204" pitchFamily="34" charset="0"/>
              </a:rPr>
              <a:t>The budget amounts on the distribution line must match the </a:t>
            </a:r>
            <a:r>
              <a:rPr lang="en-US" sz="1100" b="1" dirty="0" smtClean="0">
                <a:solidFill>
                  <a:schemeClr val="tx1">
                    <a:lumMod val="50000"/>
                  </a:schemeClr>
                </a:solidFill>
                <a:latin typeface="Arial" panose="020B0604020202020204" pitchFamily="34" charset="0"/>
                <a:cs typeface="Arial" panose="020B0604020202020204" pitchFamily="34" charset="0"/>
              </a:rPr>
              <a:t>Total Position Budget </a:t>
            </a:r>
            <a:r>
              <a:rPr lang="en-US" sz="1100" dirty="0" smtClean="0">
                <a:solidFill>
                  <a:schemeClr val="tx1">
                    <a:lumMod val="50000"/>
                  </a:schemeClr>
                </a:solidFill>
                <a:latin typeface="Arial" panose="020B0604020202020204" pitchFamily="34" charset="0"/>
                <a:cs typeface="Arial" panose="020B0604020202020204" pitchFamily="34" charset="0"/>
              </a:rPr>
              <a:t>field value.</a:t>
            </a:r>
          </a:p>
          <a:p>
            <a:pPr marL="364158" lvl="1" indent="-187952">
              <a:lnSpc>
                <a:spcPct val="90000"/>
              </a:lnSpc>
              <a:buFont typeface="Arial" panose="020B0604020202020204" pitchFamily="34" charset="0"/>
              <a:buChar char="•"/>
            </a:pPr>
            <a:r>
              <a:rPr lang="en-US" sz="1100" dirty="0" smtClean="0">
                <a:solidFill>
                  <a:schemeClr val="tx1">
                    <a:lumMod val="50000"/>
                  </a:schemeClr>
                </a:solidFill>
                <a:latin typeface="Arial" panose="020B0604020202020204" pitchFamily="34" charset="0"/>
                <a:cs typeface="Arial" panose="020B0604020202020204" pitchFamily="34" charset="0"/>
              </a:rPr>
              <a:t>The </a:t>
            </a:r>
            <a:r>
              <a:rPr lang="en-US" sz="1100" b="1" dirty="0" smtClean="0">
                <a:solidFill>
                  <a:schemeClr val="tx1">
                    <a:lumMod val="50000"/>
                  </a:schemeClr>
                </a:solidFill>
                <a:latin typeface="Arial" panose="020B0604020202020204" pitchFamily="34" charset="0"/>
                <a:cs typeface="Arial" panose="020B0604020202020204" pitchFamily="34" charset="0"/>
              </a:rPr>
              <a:t>Budget FTE </a:t>
            </a:r>
            <a:r>
              <a:rPr lang="en-US" sz="1100" dirty="0" smtClean="0">
                <a:solidFill>
                  <a:schemeClr val="tx1">
                    <a:lumMod val="50000"/>
                  </a:schemeClr>
                </a:solidFill>
                <a:latin typeface="Arial" panose="020B0604020202020204" pitchFamily="34" charset="0"/>
                <a:cs typeface="Arial" panose="020B0604020202020204" pitchFamily="34" charset="0"/>
              </a:rPr>
              <a:t>cannot exceed the </a:t>
            </a:r>
            <a:r>
              <a:rPr lang="en-US" sz="1100" b="1" dirty="0" smtClean="0">
                <a:solidFill>
                  <a:schemeClr val="tx1">
                    <a:lumMod val="50000"/>
                  </a:schemeClr>
                </a:solidFill>
                <a:latin typeface="Arial" panose="020B0604020202020204" pitchFamily="34" charset="0"/>
                <a:cs typeface="Arial" panose="020B0604020202020204" pitchFamily="34" charset="0"/>
              </a:rPr>
              <a:t>Position FTE</a:t>
            </a:r>
            <a:r>
              <a:rPr lang="en-US" sz="1100" dirty="0" smtClean="0">
                <a:solidFill>
                  <a:schemeClr val="tx1">
                    <a:lumMod val="50000"/>
                  </a:schemeClr>
                </a:solidFill>
                <a:latin typeface="Arial" panose="020B0604020202020204" pitchFamily="34" charset="0"/>
                <a:cs typeface="Arial" panose="020B0604020202020204" pitchFamily="34" charset="0"/>
              </a:rPr>
              <a:t>. If the position is also being paid with 50% permanently</a:t>
            </a:r>
            <a:r>
              <a:rPr lang="en-US" sz="1100" baseline="0" dirty="0" smtClean="0">
                <a:solidFill>
                  <a:schemeClr val="tx1">
                    <a:lumMod val="50000"/>
                  </a:schemeClr>
                </a:solidFill>
                <a:latin typeface="Arial" panose="020B0604020202020204" pitchFamily="34" charset="0"/>
                <a:cs typeface="Arial" panose="020B0604020202020204" pitchFamily="34" charset="0"/>
              </a:rPr>
              <a:t> budget funds and 50% “soft” money the Budget FTE would be .5 and the Position FTE would be 1.0.</a:t>
            </a:r>
            <a:endParaRPr lang="en-US" sz="1100" dirty="0" smtClean="0">
              <a:solidFill>
                <a:schemeClr val="tx1">
                  <a:lumMod val="50000"/>
                </a:schemeClr>
              </a:solidFill>
              <a:latin typeface="Arial" panose="020B0604020202020204" pitchFamily="34" charset="0"/>
              <a:cs typeface="Arial" panose="020B0604020202020204" pitchFamily="34" charset="0"/>
            </a:endParaRPr>
          </a:p>
          <a:p>
            <a:pPr marL="364158" lvl="1" indent="-187952">
              <a:lnSpc>
                <a:spcPct val="90000"/>
              </a:lnSpc>
              <a:buFont typeface="Arial" panose="020B0604020202020204" pitchFamily="34" charset="0"/>
              <a:buChar char="•"/>
            </a:pPr>
            <a:endParaRPr lang="en-US" sz="1100" dirty="0" smtClean="0">
              <a:solidFill>
                <a:schemeClr val="tx1">
                  <a:lumMod val="50000"/>
                </a:schemeClr>
              </a:solidFill>
              <a:latin typeface="Arial" panose="020B0604020202020204" pitchFamily="34" charset="0"/>
              <a:cs typeface="Arial" panose="020B0604020202020204" pitchFamily="34" charset="0"/>
            </a:endParaRPr>
          </a:p>
          <a:p>
            <a:pPr marL="364158" lvl="1" indent="-187952">
              <a:lnSpc>
                <a:spcPct val="90000"/>
              </a:lnSpc>
              <a:buFont typeface="Arial" panose="020B0604020202020204" pitchFamily="34" charset="0"/>
              <a:buChar char="•"/>
            </a:pPr>
            <a:r>
              <a:rPr lang="en-US" sz="1100" dirty="0" smtClean="0">
                <a:solidFill>
                  <a:schemeClr val="tx1">
                    <a:lumMod val="50000"/>
                  </a:schemeClr>
                </a:solidFill>
                <a:latin typeface="Arial" panose="020B0604020202020204" pitchFamily="34" charset="0"/>
                <a:cs typeface="Arial" panose="020B0604020202020204" pitchFamily="34" charset="0"/>
              </a:rPr>
              <a:t>The </a:t>
            </a:r>
            <a:r>
              <a:rPr lang="en-US" sz="1100" b="1" dirty="0">
                <a:solidFill>
                  <a:schemeClr val="tx1">
                    <a:lumMod val="50000"/>
                  </a:schemeClr>
                </a:solidFill>
                <a:latin typeface="Arial" panose="020B0604020202020204" pitchFamily="34" charset="0"/>
                <a:cs typeface="Arial" panose="020B0604020202020204" pitchFamily="34" charset="0"/>
              </a:rPr>
              <a:t>STF Flag </a:t>
            </a:r>
            <a:r>
              <a:rPr lang="en-US" sz="1100" dirty="0">
                <a:solidFill>
                  <a:schemeClr val="tx1">
                    <a:lumMod val="50000"/>
                  </a:schemeClr>
                </a:solidFill>
                <a:latin typeface="Arial" panose="020B0604020202020204" pitchFamily="34" charset="0"/>
                <a:cs typeface="Arial" panose="020B0604020202020204" pitchFamily="34" charset="0"/>
              </a:rPr>
              <a:t>check box determines whether the distribution line is to appear on the Staffing List and would be included in the data reported to the State of California. By default, the check box is checked.</a:t>
            </a:r>
          </a:p>
          <a:p>
            <a:pPr marL="364158" lvl="1" indent="-187952">
              <a:lnSpc>
                <a:spcPct val="90000"/>
              </a:lnSpc>
              <a:buFont typeface="Arial" panose="020B0604020202020204" pitchFamily="34" charset="0"/>
              <a:buChar char="•"/>
            </a:pPr>
            <a:r>
              <a:rPr lang="en-US" sz="1100" dirty="0">
                <a:solidFill>
                  <a:schemeClr val="tx1">
                    <a:lumMod val="50000"/>
                  </a:schemeClr>
                </a:solidFill>
                <a:latin typeface="Arial" panose="020B0604020202020204" pitchFamily="34" charset="0"/>
                <a:cs typeface="Arial" panose="020B0604020202020204" pitchFamily="34" charset="0"/>
              </a:rPr>
              <a:t>Uncheck the </a:t>
            </a:r>
            <a:r>
              <a:rPr lang="en-US" sz="1100" b="1" dirty="0">
                <a:solidFill>
                  <a:schemeClr val="tx1">
                    <a:lumMod val="50000"/>
                  </a:schemeClr>
                </a:solidFill>
                <a:latin typeface="Arial" panose="020B0604020202020204" pitchFamily="34" charset="0"/>
                <a:cs typeface="Arial" panose="020B0604020202020204" pitchFamily="34" charset="0"/>
              </a:rPr>
              <a:t>STF Flag </a:t>
            </a:r>
            <a:r>
              <a:rPr lang="en-US" sz="1100" dirty="0">
                <a:solidFill>
                  <a:schemeClr val="tx1">
                    <a:lumMod val="50000"/>
                  </a:schemeClr>
                </a:solidFill>
                <a:latin typeface="Arial" panose="020B0604020202020204" pitchFamily="34" charset="0"/>
                <a:cs typeface="Arial" panose="020B0604020202020204" pitchFamily="34" charset="0"/>
              </a:rPr>
              <a:t>check box if you do not want the distribution lines to appear</a:t>
            </a:r>
            <a:r>
              <a:rPr lang="en-US" sz="1100" baseline="0" dirty="0">
                <a:solidFill>
                  <a:schemeClr val="tx1">
                    <a:lumMod val="50000"/>
                  </a:schemeClr>
                </a:solidFill>
                <a:latin typeface="Arial" panose="020B0604020202020204" pitchFamily="34" charset="0"/>
                <a:cs typeface="Arial" panose="020B0604020202020204" pitchFamily="34" charset="0"/>
              </a:rPr>
              <a:t> on the Staffing List.</a:t>
            </a:r>
            <a:endParaRPr lang="en-US" sz="1100" dirty="0">
              <a:solidFill>
                <a:schemeClr val="tx1">
                  <a:lumMod val="50000"/>
                </a:schemeClr>
              </a:solidFill>
              <a:latin typeface="Arial" panose="020B0604020202020204" pitchFamily="34" charset="0"/>
              <a:cs typeface="Arial" panose="020B0604020202020204" pitchFamily="34" charset="0"/>
            </a:endParaRPr>
          </a:p>
          <a:p>
            <a:pPr marL="364158" lvl="1" indent="-187952">
              <a:lnSpc>
                <a:spcPct val="90000"/>
              </a:lnSpc>
              <a:buFont typeface="Arial" panose="020B0604020202020204" pitchFamily="34" charset="0"/>
              <a:buChar char="•"/>
            </a:pPr>
            <a:r>
              <a:rPr lang="en-US" sz="1100" dirty="0" smtClean="0">
                <a:solidFill>
                  <a:schemeClr val="tx1">
                    <a:lumMod val="50000"/>
                  </a:schemeClr>
                </a:solidFill>
                <a:latin typeface="Arial" panose="020B0604020202020204" pitchFamily="34" charset="0"/>
                <a:cs typeface="Arial" panose="020B0604020202020204" pitchFamily="34" charset="0"/>
              </a:rPr>
              <a:t>If </a:t>
            </a:r>
            <a:r>
              <a:rPr lang="en-US" sz="1100" dirty="0">
                <a:solidFill>
                  <a:schemeClr val="tx1">
                    <a:lumMod val="50000"/>
                  </a:schemeClr>
                </a:solidFill>
                <a:latin typeface="Arial" panose="020B0604020202020204" pitchFamily="34" charset="0"/>
                <a:cs typeface="Arial" panose="020B0604020202020204" pitchFamily="34" charset="0"/>
              </a:rPr>
              <a:t>you budget for an adjustment amount as a separate distribution line using an earning code other than regular earnings, the FTE should be zero. The system displays a warning message, but you can save the entry.</a:t>
            </a:r>
          </a:p>
        </p:txBody>
      </p:sp>
      <p:sp>
        <p:nvSpPr>
          <p:cNvPr id="4" name="Slide Number Placeholder 3"/>
          <p:cNvSpPr>
            <a:spLocks noGrp="1"/>
          </p:cNvSpPr>
          <p:nvPr>
            <p:ph type="sldNum" sz="quarter" idx="10"/>
          </p:nvPr>
        </p:nvSpPr>
        <p:spPr/>
        <p:txBody>
          <a:bodyPr/>
          <a:lstStyle/>
          <a:p>
            <a:fld id="{244E229F-C150-474F-8980-931399A2ED49}" type="slidenum">
              <a:rPr lang="en-US" smtClean="0"/>
              <a:pPr/>
              <a:t>24</a:t>
            </a:fld>
            <a:endParaRPr lang="en-US" dirty="0"/>
          </a:p>
        </p:txBody>
      </p:sp>
    </p:spTree>
    <p:extLst>
      <p:ext uri="{BB962C8B-B14F-4D97-AF65-F5344CB8AC3E}">
        <p14:creationId xmlns:p14="http://schemas.microsoft.com/office/powerpoint/2010/main" val="4252093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100" dirty="0">
                <a:solidFill>
                  <a:schemeClr val="tx1">
                    <a:lumMod val="50000"/>
                  </a:schemeClr>
                </a:solidFill>
                <a:latin typeface="Arial" panose="020B0604020202020204" pitchFamily="34" charset="0"/>
                <a:cs typeface="Arial" panose="020B0604020202020204" pitchFamily="34" charset="0"/>
              </a:rPr>
              <a:t>The second option is to manually enter the</a:t>
            </a:r>
            <a:r>
              <a:rPr lang="en-US" sz="1100" baseline="0" dirty="0">
                <a:solidFill>
                  <a:schemeClr val="tx1">
                    <a:lumMod val="50000"/>
                  </a:schemeClr>
                </a:solidFill>
                <a:latin typeface="Arial" panose="020B0604020202020204" pitchFamily="34" charset="0"/>
                <a:cs typeface="Arial" panose="020B0604020202020204" pitchFamily="34" charset="0"/>
              </a:rPr>
              <a:t> budget, as seen here.</a:t>
            </a:r>
            <a:endParaRPr lang="en-US" sz="1100" dirty="0">
              <a:solidFill>
                <a:schemeClr val="tx1">
                  <a:lumMod val="50000"/>
                </a:schemeClr>
              </a:solidFill>
              <a:latin typeface="Arial" panose="020B0604020202020204" pitchFamily="34" charset="0"/>
              <a:cs typeface="Arial" panose="020B0604020202020204" pitchFamily="34" charset="0"/>
            </a:endParaRPr>
          </a:p>
          <a:p>
            <a:pPr>
              <a:lnSpc>
                <a:spcPct val="90000"/>
              </a:lnSpc>
            </a:pPr>
            <a:endParaRPr lang="en-US" sz="1100" dirty="0">
              <a:solidFill>
                <a:schemeClr val="tx1">
                  <a:lumMod val="50000"/>
                </a:schemeClr>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Enter the </a:t>
            </a:r>
            <a:r>
              <a:rPr lang="en-US" sz="1100" b="1" kern="0" dirty="0">
                <a:solidFill>
                  <a:schemeClr val="tx1">
                    <a:lumMod val="50000"/>
                  </a:schemeClr>
                </a:solidFill>
                <a:latin typeface="Arial" panose="020B0604020202020204" pitchFamily="34" charset="0"/>
                <a:ea typeface="Times New Roman"/>
                <a:cs typeface="Arial" panose="020B0604020202020204" pitchFamily="34" charset="0"/>
              </a:rPr>
              <a:t>Effective Date</a:t>
            </a: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 the system locates the position budget data and populates the </a:t>
            </a:r>
            <a:r>
              <a:rPr lang="en-US" sz="1100" b="1" kern="0" dirty="0">
                <a:solidFill>
                  <a:schemeClr val="tx1">
                    <a:lumMod val="50000"/>
                  </a:schemeClr>
                </a:solidFill>
                <a:latin typeface="Arial" panose="020B0604020202020204" pitchFamily="34" charset="0"/>
                <a:ea typeface="Times New Roman"/>
                <a:cs typeface="Arial" panose="020B0604020202020204" pitchFamily="34" charset="0"/>
              </a:rPr>
              <a:t>Position Budget </a:t>
            </a: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section.</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If necessary, enter an </a:t>
            </a:r>
            <a:r>
              <a:rPr lang="en-US" sz="1100" b="1" kern="0" dirty="0">
                <a:solidFill>
                  <a:schemeClr val="tx1">
                    <a:lumMod val="50000"/>
                  </a:schemeClr>
                </a:solidFill>
                <a:latin typeface="Arial" panose="020B0604020202020204" pitchFamily="34" charset="0"/>
                <a:ea typeface="Times New Roman"/>
                <a:cs typeface="Arial" panose="020B0604020202020204" pitchFamily="34" charset="0"/>
              </a:rPr>
              <a:t>Adjustment Amount </a:t>
            </a: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to increase or decrease the Annualized Budget Rate.</a:t>
            </a:r>
            <a:endParaRPr lang="en-US" sz="1100" dirty="0">
              <a:solidFill>
                <a:schemeClr val="tx1">
                  <a:lumMod val="50000"/>
                </a:schemeClr>
              </a:solidFill>
              <a:latin typeface="Arial" panose="020B0604020202020204" pitchFamily="34" charset="0"/>
              <a:cs typeface="Arial" panose="020B0604020202020204" pitchFamily="34" charset="0"/>
            </a:endParaRPr>
          </a:p>
          <a:p>
            <a:pPr>
              <a:lnSpc>
                <a:spcPct val="90000"/>
              </a:lnSpc>
            </a:pPr>
            <a:endParaRPr lang="en-US" sz="1100" dirty="0">
              <a:solidFill>
                <a:schemeClr val="tx1">
                  <a:lumMod val="50000"/>
                </a:schemeClr>
              </a:solidFill>
              <a:latin typeface="Arial" panose="020B0604020202020204" pitchFamily="34" charset="0"/>
              <a:cs typeface="Arial" panose="020B0604020202020204" pitchFamily="34" charset="0"/>
            </a:endParaRPr>
          </a:p>
          <a:p>
            <a:pPr>
              <a:lnSpc>
                <a:spcPct val="90000"/>
              </a:lnSpc>
            </a:pPr>
            <a:r>
              <a:rPr lang="en-US" sz="1100" dirty="0">
                <a:solidFill>
                  <a:schemeClr val="tx1">
                    <a:lumMod val="50000"/>
                  </a:schemeClr>
                </a:solidFill>
                <a:latin typeface="Arial" panose="020B0604020202020204" pitchFamily="34" charset="0"/>
                <a:cs typeface="Arial" panose="020B0604020202020204" pitchFamily="34" charset="0"/>
              </a:rPr>
              <a:t>As an adjustment amount example, consider that bonuses are not currently part of the position compensation plan. To include a bonus in the budget amounts, enter the bonus amount in the </a:t>
            </a:r>
            <a:r>
              <a:rPr lang="en-US" sz="1100" b="1" dirty="0">
                <a:solidFill>
                  <a:schemeClr val="tx1">
                    <a:lumMod val="50000"/>
                  </a:schemeClr>
                </a:solidFill>
                <a:latin typeface="Arial" panose="020B0604020202020204" pitchFamily="34" charset="0"/>
                <a:cs typeface="Arial" panose="020B0604020202020204" pitchFamily="34" charset="0"/>
              </a:rPr>
              <a:t>Adjustment Amount</a:t>
            </a:r>
            <a:r>
              <a:rPr lang="en-US" sz="1100" dirty="0">
                <a:solidFill>
                  <a:schemeClr val="tx1">
                    <a:lumMod val="50000"/>
                  </a:schemeClr>
                </a:solidFill>
                <a:latin typeface="Arial" panose="020B0604020202020204" pitchFamily="34" charset="0"/>
                <a:cs typeface="Arial" panose="020B0604020202020204" pitchFamily="34" charset="0"/>
              </a:rPr>
              <a:t> field. After you enter an adjustment, click the </a:t>
            </a:r>
            <a:r>
              <a:rPr lang="en-US" sz="1100" b="1" dirty="0">
                <a:solidFill>
                  <a:schemeClr val="tx1">
                    <a:lumMod val="50000"/>
                  </a:schemeClr>
                </a:solidFill>
                <a:latin typeface="Arial" panose="020B0604020202020204" pitchFamily="34" charset="0"/>
                <a:cs typeface="Arial" panose="020B0604020202020204" pitchFamily="34" charset="0"/>
              </a:rPr>
              <a:t>Refresh ABR </a:t>
            </a:r>
            <a:r>
              <a:rPr lang="en-US" sz="1100" dirty="0">
                <a:solidFill>
                  <a:schemeClr val="tx1">
                    <a:lumMod val="50000"/>
                  </a:schemeClr>
                </a:solidFill>
                <a:latin typeface="Arial" panose="020B0604020202020204" pitchFamily="34" charset="0"/>
                <a:cs typeface="Arial" panose="020B0604020202020204" pitchFamily="34" charset="0"/>
              </a:rPr>
              <a:t>button to recalculate the </a:t>
            </a:r>
            <a:r>
              <a:rPr lang="en-US" sz="1100" b="1" dirty="0">
                <a:solidFill>
                  <a:schemeClr val="tx1">
                    <a:lumMod val="50000"/>
                  </a:schemeClr>
                </a:solidFill>
                <a:latin typeface="Arial" panose="020B0604020202020204" pitchFamily="34" charset="0"/>
                <a:cs typeface="Arial" panose="020B0604020202020204" pitchFamily="34" charset="0"/>
              </a:rPr>
              <a:t>Annualized Budget Rate </a:t>
            </a:r>
            <a:r>
              <a:rPr lang="en-US" sz="1100" dirty="0">
                <a:solidFill>
                  <a:schemeClr val="tx1">
                    <a:lumMod val="50000"/>
                  </a:schemeClr>
                </a:solidFill>
                <a:latin typeface="Arial" panose="020B0604020202020204" pitchFamily="34" charset="0"/>
                <a:cs typeface="Arial" panose="020B0604020202020204" pitchFamily="34" charset="0"/>
              </a:rPr>
              <a:t>(or ABR), </a:t>
            </a:r>
            <a:r>
              <a:rPr lang="en-US" sz="1100" b="1" dirty="0">
                <a:solidFill>
                  <a:schemeClr val="tx1">
                    <a:lumMod val="50000"/>
                  </a:schemeClr>
                </a:solidFill>
                <a:latin typeface="Arial" panose="020B0604020202020204" pitchFamily="34" charset="0"/>
                <a:cs typeface="Arial" panose="020B0604020202020204" pitchFamily="34" charset="0"/>
              </a:rPr>
              <a:t>Per Headcount Total Budget </a:t>
            </a:r>
            <a:r>
              <a:rPr lang="en-US" sz="1100" dirty="0">
                <a:solidFill>
                  <a:schemeClr val="tx1">
                    <a:lumMod val="50000"/>
                  </a:schemeClr>
                </a:solidFill>
                <a:latin typeface="Arial" panose="020B0604020202020204" pitchFamily="34" charset="0"/>
                <a:cs typeface="Arial" panose="020B0604020202020204" pitchFamily="34" charset="0"/>
              </a:rPr>
              <a:t>and </a:t>
            </a:r>
            <a:r>
              <a:rPr lang="en-US" sz="1100" b="1" dirty="0">
                <a:solidFill>
                  <a:schemeClr val="tx1">
                    <a:lumMod val="50000"/>
                  </a:schemeClr>
                </a:solidFill>
                <a:latin typeface="Arial" panose="020B0604020202020204" pitchFamily="34" charset="0"/>
                <a:cs typeface="Arial" panose="020B0604020202020204" pitchFamily="34" charset="0"/>
              </a:rPr>
              <a:t>Total Position Budget </a:t>
            </a:r>
            <a:r>
              <a:rPr lang="en-US" sz="1100" dirty="0">
                <a:solidFill>
                  <a:schemeClr val="tx1">
                    <a:lumMod val="50000"/>
                  </a:schemeClr>
                </a:solidFill>
                <a:latin typeface="Arial" panose="020B0604020202020204" pitchFamily="34" charset="0"/>
                <a:cs typeface="Arial" panose="020B0604020202020204" pitchFamily="34" charset="0"/>
              </a:rPr>
              <a:t>amounts.</a:t>
            </a:r>
          </a:p>
          <a:p>
            <a:pPr marL="0" lvl="0" indent="0">
              <a:lnSpc>
                <a:spcPts val="1200"/>
              </a:lnSpc>
              <a:buFont typeface="Arial" panose="020B0604020202020204" pitchFamily="34" charset="0"/>
              <a:buNone/>
              <a:defRPr/>
            </a:pPr>
            <a:endParaRPr lang="en-US" sz="1100" kern="0" dirty="0">
              <a:solidFill>
                <a:schemeClr val="tx1">
                  <a:lumMod val="50000"/>
                </a:schemeClr>
              </a:solidFill>
              <a:latin typeface="Arial" panose="020B0604020202020204" pitchFamily="34" charset="0"/>
              <a:ea typeface="Times New Roman"/>
              <a:cs typeface="Arial" panose="020B0604020202020204" pitchFamily="34" charset="0"/>
            </a:endParaRPr>
          </a:p>
          <a:p>
            <a:pPr marL="17145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You must enter the appropriate </a:t>
            </a:r>
            <a:r>
              <a:rPr lang="en-US" sz="1100" b="1" kern="0" dirty="0">
                <a:solidFill>
                  <a:schemeClr val="tx1">
                    <a:lumMod val="50000"/>
                  </a:schemeClr>
                </a:solidFill>
                <a:latin typeface="Arial" panose="020B0604020202020204" pitchFamily="34" charset="0"/>
                <a:ea typeface="Times New Roman"/>
                <a:cs typeface="Arial" panose="020B0604020202020204" pitchFamily="34" charset="0"/>
              </a:rPr>
              <a:t>earning codes </a:t>
            </a: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and the </a:t>
            </a:r>
            <a:r>
              <a:rPr lang="en-US" sz="1100" b="1" kern="0" dirty="0">
                <a:solidFill>
                  <a:schemeClr val="tx1">
                    <a:lumMod val="50000"/>
                  </a:schemeClr>
                </a:solidFill>
                <a:latin typeface="Arial" panose="020B0604020202020204" pitchFamily="34" charset="0"/>
                <a:ea typeface="Times New Roman"/>
                <a:cs typeface="Arial" panose="020B0604020202020204" pitchFamily="34" charset="0"/>
              </a:rPr>
              <a:t>budget sub </a:t>
            </a: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values for each distribution row.</a:t>
            </a:r>
          </a:p>
          <a:p>
            <a:pPr marL="17145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Use the + and</a:t>
            </a:r>
            <a:r>
              <a:rPr lang="en-US" sz="1100" kern="0" baseline="0" dirty="0">
                <a:solidFill>
                  <a:schemeClr val="tx1">
                    <a:lumMod val="50000"/>
                  </a:schemeClr>
                </a:solidFill>
                <a:latin typeface="Arial" panose="020B0604020202020204" pitchFamily="34" charset="0"/>
                <a:ea typeface="Times New Roman"/>
                <a:cs typeface="Arial" panose="020B0604020202020204" pitchFamily="34" charset="0"/>
              </a:rPr>
              <a:t> – signs to add or remove distribution lines.</a:t>
            </a:r>
            <a:endParaRPr lang="en-US" sz="1100" kern="0" dirty="0">
              <a:solidFill>
                <a:schemeClr val="tx1">
                  <a:lumMod val="50000"/>
                </a:schemeClr>
              </a:solidFill>
              <a:latin typeface="Arial" panose="020B0604020202020204" pitchFamily="34" charset="0"/>
              <a:ea typeface="Times New Roman"/>
              <a:cs typeface="Arial" panose="020B0604020202020204" pitchFamily="34" charset="0"/>
            </a:endParaRPr>
          </a:p>
          <a:p>
            <a:pPr marL="17145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If the </a:t>
            </a:r>
            <a:r>
              <a:rPr lang="en-US" sz="1100" b="1" kern="0" dirty="0">
                <a:solidFill>
                  <a:schemeClr val="tx1">
                    <a:lumMod val="50000"/>
                  </a:schemeClr>
                </a:solidFill>
                <a:latin typeface="Arial" panose="020B0604020202020204" pitchFamily="34" charset="0"/>
                <a:ea typeface="Times New Roman"/>
                <a:cs typeface="Arial" panose="020B0604020202020204" pitchFamily="34" charset="0"/>
              </a:rPr>
              <a:t>Budget FTE </a:t>
            </a: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value is 0.00, then the </a:t>
            </a:r>
            <a:r>
              <a:rPr lang="en-US" sz="1100" b="1" kern="0" dirty="0">
                <a:solidFill>
                  <a:schemeClr val="tx1">
                    <a:lumMod val="50000"/>
                  </a:schemeClr>
                </a:solidFill>
                <a:latin typeface="Arial" panose="020B0604020202020204" pitchFamily="34" charset="0"/>
                <a:ea typeface="Times New Roman"/>
                <a:cs typeface="Arial" panose="020B0604020202020204" pitchFamily="34" charset="0"/>
              </a:rPr>
              <a:t>Budget Amount </a:t>
            </a: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field is editable.</a:t>
            </a:r>
          </a:p>
          <a:p>
            <a:pPr marL="17145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If the </a:t>
            </a:r>
            <a:r>
              <a:rPr lang="en-US" sz="1100" b="1" kern="0" dirty="0">
                <a:solidFill>
                  <a:schemeClr val="tx1">
                    <a:lumMod val="50000"/>
                  </a:schemeClr>
                </a:solidFill>
                <a:latin typeface="Arial" panose="020B0604020202020204" pitchFamily="34" charset="0"/>
                <a:ea typeface="Times New Roman"/>
                <a:cs typeface="Arial" panose="020B0604020202020204" pitchFamily="34" charset="0"/>
              </a:rPr>
              <a:t>Budget FTE </a:t>
            </a: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is not 0.00 then the </a:t>
            </a:r>
            <a:r>
              <a:rPr lang="en-US" sz="1100" b="1" kern="0" dirty="0">
                <a:solidFill>
                  <a:schemeClr val="tx1">
                    <a:lumMod val="50000"/>
                  </a:schemeClr>
                </a:solidFill>
                <a:latin typeface="Arial" panose="020B0604020202020204" pitchFamily="34" charset="0"/>
                <a:ea typeface="Times New Roman"/>
                <a:cs typeface="Arial" panose="020B0604020202020204" pitchFamily="34" charset="0"/>
              </a:rPr>
              <a:t>Budget Amount </a:t>
            </a: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field is disabled and will be automatically calculated.</a:t>
            </a:r>
          </a:p>
          <a:p>
            <a:pPr marL="17145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Rows with the </a:t>
            </a:r>
            <a:r>
              <a:rPr lang="en-US" sz="1100" b="1" kern="0" dirty="0">
                <a:solidFill>
                  <a:schemeClr val="tx1">
                    <a:lumMod val="50000"/>
                  </a:schemeClr>
                </a:solidFill>
                <a:latin typeface="Arial" panose="020B0604020202020204" pitchFamily="34" charset="0"/>
                <a:ea typeface="Times New Roman"/>
                <a:cs typeface="Arial" panose="020B0604020202020204" pitchFamily="34" charset="0"/>
              </a:rPr>
              <a:t>STF Flag </a:t>
            </a: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checked</a:t>
            </a:r>
            <a:r>
              <a:rPr lang="en-US" sz="1100" b="1" kern="0" dirty="0">
                <a:solidFill>
                  <a:schemeClr val="tx1">
                    <a:lumMod val="50000"/>
                  </a:schemeClr>
                </a:solidFill>
                <a:latin typeface="Arial" panose="020B0604020202020204" pitchFamily="34" charset="0"/>
                <a:ea typeface="Times New Roman"/>
                <a:cs typeface="Arial" panose="020B0604020202020204" pitchFamily="34" charset="0"/>
              </a:rPr>
              <a:t> </a:t>
            </a: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will appear on the Staffing List.</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100" b="0" dirty="0">
              <a:solidFill>
                <a:schemeClr val="tx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100" dirty="0">
                <a:solidFill>
                  <a:schemeClr val="tx1">
                    <a:lumMod val="50000"/>
                  </a:schemeClr>
                </a:solidFill>
                <a:latin typeface="Arial" panose="020B0604020202020204" pitchFamily="34" charset="0"/>
                <a:cs typeface="Arial" panose="020B0604020202020204" pitchFamily="34" charset="0"/>
              </a:rPr>
              <a:t>Use the manual entry method when the budgeting distribution is not similar to the funding distribution. Enter appropriate values in the available fields.</a:t>
            </a:r>
          </a:p>
        </p:txBody>
      </p:sp>
      <p:sp>
        <p:nvSpPr>
          <p:cNvPr id="4" name="Slide Number Placeholder 3"/>
          <p:cNvSpPr>
            <a:spLocks noGrp="1"/>
          </p:cNvSpPr>
          <p:nvPr>
            <p:ph type="sldNum" sz="quarter" idx="10"/>
          </p:nvPr>
        </p:nvSpPr>
        <p:spPr/>
        <p:txBody>
          <a:bodyPr/>
          <a:lstStyle/>
          <a:p>
            <a:fld id="{244E229F-C150-474F-8980-931399A2ED49}" type="slidenum">
              <a:rPr lang="en-US" smtClean="0"/>
              <a:pPr/>
              <a:t>25</a:t>
            </a:fld>
            <a:endParaRPr lang="en-US" dirty="0"/>
          </a:p>
        </p:txBody>
      </p:sp>
    </p:spTree>
    <p:extLst>
      <p:ext uri="{BB962C8B-B14F-4D97-AF65-F5344CB8AC3E}">
        <p14:creationId xmlns:p14="http://schemas.microsoft.com/office/powerpoint/2010/main" val="1530316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724094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Use the Exercise and Data Sheet provided</a:t>
            </a: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464055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28</a:t>
            </a:fld>
            <a:endParaRPr lang="en-US" dirty="0"/>
          </a:p>
        </p:txBody>
      </p:sp>
    </p:spTree>
    <p:extLst>
      <p:ext uri="{BB962C8B-B14F-4D97-AF65-F5344CB8AC3E}">
        <p14:creationId xmlns:p14="http://schemas.microsoft.com/office/powerpoint/2010/main" val="2291911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29</a:t>
            </a:fld>
            <a:endParaRPr lang="en-US" dirty="0"/>
          </a:p>
        </p:txBody>
      </p:sp>
    </p:spTree>
    <p:extLst>
      <p:ext uri="{BB962C8B-B14F-4D97-AF65-F5344CB8AC3E}">
        <p14:creationId xmlns:p14="http://schemas.microsoft.com/office/powerpoint/2010/main" val="2767810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When displayed in Slide Show mode, this slide includes animation. Click to display the graphic and click again to display the talking points.</a:t>
            </a:r>
          </a:p>
          <a:p>
            <a:endParaRPr lang="en-US" dirty="0" smtClean="0"/>
          </a:p>
          <a:p>
            <a:r>
              <a:rPr lang="en-US" dirty="0" smtClean="0"/>
              <a:t>When</a:t>
            </a:r>
            <a:r>
              <a:rPr lang="en-US" baseline="0" dirty="0" smtClean="0"/>
              <a:t> these changes occur, you must go to the Budget Distribution page to update the Annualized Budget Rate.</a:t>
            </a:r>
          </a:p>
          <a:p>
            <a:endParaRPr lang="en-US" sz="2400" baseline="0" dirty="0" smtClean="0"/>
          </a:p>
          <a:p>
            <a:r>
              <a:rPr lang="en-US" sz="2400" dirty="0" smtClean="0"/>
              <a:t>Any type of pay change occurs for permanently budgeted positions. This includes: </a:t>
            </a:r>
          </a:p>
          <a:p>
            <a:pPr lvl="0">
              <a:spcBef>
                <a:spcPts val="600"/>
              </a:spcBef>
              <a:buFont typeface="Calibri" panose="020F0502020204030204" pitchFamily="34" charset="0"/>
              <a:buChar char="₋"/>
            </a:pPr>
            <a:r>
              <a:rPr lang="en-US" sz="2000" dirty="0" smtClean="0"/>
              <a:t>Promotions and/or Reclassifications</a:t>
            </a:r>
          </a:p>
          <a:p>
            <a:pPr lvl="0">
              <a:spcBef>
                <a:spcPts val="600"/>
              </a:spcBef>
              <a:buFont typeface="Calibri" panose="020F0502020204030204" pitchFamily="34" charset="0"/>
              <a:buChar char="₋"/>
            </a:pPr>
            <a:r>
              <a:rPr lang="en-US" sz="2000" dirty="0" smtClean="0"/>
              <a:t>Step increases</a:t>
            </a:r>
          </a:p>
          <a:p>
            <a:pPr lvl="0">
              <a:spcBef>
                <a:spcPts val="600"/>
              </a:spcBef>
              <a:buFont typeface="Calibri" panose="020F0502020204030204" pitchFamily="34" charset="0"/>
              <a:buChar char="₋"/>
            </a:pPr>
            <a:r>
              <a:rPr lang="en-US" sz="2000" dirty="0" smtClean="0"/>
              <a:t>Merit increases</a:t>
            </a:r>
          </a:p>
          <a:p>
            <a:pPr lvl="0">
              <a:spcBef>
                <a:spcPts val="600"/>
              </a:spcBef>
              <a:buFont typeface="Calibri" panose="020F0502020204030204" pitchFamily="34" charset="0"/>
              <a:buChar char="₋"/>
            </a:pPr>
            <a:r>
              <a:rPr lang="en-US" sz="2000" dirty="0" smtClean="0"/>
              <a:t>Equity increases</a:t>
            </a:r>
          </a:p>
          <a:p>
            <a:pPr lvl="1">
              <a:buFont typeface="Calibri" panose="020F0502020204030204" pitchFamily="34" charset="0"/>
              <a:buNone/>
            </a:pPr>
            <a:endParaRPr lang="en-US" sz="2400" dirty="0" smtClean="0"/>
          </a:p>
          <a:p>
            <a:pPr lvl="0">
              <a:buFont typeface="Calibri" panose="020F0502020204030204" pitchFamily="34" charset="0"/>
              <a:buNone/>
            </a:pPr>
            <a:r>
              <a:rPr lang="en-US" sz="2400" dirty="0" smtClean="0"/>
              <a:t>Permanently budgeted positions are vacated </a:t>
            </a:r>
          </a:p>
          <a:p>
            <a:pPr lvl="0">
              <a:buFont typeface="Calibri" panose="020F0502020204030204" pitchFamily="34" charset="0"/>
              <a:buChar char="₋"/>
            </a:pPr>
            <a:r>
              <a:rPr lang="en-US" sz="2000" dirty="0" smtClean="0"/>
              <a:t>Terminations (Including transfers)</a:t>
            </a:r>
          </a:p>
          <a:p>
            <a:pPr lvl="0">
              <a:buFont typeface="Calibri" panose="020F0502020204030204" pitchFamily="34" charset="0"/>
              <a:buChar char="₋"/>
            </a:pPr>
            <a:r>
              <a:rPr lang="en-US" sz="2000" dirty="0" smtClean="0"/>
              <a:t>Retirements</a:t>
            </a:r>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30</a:t>
            </a:fld>
            <a:endParaRPr lang="en-US" dirty="0"/>
          </a:p>
        </p:txBody>
      </p:sp>
    </p:spTree>
    <p:extLst>
      <p:ext uri="{BB962C8B-B14F-4D97-AF65-F5344CB8AC3E}">
        <p14:creationId xmlns:p14="http://schemas.microsoft.com/office/powerpoint/2010/main" val="3372122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37">
              <a:defRPr/>
            </a:pP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91479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2553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When displayed in Slide Show mode, this slide includes animation for the gray captions. Click to display each caption (and hide the previous caption) as you describe the objects on the </a:t>
            </a:r>
            <a:r>
              <a:rPr lang="en-US" b="1" dirty="0"/>
              <a:t>Budged Distribution Search </a:t>
            </a:r>
            <a:r>
              <a:rPr lang="en-US" dirty="0"/>
              <a:t>page. </a:t>
            </a:r>
          </a:p>
        </p:txBody>
      </p:sp>
      <p:sp>
        <p:nvSpPr>
          <p:cNvPr id="4" name="Slide Number Placeholder 3"/>
          <p:cNvSpPr>
            <a:spLocks noGrp="1"/>
          </p:cNvSpPr>
          <p:nvPr>
            <p:ph type="sldNum" sz="quarter" idx="10"/>
          </p:nvPr>
        </p:nvSpPr>
        <p:spPr/>
        <p:txBody>
          <a:bodyPr/>
          <a:lstStyle/>
          <a:p>
            <a:fld id="{244E229F-C150-474F-8980-931399A2ED49}" type="slidenum">
              <a:rPr lang="en-US" smtClean="0"/>
              <a:pPr/>
              <a:t>32</a:t>
            </a:fld>
            <a:endParaRPr lang="en-US" dirty="0"/>
          </a:p>
        </p:txBody>
      </p:sp>
    </p:spTree>
    <p:extLst>
      <p:ext uri="{BB962C8B-B14F-4D97-AF65-F5344CB8AC3E}">
        <p14:creationId xmlns:p14="http://schemas.microsoft.com/office/powerpoint/2010/main" val="1457992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smtClean="0">
                <a:solidFill>
                  <a:schemeClr val="tx1">
                    <a:lumMod val="50000"/>
                  </a:schemeClr>
                </a:solidFill>
                <a:latin typeface="Arial" panose="020B0604020202020204" pitchFamily="34" charset="0"/>
                <a:cs typeface="Arial" panose="020B0604020202020204" pitchFamily="34" charset="0"/>
              </a:rPr>
              <a:t>If </a:t>
            </a:r>
            <a:r>
              <a:rPr lang="en-US" sz="1100" dirty="0">
                <a:solidFill>
                  <a:schemeClr val="tx1">
                    <a:lumMod val="50000"/>
                  </a:schemeClr>
                </a:solidFill>
                <a:latin typeface="Arial" panose="020B0604020202020204" pitchFamily="34" charset="0"/>
                <a:cs typeface="Arial" panose="020B0604020202020204" pitchFamily="34" charset="0"/>
              </a:rPr>
              <a:t>you enter a new effective-dated row with the same effective date as the previous row of data, the system increments the </a:t>
            </a:r>
            <a:r>
              <a:rPr lang="en-US" sz="1100" b="1" dirty="0">
                <a:solidFill>
                  <a:schemeClr val="tx1">
                    <a:lumMod val="50000"/>
                  </a:schemeClr>
                </a:solidFill>
                <a:latin typeface="Arial" panose="020B0604020202020204" pitchFamily="34" charset="0"/>
                <a:cs typeface="Arial" panose="020B0604020202020204" pitchFamily="34" charset="0"/>
              </a:rPr>
              <a:t>Eff Seq </a:t>
            </a:r>
            <a:r>
              <a:rPr lang="en-US" sz="1100" dirty="0">
                <a:solidFill>
                  <a:schemeClr val="tx1">
                    <a:lumMod val="50000"/>
                  </a:schemeClr>
                </a:solidFill>
                <a:latin typeface="Arial" panose="020B0604020202020204" pitchFamily="34" charset="0"/>
                <a:cs typeface="Arial" panose="020B0604020202020204" pitchFamily="34" charset="0"/>
              </a:rPr>
              <a:t>(effective sequence) field to the next valid number, such as 1, 2 and so on. The first row for an effective date is always 0, as in this example.</a:t>
            </a:r>
          </a:p>
          <a:p>
            <a:pPr marL="181240" indent="-181240">
              <a:buFont typeface="Arial" panose="020B0604020202020204" pitchFamily="34" charset="0"/>
              <a:buChar char="•"/>
            </a:pPr>
            <a:endParaRPr lang="en-US" sz="1100" dirty="0">
              <a:solidFill>
                <a:schemeClr val="tx1">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33</a:t>
            </a:fld>
            <a:endParaRPr lang="en-US" dirty="0"/>
          </a:p>
        </p:txBody>
      </p:sp>
    </p:spTree>
    <p:extLst>
      <p:ext uri="{BB962C8B-B14F-4D97-AF65-F5344CB8AC3E}">
        <p14:creationId xmlns:p14="http://schemas.microsoft.com/office/powerpoint/2010/main" val="4143642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100" dirty="0" smtClean="0">
                <a:solidFill>
                  <a:schemeClr val="tx1">
                    <a:lumMod val="50000"/>
                  </a:schemeClr>
                </a:solidFill>
                <a:latin typeface="Arial" panose="020B0604020202020204" pitchFamily="34" charset="0"/>
                <a:cs typeface="Arial" panose="020B0604020202020204" pitchFamily="34" charset="0"/>
              </a:rPr>
              <a:t>Data </a:t>
            </a:r>
            <a:r>
              <a:rPr lang="en-US" sz="1100" dirty="0">
                <a:solidFill>
                  <a:schemeClr val="tx1">
                    <a:lumMod val="50000"/>
                  </a:schemeClr>
                </a:solidFill>
                <a:latin typeface="Arial" panose="020B0604020202020204" pitchFamily="34" charset="0"/>
                <a:cs typeface="Arial" panose="020B0604020202020204" pitchFamily="34" charset="0"/>
              </a:rPr>
              <a:t>entry is the same as adding new budget distribution data, including the ability to default funding entry data to the </a:t>
            </a:r>
            <a:r>
              <a:rPr lang="en-US" sz="1100" b="1" dirty="0">
                <a:solidFill>
                  <a:schemeClr val="tx1">
                    <a:lumMod val="50000"/>
                  </a:schemeClr>
                </a:solidFill>
                <a:latin typeface="Arial" panose="020B0604020202020204" pitchFamily="34" charset="0"/>
                <a:cs typeface="Arial" panose="020B0604020202020204" pitchFamily="34" charset="0"/>
              </a:rPr>
              <a:t>Budget Distribution </a:t>
            </a:r>
            <a:r>
              <a:rPr lang="en-US" sz="1100" dirty="0">
                <a:solidFill>
                  <a:schemeClr val="tx1">
                    <a:lumMod val="50000"/>
                  </a:schemeClr>
                </a:solidFill>
                <a:latin typeface="Arial" panose="020B0604020202020204" pitchFamily="34" charset="0"/>
                <a:cs typeface="Arial" panose="020B0604020202020204" pitchFamily="34" charset="0"/>
              </a:rPr>
              <a:t>section.</a:t>
            </a:r>
          </a:p>
          <a:p>
            <a:pPr marL="17145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You must enter the appropriate </a:t>
            </a:r>
            <a:r>
              <a:rPr lang="en-US" sz="1100" b="1" kern="0" dirty="0">
                <a:solidFill>
                  <a:schemeClr val="tx1">
                    <a:lumMod val="50000"/>
                  </a:schemeClr>
                </a:solidFill>
                <a:latin typeface="Arial" panose="020B0604020202020204" pitchFamily="34" charset="0"/>
                <a:ea typeface="Times New Roman"/>
                <a:cs typeface="Arial" panose="020B0604020202020204" pitchFamily="34" charset="0"/>
              </a:rPr>
              <a:t>earning codes </a:t>
            </a: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and the </a:t>
            </a:r>
            <a:r>
              <a:rPr lang="en-US" sz="1100" b="1" kern="0" dirty="0">
                <a:solidFill>
                  <a:schemeClr val="tx1">
                    <a:lumMod val="50000"/>
                  </a:schemeClr>
                </a:solidFill>
                <a:latin typeface="Arial" panose="020B0604020202020204" pitchFamily="34" charset="0"/>
                <a:ea typeface="Times New Roman"/>
                <a:cs typeface="Arial" panose="020B0604020202020204" pitchFamily="34" charset="0"/>
              </a:rPr>
              <a:t>budget sub </a:t>
            </a: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values for each distribution row.</a:t>
            </a:r>
          </a:p>
          <a:p>
            <a:pPr marL="17145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lang="en-US" sz="1100" kern="0" dirty="0">
                <a:solidFill>
                  <a:schemeClr val="tx1">
                    <a:lumMod val="50000"/>
                  </a:schemeClr>
                </a:solidFill>
                <a:latin typeface="Arial" panose="020B0604020202020204" pitchFamily="34" charset="0"/>
                <a:ea typeface="Times New Roman"/>
                <a:cs typeface="Arial" panose="020B0604020202020204" pitchFamily="34" charset="0"/>
              </a:rPr>
              <a:t>Use the + and</a:t>
            </a:r>
            <a:r>
              <a:rPr lang="en-US" sz="1100" kern="0" baseline="0" dirty="0">
                <a:solidFill>
                  <a:schemeClr val="tx1">
                    <a:lumMod val="50000"/>
                  </a:schemeClr>
                </a:solidFill>
                <a:latin typeface="Arial" panose="020B0604020202020204" pitchFamily="34" charset="0"/>
                <a:ea typeface="Times New Roman"/>
                <a:cs typeface="Arial" panose="020B0604020202020204" pitchFamily="34" charset="0"/>
              </a:rPr>
              <a:t> – signs to add or remove distribution lines.</a:t>
            </a:r>
            <a:endParaRPr lang="en-US" sz="1100" kern="0" dirty="0">
              <a:solidFill>
                <a:schemeClr val="tx1">
                  <a:lumMod val="50000"/>
                </a:schemeClr>
              </a:solidFill>
              <a:latin typeface="Arial" panose="020B0604020202020204" pitchFamily="34" charset="0"/>
              <a:ea typeface="Times New Roman"/>
              <a:cs typeface="Arial" panose="020B0604020202020204" pitchFamily="34" charset="0"/>
            </a:endParaRPr>
          </a:p>
          <a:p>
            <a:pPr marL="181240" indent="-181240">
              <a:buFont typeface="Arial" panose="020B0604020202020204" pitchFamily="34" charset="0"/>
              <a:buChar char="•"/>
            </a:pPr>
            <a:endParaRPr lang="en-US" sz="1100" dirty="0">
              <a:solidFill>
                <a:schemeClr val="tx1">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34</a:t>
            </a:fld>
            <a:endParaRPr lang="en-US" dirty="0"/>
          </a:p>
        </p:txBody>
      </p:sp>
    </p:spTree>
    <p:extLst>
      <p:ext uri="{BB962C8B-B14F-4D97-AF65-F5344CB8AC3E}">
        <p14:creationId xmlns:p14="http://schemas.microsoft.com/office/powerpoint/2010/main" val="3099480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UPK simulation-based demonstrations, open the </a:t>
            </a:r>
            <a:r>
              <a:rPr lang="en-US" baseline="0" dirty="0" smtClean="0"/>
              <a:t>See </a:t>
            </a:r>
            <a:r>
              <a:rPr lang="en-US" baseline="0" dirty="0"/>
              <a:t>It view and walk through the activity while providing details and explaining the task. The users should follow along with the Print It version of the UPK.</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792935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For</a:t>
            </a:r>
            <a:r>
              <a:rPr lang="en-US" baseline="0" dirty="0"/>
              <a:t> UPK simulation-based exercises, instruct the users to open the </a:t>
            </a:r>
            <a:r>
              <a:rPr lang="en-US" baseline="0" dirty="0" smtClean="0"/>
              <a:t>See </a:t>
            </a:r>
            <a:r>
              <a:rPr lang="en-US" baseline="0" dirty="0"/>
              <a:t>It mode and complete the task.</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433993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37</a:t>
            </a:fld>
            <a:endParaRPr lang="en-US" dirty="0"/>
          </a:p>
        </p:txBody>
      </p:sp>
    </p:spTree>
    <p:extLst>
      <p:ext uri="{BB962C8B-B14F-4D97-AF65-F5344CB8AC3E}">
        <p14:creationId xmlns:p14="http://schemas.microsoft.com/office/powerpoint/2010/main" val="3913899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E229F-C150-474F-8980-931399A2ED49}"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4620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chemeClr val="tx1">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39</a:t>
            </a:fld>
            <a:endParaRPr lang="en-US" dirty="0"/>
          </a:p>
        </p:txBody>
      </p:sp>
    </p:spTree>
    <p:extLst>
      <p:ext uri="{BB962C8B-B14F-4D97-AF65-F5344CB8AC3E}">
        <p14:creationId xmlns:p14="http://schemas.microsoft.com/office/powerpoint/2010/main" val="2035745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chemeClr val="tx1">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665997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41</a:t>
            </a:fld>
            <a:endParaRPr lang="en-US" dirty="0"/>
          </a:p>
        </p:txBody>
      </p:sp>
    </p:spTree>
    <p:extLst>
      <p:ext uri="{BB962C8B-B14F-4D97-AF65-F5344CB8AC3E}">
        <p14:creationId xmlns:p14="http://schemas.microsoft.com/office/powerpoint/2010/main" val="254377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5</a:t>
            </a:fld>
            <a:endParaRPr lang="en-US" dirty="0"/>
          </a:p>
        </p:txBody>
      </p:sp>
    </p:spTree>
    <p:extLst>
      <p:ext uri="{BB962C8B-B14F-4D97-AF65-F5344CB8AC3E}">
        <p14:creationId xmlns:p14="http://schemas.microsoft.com/office/powerpoint/2010/main" val="547399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42</a:t>
            </a:fld>
            <a:endParaRPr lang="en-US" dirty="0"/>
          </a:p>
        </p:txBody>
      </p:sp>
    </p:spTree>
    <p:extLst>
      <p:ext uri="{BB962C8B-B14F-4D97-AF65-F5344CB8AC3E}">
        <p14:creationId xmlns:p14="http://schemas.microsoft.com/office/powerpoint/2010/main" val="1993507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dirty="0" smtClean="0"/>
              <a:t>The following is needed to </a:t>
            </a:r>
            <a:r>
              <a:rPr lang="en-US" sz="2800" b="1" dirty="0" smtClean="0"/>
              <a:t>validate</a:t>
            </a:r>
            <a:r>
              <a:rPr lang="en-US" sz="2800" dirty="0" smtClean="0"/>
              <a:t> the Staffing List:</a:t>
            </a:r>
          </a:p>
          <a:p>
            <a:pPr marL="582930" lvl="1" indent="-342900">
              <a:buFont typeface="+mj-lt"/>
              <a:buAutoNum type="arabicPeriod"/>
            </a:pPr>
            <a:endParaRPr lang="en-US" sz="1100" dirty="0" smtClean="0"/>
          </a:p>
          <a:p>
            <a:pPr marL="582930" lvl="1" indent="-342900">
              <a:buFont typeface="+mj-lt"/>
              <a:buAutoNum type="arabicPeriod"/>
            </a:pPr>
            <a:r>
              <a:rPr lang="en-US" sz="2400" dirty="0" smtClean="0"/>
              <a:t>Data is loaded to KBM.</a:t>
            </a:r>
          </a:p>
          <a:p>
            <a:pPr marL="582930" lvl="1" indent="-342900">
              <a:buFont typeface="+mj-lt"/>
              <a:buAutoNum type="arabicPeriod"/>
            </a:pPr>
            <a:r>
              <a:rPr lang="en-US" sz="2400" dirty="0" smtClean="0"/>
              <a:t>Units </a:t>
            </a:r>
            <a:r>
              <a:rPr lang="en-US" sz="2400" b="1" dirty="0" smtClean="0"/>
              <a:t>run and review</a:t>
            </a:r>
            <a:r>
              <a:rPr lang="en-US" sz="2400" dirty="0" smtClean="0"/>
              <a:t> the Staffing List in KBM to ensure it is Balanced.</a:t>
            </a:r>
          </a:p>
          <a:p>
            <a:pPr marL="582930" lvl="1" indent="-342900">
              <a:buFont typeface="+mj-lt"/>
              <a:buAutoNum type="arabicPeriod"/>
            </a:pPr>
            <a:r>
              <a:rPr lang="en-US" sz="2400" dirty="0" smtClean="0"/>
              <a:t>If the Staffing List is not Balanced then units will </a:t>
            </a:r>
            <a:r>
              <a:rPr lang="en-US" sz="2400" b="1" dirty="0" smtClean="0"/>
              <a:t>make the necessary adds/updates (revisions) </a:t>
            </a:r>
            <a:r>
              <a:rPr lang="en-US" sz="2400" dirty="0" smtClean="0"/>
              <a:t>in UCPath on the Budget Distribution page and/or KBM.</a:t>
            </a:r>
          </a:p>
          <a:p>
            <a:pPr marL="582930" lvl="1" indent="-342900">
              <a:buFont typeface="+mj-lt"/>
              <a:buAutoNum type="arabicPeriod"/>
            </a:pPr>
            <a:r>
              <a:rPr lang="en-US" sz="2400" dirty="0" smtClean="0"/>
              <a:t>Review the Payroll Position Maintenance Error (PPME) documents in the </a:t>
            </a:r>
            <a:r>
              <a:rPr lang="en-US" sz="2400" u="sng" dirty="0" smtClean="0"/>
              <a:t>KBM</a:t>
            </a:r>
            <a:r>
              <a:rPr lang="en-US" sz="2400" dirty="0" smtClean="0"/>
              <a:t> user Action List.</a:t>
            </a:r>
          </a:p>
          <a:p>
            <a:pPr lvl="1">
              <a:spcBef>
                <a:spcPts val="1200"/>
              </a:spcBef>
              <a:buSzPct val="80000"/>
              <a:buFont typeface="Courier New" panose="02070309020205020404" pitchFamily="49" charset="0"/>
              <a:buChar char="o"/>
            </a:pPr>
            <a:r>
              <a:rPr lang="en-US" sz="1900" dirty="0" smtClean="0"/>
              <a:t>The document will display the positions that are not to be budgeted and state the error message</a:t>
            </a:r>
          </a:p>
          <a:p>
            <a:pPr lvl="1">
              <a:spcBef>
                <a:spcPts val="1200"/>
              </a:spcBef>
              <a:buSzPct val="80000"/>
              <a:buFont typeface="Courier New" panose="02070309020205020404" pitchFamily="49" charset="0"/>
              <a:buChar char="o"/>
            </a:pPr>
            <a:r>
              <a:rPr lang="en-US" sz="1900" dirty="0" smtClean="0"/>
              <a:t>Users will only be allowed to ‘Acknowledge’ the document</a:t>
            </a:r>
          </a:p>
          <a:p>
            <a:pPr lvl="1">
              <a:spcBef>
                <a:spcPts val="1200"/>
              </a:spcBef>
              <a:buSzPct val="80000"/>
              <a:buFont typeface="Courier New" panose="02070309020205020404" pitchFamily="49" charset="0"/>
              <a:buChar char="o"/>
            </a:pPr>
            <a:r>
              <a:rPr lang="en-US" sz="1900" dirty="0" smtClean="0"/>
              <a:t>Users will need to go back to UCPath Budget Distribution page and update that position</a:t>
            </a:r>
          </a:p>
          <a:p>
            <a:pPr marL="457200" lvl="1" indent="0">
              <a:buNone/>
            </a:pPr>
            <a:endParaRPr lang="en-US" sz="260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790230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8715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Usually</a:t>
            </a:r>
            <a:r>
              <a:rPr lang="en-US" baseline="0" dirty="0" smtClean="0"/>
              <a:t> MAABOs and Finance Directors have access to process BAT documents in KBM for Sub 1.</a:t>
            </a:r>
            <a:endParaRPr lang="en-US" dirty="0" smtClean="0"/>
          </a:p>
          <a:p>
            <a:endParaRPr lang="en-US" dirty="0"/>
          </a:p>
        </p:txBody>
      </p:sp>
    </p:spTree>
    <p:extLst>
      <p:ext uri="{BB962C8B-B14F-4D97-AF65-F5344CB8AC3E}">
        <p14:creationId xmlns:p14="http://schemas.microsoft.com/office/powerpoint/2010/main" val="3179909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3631771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Remember: Updates</a:t>
            </a:r>
            <a:r>
              <a:rPr lang="en-US" baseline="0" dirty="0" smtClean="0"/>
              <a:t> to vacant positions must be made in the Position Control Request module, while updates to filled positions must be made in PayPath Actions.</a:t>
            </a:r>
            <a:endParaRPr lang="en-US" dirty="0" smtClean="0"/>
          </a:p>
          <a:p>
            <a:endParaRPr lang="en-US" dirty="0"/>
          </a:p>
        </p:txBody>
      </p:sp>
    </p:spTree>
    <p:extLst>
      <p:ext uri="{BB962C8B-B14F-4D97-AF65-F5344CB8AC3E}">
        <p14:creationId xmlns:p14="http://schemas.microsoft.com/office/powerpoint/2010/main" val="28541886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100" dirty="0">
              <a:solidFill>
                <a:schemeClr val="tx1">
                  <a:lumMod val="50000"/>
                </a:schemeClr>
              </a:solidFill>
              <a:latin typeface="Arial" panose="020B0604020202020204" pitchFamily="34" charset="0"/>
              <a:cs typeface="Arial" panose="020B0604020202020204" pitchFamily="34" charset="0"/>
            </a:endParaRPr>
          </a:p>
          <a:p>
            <a:pPr marL="0" indent="0">
              <a:buNone/>
            </a:pPr>
            <a:r>
              <a:rPr lang="en-US" sz="1100" dirty="0">
                <a:solidFill>
                  <a:schemeClr val="tx1">
                    <a:lumMod val="50000"/>
                  </a:schemeClr>
                </a:solidFill>
                <a:latin typeface="Arial" panose="020B0604020202020204" pitchFamily="34" charset="0"/>
                <a:cs typeface="Arial" panose="020B0604020202020204" pitchFamily="34" charset="0"/>
              </a:rPr>
              <a:t>Departments will use the Staffing List reports to identify out-of-balance situations.</a:t>
            </a:r>
          </a:p>
        </p:txBody>
      </p:sp>
      <p:sp>
        <p:nvSpPr>
          <p:cNvPr id="4" name="Slide Number Placeholder 3"/>
          <p:cNvSpPr>
            <a:spLocks noGrp="1"/>
          </p:cNvSpPr>
          <p:nvPr>
            <p:ph type="sldNum" sz="quarter" idx="10"/>
          </p:nvPr>
        </p:nvSpPr>
        <p:spPr/>
        <p:txBody>
          <a:bodyPr/>
          <a:lstStyle/>
          <a:p>
            <a:fld id="{244E229F-C150-474F-8980-931399A2ED49}" type="slidenum">
              <a:rPr lang="en-US" smtClean="0"/>
              <a:pPr/>
              <a:t>49</a:t>
            </a:fld>
            <a:endParaRPr lang="en-US" dirty="0"/>
          </a:p>
        </p:txBody>
      </p:sp>
    </p:spTree>
    <p:extLst>
      <p:ext uri="{BB962C8B-B14F-4D97-AF65-F5344CB8AC3E}">
        <p14:creationId xmlns:p14="http://schemas.microsoft.com/office/powerpoint/2010/main" val="20394014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00400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51</a:t>
            </a:fld>
            <a:endParaRPr lang="en-US" dirty="0"/>
          </a:p>
        </p:txBody>
      </p:sp>
    </p:spTree>
    <p:extLst>
      <p:ext uri="{BB962C8B-B14F-4D97-AF65-F5344CB8AC3E}">
        <p14:creationId xmlns:p14="http://schemas.microsoft.com/office/powerpoint/2010/main" val="3248599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1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11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492" name="Google Shape;1492;p11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178827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119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8</a:t>
            </a:fld>
            <a:endParaRPr lang="en-US" dirty="0"/>
          </a:p>
        </p:txBody>
      </p:sp>
    </p:spTree>
    <p:extLst>
      <p:ext uri="{BB962C8B-B14F-4D97-AF65-F5344CB8AC3E}">
        <p14:creationId xmlns:p14="http://schemas.microsoft.com/office/powerpoint/2010/main" val="341566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9</a:t>
            </a:fld>
            <a:endParaRPr lang="en-US" dirty="0"/>
          </a:p>
        </p:txBody>
      </p:sp>
    </p:spTree>
    <p:extLst>
      <p:ext uri="{BB962C8B-B14F-4D97-AF65-F5344CB8AC3E}">
        <p14:creationId xmlns:p14="http://schemas.microsoft.com/office/powerpoint/2010/main" val="133720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chemeClr val="tx1">
                    <a:lumMod val="50000"/>
                  </a:schemeClr>
                </a:solidFill>
                <a:latin typeface="Arial" panose="020B0604020202020204" pitchFamily="34" charset="0"/>
                <a:cs typeface="Arial" panose="020B0604020202020204" pitchFamily="34" charset="0"/>
              </a:rPr>
              <a:t>Here is a general introduction to Budget Distribution:</a:t>
            </a:r>
          </a:p>
          <a:p>
            <a:pPr marL="171450" indent="-171450">
              <a:buFont typeface="Arial" panose="020B0604020202020204" pitchFamily="34" charset="0"/>
              <a:buChar char="•"/>
            </a:pPr>
            <a:r>
              <a:rPr lang="en-US" sz="1100" dirty="0">
                <a:solidFill>
                  <a:schemeClr val="tx1">
                    <a:lumMod val="50000"/>
                  </a:schemeClr>
                </a:solidFill>
                <a:latin typeface="Arial" panose="020B0604020202020204" pitchFamily="34" charset="0"/>
                <a:cs typeface="Arial" panose="020B0604020202020204" pitchFamily="34" charset="0"/>
              </a:rPr>
              <a:t>Permanently funded positions require a budget and must be accounted for on the Staffing List. </a:t>
            </a:r>
          </a:p>
          <a:p>
            <a:pPr marL="171450" indent="-171450">
              <a:buFont typeface="Arial" panose="020B0604020202020204" pitchFamily="34" charset="0"/>
              <a:buChar char="•"/>
            </a:pPr>
            <a:r>
              <a:rPr lang="en-US" sz="1100" dirty="0">
                <a:solidFill>
                  <a:schemeClr val="tx1">
                    <a:lumMod val="50000"/>
                  </a:schemeClr>
                </a:solidFill>
                <a:latin typeface="Arial" panose="020B0604020202020204" pitchFamily="34" charset="0"/>
                <a:cs typeface="Arial" panose="020B0604020202020204" pitchFamily="34" charset="0"/>
              </a:rPr>
              <a:t>The Budget Distribution page is used to manage the Filled and </a:t>
            </a:r>
            <a:r>
              <a:rPr lang="en-US" sz="1100" dirty="0" smtClean="0">
                <a:solidFill>
                  <a:schemeClr val="tx1">
                    <a:lumMod val="50000"/>
                  </a:schemeClr>
                </a:solidFill>
                <a:latin typeface="Arial" panose="020B0604020202020204" pitchFamily="34" charset="0"/>
                <a:cs typeface="Arial" panose="020B0604020202020204" pitchFamily="34" charset="0"/>
              </a:rPr>
              <a:t>Vacant (Open Provisions) </a:t>
            </a:r>
            <a:r>
              <a:rPr lang="en-US" sz="1100" dirty="0">
                <a:solidFill>
                  <a:schemeClr val="tx1">
                    <a:lumMod val="50000"/>
                  </a:schemeClr>
                </a:solidFill>
                <a:latin typeface="Arial" panose="020B0604020202020204" pitchFamily="34" charset="0"/>
                <a:cs typeface="Arial" panose="020B0604020202020204" pitchFamily="34" charset="0"/>
              </a:rPr>
              <a:t>that are to appear on the Staffing List.</a:t>
            </a:r>
          </a:p>
          <a:p>
            <a:pPr marL="171450" indent="-171450">
              <a:buFont typeface="Arial" panose="020B0604020202020204" pitchFamily="34" charset="0"/>
              <a:buChar char="•"/>
            </a:pPr>
            <a:r>
              <a:rPr lang="en-US" sz="1100" b="1" dirty="0">
                <a:solidFill>
                  <a:schemeClr val="tx1">
                    <a:lumMod val="50000"/>
                  </a:schemeClr>
                </a:solidFill>
                <a:latin typeface="Arial" panose="020B0604020202020204" pitchFamily="34" charset="0"/>
                <a:cs typeface="Arial" panose="020B0604020202020204" pitchFamily="34" charset="0"/>
              </a:rPr>
              <a:t>Open Provisions </a:t>
            </a:r>
            <a:r>
              <a:rPr lang="en-US" sz="1100" dirty="0">
                <a:solidFill>
                  <a:schemeClr val="tx1">
                    <a:lumMod val="50000"/>
                  </a:schemeClr>
                </a:solidFill>
                <a:latin typeface="Arial" panose="020B0604020202020204" pitchFamily="34" charset="0"/>
                <a:cs typeface="Arial" panose="020B0604020202020204" pitchFamily="34" charset="0"/>
              </a:rPr>
              <a:t>serve as a placeholder for </a:t>
            </a:r>
            <a:r>
              <a:rPr lang="en-US" sz="1100" dirty="0" smtClean="0">
                <a:solidFill>
                  <a:schemeClr val="tx1">
                    <a:lumMod val="50000"/>
                  </a:schemeClr>
                </a:solidFill>
                <a:latin typeface="Arial" panose="020B0604020202020204" pitchFamily="34" charset="0"/>
                <a:cs typeface="Arial" panose="020B0604020202020204" pitchFamily="34" charset="0"/>
              </a:rPr>
              <a:t>vacant </a:t>
            </a:r>
            <a:r>
              <a:rPr lang="en-US" sz="1100" dirty="0">
                <a:solidFill>
                  <a:schemeClr val="tx1">
                    <a:lumMod val="50000"/>
                  </a:schemeClr>
                </a:solidFill>
                <a:latin typeface="Arial" panose="020B0604020202020204" pitchFamily="34" charset="0"/>
                <a:cs typeface="Arial" panose="020B0604020202020204" pitchFamily="34" charset="0"/>
              </a:rPr>
              <a:t>positions on the Staffing List.</a:t>
            </a:r>
          </a:p>
          <a:p>
            <a:pPr marL="171450" indent="-171450">
              <a:buFont typeface="Arial" panose="020B0604020202020204" pitchFamily="34" charset="0"/>
              <a:buChar char="•"/>
            </a:pPr>
            <a:r>
              <a:rPr lang="en-US" sz="1100" dirty="0">
                <a:solidFill>
                  <a:schemeClr val="tx1">
                    <a:lumMod val="50000"/>
                  </a:schemeClr>
                </a:solidFill>
                <a:latin typeface="Arial" panose="020B0604020202020204" pitchFamily="34" charset="0"/>
                <a:cs typeface="Arial" panose="020B0604020202020204" pitchFamily="34" charset="0"/>
              </a:rPr>
              <a:t>Locations must continue to maintain a balanced Staffing List between UCPath and their Budget System</a:t>
            </a:r>
            <a:r>
              <a:rPr lang="en-US" sz="1100" baseline="0" dirty="0">
                <a:solidFill>
                  <a:schemeClr val="tx1">
                    <a:lumMod val="50000"/>
                  </a:schemeClr>
                </a:solidFill>
                <a:latin typeface="Arial" panose="020B0604020202020204" pitchFamily="34" charset="0"/>
                <a:cs typeface="Arial" panose="020B0604020202020204" pitchFamily="34" charset="0"/>
              </a:rPr>
              <a:t> for </a:t>
            </a:r>
            <a:r>
              <a:rPr lang="en-US" sz="1100" baseline="0" dirty="0" smtClean="0">
                <a:solidFill>
                  <a:schemeClr val="tx1">
                    <a:lumMod val="50000"/>
                  </a:schemeClr>
                </a:solidFill>
                <a:latin typeface="Arial" panose="020B0604020202020204" pitchFamily="34" charset="0"/>
                <a:cs typeface="Arial" panose="020B0604020202020204" pitchFamily="34" charset="0"/>
              </a:rPr>
              <a:t>permanently </a:t>
            </a:r>
            <a:r>
              <a:rPr lang="en-US" sz="1100" baseline="0" dirty="0">
                <a:solidFill>
                  <a:schemeClr val="tx1">
                    <a:lumMod val="50000"/>
                  </a:schemeClr>
                </a:solidFill>
                <a:latin typeface="Arial" panose="020B0604020202020204" pitchFamily="34" charset="0"/>
                <a:cs typeface="Arial" panose="020B0604020202020204" pitchFamily="34" charset="0"/>
              </a:rPr>
              <a:t>f</a:t>
            </a:r>
            <a:r>
              <a:rPr lang="en-US" sz="1100" baseline="0" dirty="0" smtClean="0">
                <a:solidFill>
                  <a:schemeClr val="tx1">
                    <a:lumMod val="50000"/>
                  </a:schemeClr>
                </a:solidFill>
                <a:latin typeface="Arial" panose="020B0604020202020204" pitchFamily="34" charset="0"/>
                <a:cs typeface="Arial" panose="020B0604020202020204" pitchFamily="34" charset="0"/>
              </a:rPr>
              <a:t>unded </a:t>
            </a:r>
            <a:r>
              <a:rPr lang="en-US" sz="1100" baseline="0" dirty="0">
                <a:solidFill>
                  <a:schemeClr val="tx1">
                    <a:lumMod val="50000"/>
                  </a:schemeClr>
                </a:solidFill>
                <a:latin typeface="Arial" panose="020B0604020202020204" pitchFamily="34" charset="0"/>
                <a:cs typeface="Arial" panose="020B0604020202020204" pitchFamily="34" charset="0"/>
              </a:rPr>
              <a:t>p</a:t>
            </a:r>
            <a:r>
              <a:rPr lang="en-US" sz="1100" baseline="0" dirty="0" smtClean="0">
                <a:solidFill>
                  <a:schemeClr val="tx1">
                    <a:lumMod val="50000"/>
                  </a:schemeClr>
                </a:solidFill>
                <a:latin typeface="Arial" panose="020B0604020202020204" pitchFamily="34" charset="0"/>
                <a:cs typeface="Arial" panose="020B0604020202020204" pitchFamily="34" charset="0"/>
              </a:rPr>
              <a:t>ositions.</a:t>
            </a:r>
          </a:p>
          <a:p>
            <a:pPr marL="0" indent="0">
              <a:buClrTx/>
              <a:buNone/>
            </a:pPr>
            <a:r>
              <a:rPr lang="en-US" sz="2800" dirty="0" smtClean="0"/>
              <a:t>The Budget Distribution page must also be updated when</a:t>
            </a:r>
            <a:r>
              <a:rPr lang="en-US" sz="2800" baseline="0" dirty="0" smtClean="0"/>
              <a:t> </a:t>
            </a:r>
            <a:r>
              <a:rPr lang="en-US" b="1" dirty="0" smtClean="0"/>
              <a:t>Group Provisions,</a:t>
            </a:r>
            <a:r>
              <a:rPr lang="en-US" dirty="0" smtClean="0"/>
              <a:t> a set of unfilled positions that help budget for multiple as-yet-unfilled positions,</a:t>
            </a:r>
            <a:r>
              <a:rPr lang="en-US" baseline="0" dirty="0" smtClean="0"/>
              <a:t> are created.</a:t>
            </a:r>
            <a:endParaRPr lang="en-US" dirty="0" smtClean="0"/>
          </a:p>
        </p:txBody>
      </p:sp>
      <p:sp>
        <p:nvSpPr>
          <p:cNvPr id="4" name="Slide Number Placeholder 3"/>
          <p:cNvSpPr>
            <a:spLocks noGrp="1"/>
          </p:cNvSpPr>
          <p:nvPr>
            <p:ph type="sldNum" sz="quarter" idx="10"/>
          </p:nvPr>
        </p:nvSpPr>
        <p:spPr/>
        <p:txBody>
          <a:bodyPr/>
          <a:lstStyle/>
          <a:p>
            <a:fld id="{244E229F-C150-474F-8980-931399A2ED49}" type="slidenum">
              <a:rPr lang="en-US" smtClean="0"/>
              <a:pPr/>
              <a:t>10</a:t>
            </a:fld>
            <a:endParaRPr lang="en-US" dirty="0"/>
          </a:p>
        </p:txBody>
      </p:sp>
    </p:spTree>
    <p:extLst>
      <p:ext uri="{BB962C8B-B14F-4D97-AF65-F5344CB8AC3E}">
        <p14:creationId xmlns:p14="http://schemas.microsoft.com/office/powerpoint/2010/main" val="1841265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4E229F-C150-474F-8980-931399A2ED49}" type="slidenum">
              <a:rPr lang="en-US" smtClean="0"/>
              <a:pPr/>
              <a:t>11</a:t>
            </a:fld>
            <a:endParaRPr lang="en-US" dirty="0"/>
          </a:p>
        </p:txBody>
      </p:sp>
    </p:spTree>
    <p:extLst>
      <p:ext uri="{BB962C8B-B14F-4D97-AF65-F5344CB8AC3E}">
        <p14:creationId xmlns:p14="http://schemas.microsoft.com/office/powerpoint/2010/main" val="1270956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a:stretch>
            <a:fillRect/>
          </a:stretch>
        </p:blipFill>
        <p:spPr>
          <a:xfrm>
            <a:off x="17200" y="6322497"/>
            <a:ext cx="9134475" cy="546847"/>
          </a:xfrm>
          <a:prstGeom prst="rect">
            <a:avLst/>
          </a:prstGeom>
        </p:spPr>
      </p:pic>
      <p:sp>
        <p:nvSpPr>
          <p:cNvPr id="2" name="Title 1"/>
          <p:cNvSpPr>
            <a:spLocks noGrp="1"/>
          </p:cNvSpPr>
          <p:nvPr>
            <p:ph type="ctrTitle"/>
          </p:nvPr>
        </p:nvSpPr>
        <p:spPr>
          <a:xfrm>
            <a:off x="926093" y="2738243"/>
            <a:ext cx="7310244" cy="1325757"/>
          </a:xfrm>
          <a:noFill/>
        </p:spPr>
        <p:txBody>
          <a:bodyPr>
            <a:norm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26093" y="4194097"/>
            <a:ext cx="7307224" cy="1508047"/>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userDrawn="1"/>
        </p:nvSpPr>
        <p:spPr>
          <a:xfrm>
            <a:off x="-10096" y="0"/>
            <a:ext cx="9144000" cy="1374305"/>
          </a:xfrm>
          <a:prstGeom prst="rect">
            <a:avLst/>
          </a:prstGeom>
          <a:gradFill>
            <a:gsLst>
              <a:gs pos="0">
                <a:srgbClr val="1D579B"/>
              </a:gs>
              <a:gs pos="100000">
                <a:schemeClr val="accent5">
                  <a:tint val="50000"/>
                  <a:shade val="100000"/>
                  <a:satMod val="350000"/>
                </a:schemeClr>
              </a:gs>
            </a:gsLst>
          </a:gra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1" name="Picture 10" descr="UCI14_UCPath_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15497" y="257009"/>
            <a:ext cx="5433403" cy="714404"/>
          </a:xfrm>
          <a:prstGeom prst="rect">
            <a:avLst/>
          </a:prstGeom>
        </p:spPr>
      </p:pic>
      <p:sp>
        <p:nvSpPr>
          <p:cNvPr id="10" name="Rectangle 9"/>
          <p:cNvSpPr/>
          <p:nvPr userDrawn="1"/>
        </p:nvSpPr>
        <p:spPr>
          <a:xfrm>
            <a:off x="-7222" y="6319761"/>
            <a:ext cx="284257" cy="539496"/>
          </a:xfrm>
          <a:prstGeom prst="rect">
            <a:avLst/>
          </a:prstGeom>
          <a:solidFill>
            <a:srgbClr val="1D5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926093" y="6420056"/>
            <a:ext cx="2922576" cy="365125"/>
          </a:xfrm>
          <a:prstGeom prst="rect">
            <a:avLst/>
          </a:prstGeom>
          <a:solidFill>
            <a:srgbClr val="0954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nti Taller Software Libre: Richard Stallman habla sobre el Copyright"/>
          <p:cNvPicPr>
            <a:picLocks noChangeAspect="1"/>
          </p:cNvPicPr>
          <p:nvPr userDrawn="1"/>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789613" y="6462416"/>
            <a:ext cx="261262" cy="241451"/>
          </a:xfrm>
          <a:prstGeom prst="rect">
            <a:avLst/>
          </a:prstGeom>
        </p:spPr>
      </p:pic>
      <p:sp>
        <p:nvSpPr>
          <p:cNvPr id="6" name="TextBox 5"/>
          <p:cNvSpPr txBox="1"/>
          <p:nvPr userDrawn="1"/>
        </p:nvSpPr>
        <p:spPr>
          <a:xfrm>
            <a:off x="1009935" y="6392760"/>
            <a:ext cx="2962866" cy="646331"/>
          </a:xfrm>
          <a:prstGeom prst="rect">
            <a:avLst/>
          </a:prstGeom>
          <a:noFill/>
        </p:spPr>
        <p:txBody>
          <a:bodyPr wrap="square" rtlCol="0">
            <a:spAutoFit/>
          </a:bodyPr>
          <a:lstStyle/>
          <a:p>
            <a:r>
              <a:rPr lang="en-US" b="0" dirty="0">
                <a:solidFill>
                  <a:schemeClr val="bg1"/>
                </a:solidFill>
              </a:rPr>
              <a:t>Copyright UCI UCPath </a:t>
            </a:r>
            <a:r>
              <a:rPr lang="en-US" b="0" dirty="0" smtClean="0">
                <a:solidFill>
                  <a:schemeClr val="bg1"/>
                </a:solidFill>
              </a:rPr>
              <a:t>2020</a:t>
            </a:r>
          </a:p>
          <a:p>
            <a:endParaRPr lang="en-US" b="0" dirty="0">
              <a:solidFill>
                <a:schemeClr val="bg1"/>
              </a:solidFill>
            </a:endParaRPr>
          </a:p>
        </p:txBody>
      </p:sp>
    </p:spTree>
    <p:custDataLst>
      <p:tags r:id="rId1"/>
    </p:custDataLst>
    <p:extLst>
      <p:ext uri="{BB962C8B-B14F-4D97-AF65-F5344CB8AC3E}">
        <p14:creationId xmlns:p14="http://schemas.microsoft.com/office/powerpoint/2010/main" val="3450617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m Pic and Text 2">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smtClean="0"/>
              <a:t>Click to edit Master title style</a:t>
            </a:r>
            <a:endParaRPr lang="en-US" dirty="0"/>
          </a:p>
        </p:txBody>
      </p:sp>
      <p:sp>
        <p:nvSpPr>
          <p:cNvPr id="13" name="Rectangle 12"/>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ectangle 10"/>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Rectangle 15"/>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8" name="Rectangle 17"/>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2" name="Rectangle 21"/>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4" name="Rectangle 23"/>
          <p:cNvSpPr/>
          <p:nvPr userDrawn="1"/>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Text Placeholder 7"/>
          <p:cNvSpPr>
            <a:spLocks noGrp="1"/>
          </p:cNvSpPr>
          <p:nvPr>
            <p:ph type="body" sz="quarter" idx="11"/>
          </p:nvPr>
        </p:nvSpPr>
        <p:spPr>
          <a:xfrm>
            <a:off x="1469337" y="1281034"/>
            <a:ext cx="7611163" cy="4785810"/>
          </a:xfrm>
          <a:prstGeom prst="rect">
            <a:avLst/>
          </a:prstGeom>
        </p:spPr>
        <p:txBody>
          <a:bodyPr/>
          <a:lstStyle>
            <a:lvl1pPr>
              <a:defRPr>
                <a:solidFill>
                  <a:schemeClr val="bg1"/>
                </a:solidFill>
              </a:defRPr>
            </a:lvl1pPr>
            <a:lvl2pPr marL="742950" indent="-285750">
              <a:buFont typeface="Arial" panose="020B0604020202020204" pitchFamily="34" charset="0"/>
              <a:buChar char="•"/>
              <a:defRPr>
                <a:solidFill>
                  <a:schemeClr val="bg1"/>
                </a:solidFill>
              </a:defRPr>
            </a:lvl2pPr>
            <a:lvl3pPr marL="1143000" indent="-228600">
              <a:buFont typeface="Courier New" panose="02070309020205020404"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ustDataLst>
      <p:tags r:id="rId1"/>
    </p:custDataLst>
    <p:extLst>
      <p:ext uri="{BB962C8B-B14F-4D97-AF65-F5344CB8AC3E}">
        <p14:creationId xmlns:p14="http://schemas.microsoft.com/office/powerpoint/2010/main" val="410880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Asymmetrical">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88343" y="1371600"/>
            <a:ext cx="5816745" cy="5029200"/>
          </a:xfrm>
        </p:spPr>
        <p:txBody>
          <a:bodyPr/>
          <a:lstStyle/>
          <a:p>
            <a:pPr lvl="0"/>
            <a:r>
              <a:rPr lang="en-US" smtClean="0"/>
              <a:t>Edit Master text styles</a:t>
            </a:r>
          </a:p>
          <a:p>
            <a:pPr lvl="1"/>
            <a:r>
              <a:rPr lang="en-US" smtClean="0"/>
              <a:t>Second level</a:t>
            </a:r>
          </a:p>
          <a:p>
            <a:pPr lvl="2"/>
            <a:r>
              <a:rPr lang="en-US" smtClean="0"/>
              <a:t>Third level</a:t>
            </a:r>
          </a:p>
        </p:txBody>
      </p:sp>
      <p:sp>
        <p:nvSpPr>
          <p:cNvPr id="3" name="Content Placeholder 2"/>
          <p:cNvSpPr>
            <a:spLocks noGrp="1"/>
          </p:cNvSpPr>
          <p:nvPr>
            <p:ph sz="half" idx="1"/>
          </p:nvPr>
        </p:nvSpPr>
        <p:spPr>
          <a:xfrm>
            <a:off x="475488" y="1371600"/>
            <a:ext cx="2267712" cy="5029200"/>
          </a:xfrm>
        </p:spPr>
        <p:txBody>
          <a:bodyPr/>
          <a:lstStyle/>
          <a:p>
            <a:pPr lvl="0"/>
            <a:r>
              <a:rPr lang="en-US" smtClean="0"/>
              <a:t>Edit Master text styles</a:t>
            </a:r>
          </a:p>
          <a:p>
            <a:pPr lvl="1"/>
            <a:r>
              <a:rPr lang="en-US" smtClean="0"/>
              <a:t>Second level</a:t>
            </a:r>
          </a:p>
          <a:p>
            <a:pPr lvl="2"/>
            <a:r>
              <a:rPr lang="en-US" smtClean="0"/>
              <a:t>Third level</a:t>
            </a:r>
          </a:p>
        </p:txBody>
      </p:sp>
      <p:sp>
        <p:nvSpPr>
          <p:cNvPr id="2" name="Title 1"/>
          <p:cNvSpPr>
            <a:spLocks noGrp="1"/>
          </p:cNvSpPr>
          <p:nvPr>
            <p:ph type="title"/>
          </p:nvPr>
        </p:nvSpPr>
        <p:spPr>
          <a:xfrm>
            <a:off x="459619" y="40228"/>
            <a:ext cx="8227181" cy="850911"/>
          </a:xfrm>
        </p:spPr>
        <p:txBody>
          <a:bodyPr/>
          <a:lstStyle/>
          <a:p>
            <a:r>
              <a:rPr lang="en-US" smtClean="0"/>
              <a:t>Click to edit Master title style</a:t>
            </a:r>
            <a:endParaRPr lang="en-US" dirty="0"/>
          </a:p>
        </p:txBody>
      </p:sp>
      <p:sp>
        <p:nvSpPr>
          <p:cNvPr id="5" name="Slide Number Placeholder 2"/>
          <p:cNvSpPr>
            <a:spLocks noGrp="1"/>
          </p:cNvSpPr>
          <p:nvPr>
            <p:ph type="sldNum" sz="quarter" idx="13"/>
          </p:nvPr>
        </p:nvSpPr>
        <p:spPr>
          <a:xfrm>
            <a:off x="4326792" y="6434278"/>
            <a:ext cx="412075" cy="362210"/>
          </a:xfrm>
          <a:prstGeom prst="rect">
            <a:avLst/>
          </a:prstGeo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217898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p:txBody>
      </p:sp>
      <p:sp>
        <p:nvSpPr>
          <p:cNvPr id="2" name="Title 1"/>
          <p:cNvSpPr>
            <a:spLocks noGrp="1"/>
          </p:cNvSpPr>
          <p:nvPr>
            <p:ph type="title"/>
          </p:nvPr>
        </p:nvSpPr>
        <p:spPr>
          <a:xfrm>
            <a:off x="459619" y="40224"/>
            <a:ext cx="8227181" cy="850911"/>
          </a:xfrm>
        </p:spPr>
        <p:txBody>
          <a:bodyPr/>
          <a:lstStyle/>
          <a:p>
            <a:r>
              <a:rPr lang="en-US" smtClean="0"/>
              <a:t>Click to edit Master title style</a:t>
            </a:r>
            <a:endParaRPr lang="en-US" dirty="0"/>
          </a:p>
        </p:txBody>
      </p:sp>
      <p:sp>
        <p:nvSpPr>
          <p:cNvPr id="4" name="Slide Number Placeholder 2"/>
          <p:cNvSpPr>
            <a:spLocks noGrp="1"/>
          </p:cNvSpPr>
          <p:nvPr>
            <p:ph type="sldNum" sz="quarter" idx="13"/>
          </p:nvPr>
        </p:nvSpPr>
        <p:spPr>
          <a:xfrm>
            <a:off x="4350856" y="6434278"/>
            <a:ext cx="412075" cy="362210"/>
          </a:xfrm>
          <a:prstGeom prst="rect">
            <a:avLst/>
          </a:prstGeo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custDataLst>
      <p:tags r:id="rId1"/>
    </p:custDataLst>
    <p:extLst>
      <p:ext uri="{BB962C8B-B14F-4D97-AF65-F5344CB8AC3E}">
        <p14:creationId xmlns:p14="http://schemas.microsoft.com/office/powerpoint/2010/main" val="1817301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11680"/>
            <a:ext cx="8229600" cy="4160520"/>
          </a:xfrm>
        </p:spPr>
        <p:txBody>
          <a:bodyPr/>
          <a:lstStyle/>
          <a:p>
            <a:pPr lvl="0"/>
            <a:r>
              <a:rPr lang="en-US" smtClean="0"/>
              <a:t>Edit Master text styles</a:t>
            </a:r>
          </a:p>
          <a:p>
            <a:pPr lvl="1"/>
            <a:r>
              <a:rPr lang="en-US" smtClean="0"/>
              <a:t>Second level</a:t>
            </a:r>
          </a:p>
          <a:p>
            <a:pPr lvl="2"/>
            <a:r>
              <a:rPr lang="en-US" smtClean="0"/>
              <a:t>Third level</a:t>
            </a:r>
          </a:p>
        </p:txBody>
      </p:sp>
      <p:sp>
        <p:nvSpPr>
          <p:cNvPr id="4" name="Text Placeholder 2"/>
          <p:cNvSpPr>
            <a:spLocks noGrp="1"/>
          </p:cNvSpPr>
          <p:nvPr>
            <p:ph type="body" idx="10"/>
          </p:nvPr>
        </p:nvSpPr>
        <p:spPr>
          <a:xfrm>
            <a:off x="457200" y="1371600"/>
            <a:ext cx="8229600" cy="64008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 name="Title 1"/>
          <p:cNvSpPr>
            <a:spLocks noGrp="1"/>
          </p:cNvSpPr>
          <p:nvPr>
            <p:ph type="title"/>
          </p:nvPr>
        </p:nvSpPr>
        <p:spPr>
          <a:xfrm>
            <a:off x="459619" y="26578"/>
            <a:ext cx="8227181" cy="85091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25943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Module Cov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3192" y="3044952"/>
            <a:ext cx="8348472" cy="457200"/>
          </a:xfrm>
        </p:spPr>
        <p:txBody>
          <a:bodyPr>
            <a:noAutofit/>
          </a:bodyPr>
          <a:lstStyle>
            <a:lvl1pPr marL="0" indent="0">
              <a:buNone/>
              <a:defRPr sz="2800">
                <a:solidFill>
                  <a:srgbClr val="000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2" name="Title 1"/>
          <p:cNvSpPr>
            <a:spLocks noGrp="1"/>
          </p:cNvSpPr>
          <p:nvPr>
            <p:ph type="title"/>
          </p:nvPr>
        </p:nvSpPr>
        <p:spPr>
          <a:xfrm>
            <a:off x="393192" y="2121408"/>
            <a:ext cx="8366760" cy="749808"/>
          </a:xfrm>
        </p:spPr>
        <p:txBody>
          <a:bodyPr anchor="ctr">
            <a:normAutofit/>
          </a:bodyPr>
          <a:lstStyle>
            <a:lvl1pPr>
              <a:defRPr sz="4000"/>
            </a:lvl1pPr>
          </a:lstStyle>
          <a:p>
            <a:r>
              <a:rPr lang="en-US" smtClean="0"/>
              <a:t>Click to edit Master title style</a:t>
            </a:r>
            <a:endParaRPr lang="en-US" dirty="0"/>
          </a:p>
        </p:txBody>
      </p:sp>
    </p:spTree>
    <p:extLst>
      <p:ext uri="{BB962C8B-B14F-4D97-AF65-F5344CB8AC3E}">
        <p14:creationId xmlns:p14="http://schemas.microsoft.com/office/powerpoint/2010/main" val="147258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KC: True or Fa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2422157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Two Content with Subtitl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90288" y="2195512"/>
            <a:ext cx="4114800" cy="3976688"/>
          </a:xfrm>
        </p:spPr>
        <p:txBody>
          <a:bodyPr/>
          <a:lstStyle/>
          <a:p>
            <a:pPr lvl="0"/>
            <a:r>
              <a:rPr lang="en-US" smtClean="0"/>
              <a:t>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590287" y="1371600"/>
            <a:ext cx="4114800"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75488" y="2195512"/>
            <a:ext cx="4114800" cy="3976688"/>
          </a:xfrm>
        </p:spPr>
        <p:txBody>
          <a:bodyPr/>
          <a:lstStyle/>
          <a:p>
            <a:pPr lvl="0"/>
            <a:r>
              <a:rPr lang="en-US" smtClean="0"/>
              <a:t>Edit Master text styles</a:t>
            </a:r>
          </a:p>
          <a:p>
            <a:pPr lvl="1"/>
            <a:r>
              <a:rPr lang="en-US" smtClean="0"/>
              <a:t>Second level</a:t>
            </a:r>
          </a:p>
          <a:p>
            <a:pPr lvl="2"/>
            <a:r>
              <a:rPr lang="en-US" smtClean="0"/>
              <a:t>Third level</a:t>
            </a:r>
          </a:p>
        </p:txBody>
      </p:sp>
      <p:sp>
        <p:nvSpPr>
          <p:cNvPr id="3" name="Text Placeholder 2"/>
          <p:cNvSpPr>
            <a:spLocks noGrp="1"/>
          </p:cNvSpPr>
          <p:nvPr>
            <p:ph type="body" idx="1"/>
          </p:nvPr>
        </p:nvSpPr>
        <p:spPr>
          <a:xfrm>
            <a:off x="475488" y="1371600"/>
            <a:ext cx="4114800"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 name="Title 1"/>
          <p:cNvSpPr>
            <a:spLocks noGrp="1"/>
          </p:cNvSpPr>
          <p:nvPr>
            <p:ph type="title"/>
          </p:nvPr>
        </p:nvSpPr>
        <p:spPr>
          <a:xfrm>
            <a:off x="393192" y="5866"/>
            <a:ext cx="8366760" cy="96012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44668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and Content">
  <p:cSld name="1_Subtitle and Content">
    <p:spTree>
      <p:nvGrpSpPr>
        <p:cNvPr id="1" name="Shape 37"/>
        <p:cNvGrpSpPr/>
        <p:nvPr/>
      </p:nvGrpSpPr>
      <p:grpSpPr>
        <a:xfrm>
          <a:off x="0" y="0"/>
          <a:ext cx="0" cy="0"/>
          <a:chOff x="0" y="0"/>
          <a:chExt cx="0" cy="0"/>
        </a:xfrm>
      </p:grpSpPr>
      <p:sp>
        <p:nvSpPr>
          <p:cNvPr id="38" name="Google Shape;38;p90"/>
          <p:cNvSpPr txBox="1">
            <a:spLocks noGrp="1"/>
          </p:cNvSpPr>
          <p:nvPr>
            <p:ph type="body" idx="1"/>
          </p:nvPr>
        </p:nvSpPr>
        <p:spPr>
          <a:xfrm>
            <a:off x="457200" y="2011680"/>
            <a:ext cx="8229600" cy="416052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90"/>
          <p:cNvSpPr txBox="1">
            <a:spLocks noGrp="1"/>
          </p:cNvSpPr>
          <p:nvPr>
            <p:ph type="body" idx="2"/>
          </p:nvPr>
        </p:nvSpPr>
        <p:spPr>
          <a:xfrm>
            <a:off x="457200" y="1371600"/>
            <a:ext cx="8229600" cy="640080"/>
          </a:xfrm>
          <a:prstGeom prst="rect">
            <a:avLst/>
          </a:prstGeom>
          <a:noFill/>
          <a:ln>
            <a:noFill/>
          </a:ln>
        </p:spPr>
        <p:txBody>
          <a:bodyPr spcFirstLastPara="1" wrap="square" lIns="91425" tIns="45700" rIns="91425" bIns="45700" anchor="ctr"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90"/>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1087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992" y="1064524"/>
            <a:ext cx="8705088" cy="5189971"/>
          </a:xfrm>
        </p:spPr>
        <p:txBody>
          <a:bodyPr/>
          <a:lstStyle>
            <a:lvl1pPr marL="342900" indent="-342900">
              <a:buClr>
                <a:srgbClr val="1F497D"/>
              </a:buClr>
              <a:buFont typeface="Arial" panose="020B0604020202020204" pitchFamily="34" charset="0"/>
              <a:buChar char="•"/>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14748" y="76757"/>
            <a:ext cx="8125935" cy="623163"/>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custDataLst>
      <p:tags r:id="rId1"/>
    </p:custData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Placeholder 1"/>
          <p:cNvSpPr>
            <a:spLocks noGrp="1"/>
          </p:cNvSpPr>
          <p:nvPr>
            <p:ph type="title"/>
          </p:nvPr>
        </p:nvSpPr>
        <p:spPr>
          <a:xfrm>
            <a:off x="0" y="16208"/>
            <a:ext cx="8227181" cy="850911"/>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custDataLst>
      <p:tags r:id="rId1"/>
    </p:custData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668676" y="2422689"/>
            <a:ext cx="5786324" cy="1979704"/>
          </a:xfrm>
          <a:prstGeom prst="rect">
            <a:avLst/>
          </a:prstGeom>
        </p:spPr>
        <p:txBody>
          <a:bodyPr vert="horz" lIns="91440" tIns="45720" rIns="91440" bIns="45720" rtlCol="0" anchor="ctr">
            <a:normAutofit/>
          </a:bodyPr>
          <a:lstStyle>
            <a:lvl1pPr algn="ctr">
              <a:defRPr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05469"/>
            <a:ext cx="3008313" cy="955847"/>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5469"/>
            <a:ext cx="5111750" cy="5020694"/>
          </a:xfrm>
        </p:spPr>
        <p:txBody>
          <a:bodyPr/>
          <a:lstStyle>
            <a:lvl1pPr>
              <a:defRPr sz="3200"/>
            </a:lvl1pPr>
            <a:lvl2pPr marL="742950" indent="-285750">
              <a:buFont typeface="Arial" panose="020B0604020202020204" pitchFamily="34" charset="0"/>
              <a:buChar char="•"/>
              <a:defRPr sz="2800"/>
            </a:lvl2pPr>
            <a:lvl3pPr marL="1257300" indent="-342900">
              <a:buFont typeface="Arial" panose="020B0604020202020204" pitchFamily="34" charset="0"/>
              <a:buChar char="•"/>
              <a:defRPr sz="2400"/>
            </a:lvl3pPr>
            <a:lvl4pPr marL="1600200" indent="-228600">
              <a:buFont typeface="Wingdings" panose="05000000000000000000" pitchFamily="2" charset="2"/>
              <a:buChar cha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267520"/>
            <a:ext cx="3008313" cy="38586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32763"/>
            <a:ext cx="5486400" cy="35948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9619" y="53872"/>
            <a:ext cx="8684381" cy="850911"/>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flipH="1">
            <a:off x="462638" y="389223"/>
            <a:ext cx="8221476" cy="14700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62638" y="1922278"/>
            <a:ext cx="8221476" cy="45719"/>
          </a:xfrm>
          <a:prstGeom prst="rect">
            <a:avLst/>
          </a:prstGeom>
          <a:solidFill>
            <a:srgbClr val="1E43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9144000" cy="1969842"/>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462639" y="396702"/>
            <a:ext cx="8221476" cy="1470025"/>
          </a:xfrm>
        </p:spPr>
        <p:txBody>
          <a:bodyPr/>
          <a:lstStyle>
            <a:lvl1pPr>
              <a:defRPr b="1">
                <a:solidFill>
                  <a:srgbClr val="FFFFFF"/>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3" name="Subtitle 2"/>
          <p:cNvSpPr>
            <a:spLocks noGrp="1"/>
          </p:cNvSpPr>
          <p:nvPr>
            <p:ph type="subTitle" idx="1"/>
          </p:nvPr>
        </p:nvSpPr>
        <p:spPr>
          <a:xfrm>
            <a:off x="462639" y="2045143"/>
            <a:ext cx="8221476" cy="410896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asic &quot;takeaway&quot;/quot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782652" y="1135345"/>
            <a:ext cx="6297848" cy="4875229"/>
          </a:xfrm>
          <a:prstGeom prst="rect">
            <a:avLst/>
          </a:prstGeom>
        </p:spPr>
        <p:txBody>
          <a:bodyPr vert="horz" lIns="91440" tIns="45720" rIns="91440" bIns="45720" rtlCol="0">
            <a:normAutofit/>
          </a:bodyPr>
          <a:lstStyle>
            <a:lvl1pPr>
              <a:defRPr lang="en-US" dirty="0" smtClean="0">
                <a:solidFill>
                  <a:schemeClr val="bg1"/>
                </a:solidFill>
              </a:defRPr>
            </a:lvl1pPr>
          </a:lstStyle>
          <a:p>
            <a:pPr lvl="0"/>
            <a:r>
              <a:rPr lang="en-US" dirty="0"/>
              <a:t>Click to add your main point or basic “takeaway” </a:t>
            </a:r>
          </a:p>
        </p:txBody>
      </p:sp>
      <p:sp>
        <p:nvSpPr>
          <p:cNvPr id="11"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smtClean="0"/>
              <a:t>Click to edit Master title style</a:t>
            </a:r>
            <a:endParaRPr lang="en-US" dirty="0"/>
          </a:p>
        </p:txBody>
      </p:sp>
      <p:sp>
        <p:nvSpPr>
          <p:cNvPr id="12" name="Rectangle 11"/>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Rectangle 6"/>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ectangle 9"/>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Rectangle 14"/>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7" name="Rectangle 16"/>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9" name="Rectangle 18"/>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2" name="Text Placeholder 11"/>
          <p:cNvSpPr txBox="1">
            <a:spLocks/>
          </p:cNvSpPr>
          <p:nvPr/>
        </p:nvSpPr>
        <p:spPr>
          <a:xfrm>
            <a:off x="2911570" y="6338718"/>
            <a:ext cx="5410666"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sz="1050" b="0" dirty="0">
              <a:solidFill>
                <a:prstClr val="white"/>
              </a:solidFill>
            </a:endParaRPr>
          </a:p>
        </p:txBody>
      </p:sp>
    </p:spTree>
    <p:custDataLst>
      <p:tags r:id="rId1"/>
    </p:custDataLst>
    <p:extLst>
      <p:ext uri="{BB962C8B-B14F-4D97-AF65-F5344CB8AC3E}">
        <p14:creationId xmlns:p14="http://schemas.microsoft.com/office/powerpoint/2010/main" val="12920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2385875" y="6377089"/>
            <a:ext cx="6758125" cy="502920"/>
          </a:xfrm>
          <a:prstGeom prst="rect">
            <a:avLst/>
          </a:prstGeom>
          <a:solidFill>
            <a:srgbClr val="1D5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93576" y="131821"/>
            <a:ext cx="8750424" cy="850911"/>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9619" y="1381512"/>
            <a:ext cx="8227181" cy="474465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UCI14_UCPath_W.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430043" y="6469276"/>
            <a:ext cx="2279067" cy="299660"/>
          </a:xfrm>
          <a:prstGeom prst="rect">
            <a:avLst/>
          </a:prstGeom>
        </p:spPr>
      </p:pic>
      <p:sp>
        <p:nvSpPr>
          <p:cNvPr id="5" name="TextBox 4"/>
          <p:cNvSpPr txBox="1"/>
          <p:nvPr userDrawn="1"/>
        </p:nvSpPr>
        <p:spPr>
          <a:xfrm>
            <a:off x="5709110" y="6344166"/>
            <a:ext cx="2557965" cy="553998"/>
          </a:xfrm>
          <a:prstGeom prst="rect">
            <a:avLst/>
          </a:prstGeom>
          <a:noFill/>
        </p:spPr>
        <p:txBody>
          <a:bodyPr wrap="square" rtlCol="0">
            <a:spAutoFit/>
          </a:bodyPr>
          <a:lstStyle/>
          <a:p>
            <a:r>
              <a:rPr lang="en-US" sz="28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3000" b="1" i="0" u="none" baseline="0" dirty="0">
                <a:solidFill>
                  <a:schemeClr val="bg1"/>
                </a:solidFill>
                <a:latin typeface="Verdana" panose="020B0604030504040204" pitchFamily="34" charset="0"/>
                <a:ea typeface="Verdana" panose="020B0604030504040204" pitchFamily="34" charset="0"/>
                <a:cs typeface="Verdana" panose="020B0604030504040204" pitchFamily="34" charset="0"/>
              </a:rPr>
              <a:t>Training</a:t>
            </a:r>
          </a:p>
        </p:txBody>
      </p:sp>
      <p:cxnSp>
        <p:nvCxnSpPr>
          <p:cNvPr id="12" name="Straight Connector 11"/>
          <p:cNvCxnSpPr/>
          <p:nvPr userDrawn="1"/>
        </p:nvCxnSpPr>
        <p:spPr>
          <a:xfrm>
            <a:off x="0" y="948654"/>
            <a:ext cx="9144000" cy="0"/>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Slide Number Placeholder 4"/>
          <p:cNvSpPr txBox="1">
            <a:spLocks/>
          </p:cNvSpPr>
          <p:nvPr userDrawn="1"/>
        </p:nvSpPr>
        <p:spPr>
          <a:xfrm>
            <a:off x="8480254" y="6438001"/>
            <a:ext cx="549608" cy="3622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3D49D0-3318-4167-8E42-CD520D3A3E07}" type="slidenum">
              <a:rPr lang="en-US" b="1" smtClean="0">
                <a:solidFill>
                  <a:schemeClr val="bg1"/>
                </a:solidFill>
              </a:rPr>
              <a:pPr/>
              <a:t>‹#›</a:t>
            </a:fld>
            <a:endParaRPr lang="en-US" b="1" dirty="0">
              <a:solidFill>
                <a:schemeClr val="bg1"/>
              </a:solidFill>
            </a:endParaRPr>
          </a:p>
        </p:txBody>
      </p:sp>
      <p:pic>
        <p:nvPicPr>
          <p:cNvPr id="17" name="Picture 16"/>
          <p:cNvPicPr>
            <a:picLocks noChangeAspect="1"/>
          </p:cNvPicPr>
          <p:nvPr userDrawn="1"/>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735547"/>
            <a:ext cx="9144000" cy="790079"/>
          </a:xfrm>
          <a:prstGeom prst="rect">
            <a:avLst/>
          </a:prstGeom>
        </p:spPr>
      </p:pic>
      <p:sp>
        <p:nvSpPr>
          <p:cNvPr id="16" name="Rectangle 15"/>
          <p:cNvSpPr/>
          <p:nvPr userDrawn="1"/>
        </p:nvSpPr>
        <p:spPr>
          <a:xfrm>
            <a:off x="-12879" y="6368077"/>
            <a:ext cx="2401237" cy="50292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F9D6CBB-0C17-42C6-92A5-641BE29A50D7}"/>
              </a:ext>
            </a:extLst>
          </p:cNvPr>
          <p:cNvPicPr>
            <a:picLocks noChangeAspect="1"/>
          </p:cNvPicPr>
          <p:nvPr userDrawn="1"/>
        </p:nvPicPr>
        <p:blipFill>
          <a:blip r:embed="rId22">
            <a:extLst>
              <a:ext uri="{BEBA8EAE-BF5A-486C-A8C5-ECC9F3942E4B}">
                <a14:imgProps xmlns:a14="http://schemas.microsoft.com/office/drawing/2010/main">
                  <a14:imgLayer r:embed="rId23">
                    <a14:imgEffect>
                      <a14:artisticCement/>
                    </a14:imgEffect>
                  </a14:imgLayer>
                </a14:imgProps>
              </a:ext>
            </a:extLst>
          </a:blip>
          <a:stretch>
            <a:fillRect/>
          </a:stretch>
        </p:blipFill>
        <p:spPr>
          <a:xfrm>
            <a:off x="962552" y="6373472"/>
            <a:ext cx="502920" cy="502920"/>
          </a:xfrm>
          <a:prstGeom prst="rect">
            <a:avLst/>
          </a:prstGeom>
        </p:spPr>
      </p:pic>
    </p:spTree>
    <p:custDataLst>
      <p:tags r:id="rId19"/>
    </p:custDataLst>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54" r:id="rId4"/>
    <p:sldLayoutId id="2147483656" r:id="rId5"/>
    <p:sldLayoutId id="2147483657" r:id="rId6"/>
    <p:sldLayoutId id="2147483658" r:id="rId7"/>
    <p:sldLayoutId id="2147483649" r:id="rId8"/>
    <p:sldLayoutId id="2147483691" r:id="rId9"/>
    <p:sldLayoutId id="2147483692" r:id="rId10"/>
    <p:sldLayoutId id="2147483693" r:id="rId11"/>
    <p:sldLayoutId id="2147483694" r:id="rId12"/>
    <p:sldLayoutId id="2147483696" r:id="rId13"/>
    <p:sldLayoutId id="2147483697" r:id="rId14"/>
    <p:sldLayoutId id="2147483698" r:id="rId15"/>
    <p:sldLayoutId id="2147483699" r:id="rId16"/>
    <p:sldLayoutId id="2147483700" r:id="rId17"/>
  </p:sldLayoutIdLst>
  <p:timing>
    <p:tnLst>
      <p:par>
        <p:cTn id="1" dur="indefinite" restart="never" nodeType="tmRoot"/>
      </p:par>
    </p:tnLst>
  </p:timing>
  <p:hf hdr="0" ftr="0" dt="0"/>
  <p:txStyles>
    <p:titleStyle>
      <a:lvl1pPr algn="l" defTabSz="457200" rtl="0" eaLnBrk="1" latinLnBrk="0" hangingPunct="1">
        <a:spcBef>
          <a:spcPct val="0"/>
        </a:spcBef>
        <a:buNone/>
        <a:defRPr lang="en-US" sz="4000" b="0" i="0" u="none" kern="1200" baseline="0" dirty="0">
          <a:solidFill>
            <a:srgbClr val="000000"/>
          </a:solidFill>
          <a:latin typeface="Arial Black" panose="020B0A04020102020204" pitchFamily="34" charset="0"/>
          <a:ea typeface="Verdana" panose="020B0604030504040204" pitchFamily="34" charset="0"/>
          <a:cs typeface="Verdana" panose="020B060403050404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29.xml"/><Relationship Id="rId5" Type="http://schemas.openxmlformats.org/officeDocument/2006/relationships/image" Target="../media/image6.jpg"/><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14.xml"/><Relationship Id="rId7" Type="http://schemas.openxmlformats.org/officeDocument/2006/relationships/diagramQuickStyle" Target="../diagrams/quickStyle3.xml"/><Relationship Id="rId2" Type="http://schemas.openxmlformats.org/officeDocument/2006/relationships/slideLayout" Target="../slideLayouts/slideLayout11.xml"/><Relationship Id="rId1" Type="http://schemas.openxmlformats.org/officeDocument/2006/relationships/tags" Target="../tags/tag30.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1.pn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3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16.xml"/><Relationship Id="rId1" Type="http://schemas.openxmlformats.org/officeDocument/2006/relationships/tags" Target="../tags/tag16.xm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34.xml"/><Relationship Id="rId5" Type="http://schemas.microsoft.com/office/2007/relationships/hdphoto" Target="../media/hdphoto3.wdp"/><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38.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39.xml"/><Relationship Id="rId5" Type="http://schemas.openxmlformats.org/officeDocument/2006/relationships/comments" Target="../comments/comment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40.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41.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42.xml"/><Relationship Id="rId5" Type="http://schemas.openxmlformats.org/officeDocument/2006/relationships/image" Target="../media/image6.jpg"/><Relationship Id="rId4" Type="http://schemas.openxmlformats.org/officeDocument/2006/relationships/slide" Target="slide5.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27.xml"/><Relationship Id="rId7" Type="http://schemas.openxmlformats.org/officeDocument/2006/relationships/diagramQuickStyle" Target="../diagrams/quickStyle5.xml"/><Relationship Id="rId2" Type="http://schemas.openxmlformats.org/officeDocument/2006/relationships/slideLayout" Target="../slideLayouts/slideLayout11.xml"/><Relationship Id="rId1" Type="http://schemas.openxmlformats.org/officeDocument/2006/relationships/tags" Target="../tags/tag4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1.png"/><Relationship Id="rId9" Type="http://schemas.microsoft.com/office/2007/relationships/diagramDrawing" Target="../diagrams/drawin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9.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46.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7.xml"/><Relationship Id="rId5" Type="http://schemas.microsoft.com/office/2007/relationships/hdphoto" Target="../media/hdphoto4.wdp"/><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8.xml"/><Relationship Id="rId5" Type="http://schemas.microsoft.com/office/2007/relationships/hdphoto" Target="../media/hdphoto5.wdp"/><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49.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50.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5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xml"/><Relationship Id="rId1" Type="http://schemas.openxmlformats.org/officeDocument/2006/relationships/tags" Target="../tags/tag5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18.xml"/><Relationship Id="rId5" Type="http://schemas.microsoft.com/office/2007/relationships/hdphoto" Target="../media/hdphoto2.wdp"/><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tags" Target="../tags/tag55.xml"/><Relationship Id="rId5" Type="http://schemas.openxmlformats.org/officeDocument/2006/relationships/image" Target="../media/image6.jpg"/><Relationship Id="rId4" Type="http://schemas.openxmlformats.org/officeDocument/2006/relationships/slide" Target="slide5.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notesSlide" Target="../notesSlides/notesSlide40.xml"/><Relationship Id="rId7" Type="http://schemas.openxmlformats.org/officeDocument/2006/relationships/diagramQuickStyle" Target="../diagrams/quickStyle7.xml"/><Relationship Id="rId2" Type="http://schemas.openxmlformats.org/officeDocument/2006/relationships/slideLayout" Target="../slideLayouts/slideLayout11.xml"/><Relationship Id="rId1" Type="http://schemas.openxmlformats.org/officeDocument/2006/relationships/tags" Target="../tags/tag56.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1.png"/><Relationship Id="rId9" Type="http://schemas.microsoft.com/office/2007/relationships/diagramDrawing" Target="../diagrams/drawing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9.xml"/><Relationship Id="rId5" Type="http://schemas.microsoft.com/office/2007/relationships/hdphoto" Target="../media/hdphoto6.wdp"/><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18.pn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4.xml"/><Relationship Id="rId1" Type="http://schemas.openxmlformats.org/officeDocument/2006/relationships/tags" Target="../tags/tag64.xml"/><Relationship Id="rId4" Type="http://schemas.openxmlformats.org/officeDocument/2006/relationships/image" Target="../media/image34.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tags" Target="../tags/tag66.xml"/><Relationship Id="rId4" Type="http://schemas.openxmlformats.org/officeDocument/2006/relationships/hyperlink" Target="https://sp.ucop.edu/sites/ucpathhelp/LocationUsers/LOCplayer/data/toc.html"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tags" Target="../tags/tag67.xml"/><Relationship Id="rId6" Type="http://schemas.openxmlformats.org/officeDocument/2006/relationships/image" Target="../media/image36.png"/><Relationship Id="rId5" Type="http://schemas.openxmlformats.org/officeDocument/2006/relationships/hyperlink" Target="ucpath.uci.edu" TargetMode="External"/><Relationship Id="rId4" Type="http://schemas.openxmlformats.org/officeDocument/2006/relationships/hyperlink" Target="https://sp.ucop.edu/sites/ucpathhelp/LocationUsers/LOCplayer/data/toc.html" TargetMode="Externa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14.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22.xml"/><Relationship Id="rId5" Type="http://schemas.openxmlformats.org/officeDocument/2006/relationships/image" Target="../media/image6.jp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7.xml"/><Relationship Id="rId7" Type="http://schemas.openxmlformats.org/officeDocument/2006/relationships/diagramQuickStyle" Target="../diagrams/quickStyle2.xml"/><Relationship Id="rId2" Type="http://schemas.openxmlformats.org/officeDocument/2006/relationships/slideLayout" Target="../slideLayouts/slideLayout11.xml"/><Relationship Id="rId1" Type="http://schemas.openxmlformats.org/officeDocument/2006/relationships/tags" Target="../tags/tag2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1.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1628" y="2748914"/>
            <a:ext cx="8293395" cy="2173960"/>
          </a:xfrm>
        </p:spPr>
        <p:txBody>
          <a:bodyPr>
            <a:normAutofit fontScale="90000"/>
          </a:bodyPr>
          <a:lstStyle/>
          <a:p>
            <a:r>
              <a:rPr lang="en-US" sz="6100" dirty="0" smtClean="0">
                <a:latin typeface="Yu Gothic Medium" panose="020B0500000000000000" pitchFamily="34" charset="-128"/>
                <a:ea typeface="Yu Gothic Medium" panose="020B0500000000000000" pitchFamily="34" charset="-128"/>
              </a:rPr>
              <a:t>Budget Distribution</a:t>
            </a:r>
            <a:br>
              <a:rPr lang="en-US" sz="6100" dirty="0" smtClean="0">
                <a:latin typeface="Yu Gothic Medium" panose="020B0500000000000000" pitchFamily="34" charset="-128"/>
                <a:ea typeface="Yu Gothic Medium" panose="020B0500000000000000" pitchFamily="34" charset="-128"/>
              </a:rPr>
            </a:br>
            <a:r>
              <a:rPr lang="en-US" sz="6100" dirty="0">
                <a:latin typeface="Yu Gothic Medium" panose="020B0500000000000000" pitchFamily="34" charset="-128"/>
                <a:ea typeface="Yu Gothic Medium" panose="020B0500000000000000" pitchFamily="34" charset="-128"/>
              </a:rPr>
              <a:t/>
            </a:r>
            <a:br>
              <a:rPr lang="en-US" sz="6100" dirty="0">
                <a:latin typeface="Yu Gothic Medium" panose="020B0500000000000000" pitchFamily="34" charset="-128"/>
                <a:ea typeface="Yu Gothic Medium" panose="020B0500000000000000" pitchFamily="34" charset="-128"/>
              </a:rPr>
            </a:br>
            <a:r>
              <a:rPr lang="en-US" sz="3600" dirty="0">
                <a:solidFill>
                  <a:schemeClr val="tx1">
                    <a:lumMod val="65000"/>
                    <a:lumOff val="35000"/>
                  </a:schemeClr>
                </a:solidFill>
                <a:effectLst>
                  <a:outerShdw blurRad="38100" dist="38100" dir="2700000" algn="tl">
                    <a:srgbClr val="000000">
                      <a:alpha val="43137"/>
                    </a:srgbClr>
                  </a:outerShdw>
                </a:effectLst>
                <a:latin typeface="Yu Gothic Medium" panose="020B0500000000000000" pitchFamily="34" charset="-128"/>
                <a:ea typeface="Yu Gothic Medium" panose="020B0500000000000000" pitchFamily="34" charset="-128"/>
              </a:rPr>
              <a:t>Ensure you have your phone or fob for the </a:t>
            </a:r>
            <a:br>
              <a:rPr lang="en-US" sz="3600" dirty="0">
                <a:solidFill>
                  <a:schemeClr val="tx1">
                    <a:lumMod val="65000"/>
                    <a:lumOff val="35000"/>
                  </a:schemeClr>
                </a:solidFill>
                <a:effectLst>
                  <a:outerShdw blurRad="38100" dist="38100" dir="2700000" algn="tl">
                    <a:srgbClr val="000000">
                      <a:alpha val="43137"/>
                    </a:srgbClr>
                  </a:outerShdw>
                </a:effectLst>
                <a:latin typeface="Yu Gothic Medium" panose="020B0500000000000000" pitchFamily="34" charset="-128"/>
                <a:ea typeface="Yu Gothic Medium" panose="020B0500000000000000" pitchFamily="34" charset="-128"/>
              </a:rPr>
            </a:br>
            <a:r>
              <a:rPr lang="en-US" sz="3600" dirty="0">
                <a:solidFill>
                  <a:schemeClr val="tx1">
                    <a:lumMod val="65000"/>
                    <a:lumOff val="35000"/>
                  </a:schemeClr>
                </a:solidFill>
                <a:effectLst>
                  <a:outerShdw blurRad="38100" dist="38100" dir="2700000" algn="tl">
                    <a:srgbClr val="000000">
                      <a:alpha val="43137"/>
                    </a:srgbClr>
                  </a:outerShdw>
                </a:effectLst>
                <a:latin typeface="Yu Gothic Medium" panose="020B0500000000000000" pitchFamily="34" charset="-128"/>
                <a:ea typeface="Yu Gothic Medium" panose="020B0500000000000000" pitchFamily="34" charset="-128"/>
              </a:rPr>
              <a:t>Duo Mobile multi-factor authentication</a:t>
            </a:r>
            <a:endParaRPr lang="en-US" b="0" dirty="0">
              <a:solidFill>
                <a:schemeClr val="tx1">
                  <a:lumMod val="65000"/>
                  <a:lumOff val="35000"/>
                </a:schemeClr>
              </a:solidFill>
              <a:effectLst>
                <a:outerShdw blurRad="38100" dist="38100" dir="2700000" algn="tl">
                  <a:srgbClr val="000000">
                    <a:alpha val="43137"/>
                  </a:srgbClr>
                </a:outerShdw>
              </a:effectLst>
              <a:latin typeface="Yu Gothic Medium" panose="020B0500000000000000" pitchFamily="34" charset="-128"/>
              <a:ea typeface="Yu Gothic Medium" panose="020B0500000000000000" pitchFamily="34" charset="-128"/>
            </a:endParaRPr>
          </a:p>
        </p:txBody>
      </p:sp>
    </p:spTree>
    <p:custDataLst>
      <p:tags r:id="rId1"/>
    </p:custDataLst>
    <p:extLst>
      <p:ext uri="{BB962C8B-B14F-4D97-AF65-F5344CB8AC3E}">
        <p14:creationId xmlns:p14="http://schemas.microsoft.com/office/powerpoint/2010/main" val="467324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3C303-7E8F-4902-AF51-008B2F31701F}"/>
              </a:ext>
            </a:extLst>
          </p:cNvPr>
          <p:cNvSpPr>
            <a:spLocks noGrp="1"/>
          </p:cNvSpPr>
          <p:nvPr>
            <p:ph type="title"/>
          </p:nvPr>
        </p:nvSpPr>
        <p:spPr>
          <a:xfrm>
            <a:off x="246760" y="145008"/>
            <a:ext cx="8125935" cy="623163"/>
          </a:xfrm>
        </p:spPr>
        <p:txBody>
          <a:bodyPr>
            <a:normAutofit fontScale="90000"/>
          </a:bodyPr>
          <a:lstStyle/>
          <a:p>
            <a:r>
              <a:rPr lang="en-US" dirty="0">
                <a:solidFill>
                  <a:schemeClr val="tx1"/>
                </a:solidFill>
                <a:latin typeface="Arial Black" panose="020B0A04020102020204" pitchFamily="34" charset="0"/>
              </a:rPr>
              <a:t>Budget Distribution Overview</a:t>
            </a:r>
          </a:p>
        </p:txBody>
      </p:sp>
      <p:sp>
        <p:nvSpPr>
          <p:cNvPr id="2" name="Content Placeholder 1">
            <a:extLst>
              <a:ext uri="{FF2B5EF4-FFF2-40B4-BE49-F238E27FC236}">
                <a16:creationId xmlns:a16="http://schemas.microsoft.com/office/drawing/2014/main" id="{E51EFE42-7DB6-4CD8-B1ED-D85E0B2BE79A}"/>
              </a:ext>
            </a:extLst>
          </p:cNvPr>
          <p:cNvSpPr>
            <a:spLocks noGrp="1"/>
          </p:cNvSpPr>
          <p:nvPr>
            <p:ph sz="half" idx="4294967295"/>
          </p:nvPr>
        </p:nvSpPr>
        <p:spPr>
          <a:xfrm>
            <a:off x="204545" y="1055706"/>
            <a:ext cx="8662734" cy="4726115"/>
          </a:xfrm>
        </p:spPr>
        <p:txBody>
          <a:bodyPr>
            <a:noAutofit/>
          </a:bodyPr>
          <a:lstStyle/>
          <a:p>
            <a:r>
              <a:rPr lang="en-US" sz="2200" dirty="0"/>
              <a:t>Permanently funded positions require a budget and must be accounted for on the Staffing </a:t>
            </a:r>
            <a:r>
              <a:rPr lang="en-US" sz="2200" dirty="0" smtClean="0"/>
              <a:t>List</a:t>
            </a:r>
            <a:r>
              <a:rPr lang="en-US" sz="2200" dirty="0"/>
              <a:t> </a:t>
            </a:r>
            <a:r>
              <a:rPr lang="en-US" sz="2200" dirty="0" smtClean="0"/>
              <a:t>which comes from the Kuali Budget Module (KBM).</a:t>
            </a:r>
            <a:endParaRPr lang="en-US" sz="2200" dirty="0"/>
          </a:p>
          <a:p>
            <a:pPr>
              <a:spcBef>
                <a:spcPts val="1200"/>
              </a:spcBef>
            </a:pPr>
            <a:r>
              <a:rPr lang="en-US" sz="2200" dirty="0"/>
              <a:t>The </a:t>
            </a:r>
            <a:r>
              <a:rPr lang="en-US" sz="2200" b="1" dirty="0"/>
              <a:t>Budget Distribution</a:t>
            </a:r>
            <a:r>
              <a:rPr lang="en-US" sz="2200" dirty="0"/>
              <a:t> page is used to manage </a:t>
            </a:r>
            <a:r>
              <a:rPr lang="en-US" sz="2200" dirty="0" smtClean="0"/>
              <a:t>the </a:t>
            </a:r>
            <a:r>
              <a:rPr lang="en-US" sz="2200" dirty="0"/>
              <a:t>Filled and </a:t>
            </a:r>
            <a:r>
              <a:rPr lang="en-US" sz="2200" dirty="0" smtClean="0"/>
              <a:t>Vacant (Open Provision) Positions that </a:t>
            </a:r>
            <a:r>
              <a:rPr lang="en-US" sz="2200" dirty="0"/>
              <a:t>appear on the Staffing List.</a:t>
            </a:r>
          </a:p>
          <a:p>
            <a:pPr>
              <a:spcBef>
                <a:spcPts val="1200"/>
              </a:spcBef>
            </a:pPr>
            <a:r>
              <a:rPr lang="en-US" sz="2200" b="1" dirty="0"/>
              <a:t>Open </a:t>
            </a:r>
            <a:r>
              <a:rPr lang="en-US" sz="2200" b="1" dirty="0" smtClean="0"/>
              <a:t>Provisions/Vacant Positions </a:t>
            </a:r>
            <a:r>
              <a:rPr lang="en-US" sz="2200" dirty="0"/>
              <a:t>serve as a placeholder for unfilled positions on the Staffing List.</a:t>
            </a:r>
          </a:p>
          <a:p>
            <a:pPr>
              <a:spcBef>
                <a:spcPts val="1200"/>
              </a:spcBef>
            </a:pPr>
            <a:r>
              <a:rPr lang="en-US" sz="2200" dirty="0"/>
              <a:t>Locations must continue to maintain a balanced Staffing List between UCPath and their Budget System for </a:t>
            </a:r>
            <a:r>
              <a:rPr lang="en-US" sz="2200" dirty="0" smtClean="0"/>
              <a:t>permanently </a:t>
            </a:r>
            <a:r>
              <a:rPr lang="en-US" sz="2200" dirty="0"/>
              <a:t>f</a:t>
            </a:r>
            <a:r>
              <a:rPr lang="en-US" sz="2200" dirty="0" smtClean="0"/>
              <a:t>unded </a:t>
            </a:r>
            <a:r>
              <a:rPr lang="en-US" sz="2200" dirty="0"/>
              <a:t>p</a:t>
            </a:r>
            <a:r>
              <a:rPr lang="en-US" sz="2200" dirty="0" smtClean="0"/>
              <a:t>ositions.</a:t>
            </a:r>
            <a:endParaRPr lang="en-US" sz="2200" dirty="0"/>
          </a:p>
        </p:txBody>
      </p:sp>
      <p:pic>
        <p:nvPicPr>
          <p:cNvPr id="5" name="Picture 4" descr="File:Balance icon.svg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155" y="4824918"/>
            <a:ext cx="2102239" cy="1445325"/>
          </a:xfrm>
          <a:prstGeom prst="rect">
            <a:avLst/>
          </a:prstGeom>
        </p:spPr>
      </p:pic>
    </p:spTree>
    <p:custDataLst>
      <p:tags r:id="rId1"/>
    </p:custDataLst>
    <p:extLst>
      <p:ext uri="{BB962C8B-B14F-4D97-AF65-F5344CB8AC3E}">
        <p14:creationId xmlns:p14="http://schemas.microsoft.com/office/powerpoint/2010/main" val="249448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3C303-7E8F-4902-AF51-008B2F31701F}"/>
              </a:ext>
            </a:extLst>
          </p:cNvPr>
          <p:cNvSpPr>
            <a:spLocks noGrp="1"/>
          </p:cNvSpPr>
          <p:nvPr>
            <p:ph type="title"/>
          </p:nvPr>
        </p:nvSpPr>
        <p:spPr>
          <a:xfrm>
            <a:off x="246760" y="145008"/>
            <a:ext cx="8125935" cy="623163"/>
          </a:xfrm>
        </p:spPr>
        <p:txBody>
          <a:bodyPr>
            <a:normAutofit fontScale="90000"/>
          </a:bodyPr>
          <a:lstStyle/>
          <a:p>
            <a:r>
              <a:rPr lang="en-US" dirty="0">
                <a:solidFill>
                  <a:schemeClr val="tx1"/>
                </a:solidFill>
                <a:latin typeface="Arial Black" panose="020B0A04020102020204" pitchFamily="34" charset="0"/>
              </a:rPr>
              <a:t>Budget Distribution </a:t>
            </a:r>
            <a:r>
              <a:rPr lang="en-US" dirty="0" smtClean="0">
                <a:solidFill>
                  <a:schemeClr val="tx1"/>
                </a:solidFill>
                <a:latin typeface="Arial Black" panose="020B0A04020102020204" pitchFamily="34" charset="0"/>
              </a:rPr>
              <a:t>Overview</a:t>
            </a:r>
            <a:endParaRPr lang="en-US" dirty="0">
              <a:solidFill>
                <a:schemeClr val="tx1"/>
              </a:solidFill>
              <a:latin typeface="Arial Black" panose="020B0A04020102020204" pitchFamily="34" charset="0"/>
            </a:endParaRPr>
          </a:p>
        </p:txBody>
      </p:sp>
      <p:sp>
        <p:nvSpPr>
          <p:cNvPr id="2" name="Content Placeholder 1">
            <a:extLst>
              <a:ext uri="{FF2B5EF4-FFF2-40B4-BE49-F238E27FC236}">
                <a16:creationId xmlns:a16="http://schemas.microsoft.com/office/drawing/2014/main" id="{E51EFE42-7DB6-4CD8-B1ED-D85E0B2BE79A}"/>
              </a:ext>
            </a:extLst>
          </p:cNvPr>
          <p:cNvSpPr>
            <a:spLocks noGrp="1"/>
          </p:cNvSpPr>
          <p:nvPr>
            <p:ph sz="half" idx="4294967295"/>
          </p:nvPr>
        </p:nvSpPr>
        <p:spPr>
          <a:xfrm>
            <a:off x="204545" y="1055707"/>
            <a:ext cx="8662734" cy="1946286"/>
          </a:xfrm>
        </p:spPr>
        <p:txBody>
          <a:bodyPr>
            <a:noAutofit/>
          </a:bodyPr>
          <a:lstStyle/>
          <a:p>
            <a:pPr marL="0" indent="0">
              <a:buNone/>
            </a:pPr>
            <a:r>
              <a:rPr lang="en-US" sz="2400" dirty="0" smtClean="0"/>
              <a:t>The </a:t>
            </a:r>
            <a:r>
              <a:rPr lang="en-US" sz="2400" b="1" dirty="0" smtClean="0"/>
              <a:t>Budget Distribution </a:t>
            </a:r>
            <a:r>
              <a:rPr lang="en-US" sz="2400" dirty="0" smtClean="0"/>
              <a:t>page stores the position </a:t>
            </a:r>
            <a:r>
              <a:rPr lang="en-US" sz="2400" u="sng" dirty="0" smtClean="0"/>
              <a:t>budget amount</a:t>
            </a:r>
            <a:r>
              <a:rPr lang="en-US" sz="2400" dirty="0" smtClean="0"/>
              <a:t> and position </a:t>
            </a:r>
            <a:r>
              <a:rPr lang="en-US" sz="2400" u="sng" dirty="0" smtClean="0"/>
              <a:t>budget distribution</a:t>
            </a:r>
            <a:r>
              <a:rPr lang="en-US" sz="2400" dirty="0" smtClean="0"/>
              <a:t> (accounting).</a:t>
            </a:r>
          </a:p>
          <a:p>
            <a:pPr>
              <a:spcBef>
                <a:spcPts val="1200"/>
              </a:spcBef>
            </a:pPr>
            <a:r>
              <a:rPr lang="en-US" sz="2000" dirty="0" smtClean="0"/>
              <a:t>This page can be accessed directly from a link on the Funding Entry page.</a:t>
            </a:r>
            <a:endParaRPr lang="en-US" sz="2000" dirty="0"/>
          </a:p>
        </p:txBody>
      </p:sp>
      <p:pic>
        <p:nvPicPr>
          <p:cNvPr id="7" name="Picture 6"/>
          <p:cNvPicPr>
            <a:picLocks noChangeAspect="1"/>
          </p:cNvPicPr>
          <p:nvPr/>
        </p:nvPicPr>
        <p:blipFill>
          <a:blip r:embed="rId4"/>
          <a:stretch>
            <a:fillRect/>
          </a:stretch>
        </p:blipFill>
        <p:spPr>
          <a:xfrm>
            <a:off x="246760" y="2493573"/>
            <a:ext cx="8620519" cy="3807725"/>
          </a:xfrm>
          <a:prstGeom prst="rect">
            <a:avLst/>
          </a:prstGeom>
          <a:ln>
            <a:solidFill>
              <a:schemeClr val="tx1">
                <a:lumMod val="65000"/>
                <a:lumOff val="35000"/>
              </a:schemeClr>
            </a:solidFill>
          </a:ln>
        </p:spPr>
      </p:pic>
      <p:grpSp>
        <p:nvGrpSpPr>
          <p:cNvPr id="12" name="Group 11"/>
          <p:cNvGrpSpPr/>
          <p:nvPr/>
        </p:nvGrpSpPr>
        <p:grpSpPr>
          <a:xfrm>
            <a:off x="204545" y="2417218"/>
            <a:ext cx="8885705" cy="3930238"/>
            <a:chOff x="236169" y="1349305"/>
            <a:chExt cx="8885705" cy="3930238"/>
          </a:xfrm>
        </p:grpSpPr>
        <p:grpSp>
          <p:nvGrpSpPr>
            <p:cNvPr id="6" name="Group 5"/>
            <p:cNvGrpSpPr/>
            <p:nvPr/>
          </p:nvGrpSpPr>
          <p:grpSpPr>
            <a:xfrm>
              <a:off x="236169" y="1349305"/>
              <a:ext cx="8885705" cy="3930238"/>
              <a:chOff x="537603" y="2573514"/>
              <a:chExt cx="8044421" cy="3629296"/>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603" y="2573514"/>
                <a:ext cx="8044421" cy="3629296"/>
              </a:xfrm>
              <a:prstGeom prst="rect">
                <a:avLst/>
              </a:prstGeom>
            </p:spPr>
          </p:pic>
          <p:sp>
            <p:nvSpPr>
              <p:cNvPr id="3" name="Rectangle 2"/>
              <p:cNvSpPr/>
              <p:nvPr/>
            </p:nvSpPr>
            <p:spPr>
              <a:xfrm>
                <a:off x="4405990" y="5778416"/>
                <a:ext cx="1123510" cy="30834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 name="Straight Arrow Connector 8"/>
            <p:cNvCxnSpPr/>
            <p:nvPr/>
          </p:nvCxnSpPr>
          <p:spPr>
            <a:xfrm>
              <a:off x="5092996" y="2885030"/>
              <a:ext cx="0" cy="1871330"/>
            </a:xfrm>
            <a:prstGeom prst="straightConnector1">
              <a:avLst/>
            </a:prstGeom>
            <a:ln w="1111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683586" y="2278989"/>
              <a:ext cx="2892056" cy="584775"/>
            </a:xfrm>
            <a:prstGeom prst="rect">
              <a:avLst/>
            </a:prstGeom>
            <a:solidFill>
              <a:srgbClr val="FFFF00"/>
            </a:solidFill>
            <a:ln w="19050">
              <a:solidFill>
                <a:srgbClr val="1D579B"/>
              </a:solidFill>
            </a:ln>
          </p:spPr>
          <p:txBody>
            <a:bodyPr wrap="square" rtlCol="0">
              <a:spAutoFit/>
            </a:bodyPr>
            <a:lstStyle/>
            <a:p>
              <a:pPr algn="ctr"/>
              <a:r>
                <a:rPr lang="en-US" sz="1600" dirty="0" smtClean="0"/>
                <a:t>Link to Budget Distribution page from the Funding Entry page</a:t>
              </a:r>
              <a:endParaRPr lang="en-US" sz="1600" dirty="0"/>
            </a:p>
          </p:txBody>
        </p:sp>
      </p:grpSp>
    </p:spTree>
    <p:custDataLst>
      <p:tags r:id="rId1"/>
    </p:custDataLst>
    <p:extLst>
      <p:ext uri="{BB962C8B-B14F-4D97-AF65-F5344CB8AC3E}">
        <p14:creationId xmlns:p14="http://schemas.microsoft.com/office/powerpoint/2010/main" val="119641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6971800" y="1277078"/>
            <a:ext cx="1960205" cy="4197290"/>
          </a:xfrm>
          <a:custGeom>
            <a:avLst/>
            <a:gdLst>
              <a:gd name="connsiteX0" fmla="*/ 0 w 2613607"/>
              <a:gd name="connsiteY0" fmla="*/ 261361 h 5029199"/>
              <a:gd name="connsiteX1" fmla="*/ 261361 w 2613607"/>
              <a:gd name="connsiteY1" fmla="*/ 0 h 5029199"/>
              <a:gd name="connsiteX2" fmla="*/ 2352246 w 2613607"/>
              <a:gd name="connsiteY2" fmla="*/ 0 h 5029199"/>
              <a:gd name="connsiteX3" fmla="*/ 2613607 w 2613607"/>
              <a:gd name="connsiteY3" fmla="*/ 261361 h 5029199"/>
              <a:gd name="connsiteX4" fmla="*/ 2613607 w 2613607"/>
              <a:gd name="connsiteY4" fmla="*/ 4767838 h 5029199"/>
              <a:gd name="connsiteX5" fmla="*/ 2352246 w 2613607"/>
              <a:gd name="connsiteY5" fmla="*/ 5029199 h 5029199"/>
              <a:gd name="connsiteX6" fmla="*/ 261361 w 2613607"/>
              <a:gd name="connsiteY6" fmla="*/ 5029199 h 5029199"/>
              <a:gd name="connsiteX7" fmla="*/ 0 w 2613607"/>
              <a:gd name="connsiteY7" fmla="*/ 4767838 h 5029199"/>
              <a:gd name="connsiteX8" fmla="*/ 0 w 2613607"/>
              <a:gd name="connsiteY8" fmla="*/ 261361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3607" h="5029199">
                <a:moveTo>
                  <a:pt x="0" y="261361"/>
                </a:moveTo>
                <a:cubicBezTo>
                  <a:pt x="0" y="117015"/>
                  <a:pt x="117015" y="0"/>
                  <a:pt x="261361" y="0"/>
                </a:cubicBezTo>
                <a:lnTo>
                  <a:pt x="2352246" y="0"/>
                </a:lnTo>
                <a:cubicBezTo>
                  <a:pt x="2496592" y="0"/>
                  <a:pt x="2613607" y="117015"/>
                  <a:pt x="2613607" y="261361"/>
                </a:cubicBezTo>
                <a:lnTo>
                  <a:pt x="2613607" y="4767838"/>
                </a:lnTo>
                <a:cubicBezTo>
                  <a:pt x="2613607" y="4912184"/>
                  <a:pt x="2496592" y="5029199"/>
                  <a:pt x="2352246" y="5029199"/>
                </a:cubicBezTo>
                <a:lnTo>
                  <a:pt x="261361" y="5029199"/>
                </a:lnTo>
                <a:cubicBezTo>
                  <a:pt x="117015" y="5029199"/>
                  <a:pt x="0" y="4912184"/>
                  <a:pt x="0" y="4767838"/>
                </a:cubicBezTo>
                <a:lnTo>
                  <a:pt x="0" y="261361"/>
                </a:lnTo>
                <a:close/>
              </a:path>
            </a:pathLst>
          </a:custGeom>
          <a:solidFill>
            <a:schemeClr val="accent6"/>
          </a:solidFill>
          <a:ln>
            <a:solidFill>
              <a:schemeClr val="accent6"/>
            </a:solid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171450" tIns="1543050" rIns="171450" bIns="822959" numCol="1" spcCol="1270" anchor="t" anchorCtr="0">
            <a:noAutofit/>
          </a:bodyPr>
          <a:lstStyle/>
          <a:p>
            <a:pPr algn="ctr" defTabSz="733425">
              <a:spcBef>
                <a:spcPts val="300"/>
              </a:spcBef>
            </a:pPr>
            <a:r>
              <a:rPr lang="en-US" b="1" dirty="0">
                <a:solidFill>
                  <a:srgbClr val="CC0000"/>
                </a:solidFill>
              </a:rPr>
              <a:t>Budget </a:t>
            </a:r>
            <a:r>
              <a:rPr lang="en-US" b="1" dirty="0" smtClean="0">
                <a:solidFill>
                  <a:srgbClr val="CC0000"/>
                </a:solidFill>
              </a:rPr>
              <a:t>Data</a:t>
            </a:r>
          </a:p>
          <a:p>
            <a:pPr algn="ctr" defTabSz="733425">
              <a:spcBef>
                <a:spcPts val="300"/>
              </a:spcBef>
            </a:pPr>
            <a:r>
              <a:rPr lang="en-US" sz="900" b="1" dirty="0">
                <a:solidFill>
                  <a:srgbClr val="CC0000"/>
                </a:solidFill>
              </a:rPr>
              <a:t/>
            </a:r>
            <a:br>
              <a:rPr lang="en-US" sz="900" b="1" dirty="0">
                <a:solidFill>
                  <a:srgbClr val="CC0000"/>
                </a:solidFill>
              </a:rPr>
            </a:br>
            <a:r>
              <a:rPr lang="en-US" sz="1600" b="1" dirty="0"/>
              <a:t>Identifies projected salary costs, which UC uses for analysis of budgeted and actual staffing, and for required state reporting</a:t>
            </a:r>
            <a:r>
              <a:rPr lang="en-US" sz="1600" b="1" dirty="0">
                <a:effectLst>
                  <a:outerShdw blurRad="38100" dist="38100" dir="2700000" algn="tl">
                    <a:srgbClr val="000000">
                      <a:alpha val="43137"/>
                    </a:srgbClr>
                  </a:outerShdw>
                </a:effectLst>
              </a:rPr>
              <a:t>.</a:t>
            </a:r>
          </a:p>
        </p:txBody>
      </p:sp>
      <p:sp>
        <p:nvSpPr>
          <p:cNvPr id="4" name="Content Placeholder 3"/>
          <p:cNvSpPr>
            <a:spLocks noGrp="1"/>
          </p:cNvSpPr>
          <p:nvPr>
            <p:ph sz="half" idx="2"/>
          </p:nvPr>
        </p:nvSpPr>
        <p:spPr>
          <a:xfrm>
            <a:off x="95265" y="1130289"/>
            <a:ext cx="6876535" cy="3600450"/>
          </a:xfrm>
        </p:spPr>
        <p:txBody>
          <a:bodyPr>
            <a:noAutofit/>
          </a:bodyPr>
          <a:lstStyle/>
          <a:p>
            <a:pPr>
              <a:spcBef>
                <a:spcPts val="1200"/>
              </a:spcBef>
            </a:pPr>
            <a:r>
              <a:rPr lang="en-US" sz="2400" dirty="0"/>
              <a:t>Budget distribution </a:t>
            </a:r>
            <a:r>
              <a:rPr lang="en-US" sz="2400" b="1" dirty="0"/>
              <a:t>can</a:t>
            </a:r>
            <a:r>
              <a:rPr lang="en-US" sz="2400" dirty="0"/>
              <a:t> use the same accounting data as funding entry. </a:t>
            </a:r>
          </a:p>
          <a:p>
            <a:pPr lvl="1">
              <a:spcBef>
                <a:spcPts val="600"/>
              </a:spcBef>
              <a:buFont typeface="Courier New" panose="02070309020205020404" pitchFamily="49" charset="0"/>
              <a:buChar char="o"/>
            </a:pPr>
            <a:r>
              <a:rPr lang="en-US" sz="2000" dirty="0"/>
              <a:t>Position budget data can have the same funding source as the position funding, but it is not required to be exactly the same</a:t>
            </a:r>
            <a:r>
              <a:rPr lang="en-US" sz="2000" dirty="0" smtClean="0"/>
              <a:t>.</a:t>
            </a:r>
          </a:p>
          <a:p>
            <a:pPr lvl="1">
              <a:spcBef>
                <a:spcPts val="1200"/>
              </a:spcBef>
              <a:buFont typeface="Courier New" panose="02070309020205020404" pitchFamily="49" charset="0"/>
              <a:buChar char="o"/>
            </a:pPr>
            <a:r>
              <a:rPr lang="en-US" sz="2000" dirty="0"/>
              <a:t>Budget distribution data has no impact on funding accounting entries.</a:t>
            </a:r>
          </a:p>
          <a:p>
            <a:pPr>
              <a:spcBef>
                <a:spcPts val="1200"/>
              </a:spcBef>
            </a:pPr>
            <a:r>
              <a:rPr lang="en-US" sz="2400" dirty="0" smtClean="0"/>
              <a:t>Budget </a:t>
            </a:r>
            <a:r>
              <a:rPr lang="en-US" sz="2400" dirty="0"/>
              <a:t>distribution amounts </a:t>
            </a:r>
            <a:r>
              <a:rPr lang="en-US" sz="2400" dirty="0" smtClean="0"/>
              <a:t>must be entered </a:t>
            </a:r>
            <a:r>
              <a:rPr lang="en-US" sz="2400" dirty="0"/>
              <a:t>for both filled and </a:t>
            </a:r>
            <a:r>
              <a:rPr lang="en-US" sz="2400" dirty="0" smtClean="0"/>
              <a:t>vacant </a:t>
            </a:r>
            <a:r>
              <a:rPr lang="en-US" sz="2400" dirty="0"/>
              <a:t>positions.</a:t>
            </a:r>
          </a:p>
          <a:p>
            <a:pPr lvl="1">
              <a:spcBef>
                <a:spcPts val="1200"/>
              </a:spcBef>
              <a:buFont typeface="Courier New" panose="02070309020205020404" pitchFamily="49" charset="0"/>
              <a:buChar char="o"/>
            </a:pPr>
            <a:r>
              <a:rPr lang="en-US" sz="2000" dirty="0"/>
              <a:t>Amounts on </a:t>
            </a:r>
            <a:r>
              <a:rPr lang="en-US" sz="2000" u="sng" dirty="0"/>
              <a:t>filled</a:t>
            </a:r>
            <a:r>
              <a:rPr lang="en-US" sz="2000" dirty="0"/>
              <a:t> positions come from the employee’s annual </a:t>
            </a:r>
            <a:r>
              <a:rPr lang="en-US" sz="2000" dirty="0" smtClean="0"/>
              <a:t>compensation in Job Data.</a:t>
            </a:r>
            <a:endParaRPr lang="en-US" sz="2000" dirty="0"/>
          </a:p>
          <a:p>
            <a:pPr lvl="1">
              <a:spcBef>
                <a:spcPts val="1200"/>
              </a:spcBef>
              <a:buFont typeface="Courier New" panose="02070309020205020404" pitchFamily="49" charset="0"/>
              <a:buChar char="o"/>
            </a:pPr>
            <a:r>
              <a:rPr lang="en-US" sz="2000" dirty="0"/>
              <a:t>Amounts for </a:t>
            </a:r>
            <a:r>
              <a:rPr lang="en-US" sz="2000" u="sng" dirty="0" smtClean="0"/>
              <a:t>vacant</a:t>
            </a:r>
            <a:r>
              <a:rPr lang="en-US" sz="2000" dirty="0" smtClean="0"/>
              <a:t> </a:t>
            </a:r>
            <a:r>
              <a:rPr lang="en-US" sz="2000" dirty="0"/>
              <a:t>positions come from the low end of the position compensation </a:t>
            </a:r>
            <a:r>
              <a:rPr lang="en-US" sz="2000" dirty="0" smtClean="0"/>
              <a:t>range</a:t>
            </a:r>
            <a:r>
              <a:rPr lang="en-US" sz="2000" dirty="0"/>
              <a:t> </a:t>
            </a:r>
            <a:r>
              <a:rPr lang="en-US" sz="2000" dirty="0" smtClean="0"/>
              <a:t>from the Salary Grade.</a:t>
            </a:r>
            <a:endParaRPr lang="en-US" sz="2000" dirty="0"/>
          </a:p>
        </p:txBody>
      </p:sp>
      <p:sp>
        <p:nvSpPr>
          <p:cNvPr id="3" name="Title 2"/>
          <p:cNvSpPr>
            <a:spLocks noGrp="1"/>
          </p:cNvSpPr>
          <p:nvPr>
            <p:ph type="title"/>
          </p:nvPr>
        </p:nvSpPr>
        <p:spPr>
          <a:xfrm>
            <a:off x="272955" y="43504"/>
            <a:ext cx="8227181" cy="850911"/>
          </a:xfrm>
        </p:spPr>
        <p:txBody>
          <a:bodyPr>
            <a:normAutofit fontScale="90000"/>
          </a:bodyPr>
          <a:lstStyle/>
          <a:p>
            <a:r>
              <a:rPr lang="en-US" dirty="0">
                <a:solidFill>
                  <a:schemeClr val="tx1"/>
                </a:solidFill>
                <a:latin typeface="Arial Black" panose="020B0A04020102020204" pitchFamily="34" charset="0"/>
              </a:rPr>
              <a:t>Budget Distribution Overview</a:t>
            </a:r>
          </a:p>
        </p:txBody>
      </p:sp>
      <p:pic>
        <p:nvPicPr>
          <p:cNvPr id="10" name="Content Placeholder 9"/>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430695" y="1454855"/>
            <a:ext cx="1042416" cy="1042416"/>
          </a:xfrm>
          <a:prstGeom prst="roundRect">
            <a:avLst/>
          </a:prstGeom>
        </p:spPr>
      </p:pic>
    </p:spTree>
    <p:custDataLst>
      <p:tags r:id="rId1"/>
    </p:custDataLst>
    <p:extLst>
      <p:ext uri="{BB962C8B-B14F-4D97-AF65-F5344CB8AC3E}">
        <p14:creationId xmlns:p14="http://schemas.microsoft.com/office/powerpoint/2010/main" val="1297308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08704" y="1112652"/>
            <a:ext cx="8705088" cy="5191895"/>
          </a:xfrm>
        </p:spPr>
        <p:txBody>
          <a:bodyPr>
            <a:normAutofit/>
          </a:bodyPr>
          <a:lstStyle/>
          <a:p>
            <a:pPr marL="0" indent="0">
              <a:buClrTx/>
              <a:buNone/>
            </a:pPr>
            <a:r>
              <a:rPr lang="en-US" sz="2800" dirty="0"/>
              <a:t>The Budget </a:t>
            </a:r>
            <a:r>
              <a:rPr lang="en-US" sz="2800" dirty="0" smtClean="0"/>
              <a:t>Distribution page </a:t>
            </a:r>
            <a:r>
              <a:rPr lang="en-US" sz="2800" u="sng" dirty="0" smtClean="0"/>
              <a:t>must</a:t>
            </a:r>
            <a:r>
              <a:rPr lang="en-US" sz="2800" dirty="0" smtClean="0"/>
              <a:t> be updated when</a:t>
            </a:r>
            <a:r>
              <a:rPr lang="en-US" sz="2800" dirty="0"/>
              <a:t>:</a:t>
            </a:r>
          </a:p>
          <a:p>
            <a:pPr>
              <a:spcBef>
                <a:spcPts val="1800"/>
              </a:spcBef>
              <a:buFont typeface="Calibri" panose="020F0502020204030204" pitchFamily="34" charset="0"/>
              <a:buChar char="₋"/>
            </a:pPr>
            <a:r>
              <a:rPr lang="en-US" sz="2400" dirty="0" smtClean="0"/>
              <a:t>New positions are created for </a:t>
            </a:r>
            <a:r>
              <a:rPr lang="en-US" sz="2400" dirty="0"/>
              <a:t>p</a:t>
            </a:r>
            <a:r>
              <a:rPr lang="en-US" sz="2400" dirty="0" smtClean="0"/>
              <a:t>ermanently budgeted positions either by the departments or the Budget office.</a:t>
            </a:r>
          </a:p>
          <a:p>
            <a:pPr>
              <a:spcBef>
                <a:spcPts val="1200"/>
              </a:spcBef>
              <a:buFont typeface="Calibri" panose="020F0502020204030204" pitchFamily="34" charset="0"/>
              <a:buChar char="₋"/>
            </a:pPr>
            <a:r>
              <a:rPr lang="en-US" sz="2400" dirty="0" smtClean="0"/>
              <a:t>Any type of pay change occurs for </a:t>
            </a:r>
            <a:r>
              <a:rPr lang="en-US" sz="2400" dirty="0"/>
              <a:t>permanently budgeted </a:t>
            </a:r>
            <a:r>
              <a:rPr lang="en-US" sz="2400" dirty="0" smtClean="0"/>
              <a:t>positions. This includes: </a:t>
            </a:r>
          </a:p>
          <a:p>
            <a:pPr lvl="2">
              <a:spcBef>
                <a:spcPts val="600"/>
              </a:spcBef>
              <a:buFont typeface="Calibri" panose="020F0502020204030204" pitchFamily="34" charset="0"/>
              <a:buChar char="₋"/>
            </a:pPr>
            <a:r>
              <a:rPr lang="en-US" sz="2000" dirty="0" smtClean="0"/>
              <a:t>Promotions and/or Reclassifications</a:t>
            </a:r>
          </a:p>
          <a:p>
            <a:pPr lvl="2">
              <a:spcBef>
                <a:spcPts val="600"/>
              </a:spcBef>
              <a:buFont typeface="Calibri" panose="020F0502020204030204" pitchFamily="34" charset="0"/>
              <a:buChar char="₋"/>
            </a:pPr>
            <a:r>
              <a:rPr lang="en-US" sz="2000" dirty="0" smtClean="0"/>
              <a:t>Step increases </a:t>
            </a:r>
          </a:p>
          <a:p>
            <a:pPr lvl="2">
              <a:spcBef>
                <a:spcPts val="600"/>
              </a:spcBef>
              <a:buFont typeface="Calibri" panose="020F0502020204030204" pitchFamily="34" charset="0"/>
              <a:buChar char="₋"/>
            </a:pPr>
            <a:r>
              <a:rPr lang="en-US" sz="2000" dirty="0" smtClean="0"/>
              <a:t>Merit increases</a:t>
            </a:r>
          </a:p>
          <a:p>
            <a:pPr lvl="2">
              <a:spcBef>
                <a:spcPts val="600"/>
              </a:spcBef>
              <a:buFont typeface="Calibri" panose="020F0502020204030204" pitchFamily="34" charset="0"/>
              <a:buChar char="₋"/>
            </a:pPr>
            <a:r>
              <a:rPr lang="en-US" sz="2000" dirty="0" smtClean="0"/>
              <a:t>Equity increases</a:t>
            </a:r>
          </a:p>
          <a:p>
            <a:pPr>
              <a:buFont typeface="Calibri" panose="020F0502020204030204" pitchFamily="34" charset="0"/>
              <a:buChar char="₋"/>
            </a:pPr>
            <a:r>
              <a:rPr lang="en-US" sz="2400" dirty="0" smtClean="0"/>
              <a:t>Permanently budgeted positions are vacated:</a:t>
            </a:r>
          </a:p>
          <a:p>
            <a:pPr lvl="2">
              <a:buFont typeface="Calibri" panose="020F0502020204030204" pitchFamily="34" charset="0"/>
              <a:buChar char="₋"/>
            </a:pPr>
            <a:r>
              <a:rPr lang="en-US" sz="2000" dirty="0" smtClean="0"/>
              <a:t>Terminations (Including transfers out)</a:t>
            </a:r>
          </a:p>
          <a:p>
            <a:pPr lvl="2">
              <a:buFont typeface="Calibri" panose="020F0502020204030204" pitchFamily="34" charset="0"/>
              <a:buChar char="₋"/>
            </a:pPr>
            <a:r>
              <a:rPr lang="en-US" sz="2000" dirty="0" smtClean="0"/>
              <a:t>Retirements</a:t>
            </a:r>
            <a:endParaRPr lang="en-US" sz="2000" dirty="0"/>
          </a:p>
        </p:txBody>
      </p:sp>
      <p:sp>
        <p:nvSpPr>
          <p:cNvPr id="7" name="Title 4">
            <a:extLst>
              <a:ext uri="{FF2B5EF4-FFF2-40B4-BE49-F238E27FC236}">
                <a16:creationId xmlns:a16="http://schemas.microsoft.com/office/drawing/2014/main" id="{1C78C742-ADD7-4A80-BB38-98DC91D76BE9}"/>
              </a:ext>
            </a:extLst>
          </p:cNvPr>
          <p:cNvSpPr>
            <a:spLocks noGrp="1"/>
          </p:cNvSpPr>
          <p:nvPr>
            <p:ph type="title"/>
          </p:nvPr>
        </p:nvSpPr>
        <p:spPr>
          <a:xfrm>
            <a:off x="57535" y="219968"/>
            <a:ext cx="8990211" cy="623163"/>
          </a:xfrm>
        </p:spPr>
        <p:txBody>
          <a:bodyPr>
            <a:noAutofit/>
          </a:bodyPr>
          <a:lstStyle/>
          <a:p>
            <a:r>
              <a:rPr lang="en-US" sz="3200" dirty="0" smtClean="0">
                <a:solidFill>
                  <a:schemeClr val="tx1">
                    <a:lumMod val="50000"/>
                  </a:schemeClr>
                </a:solidFill>
                <a:latin typeface="Arial Black" panose="020B0A04020102020204" pitchFamily="34" charset="0"/>
              </a:rPr>
              <a:t>Enter Budget </a:t>
            </a:r>
            <a:r>
              <a:rPr lang="en-US" sz="3200" dirty="0">
                <a:solidFill>
                  <a:schemeClr val="tx1">
                    <a:lumMod val="50000"/>
                  </a:schemeClr>
                </a:solidFill>
                <a:latin typeface="Arial Black" panose="020B0A04020102020204" pitchFamily="34" charset="0"/>
              </a:rPr>
              <a:t>Data – Process Overview</a:t>
            </a:r>
          </a:p>
        </p:txBody>
      </p:sp>
    </p:spTree>
    <p:custDataLst>
      <p:tags r:id="rId1"/>
    </p:custDataLst>
    <p:extLst>
      <p:ext uri="{BB962C8B-B14F-4D97-AF65-F5344CB8AC3E}">
        <p14:creationId xmlns:p14="http://schemas.microsoft.com/office/powerpoint/2010/main" val="785831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992" y="1064524"/>
            <a:ext cx="8705088" cy="2364476"/>
          </a:xfrm>
        </p:spPr>
        <p:txBody>
          <a:bodyPr>
            <a:noAutofit/>
          </a:bodyPr>
          <a:lstStyle/>
          <a:p>
            <a:pPr>
              <a:spcBef>
                <a:spcPts val="1200"/>
              </a:spcBef>
            </a:pPr>
            <a:r>
              <a:rPr lang="en-US" sz="2800" dirty="0" smtClean="0"/>
              <a:t>Budget </a:t>
            </a:r>
            <a:r>
              <a:rPr lang="en-US" sz="2800" dirty="0"/>
              <a:t>entry transactions </a:t>
            </a:r>
            <a:r>
              <a:rPr lang="en-US" sz="2800" dirty="0" smtClean="0"/>
              <a:t>do </a:t>
            </a:r>
            <a:r>
              <a:rPr lang="en-US" sz="2800" u="sng" dirty="0" smtClean="0"/>
              <a:t>not</a:t>
            </a:r>
            <a:r>
              <a:rPr lang="en-US" sz="2800" dirty="0" smtClean="0"/>
              <a:t> </a:t>
            </a:r>
            <a:r>
              <a:rPr lang="en-US" sz="2800" dirty="0"/>
              <a:t>go through approval workflow (AWE) in UCPath; data is written directly to the </a:t>
            </a:r>
            <a:r>
              <a:rPr lang="en-US" sz="2800" dirty="0" smtClean="0"/>
              <a:t>system.</a:t>
            </a:r>
          </a:p>
          <a:p>
            <a:endParaRPr lang="en-US" sz="1650" dirty="0"/>
          </a:p>
        </p:txBody>
      </p:sp>
      <p:sp>
        <p:nvSpPr>
          <p:cNvPr id="3" name="Title 2"/>
          <p:cNvSpPr>
            <a:spLocks noGrp="1"/>
          </p:cNvSpPr>
          <p:nvPr>
            <p:ph type="title"/>
          </p:nvPr>
        </p:nvSpPr>
        <p:spPr>
          <a:xfrm>
            <a:off x="178524" y="104053"/>
            <a:ext cx="9825288" cy="623163"/>
          </a:xfrm>
        </p:spPr>
        <p:txBody>
          <a:bodyPr>
            <a:normAutofit/>
          </a:bodyPr>
          <a:lstStyle/>
          <a:p>
            <a:pPr>
              <a:spcBef>
                <a:spcPts val="1200"/>
              </a:spcBef>
            </a:pPr>
            <a:r>
              <a:rPr lang="en-US" sz="3200" dirty="0">
                <a:solidFill>
                  <a:schemeClr val="tx1"/>
                </a:solidFill>
                <a:latin typeface="Arial Black" panose="020B0A04020102020204" pitchFamily="34" charset="0"/>
              </a:rPr>
              <a:t>Budget Distribution Overview (cont’d)</a:t>
            </a:r>
          </a:p>
        </p:txBody>
      </p:sp>
      <p:sp>
        <p:nvSpPr>
          <p:cNvPr id="6" name="TextBox 5"/>
          <p:cNvSpPr txBox="1"/>
          <p:nvPr/>
        </p:nvSpPr>
        <p:spPr>
          <a:xfrm>
            <a:off x="2588072" y="3092537"/>
            <a:ext cx="4162927" cy="2215991"/>
          </a:xfrm>
          <a:prstGeom prst="rect">
            <a:avLst/>
          </a:prstGeom>
          <a:noFill/>
        </p:spPr>
        <p:txBody>
          <a:bodyPr wrap="square" rtlCol="0">
            <a:spAutoFit/>
          </a:bodyPr>
          <a:lstStyle/>
          <a:p>
            <a:pPr algn="ctr"/>
            <a:r>
              <a:rPr lang="en-US" sz="13800" b="1" dirty="0" smtClean="0">
                <a:solidFill>
                  <a:schemeClr val="bg2">
                    <a:lumMod val="25000"/>
                  </a:schemeClr>
                </a:solidFill>
                <a:effectLst>
                  <a:outerShdw blurRad="38100" dist="38100" dir="2700000" algn="tl">
                    <a:srgbClr val="000000">
                      <a:alpha val="43137"/>
                    </a:srgbClr>
                  </a:outerShdw>
                </a:effectLst>
              </a:rPr>
              <a:t>AWE</a:t>
            </a:r>
            <a:endParaRPr lang="en-US" sz="13800" b="1" dirty="0">
              <a:solidFill>
                <a:schemeClr val="bg2">
                  <a:lumMod val="25000"/>
                </a:schemeClr>
              </a:solidFill>
              <a:effectLst>
                <a:outerShdw blurRad="38100" dist="38100" dir="2700000" algn="tl">
                  <a:srgbClr val="000000">
                    <a:alpha val="43137"/>
                  </a:srgbClr>
                </a:outerShdw>
              </a:effectLst>
            </a:endParaRPr>
          </a:p>
        </p:txBody>
      </p:sp>
      <p:pic>
        <p:nvPicPr>
          <p:cNvPr id="4" name="Picture 3" descr="File:No sign.svg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3478" y="2755229"/>
            <a:ext cx="3092114" cy="2887579"/>
          </a:xfrm>
          <a:prstGeom prst="rect">
            <a:avLst/>
          </a:prstGeom>
        </p:spPr>
      </p:pic>
    </p:spTree>
    <p:custDataLst>
      <p:tags r:id="rId1"/>
    </p:custDataLst>
    <p:extLst>
      <p:ext uri="{BB962C8B-B14F-4D97-AF65-F5344CB8AC3E}">
        <p14:creationId xmlns:p14="http://schemas.microsoft.com/office/powerpoint/2010/main" val="3651091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19293"/>
            <a:ext cx="9144000" cy="7079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2"/>
          <p:cNvSpPr txBox="1">
            <a:spLocks/>
          </p:cNvSpPr>
          <p:nvPr/>
        </p:nvSpPr>
        <p:spPr>
          <a:xfrm>
            <a:off x="1623060" y="2081773"/>
            <a:ext cx="8366760" cy="749808"/>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4000" kern="1200" baseline="0">
                <a:solidFill>
                  <a:srgbClr val="000000"/>
                </a:solidFill>
                <a:latin typeface="Arial Black" panose="020B0A04020102020204" pitchFamily="34" charset="0"/>
                <a:ea typeface="Verdana" panose="020B0604030504040204" pitchFamily="34" charset="0"/>
                <a:cs typeface="Verdana" panose="020B0604030504040204" pitchFamily="34" charset="0"/>
              </a:defRPr>
            </a:lvl1pPr>
          </a:lstStyle>
          <a:p>
            <a:r>
              <a:rPr lang="en-US" sz="3600" dirty="0">
                <a:solidFill>
                  <a:srgbClr val="FFC000"/>
                </a:solidFill>
              </a:rPr>
              <a:t>LESSON</a:t>
            </a:r>
            <a:r>
              <a:rPr lang="en-US" sz="3600" dirty="0">
                <a:solidFill>
                  <a:schemeClr val="tx1">
                    <a:lumMod val="75000"/>
                    <a:lumOff val="25000"/>
                  </a:schemeClr>
                </a:solidFill>
              </a:rPr>
              <a:t> </a:t>
            </a:r>
            <a:r>
              <a:rPr lang="en-US" sz="3600" dirty="0">
                <a:solidFill>
                  <a:srgbClr val="FFC000"/>
                </a:solidFill>
              </a:rPr>
              <a:t>2</a:t>
            </a:r>
          </a:p>
        </p:txBody>
      </p:sp>
      <p:sp>
        <p:nvSpPr>
          <p:cNvPr id="7" name="Text Placeholder 1"/>
          <p:cNvSpPr txBox="1">
            <a:spLocks/>
          </p:cNvSpPr>
          <p:nvPr/>
        </p:nvSpPr>
        <p:spPr>
          <a:xfrm>
            <a:off x="1813560" y="2915864"/>
            <a:ext cx="8348472" cy="109612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r>
              <a:rPr lang="en-US" sz="42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Enter Budget Distribution Data</a:t>
            </a:r>
          </a:p>
        </p:txBody>
      </p:sp>
      <p:sp>
        <p:nvSpPr>
          <p:cNvPr id="8" name="Curved Right Arrow 7"/>
          <p:cNvSpPr/>
          <p:nvPr/>
        </p:nvSpPr>
        <p:spPr>
          <a:xfrm>
            <a:off x="190500" y="2245435"/>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spTree>
    <p:custDataLst>
      <p:tags r:id="rId1"/>
    </p:custDataLst>
    <p:extLst>
      <p:ext uri="{BB962C8B-B14F-4D97-AF65-F5344CB8AC3E}">
        <p14:creationId xmlns:p14="http://schemas.microsoft.com/office/powerpoint/2010/main" val="310790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010863" y="1309253"/>
            <a:ext cx="3992081" cy="4800600"/>
          </a:xfrm>
        </p:spPr>
        <p:txBody>
          <a:bodyPr/>
          <a:lstStyle/>
          <a:p>
            <a:pPr marL="0" indent="0">
              <a:buNone/>
            </a:pPr>
            <a:r>
              <a:rPr lang="en-US" sz="1400" b="1" i="1" dirty="0"/>
              <a:t>  </a:t>
            </a:r>
          </a:p>
          <a:p>
            <a:pPr marL="0" indent="0">
              <a:buNone/>
            </a:pPr>
            <a:r>
              <a:rPr lang="en-US" sz="2400" b="1" i="1" dirty="0"/>
              <a:t>In this lesson, we will:</a:t>
            </a:r>
            <a:br>
              <a:rPr lang="en-US" sz="2400" b="1" i="1" dirty="0"/>
            </a:br>
            <a:r>
              <a:rPr lang="en-US" sz="1000" b="1" i="1" dirty="0"/>
              <a:t> </a:t>
            </a:r>
          </a:p>
          <a:p>
            <a:r>
              <a:rPr lang="en-US" sz="2400" dirty="0"/>
              <a:t>Enter Budget Distribution data</a:t>
            </a:r>
          </a:p>
          <a:p>
            <a:endParaRPr lang="en-US" sz="2800" dirty="0"/>
          </a:p>
        </p:txBody>
      </p:sp>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885" y="68263"/>
            <a:ext cx="914400" cy="914400"/>
          </a:xfrm>
          <a:prstGeom prst="rect">
            <a:avLst/>
          </a:prstGeom>
          <a:ln>
            <a:noFill/>
          </a:ln>
          <a:effectLst>
            <a:outerShdw blurRad="292100" dist="139700" dir="2700000" algn="tl" rotWithShape="0">
              <a:srgbClr val="333333">
                <a:alpha val="65000"/>
              </a:srgbClr>
            </a:outerShdw>
          </a:effectLst>
        </p:spPr>
      </p:pic>
      <p:graphicFrame>
        <p:nvGraphicFramePr>
          <p:cNvPr id="18" name="Diagram 17"/>
          <p:cNvGraphicFramePr/>
          <p:nvPr>
            <p:extLst/>
          </p:nvPr>
        </p:nvGraphicFramePr>
        <p:xfrm>
          <a:off x="279710" y="1310207"/>
          <a:ext cx="4485494" cy="43886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78CA97CA-45A3-4C9B-883B-B9CE9BA75B10}"/>
              </a:ext>
            </a:extLst>
          </p:cNvPr>
          <p:cNvSpPr txBox="1"/>
          <p:nvPr/>
        </p:nvSpPr>
        <p:spPr>
          <a:xfrm>
            <a:off x="981933" y="2771624"/>
            <a:ext cx="530942" cy="461665"/>
          </a:xfrm>
          <a:prstGeom prst="rect">
            <a:avLst/>
          </a:prstGeom>
          <a:noFill/>
        </p:spPr>
        <p:txBody>
          <a:bodyPr wrap="square" rtlCol="0">
            <a:spAutoFit/>
          </a:bodyPr>
          <a:lstStyle/>
          <a:p>
            <a:r>
              <a:rPr lang="en-US" sz="2400" dirty="0">
                <a:solidFill>
                  <a:srgbClr val="1D579B"/>
                </a:solidFill>
                <a:latin typeface="Arial Black" panose="020B0A04020102020204" pitchFamily="34" charset="0"/>
              </a:rPr>
              <a:t>2</a:t>
            </a:r>
          </a:p>
        </p:txBody>
      </p:sp>
    </p:spTree>
    <p:custDataLst>
      <p:tags r:id="rId1"/>
    </p:custDataLst>
    <p:extLst>
      <p:ext uri="{BB962C8B-B14F-4D97-AF65-F5344CB8AC3E}">
        <p14:creationId xmlns:p14="http://schemas.microsoft.com/office/powerpoint/2010/main" val="306073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8137" y="1454599"/>
            <a:ext cx="6121148" cy="4564064"/>
          </a:xfrm>
        </p:spPr>
        <p:txBody>
          <a:bodyPr>
            <a:noAutofit/>
          </a:bodyPr>
          <a:lstStyle/>
          <a:p>
            <a:r>
              <a:rPr lang="en-US" sz="2600" dirty="0" smtClean="0"/>
              <a:t>UC records </a:t>
            </a:r>
            <a:r>
              <a:rPr lang="en-US" sz="2600" dirty="0"/>
              <a:t>budget distribution at a position level; therefore, the </a:t>
            </a:r>
            <a:r>
              <a:rPr lang="en-US" sz="2600" dirty="0" smtClean="0"/>
              <a:t>position and position funding should </a:t>
            </a:r>
            <a:r>
              <a:rPr lang="en-US" sz="2600" dirty="0"/>
              <a:t>be in UCPath to allow budget distribution entry.</a:t>
            </a:r>
          </a:p>
          <a:p>
            <a:pPr>
              <a:spcBef>
                <a:spcPts val="1200"/>
              </a:spcBef>
            </a:pPr>
            <a:r>
              <a:rPr lang="en-US" sz="2600" dirty="0"/>
              <a:t>A position’s budget distribution data can be allocated to multiple fund </a:t>
            </a:r>
            <a:r>
              <a:rPr lang="en-US" sz="2600" dirty="0" smtClean="0"/>
              <a:t>sources</a:t>
            </a:r>
            <a:r>
              <a:rPr lang="en-US" sz="2600" dirty="0"/>
              <a:t> </a:t>
            </a:r>
            <a:r>
              <a:rPr lang="en-US" sz="2600" dirty="0" smtClean="0"/>
              <a:t>just like the funding.</a:t>
            </a:r>
            <a:endParaRPr lang="en-US" sz="2600" dirty="0"/>
          </a:p>
          <a:p>
            <a:pPr>
              <a:spcBef>
                <a:spcPts val="1200"/>
              </a:spcBef>
            </a:pPr>
            <a:r>
              <a:rPr lang="en-US" sz="2600" dirty="0"/>
              <a:t>Use the </a:t>
            </a:r>
            <a:r>
              <a:rPr lang="en-US" sz="2600" b="1" dirty="0"/>
              <a:t>Budget Distribution</a:t>
            </a:r>
            <a:r>
              <a:rPr lang="en-US" sz="2600" dirty="0"/>
              <a:t> page to enter budget data for a single position.</a:t>
            </a:r>
          </a:p>
        </p:txBody>
      </p:sp>
      <p:sp>
        <p:nvSpPr>
          <p:cNvPr id="3" name="Title 2"/>
          <p:cNvSpPr>
            <a:spLocks noGrp="1"/>
          </p:cNvSpPr>
          <p:nvPr>
            <p:ph type="title"/>
          </p:nvPr>
        </p:nvSpPr>
        <p:spPr>
          <a:xfrm>
            <a:off x="178522" y="85275"/>
            <a:ext cx="9361264" cy="623163"/>
          </a:xfrm>
        </p:spPr>
        <p:txBody>
          <a:bodyPr>
            <a:noAutofit/>
          </a:bodyPr>
          <a:lstStyle/>
          <a:p>
            <a:r>
              <a:rPr lang="en-US" sz="3200" dirty="0">
                <a:solidFill>
                  <a:schemeClr val="tx1"/>
                </a:solidFill>
                <a:latin typeface="Arial Black" panose="020B0A04020102020204" pitchFamily="34" charset="0"/>
              </a:rPr>
              <a:t>Enter Budget Data </a:t>
            </a:r>
            <a:r>
              <a:rPr lang="en-US" sz="3200" dirty="0" smtClean="0">
                <a:solidFill>
                  <a:schemeClr val="tx1"/>
                </a:solidFill>
                <a:latin typeface="Arial Black" panose="020B0A04020102020204" pitchFamily="34" charset="0"/>
              </a:rPr>
              <a:t>– </a:t>
            </a:r>
            <a:r>
              <a:rPr lang="en-US" sz="3200" dirty="0">
                <a:solidFill>
                  <a:schemeClr val="tx1"/>
                </a:solidFill>
                <a:latin typeface="Arial Black" panose="020B0A04020102020204" pitchFamily="34" charset="0"/>
              </a:rPr>
              <a:t>Overview</a:t>
            </a:r>
          </a:p>
        </p:txBody>
      </p:sp>
      <p:grpSp>
        <p:nvGrpSpPr>
          <p:cNvPr id="7" name="Group 6"/>
          <p:cNvGrpSpPr/>
          <p:nvPr/>
        </p:nvGrpSpPr>
        <p:grpSpPr>
          <a:xfrm>
            <a:off x="217432" y="1615147"/>
            <a:ext cx="2347789" cy="3771899"/>
            <a:chOff x="553075" y="1382253"/>
            <a:chExt cx="2613607" cy="5029199"/>
          </a:xfrm>
        </p:grpSpPr>
        <p:sp>
          <p:nvSpPr>
            <p:cNvPr id="8" name="Freeform 7"/>
            <p:cNvSpPr/>
            <p:nvPr/>
          </p:nvSpPr>
          <p:spPr>
            <a:xfrm>
              <a:off x="553075" y="1382253"/>
              <a:ext cx="2613607" cy="5029199"/>
            </a:xfrm>
            <a:custGeom>
              <a:avLst/>
              <a:gdLst>
                <a:gd name="connsiteX0" fmla="*/ 0 w 2613607"/>
                <a:gd name="connsiteY0" fmla="*/ 261361 h 5029199"/>
                <a:gd name="connsiteX1" fmla="*/ 261361 w 2613607"/>
                <a:gd name="connsiteY1" fmla="*/ 0 h 5029199"/>
                <a:gd name="connsiteX2" fmla="*/ 2352246 w 2613607"/>
                <a:gd name="connsiteY2" fmla="*/ 0 h 5029199"/>
                <a:gd name="connsiteX3" fmla="*/ 2613607 w 2613607"/>
                <a:gd name="connsiteY3" fmla="*/ 261361 h 5029199"/>
                <a:gd name="connsiteX4" fmla="*/ 2613607 w 2613607"/>
                <a:gd name="connsiteY4" fmla="*/ 4767838 h 5029199"/>
                <a:gd name="connsiteX5" fmla="*/ 2352246 w 2613607"/>
                <a:gd name="connsiteY5" fmla="*/ 5029199 h 5029199"/>
                <a:gd name="connsiteX6" fmla="*/ 261361 w 2613607"/>
                <a:gd name="connsiteY6" fmla="*/ 5029199 h 5029199"/>
                <a:gd name="connsiteX7" fmla="*/ 0 w 2613607"/>
                <a:gd name="connsiteY7" fmla="*/ 4767838 h 5029199"/>
                <a:gd name="connsiteX8" fmla="*/ 0 w 2613607"/>
                <a:gd name="connsiteY8" fmla="*/ 261361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3607" h="5029199">
                  <a:moveTo>
                    <a:pt x="0" y="261361"/>
                  </a:moveTo>
                  <a:cubicBezTo>
                    <a:pt x="0" y="117015"/>
                    <a:pt x="117015" y="0"/>
                    <a:pt x="261361" y="0"/>
                  </a:cubicBezTo>
                  <a:lnTo>
                    <a:pt x="2352246" y="0"/>
                  </a:lnTo>
                  <a:cubicBezTo>
                    <a:pt x="2496592" y="0"/>
                    <a:pt x="2613607" y="117015"/>
                    <a:pt x="2613607" y="261361"/>
                  </a:cubicBezTo>
                  <a:lnTo>
                    <a:pt x="2613607" y="4767838"/>
                  </a:lnTo>
                  <a:cubicBezTo>
                    <a:pt x="2613607" y="4912184"/>
                    <a:pt x="2496592" y="5029199"/>
                    <a:pt x="2352246" y="5029199"/>
                  </a:cubicBezTo>
                  <a:lnTo>
                    <a:pt x="261361" y="5029199"/>
                  </a:lnTo>
                  <a:cubicBezTo>
                    <a:pt x="117015" y="5029199"/>
                    <a:pt x="0" y="4912184"/>
                    <a:pt x="0" y="4767838"/>
                  </a:cubicBezTo>
                  <a:lnTo>
                    <a:pt x="0" y="261361"/>
                  </a:lnTo>
                  <a:close/>
                </a:path>
              </a:pathLst>
            </a:custGeom>
            <a:solidFill>
              <a:schemeClr val="accent6"/>
            </a:solidFill>
            <a:ln>
              <a:solidFill>
                <a:schemeClr val="accent6"/>
              </a:solid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274320" tIns="1543050" rIns="274320" bIns="822959" numCol="1" spcCol="1270" anchor="t" anchorCtr="0">
              <a:noAutofit/>
            </a:bodyPr>
            <a:lstStyle/>
            <a:p>
              <a:pPr algn="ctr" defTabSz="733425">
                <a:spcBef>
                  <a:spcPct val="0"/>
                </a:spcBef>
              </a:pPr>
              <a:r>
                <a:rPr lang="en-US" sz="2000" b="1" dirty="0">
                  <a:solidFill>
                    <a:srgbClr val="FF0000"/>
                  </a:solidFill>
                </a:rPr>
                <a:t>Enter Data</a:t>
              </a:r>
              <a:r>
                <a:rPr lang="en-US" sz="1650" b="1" dirty="0"/>
                <a:t/>
              </a:r>
              <a:br>
                <a:rPr lang="en-US" sz="1650" b="1" dirty="0"/>
              </a:br>
              <a:r>
                <a:rPr lang="en-US" sz="900" b="1" dirty="0"/>
                <a:t/>
              </a:r>
              <a:br>
                <a:rPr lang="en-US" sz="900" b="1" dirty="0"/>
              </a:br>
              <a:r>
                <a:rPr lang="en-US" sz="900" b="1" dirty="0"/>
                <a:t> </a:t>
              </a:r>
              <a:r>
                <a:rPr lang="en-US" sz="2200" b="1" dirty="0"/>
                <a:t>Enter data using Budget Distribution page</a:t>
              </a:r>
              <a:endParaRPr lang="en-US" sz="2200" dirty="0"/>
            </a:p>
          </p:txBody>
        </p:sp>
        <p:sp>
          <p:nvSpPr>
            <p:cNvPr id="9" name="Rounded Rectangle 8"/>
            <p:cNvSpPr/>
            <p:nvPr/>
          </p:nvSpPr>
          <p:spPr>
            <a:xfrm>
              <a:off x="1169514" y="1768478"/>
              <a:ext cx="1384075" cy="1387742"/>
            </a:xfrm>
            <a:prstGeom prst="roundRect">
              <a:avLst/>
            </a:prstGeom>
            <a:blipFill>
              <a:blip r:embed="rId4">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grpSp>
      <p:pic>
        <p:nvPicPr>
          <p:cNvPr id="10" name="Picture 9" descr="File:Gnome-emblem-important.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038" y="5395785"/>
            <a:ext cx="839336" cy="839336"/>
          </a:xfrm>
          <a:prstGeom prst="rect">
            <a:avLst/>
          </a:prstGeom>
        </p:spPr>
      </p:pic>
      <p:sp>
        <p:nvSpPr>
          <p:cNvPr id="11" name="TextBox 10"/>
          <p:cNvSpPr txBox="1"/>
          <p:nvPr/>
        </p:nvSpPr>
        <p:spPr>
          <a:xfrm>
            <a:off x="1472329" y="5460180"/>
            <a:ext cx="7633034" cy="769441"/>
          </a:xfrm>
          <a:prstGeom prst="rect">
            <a:avLst/>
          </a:prstGeom>
          <a:noFill/>
        </p:spPr>
        <p:txBody>
          <a:bodyPr wrap="square" rtlCol="0">
            <a:spAutoFit/>
          </a:bodyPr>
          <a:lstStyle/>
          <a:p>
            <a:r>
              <a:rPr lang="en-US" sz="2200" dirty="0" smtClean="0">
                <a:effectLst>
                  <a:outerShdw blurRad="38100" dist="38100" dir="2700000" algn="tl">
                    <a:srgbClr val="000000">
                      <a:alpha val="43137"/>
                    </a:srgbClr>
                  </a:outerShdw>
                </a:effectLst>
              </a:rPr>
              <a:t>Once these transactions are fully processed you should update the Budget Distribution page so the information stays up to date.</a:t>
            </a:r>
            <a:endParaRPr lang="en-US" sz="22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55919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091821" y="1160060"/>
          <a:ext cx="7096836" cy="4735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177422" y="197269"/>
            <a:ext cx="9775608" cy="623163"/>
          </a:xfrm>
        </p:spPr>
        <p:txBody>
          <a:bodyPr>
            <a:normAutofit/>
          </a:bodyPr>
          <a:lstStyle/>
          <a:p>
            <a:r>
              <a:rPr lang="en-US" sz="3200" dirty="0">
                <a:solidFill>
                  <a:schemeClr val="tx1"/>
                </a:solidFill>
                <a:latin typeface="Arial Black" panose="020B0A04020102020204" pitchFamily="34" charset="0"/>
              </a:rPr>
              <a:t>Enter Budget Data – System Process</a:t>
            </a:r>
          </a:p>
        </p:txBody>
      </p:sp>
    </p:spTree>
    <p:custDataLst>
      <p:tags r:id="rId1"/>
    </p:custDataLst>
    <p:extLst>
      <p:ext uri="{BB962C8B-B14F-4D97-AF65-F5344CB8AC3E}">
        <p14:creationId xmlns:p14="http://schemas.microsoft.com/office/powerpoint/2010/main" val="2743913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15391" y="1053556"/>
            <a:ext cx="8513217" cy="1405694"/>
          </a:xfrm>
        </p:spPr>
        <p:txBody>
          <a:bodyPr>
            <a:noAutofit/>
          </a:bodyPr>
          <a:lstStyle/>
          <a:p>
            <a:pPr>
              <a:spcBef>
                <a:spcPts val="450"/>
              </a:spcBef>
            </a:pPr>
            <a:r>
              <a:rPr lang="en-US" sz="2200" dirty="0"/>
              <a:t>Navigation:</a:t>
            </a:r>
            <a:r>
              <a:rPr lang="en-US" sz="2200" b="0" dirty="0"/>
              <a:t> PeopleSoft Menu &gt; Set Up HCM &gt; Product Related &gt; Commitment Accounting &gt; Budget Information &gt; UC Customizations &gt; </a:t>
            </a:r>
            <a:r>
              <a:rPr lang="en-US" sz="2200" dirty="0"/>
              <a:t>Budget Distribution</a:t>
            </a:r>
          </a:p>
        </p:txBody>
      </p:sp>
      <p:sp>
        <p:nvSpPr>
          <p:cNvPr id="5" name="Title 4"/>
          <p:cNvSpPr>
            <a:spLocks noGrp="1"/>
          </p:cNvSpPr>
          <p:nvPr>
            <p:ph type="title"/>
          </p:nvPr>
        </p:nvSpPr>
        <p:spPr>
          <a:xfrm>
            <a:off x="300251" y="26578"/>
            <a:ext cx="8386549" cy="850911"/>
          </a:xfrm>
        </p:spPr>
        <p:txBody>
          <a:bodyPr/>
          <a:lstStyle/>
          <a:p>
            <a:r>
              <a:rPr lang="en-US" sz="3600" dirty="0"/>
              <a:t>Budget Distribution Search Page</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37981" y="2459250"/>
            <a:ext cx="5583503" cy="3758591"/>
          </a:xfrm>
          <a:prstGeom prst="rect">
            <a:avLst/>
          </a:prstGeom>
          <a:ln>
            <a:noFill/>
          </a:ln>
          <a:effectLst>
            <a:outerShdw blurRad="292100" dist="139700" dir="2700000" algn="tl" rotWithShape="0">
              <a:srgbClr val="333333">
                <a:alpha val="65000"/>
              </a:srgbClr>
            </a:outerShdw>
          </a:effectLst>
        </p:spPr>
      </p:pic>
      <p:sp>
        <p:nvSpPr>
          <p:cNvPr id="22" name="Line Callout 1 21"/>
          <p:cNvSpPr/>
          <p:nvPr/>
        </p:nvSpPr>
        <p:spPr>
          <a:xfrm flipH="1">
            <a:off x="5833587" y="3063717"/>
            <a:ext cx="1486398" cy="514390"/>
          </a:xfrm>
          <a:prstGeom prst="borderCallout1">
            <a:avLst>
              <a:gd name="adj1" fmla="val 50567"/>
              <a:gd name="adj2" fmla="val 99313"/>
              <a:gd name="adj3" fmla="val 50737"/>
              <a:gd name="adj4" fmla="val 125784"/>
            </a:avLst>
          </a:prstGeom>
          <a:solidFill>
            <a:srgbClr val="FFFF66"/>
          </a:solidFill>
          <a:ln w="25400" cap="sq" cmpd="sng" algn="ctr">
            <a:solidFill>
              <a:srgbClr val="1D579B"/>
            </a:solidFill>
            <a:prstDash val="solid"/>
            <a:tailEnd type="triangle" w="lg" len="lg"/>
          </a:ln>
          <a:effectLst/>
        </p:spPr>
        <p:txBody>
          <a:bodyPr rot="0" spcFirstLastPara="0" vert="horz" wrap="square" lIns="68580" tIns="68580" rIns="68580" bIns="68580" numCol="1" spcCol="0" rtlCol="0" fromWordArt="0" anchor="ctr" anchorCtr="0" forceAA="0" compatLnSpc="1">
            <a:prstTxWarp prst="textNoShape">
              <a:avLst/>
            </a:prstTxWarp>
            <a:noAutofit/>
          </a:bodyPr>
          <a:lstStyle/>
          <a:p>
            <a:pPr>
              <a:defRPr/>
            </a:pPr>
            <a:r>
              <a:rPr lang="en-US" sz="1100" b="1" kern="0" dirty="0" smtClean="0">
                <a:solidFill>
                  <a:srgbClr val="000000"/>
                </a:solidFill>
                <a:latin typeface="Arial" panose="020B0604020202020204" pitchFamily="34" charset="0"/>
                <a:ea typeface="Times New Roman"/>
                <a:cs typeface="Arial" panose="020B0604020202020204" pitchFamily="34" charset="0"/>
              </a:rPr>
              <a:t>1</a:t>
            </a:r>
            <a:r>
              <a:rPr lang="en-US" sz="1100" kern="0" dirty="0" smtClean="0">
                <a:solidFill>
                  <a:srgbClr val="000000"/>
                </a:solidFill>
                <a:latin typeface="Arial" panose="020B0604020202020204" pitchFamily="34" charset="0"/>
                <a:ea typeface="Times New Roman"/>
                <a:cs typeface="Arial" panose="020B0604020202020204" pitchFamily="34" charset="0"/>
              </a:rPr>
              <a:t>. Click the </a:t>
            </a:r>
            <a:r>
              <a:rPr lang="en-US" sz="1100" b="1" kern="0" dirty="0" smtClean="0">
                <a:solidFill>
                  <a:srgbClr val="000000"/>
                </a:solidFill>
                <a:latin typeface="Arial" panose="020B0604020202020204" pitchFamily="34" charset="0"/>
                <a:ea typeface="Times New Roman"/>
                <a:cs typeface="Arial" panose="020B0604020202020204" pitchFamily="34" charset="0"/>
              </a:rPr>
              <a:t>Add </a:t>
            </a:r>
            <a:r>
              <a:rPr lang="en-US" sz="1100" b="1" kern="0" dirty="0">
                <a:solidFill>
                  <a:srgbClr val="000000"/>
                </a:solidFill>
                <a:latin typeface="Arial" panose="020B0604020202020204" pitchFamily="34" charset="0"/>
                <a:ea typeface="Times New Roman"/>
                <a:cs typeface="Arial" panose="020B0604020202020204" pitchFamily="34" charset="0"/>
              </a:rPr>
              <a:t>a New Value </a:t>
            </a:r>
            <a:r>
              <a:rPr lang="en-US" sz="1100" kern="0" dirty="0">
                <a:solidFill>
                  <a:srgbClr val="000000"/>
                </a:solidFill>
                <a:latin typeface="Arial" panose="020B0604020202020204" pitchFamily="34" charset="0"/>
                <a:ea typeface="Times New Roman"/>
                <a:cs typeface="Arial" panose="020B0604020202020204" pitchFamily="34" charset="0"/>
              </a:rPr>
              <a:t>tab.</a:t>
            </a:r>
          </a:p>
        </p:txBody>
      </p:sp>
      <p:sp>
        <p:nvSpPr>
          <p:cNvPr id="23" name="Line Callout 1 22"/>
          <p:cNvSpPr/>
          <p:nvPr/>
        </p:nvSpPr>
        <p:spPr>
          <a:xfrm flipH="1">
            <a:off x="5376484" y="3968374"/>
            <a:ext cx="1943499" cy="820193"/>
          </a:xfrm>
          <a:prstGeom prst="borderCallout1">
            <a:avLst>
              <a:gd name="adj1" fmla="val 41342"/>
              <a:gd name="adj2" fmla="val 100083"/>
              <a:gd name="adj3" fmla="val 42572"/>
              <a:gd name="adj4" fmla="val 133097"/>
            </a:avLst>
          </a:prstGeom>
          <a:solidFill>
            <a:srgbClr val="FFFF66"/>
          </a:solidFill>
          <a:ln w="25400" cap="sq" cmpd="sng" algn="ctr">
            <a:solidFill>
              <a:srgbClr val="1D579B"/>
            </a:solidFill>
            <a:prstDash val="solid"/>
            <a:tailEnd type="triangle" w="lg" len="lg"/>
          </a:ln>
          <a:effectLst/>
        </p:spPr>
        <p:txBody>
          <a:bodyPr rot="0" spcFirstLastPara="0" vert="horz" wrap="square" lIns="68580" tIns="68580" rIns="68580" bIns="68580" numCol="1" spcCol="0" rtlCol="0" fromWordArt="0" anchor="ctr" anchorCtr="0" forceAA="0" compatLnSpc="1">
            <a:prstTxWarp prst="textNoShape">
              <a:avLst/>
            </a:prstTxWarp>
            <a:noAutofit/>
          </a:bodyPr>
          <a:lstStyle/>
          <a:p>
            <a:pPr>
              <a:defRPr/>
            </a:pPr>
            <a:r>
              <a:rPr lang="en-US" sz="1100" b="1" kern="0" dirty="0" smtClean="0">
                <a:solidFill>
                  <a:srgbClr val="000000"/>
                </a:solidFill>
                <a:latin typeface="Arial" panose="020B0604020202020204" pitchFamily="34" charset="0"/>
                <a:ea typeface="Times New Roman"/>
                <a:cs typeface="Arial" panose="020B0604020202020204" pitchFamily="34" charset="0"/>
              </a:rPr>
              <a:t>2</a:t>
            </a:r>
            <a:r>
              <a:rPr lang="en-US" sz="1100" kern="0" dirty="0" smtClean="0">
                <a:solidFill>
                  <a:srgbClr val="000000"/>
                </a:solidFill>
                <a:latin typeface="Arial" panose="020B0604020202020204" pitchFamily="34" charset="0"/>
                <a:ea typeface="Times New Roman"/>
                <a:cs typeface="Arial" panose="020B0604020202020204" pitchFamily="34" charset="0"/>
              </a:rPr>
              <a:t>. Enter </a:t>
            </a:r>
            <a:r>
              <a:rPr lang="en-US" sz="1100" kern="0" dirty="0">
                <a:solidFill>
                  <a:srgbClr val="000000"/>
                </a:solidFill>
                <a:latin typeface="Arial" panose="020B0604020202020204" pitchFamily="34" charset="0"/>
                <a:ea typeface="Times New Roman"/>
                <a:cs typeface="Arial" panose="020B0604020202020204" pitchFamily="34" charset="0"/>
              </a:rPr>
              <a:t>the appropriate </a:t>
            </a:r>
            <a:r>
              <a:rPr lang="en-US" sz="1100" b="1" kern="0" dirty="0" smtClean="0">
                <a:solidFill>
                  <a:srgbClr val="000000"/>
                </a:solidFill>
                <a:latin typeface="Arial" panose="020B0604020202020204" pitchFamily="34" charset="0"/>
                <a:ea typeface="Times New Roman"/>
                <a:cs typeface="Arial" panose="020B0604020202020204" pitchFamily="34" charset="0"/>
              </a:rPr>
              <a:t>Department</a:t>
            </a:r>
            <a:r>
              <a:rPr lang="en-US" sz="1100" kern="0" dirty="0" smtClean="0">
                <a:solidFill>
                  <a:srgbClr val="000000"/>
                </a:solidFill>
                <a:latin typeface="Arial" panose="020B0604020202020204" pitchFamily="34" charset="0"/>
                <a:ea typeface="Times New Roman"/>
                <a:cs typeface="Arial" panose="020B0604020202020204" pitchFamily="34" charset="0"/>
              </a:rPr>
              <a:t> </a:t>
            </a:r>
            <a:r>
              <a:rPr lang="en-US" sz="1100" kern="0" dirty="0">
                <a:solidFill>
                  <a:srgbClr val="000000"/>
                </a:solidFill>
                <a:latin typeface="Arial" panose="020B0604020202020204" pitchFamily="34" charset="0"/>
                <a:ea typeface="Times New Roman"/>
                <a:cs typeface="Arial" panose="020B0604020202020204" pitchFamily="34" charset="0"/>
              </a:rPr>
              <a:t>and </a:t>
            </a:r>
            <a:r>
              <a:rPr lang="en-US" sz="1100" b="1" kern="0" dirty="0">
                <a:solidFill>
                  <a:srgbClr val="000000"/>
                </a:solidFill>
                <a:latin typeface="Arial" panose="020B0604020202020204" pitchFamily="34" charset="0"/>
                <a:ea typeface="Times New Roman"/>
                <a:cs typeface="Arial" panose="020B0604020202020204" pitchFamily="34" charset="0"/>
              </a:rPr>
              <a:t>Position</a:t>
            </a:r>
            <a:r>
              <a:rPr lang="en-US" sz="1100" kern="0" dirty="0">
                <a:solidFill>
                  <a:srgbClr val="000000"/>
                </a:solidFill>
                <a:latin typeface="Arial" panose="020B0604020202020204" pitchFamily="34" charset="0"/>
                <a:ea typeface="Times New Roman"/>
                <a:cs typeface="Arial" panose="020B0604020202020204" pitchFamily="34" charset="0"/>
              </a:rPr>
              <a:t> for which you want to enter new position budget data.</a:t>
            </a:r>
          </a:p>
        </p:txBody>
      </p:sp>
      <p:sp>
        <p:nvSpPr>
          <p:cNvPr id="24" name="Line Callout 1 23"/>
          <p:cNvSpPr/>
          <p:nvPr/>
        </p:nvSpPr>
        <p:spPr>
          <a:xfrm flipH="1">
            <a:off x="4155036" y="5041233"/>
            <a:ext cx="2342019" cy="655784"/>
          </a:xfrm>
          <a:prstGeom prst="borderCallout1">
            <a:avLst>
              <a:gd name="adj1" fmla="val 38818"/>
              <a:gd name="adj2" fmla="val 100281"/>
              <a:gd name="adj3" fmla="val 38181"/>
              <a:gd name="adj4" fmla="val 131499"/>
            </a:avLst>
          </a:prstGeom>
          <a:solidFill>
            <a:srgbClr val="FFFF66"/>
          </a:solidFill>
          <a:ln w="25400" cap="sq" cmpd="sng" algn="ctr">
            <a:solidFill>
              <a:srgbClr val="1D579B"/>
            </a:solidFill>
            <a:prstDash val="solid"/>
            <a:tailEnd type="triangle" w="lg" len="lg"/>
          </a:ln>
          <a:effectLst/>
        </p:spPr>
        <p:txBody>
          <a:bodyPr rot="0" spcFirstLastPara="0" vert="horz" wrap="square" lIns="68580" tIns="68580" rIns="68580" bIns="68580" numCol="1" spcCol="0" rtlCol="0" fromWordArt="0" anchor="ctr" anchorCtr="0" forceAA="0" compatLnSpc="1">
            <a:prstTxWarp prst="textNoShape">
              <a:avLst/>
            </a:prstTxWarp>
            <a:noAutofit/>
          </a:bodyPr>
          <a:lstStyle/>
          <a:p>
            <a:pPr>
              <a:defRPr/>
            </a:pPr>
            <a:r>
              <a:rPr lang="en-US" sz="1100" b="1" kern="0" dirty="0" smtClean="0">
                <a:solidFill>
                  <a:srgbClr val="000000"/>
                </a:solidFill>
                <a:latin typeface="Arial" panose="020B0604020202020204" pitchFamily="34" charset="0"/>
                <a:ea typeface="Times New Roman"/>
                <a:cs typeface="Arial" panose="020B0604020202020204" pitchFamily="34" charset="0"/>
              </a:rPr>
              <a:t>3</a:t>
            </a:r>
            <a:r>
              <a:rPr lang="en-US" sz="1100" kern="0" dirty="0" smtClean="0">
                <a:solidFill>
                  <a:srgbClr val="000000"/>
                </a:solidFill>
                <a:latin typeface="Arial" panose="020B0604020202020204" pitchFamily="34" charset="0"/>
                <a:ea typeface="Times New Roman"/>
                <a:cs typeface="Arial" panose="020B0604020202020204" pitchFamily="34" charset="0"/>
              </a:rPr>
              <a:t>. Click the </a:t>
            </a:r>
            <a:r>
              <a:rPr lang="en-US" sz="1100" b="1" kern="0" dirty="0">
                <a:solidFill>
                  <a:srgbClr val="000000"/>
                </a:solidFill>
                <a:latin typeface="Arial" panose="020B0604020202020204" pitchFamily="34" charset="0"/>
                <a:ea typeface="Times New Roman"/>
                <a:cs typeface="Arial" panose="020B0604020202020204" pitchFamily="34" charset="0"/>
              </a:rPr>
              <a:t>Add</a:t>
            </a:r>
            <a:r>
              <a:rPr lang="en-US" sz="1100" kern="0" dirty="0">
                <a:solidFill>
                  <a:srgbClr val="000000"/>
                </a:solidFill>
                <a:latin typeface="Arial" panose="020B0604020202020204" pitchFamily="34" charset="0"/>
                <a:ea typeface="Times New Roman"/>
                <a:cs typeface="Arial" panose="020B0604020202020204" pitchFamily="34" charset="0"/>
              </a:rPr>
              <a:t> </a:t>
            </a:r>
            <a:r>
              <a:rPr lang="en-US" sz="1100" kern="0" dirty="0" smtClean="0">
                <a:solidFill>
                  <a:srgbClr val="000000"/>
                </a:solidFill>
                <a:latin typeface="Arial" panose="020B0604020202020204" pitchFamily="34" charset="0"/>
                <a:ea typeface="Times New Roman"/>
                <a:cs typeface="Arial" panose="020B0604020202020204" pitchFamily="34" charset="0"/>
              </a:rPr>
              <a:t>button to </a:t>
            </a:r>
            <a:r>
              <a:rPr lang="en-US" sz="1100" kern="0" dirty="0">
                <a:solidFill>
                  <a:srgbClr val="000000"/>
                </a:solidFill>
                <a:latin typeface="Arial" panose="020B0604020202020204" pitchFamily="34" charset="0"/>
                <a:ea typeface="Times New Roman"/>
                <a:cs typeface="Arial" panose="020B0604020202020204" pitchFamily="34" charset="0"/>
              </a:rPr>
              <a:t>display the page on which you enter the new funding details.</a:t>
            </a:r>
          </a:p>
        </p:txBody>
      </p:sp>
    </p:spTree>
    <p:custDataLst>
      <p:tags r:id="rId1"/>
    </p:custDataLst>
    <p:extLst>
      <p:ext uri="{BB962C8B-B14F-4D97-AF65-F5344CB8AC3E}">
        <p14:creationId xmlns:p14="http://schemas.microsoft.com/office/powerpoint/2010/main" val="28758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843449" y="2195512"/>
            <a:ext cx="7466245" cy="3976688"/>
          </a:xfrm>
        </p:spPr>
        <p:txBody>
          <a:bodyPr>
            <a:normAutofit/>
          </a:bodyPr>
          <a:lstStyle/>
          <a:p>
            <a:pPr>
              <a:buFont typeface="Arial" panose="020B0604020202020204" pitchFamily="34" charset="0"/>
              <a:buChar char="•"/>
            </a:pPr>
            <a:r>
              <a:rPr lang="en-US" dirty="0"/>
              <a:t>Name</a:t>
            </a:r>
          </a:p>
          <a:p>
            <a:pPr>
              <a:buFont typeface="Arial" panose="020B0604020202020204" pitchFamily="34" charset="0"/>
              <a:buChar char="•"/>
            </a:pPr>
            <a:r>
              <a:rPr lang="en-US" dirty="0"/>
              <a:t>UCI role</a:t>
            </a:r>
          </a:p>
          <a:p>
            <a:pPr>
              <a:buFont typeface="Arial" panose="020B0604020202020204" pitchFamily="34" charset="0"/>
              <a:buChar char="•"/>
            </a:pPr>
            <a:r>
              <a:rPr lang="en-US" dirty="0"/>
              <a:t>UCPath </a:t>
            </a:r>
            <a:r>
              <a:rPr lang="en-US" dirty="0" smtClean="0"/>
              <a:t>role</a:t>
            </a:r>
            <a:endParaRPr lang="en-US" dirty="0"/>
          </a:p>
        </p:txBody>
      </p:sp>
      <p:sp>
        <p:nvSpPr>
          <p:cNvPr id="10" name="Text Placeholder 9"/>
          <p:cNvSpPr>
            <a:spLocks noGrp="1"/>
          </p:cNvSpPr>
          <p:nvPr>
            <p:ph type="body" idx="1"/>
          </p:nvPr>
        </p:nvSpPr>
        <p:spPr>
          <a:xfrm>
            <a:off x="780288" y="1371600"/>
            <a:ext cx="4114800" cy="823912"/>
          </a:xfrm>
        </p:spPr>
        <p:txBody>
          <a:bodyPr>
            <a:normAutofit/>
          </a:bodyPr>
          <a:lstStyle/>
          <a:p>
            <a:r>
              <a:rPr lang="en-US" sz="4000" dirty="0"/>
              <a:t>Instructor </a:t>
            </a:r>
          </a:p>
        </p:txBody>
      </p:sp>
      <p:sp>
        <p:nvSpPr>
          <p:cNvPr id="3" name="Title 2"/>
          <p:cNvSpPr>
            <a:spLocks noGrp="1"/>
          </p:cNvSpPr>
          <p:nvPr>
            <p:ph type="title"/>
          </p:nvPr>
        </p:nvSpPr>
        <p:spPr/>
        <p:txBody>
          <a:bodyPr vert="horz" lIns="91440" tIns="45720" rIns="91440" bIns="45720" rtlCol="0" anchor="ctr">
            <a:noAutofit/>
          </a:bodyPr>
          <a:lstStyle/>
          <a:p>
            <a:pPr algn="l"/>
            <a:r>
              <a:rPr lang="en-US" dirty="0"/>
              <a:t>Introductions </a:t>
            </a:r>
          </a:p>
        </p:txBody>
      </p:sp>
      <p:pic>
        <p:nvPicPr>
          <p:cNvPr id="7" name="Picture 6">
            <a:hlinkClick r:id="rId3" action="ppaction://hlinksldjump"/>
            <a:extLst>
              <a:ext uri="{FF2B5EF4-FFF2-40B4-BE49-F238E27FC236}">
                <a16:creationId xmlns:a16="http://schemas.microsoft.com/office/drawing/2014/main" id="{C25C86E0-AAE6-4DD4-97EC-E974A31C513A}"/>
              </a:ext>
            </a:extLst>
          </p:cNvPr>
          <p:cNvPicPr>
            <a:picLocks noChangeAspect="1"/>
          </p:cNvPicPr>
          <p:nvPr/>
        </p:nvPicPr>
        <p:blipFill rotWithShape="1">
          <a:blip r:embed="rId4">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9113" y="1510056"/>
            <a:ext cx="1976431" cy="3474900"/>
          </a:xfrm>
          <a:prstGeom prst="rect">
            <a:avLst/>
          </a:prstGeom>
        </p:spPr>
      </p:pic>
    </p:spTree>
    <p:custDataLst>
      <p:tags r:id="rId1"/>
    </p:custDataLst>
    <p:extLst>
      <p:ext uri="{BB962C8B-B14F-4D97-AF65-F5344CB8AC3E}">
        <p14:creationId xmlns:p14="http://schemas.microsoft.com/office/powerpoint/2010/main" val="3210561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0555" y="1427256"/>
            <a:ext cx="8390228" cy="4262312"/>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normAutofit/>
          </a:bodyPr>
          <a:lstStyle/>
          <a:p>
            <a:r>
              <a:rPr lang="en-US" dirty="0"/>
              <a:t>Budget Distribution Page</a:t>
            </a:r>
          </a:p>
        </p:txBody>
      </p:sp>
      <p:sp>
        <p:nvSpPr>
          <p:cNvPr id="15" name="Line Callout 1 14"/>
          <p:cNvSpPr/>
          <p:nvPr/>
        </p:nvSpPr>
        <p:spPr>
          <a:xfrm flipH="1">
            <a:off x="5361925" y="1509579"/>
            <a:ext cx="2422662" cy="808431"/>
          </a:xfrm>
          <a:prstGeom prst="borderCallout1">
            <a:avLst>
              <a:gd name="adj1" fmla="val 48746"/>
              <a:gd name="adj2" fmla="val 99981"/>
              <a:gd name="adj3" fmla="val 51358"/>
              <a:gd name="adj4" fmla="val 157721"/>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r>
              <a:rPr lang="en-US" sz="1050" kern="0" dirty="0">
                <a:solidFill>
                  <a:srgbClr val="000000"/>
                </a:solidFill>
                <a:latin typeface="Arial" panose="020B0604020202020204" pitchFamily="34" charset="0"/>
                <a:ea typeface="Times New Roman"/>
                <a:cs typeface="Arial" panose="020B0604020202020204" pitchFamily="34" charset="0"/>
              </a:rPr>
              <a:t>The header </a:t>
            </a:r>
            <a:r>
              <a:rPr lang="en-US" sz="1050" kern="0" dirty="0" smtClean="0">
                <a:solidFill>
                  <a:srgbClr val="000000"/>
                </a:solidFill>
                <a:latin typeface="Arial" panose="020B0604020202020204" pitchFamily="34" charset="0"/>
                <a:ea typeface="Times New Roman"/>
                <a:cs typeface="Arial" panose="020B0604020202020204" pitchFamily="34" charset="0"/>
              </a:rPr>
              <a:t>includes </a:t>
            </a:r>
            <a:r>
              <a:rPr lang="en-US" sz="1050" kern="0" dirty="0">
                <a:solidFill>
                  <a:srgbClr val="000000"/>
                </a:solidFill>
                <a:latin typeface="Arial" panose="020B0604020202020204" pitchFamily="34" charset="0"/>
                <a:ea typeface="Times New Roman"/>
                <a:cs typeface="Arial" panose="020B0604020202020204" pitchFamily="34" charset="0"/>
              </a:rPr>
              <a:t>the set ID, department ID and position number values you entered to create the new budget distribution.</a:t>
            </a:r>
          </a:p>
        </p:txBody>
      </p:sp>
      <p:sp>
        <p:nvSpPr>
          <p:cNvPr id="2" name="Rectangle 1"/>
          <p:cNvSpPr/>
          <p:nvPr/>
        </p:nvSpPr>
        <p:spPr>
          <a:xfrm>
            <a:off x="407827" y="2409825"/>
            <a:ext cx="6069173" cy="80250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ine Callout 1 12"/>
          <p:cNvSpPr/>
          <p:nvPr/>
        </p:nvSpPr>
        <p:spPr>
          <a:xfrm flipH="1">
            <a:off x="6085956" y="3154946"/>
            <a:ext cx="2438918" cy="1214302"/>
          </a:xfrm>
          <a:prstGeom prst="borderCallout1">
            <a:avLst>
              <a:gd name="adj1" fmla="val 53676"/>
              <a:gd name="adj2" fmla="val 100797"/>
              <a:gd name="adj3" fmla="val -984"/>
              <a:gd name="adj4" fmla="val 161004"/>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r>
              <a:rPr lang="en-US" sz="1050" kern="0" dirty="0">
                <a:solidFill>
                  <a:srgbClr val="000000"/>
                </a:solidFill>
                <a:latin typeface="Arial" panose="020B0604020202020204" pitchFamily="34" charset="0"/>
                <a:ea typeface="Times New Roman"/>
                <a:cs typeface="Arial" panose="020B0604020202020204" pitchFamily="34" charset="0"/>
              </a:rPr>
              <a:t>In this example, the </a:t>
            </a:r>
            <a:r>
              <a:rPr lang="en-US" sz="1050" b="1" kern="0" dirty="0">
                <a:solidFill>
                  <a:srgbClr val="000000"/>
                </a:solidFill>
                <a:latin typeface="Arial" panose="020B0604020202020204" pitchFamily="34" charset="0"/>
                <a:ea typeface="Times New Roman"/>
                <a:cs typeface="Arial" panose="020B0604020202020204" pitchFamily="34" charset="0"/>
              </a:rPr>
              <a:t>Job Data Snapshot</a:t>
            </a:r>
            <a:r>
              <a:rPr lang="en-US" sz="1050" kern="0" dirty="0">
                <a:solidFill>
                  <a:srgbClr val="000000"/>
                </a:solidFill>
                <a:latin typeface="Arial" panose="020B0604020202020204" pitchFamily="34" charset="0"/>
                <a:ea typeface="Times New Roman"/>
                <a:cs typeface="Arial" panose="020B0604020202020204" pitchFamily="34" charset="0"/>
              </a:rPr>
              <a:t> section is blank, which indicates this is an unfilled position. For a filled position, this section displays a summary of the incumbent employee's job data.</a:t>
            </a:r>
          </a:p>
        </p:txBody>
      </p:sp>
    </p:spTree>
    <p:custDataLst>
      <p:tags r:id="rId1"/>
    </p:custDataLst>
    <p:extLst>
      <p:ext uri="{BB962C8B-B14F-4D97-AF65-F5344CB8AC3E}">
        <p14:creationId xmlns:p14="http://schemas.microsoft.com/office/powerpoint/2010/main" val="326810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0555" y="1427256"/>
            <a:ext cx="8390228" cy="4262312"/>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normAutofit/>
          </a:bodyPr>
          <a:lstStyle/>
          <a:p>
            <a:r>
              <a:rPr lang="en-US" dirty="0"/>
              <a:t>Budget Distribution Page</a:t>
            </a:r>
          </a:p>
        </p:txBody>
      </p:sp>
      <p:sp>
        <p:nvSpPr>
          <p:cNvPr id="18" name="Rectangle 17"/>
          <p:cNvSpPr>
            <a:spLocks noChangeArrowheads="1"/>
          </p:cNvSpPr>
          <p:nvPr/>
        </p:nvSpPr>
        <p:spPr bwMode="auto">
          <a:xfrm>
            <a:off x="407827" y="3212330"/>
            <a:ext cx="1353240" cy="216669"/>
          </a:xfrm>
          <a:prstGeom prst="rect">
            <a:avLst/>
          </a:prstGeom>
          <a:noFill/>
          <a:ln w="19050"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a:defRPr/>
            </a:pPr>
            <a:endParaRPr lang="en-US" sz="1350" kern="0" dirty="0">
              <a:solidFill>
                <a:sysClr val="windowText" lastClr="000000"/>
              </a:solidFill>
            </a:endParaRPr>
          </a:p>
        </p:txBody>
      </p:sp>
      <p:sp>
        <p:nvSpPr>
          <p:cNvPr id="11" name="Line Callout 1 10"/>
          <p:cNvSpPr/>
          <p:nvPr/>
        </p:nvSpPr>
        <p:spPr>
          <a:xfrm flipH="1">
            <a:off x="2206290" y="1648327"/>
            <a:ext cx="2027356" cy="1106905"/>
          </a:xfrm>
          <a:prstGeom prst="borderCallout1">
            <a:avLst>
              <a:gd name="adj1" fmla="val 50692"/>
              <a:gd name="adj2" fmla="val 100217"/>
              <a:gd name="adj3" fmla="val 113535"/>
              <a:gd name="adj4" fmla="val 143513"/>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r>
              <a:rPr lang="en-US" sz="1050" kern="0" dirty="0">
                <a:solidFill>
                  <a:srgbClr val="000000"/>
                </a:solidFill>
                <a:latin typeface="Arial" panose="020B0604020202020204" pitchFamily="34" charset="0"/>
                <a:ea typeface="Times New Roman"/>
                <a:cs typeface="Arial" panose="020B0604020202020204" pitchFamily="34" charset="0"/>
              </a:rPr>
              <a:t>Upon entering the effective date, the system locates the position budget data and populates the </a:t>
            </a:r>
            <a:r>
              <a:rPr lang="en-US" sz="1050" b="1" kern="0" dirty="0">
                <a:solidFill>
                  <a:srgbClr val="000000"/>
                </a:solidFill>
                <a:latin typeface="Arial" panose="020B0604020202020204" pitchFamily="34" charset="0"/>
                <a:ea typeface="Times New Roman"/>
                <a:cs typeface="Arial" panose="020B0604020202020204" pitchFamily="34" charset="0"/>
              </a:rPr>
              <a:t>Position Budget </a:t>
            </a:r>
            <a:r>
              <a:rPr lang="en-US" sz="1050" kern="0" dirty="0">
                <a:solidFill>
                  <a:srgbClr val="000000"/>
                </a:solidFill>
                <a:latin typeface="Arial" panose="020B0604020202020204" pitchFamily="34" charset="0"/>
                <a:ea typeface="Times New Roman"/>
                <a:cs typeface="Arial" panose="020B0604020202020204" pitchFamily="34" charset="0"/>
              </a:rPr>
              <a:t>section</a:t>
            </a:r>
            <a:r>
              <a:rPr lang="en-US" sz="1050" kern="0" dirty="0" smtClean="0">
                <a:solidFill>
                  <a:srgbClr val="000000"/>
                </a:solidFill>
                <a:latin typeface="Arial" panose="020B0604020202020204" pitchFamily="34" charset="0"/>
                <a:ea typeface="Times New Roman"/>
                <a:cs typeface="Arial" panose="020B0604020202020204" pitchFamily="34" charset="0"/>
              </a:rPr>
              <a:t>. </a:t>
            </a:r>
            <a:endParaRPr lang="en-US" sz="1050" kern="0" dirty="0">
              <a:solidFill>
                <a:srgbClr val="000000"/>
              </a:solidFill>
              <a:latin typeface="Arial" panose="020B0604020202020204" pitchFamily="34" charset="0"/>
              <a:ea typeface="Times New Roman"/>
              <a:cs typeface="Arial" panose="020B0604020202020204" pitchFamily="34" charset="0"/>
            </a:endParaRPr>
          </a:p>
        </p:txBody>
      </p:sp>
      <p:sp>
        <p:nvSpPr>
          <p:cNvPr id="16" name="Rectangle 15"/>
          <p:cNvSpPr>
            <a:spLocks noChangeArrowheads="1"/>
          </p:cNvSpPr>
          <p:nvPr/>
        </p:nvSpPr>
        <p:spPr bwMode="auto">
          <a:xfrm>
            <a:off x="389788" y="3518425"/>
            <a:ext cx="5103247" cy="1010713"/>
          </a:xfrm>
          <a:prstGeom prst="rect">
            <a:avLst/>
          </a:prstGeom>
          <a:noFill/>
          <a:ln w="19050"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a:defRPr/>
            </a:pPr>
            <a:endParaRPr lang="en-US" sz="1350" kern="0" dirty="0">
              <a:solidFill>
                <a:sysClr val="windowText" lastClr="000000"/>
              </a:solidFill>
            </a:endParaRPr>
          </a:p>
        </p:txBody>
      </p:sp>
      <p:sp>
        <p:nvSpPr>
          <p:cNvPr id="17" name="Line Callout 1 16"/>
          <p:cNvSpPr/>
          <p:nvPr/>
        </p:nvSpPr>
        <p:spPr>
          <a:xfrm flipH="1">
            <a:off x="726488" y="4916863"/>
            <a:ext cx="2069157" cy="861365"/>
          </a:xfrm>
          <a:prstGeom prst="borderCallout1">
            <a:avLst>
              <a:gd name="adj1" fmla="val 672"/>
              <a:gd name="adj2" fmla="val 55641"/>
              <a:gd name="adj3" fmla="val -105507"/>
              <a:gd name="adj4" fmla="val 7778"/>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r>
              <a:rPr lang="en-US" sz="1050" kern="0" dirty="0">
                <a:solidFill>
                  <a:srgbClr val="000000"/>
                </a:solidFill>
                <a:latin typeface="Arial" panose="020B0604020202020204" pitchFamily="34" charset="0"/>
                <a:ea typeface="Times New Roman"/>
                <a:cs typeface="Arial" panose="020B0604020202020204" pitchFamily="34" charset="0"/>
              </a:rPr>
              <a:t>If necessary, enter an adjustment amount to increase or decrease the </a:t>
            </a:r>
            <a:r>
              <a:rPr lang="en-US" sz="1050" b="1" kern="0" dirty="0">
                <a:solidFill>
                  <a:srgbClr val="000000"/>
                </a:solidFill>
                <a:latin typeface="Arial" panose="020B0604020202020204" pitchFamily="34" charset="0"/>
                <a:ea typeface="Times New Roman"/>
                <a:cs typeface="Arial" panose="020B0604020202020204" pitchFamily="34" charset="0"/>
              </a:rPr>
              <a:t>Annualized Budget Rate.</a:t>
            </a:r>
          </a:p>
        </p:txBody>
      </p:sp>
      <p:sp>
        <p:nvSpPr>
          <p:cNvPr id="4" name="TextBox 3"/>
          <p:cNvSpPr txBox="1"/>
          <p:nvPr/>
        </p:nvSpPr>
        <p:spPr>
          <a:xfrm>
            <a:off x="3410762" y="5064206"/>
            <a:ext cx="2324894" cy="738664"/>
          </a:xfrm>
          <a:prstGeom prst="rect">
            <a:avLst/>
          </a:prstGeom>
          <a:solidFill>
            <a:srgbClr val="FFFF66"/>
          </a:solidFill>
          <a:ln w="25400">
            <a:solidFill>
              <a:srgbClr val="1D579B"/>
            </a:solidFill>
          </a:ln>
        </p:spPr>
        <p:txBody>
          <a:bodyPr wrap="square" rtlCol="0">
            <a:spAutoFit/>
          </a:bodyPr>
          <a:lstStyle/>
          <a:p>
            <a:r>
              <a:rPr lang="en-US" sz="1050" dirty="0" smtClean="0">
                <a:latin typeface="Arial" panose="020B0604020202020204" pitchFamily="34" charset="0"/>
                <a:cs typeface="Arial" panose="020B0604020202020204" pitchFamily="34" charset="0"/>
              </a:rPr>
              <a:t>Click </a:t>
            </a:r>
            <a:r>
              <a:rPr lang="en-US" sz="1050" dirty="0">
                <a:latin typeface="Arial" panose="020B0604020202020204" pitchFamily="34" charset="0"/>
                <a:cs typeface="Arial" panose="020B0604020202020204" pitchFamily="34" charset="0"/>
              </a:rPr>
              <a:t>after the annual increase in salary has been done, after funding has been approved; check if there is a report to support this process. </a:t>
            </a:r>
          </a:p>
        </p:txBody>
      </p:sp>
      <p:cxnSp>
        <p:nvCxnSpPr>
          <p:cNvPr id="8" name="Straight Arrow Connector 7"/>
          <p:cNvCxnSpPr>
            <a:cxnSpLocks/>
          </p:cNvCxnSpPr>
          <p:nvPr/>
        </p:nvCxnSpPr>
        <p:spPr>
          <a:xfrm flipV="1">
            <a:off x="3951171" y="3895121"/>
            <a:ext cx="988996" cy="1183785"/>
          </a:xfrm>
          <a:prstGeom prst="straightConnector1">
            <a:avLst/>
          </a:prstGeom>
          <a:ln w="25400">
            <a:solidFill>
              <a:srgbClr val="1D579B"/>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Line Callout 1 19"/>
          <p:cNvSpPr/>
          <p:nvPr/>
        </p:nvSpPr>
        <p:spPr>
          <a:xfrm flipH="1">
            <a:off x="5337388" y="1542902"/>
            <a:ext cx="2615486" cy="1630186"/>
          </a:xfrm>
          <a:prstGeom prst="borderCallout1">
            <a:avLst>
              <a:gd name="adj1" fmla="val 99566"/>
              <a:gd name="adj2" fmla="val 100837"/>
              <a:gd name="adj3" fmla="val 133430"/>
              <a:gd name="adj4" fmla="val 144686"/>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kern="0" dirty="0">
                <a:solidFill>
                  <a:srgbClr val="000000"/>
                </a:solidFill>
                <a:latin typeface="Arial" panose="020B0604020202020204" pitchFamily="34" charset="0"/>
                <a:ea typeface="Times New Roman"/>
                <a:cs typeface="Arial" panose="020B0604020202020204" pitchFamily="34" charset="0"/>
              </a:rPr>
              <a:t>In this </a:t>
            </a:r>
            <a:r>
              <a:rPr lang="en-US" sz="1050" kern="0" dirty="0" smtClean="0">
                <a:solidFill>
                  <a:srgbClr val="000000"/>
                </a:solidFill>
                <a:latin typeface="Arial" panose="020B0604020202020204" pitchFamily="34" charset="0"/>
                <a:ea typeface="Times New Roman"/>
                <a:cs typeface="Arial" panose="020B0604020202020204" pitchFamily="34" charset="0"/>
              </a:rPr>
              <a:t>example </a:t>
            </a:r>
            <a:r>
              <a:rPr lang="en-US" sz="1050" kern="0" dirty="0">
                <a:solidFill>
                  <a:srgbClr val="000000"/>
                </a:solidFill>
                <a:latin typeface="Arial" panose="020B0604020202020204" pitchFamily="34" charset="0"/>
                <a:ea typeface="Times New Roman"/>
                <a:cs typeface="Arial" panose="020B0604020202020204" pitchFamily="34" charset="0"/>
              </a:rPr>
              <a:t>the </a:t>
            </a:r>
            <a:r>
              <a:rPr lang="en-US" sz="1050" b="1" kern="0" dirty="0">
                <a:solidFill>
                  <a:srgbClr val="000000"/>
                </a:solidFill>
                <a:latin typeface="Arial" panose="020B0604020202020204" pitchFamily="34" charset="0"/>
                <a:ea typeface="Times New Roman"/>
                <a:cs typeface="Arial" panose="020B0604020202020204" pitchFamily="34" charset="0"/>
              </a:rPr>
              <a:t>Annualized Budget Rate </a:t>
            </a:r>
            <a:r>
              <a:rPr lang="en-US" sz="1050" kern="0" dirty="0">
                <a:solidFill>
                  <a:srgbClr val="000000"/>
                </a:solidFill>
                <a:latin typeface="Arial" panose="020B0604020202020204" pitchFamily="34" charset="0"/>
                <a:ea typeface="Times New Roman"/>
                <a:cs typeface="Arial" panose="020B0604020202020204" pitchFamily="34" charset="0"/>
              </a:rPr>
              <a:t>populated is calculated from the minimum JOB salary grade or step.</a:t>
            </a:r>
          </a:p>
          <a:p>
            <a:pPr>
              <a:lnSpc>
                <a:spcPts val="900"/>
              </a:lnSpc>
              <a:defRPr/>
            </a:pPr>
            <a:endParaRPr lang="en-US" sz="1050" kern="0" dirty="0">
              <a:solidFill>
                <a:srgbClr val="000000"/>
              </a:solidFill>
              <a:latin typeface="Arial" panose="020B0604020202020204" pitchFamily="34" charset="0"/>
              <a:ea typeface="Times New Roman"/>
              <a:cs typeface="Arial" panose="020B0604020202020204" pitchFamily="34" charset="0"/>
            </a:endParaRPr>
          </a:p>
          <a:p>
            <a:pPr>
              <a:defRPr/>
            </a:pPr>
            <a:r>
              <a:rPr lang="en-US" sz="1050" kern="0" dirty="0">
                <a:solidFill>
                  <a:srgbClr val="000000"/>
                </a:solidFill>
                <a:latin typeface="Arial" panose="020B0604020202020204" pitchFamily="34" charset="0"/>
                <a:ea typeface="Times New Roman"/>
                <a:cs typeface="Arial" panose="020B0604020202020204" pitchFamily="34" charset="0"/>
              </a:rPr>
              <a:t>If the position is </a:t>
            </a:r>
            <a:r>
              <a:rPr lang="en-US" sz="1050" kern="0" dirty="0" smtClean="0">
                <a:solidFill>
                  <a:srgbClr val="000000"/>
                </a:solidFill>
                <a:latin typeface="Arial" panose="020B0604020202020204" pitchFamily="34" charset="0"/>
                <a:ea typeface="Times New Roman"/>
                <a:cs typeface="Arial" panose="020B0604020202020204" pitchFamily="34" charset="0"/>
              </a:rPr>
              <a:t>filled, </a:t>
            </a:r>
            <a:r>
              <a:rPr lang="en-US" sz="1050" kern="0" dirty="0">
                <a:solidFill>
                  <a:srgbClr val="000000"/>
                </a:solidFill>
                <a:latin typeface="Arial" panose="020B0604020202020204" pitchFamily="34" charset="0"/>
                <a:ea typeface="Times New Roman"/>
                <a:cs typeface="Arial" panose="020B0604020202020204" pitchFamily="34" charset="0"/>
              </a:rPr>
              <a:t>the </a:t>
            </a:r>
            <a:r>
              <a:rPr lang="en-US" sz="1050" b="1" kern="0" dirty="0">
                <a:solidFill>
                  <a:srgbClr val="000000"/>
                </a:solidFill>
                <a:latin typeface="Arial" panose="020B0604020202020204" pitchFamily="34" charset="0"/>
                <a:ea typeface="Times New Roman"/>
                <a:cs typeface="Arial" panose="020B0604020202020204" pitchFamily="34" charset="0"/>
              </a:rPr>
              <a:t>Annualized Budget Rate </a:t>
            </a:r>
            <a:r>
              <a:rPr lang="en-US" sz="1050" kern="0" dirty="0">
                <a:solidFill>
                  <a:srgbClr val="000000"/>
                </a:solidFill>
                <a:latin typeface="Arial" panose="020B0604020202020204" pitchFamily="34" charset="0"/>
                <a:ea typeface="Times New Roman"/>
                <a:cs typeface="Arial" panose="020B0604020202020204" pitchFamily="34" charset="0"/>
              </a:rPr>
              <a:t>would be calculated using the following formula: employee's annual rate / JOB FTE </a:t>
            </a:r>
            <a:r>
              <a:rPr lang="en-US" sz="1050" kern="0" dirty="0" smtClean="0">
                <a:solidFill>
                  <a:srgbClr val="000000"/>
                </a:solidFill>
                <a:latin typeface="Arial" panose="020B0604020202020204" pitchFamily="34" charset="0"/>
                <a:ea typeface="Times New Roman"/>
                <a:cs typeface="Arial" panose="020B0604020202020204" pitchFamily="34" charset="0"/>
              </a:rPr>
              <a:t>* Position </a:t>
            </a:r>
            <a:r>
              <a:rPr lang="en-US" sz="1050" kern="0" dirty="0">
                <a:solidFill>
                  <a:srgbClr val="000000"/>
                </a:solidFill>
                <a:latin typeface="Arial" panose="020B0604020202020204" pitchFamily="34" charset="0"/>
                <a:ea typeface="Times New Roman"/>
                <a:cs typeface="Arial" panose="020B0604020202020204" pitchFamily="34" charset="0"/>
              </a:rPr>
              <a:t>FTE.</a:t>
            </a:r>
          </a:p>
        </p:txBody>
      </p:sp>
      <p:sp>
        <p:nvSpPr>
          <p:cNvPr id="14" name="Line Callout 1 14">
            <a:extLst>
              <a:ext uri="{FF2B5EF4-FFF2-40B4-BE49-F238E27FC236}">
                <a16:creationId xmlns:a16="http://schemas.microsoft.com/office/drawing/2014/main" id="{7BF72D46-D161-4528-A42D-8BD051A52F7B}"/>
              </a:ext>
            </a:extLst>
          </p:cNvPr>
          <p:cNvSpPr/>
          <p:nvPr/>
        </p:nvSpPr>
        <p:spPr>
          <a:xfrm flipH="1">
            <a:off x="6039332" y="3474834"/>
            <a:ext cx="2231210" cy="1204170"/>
          </a:xfrm>
          <a:prstGeom prst="borderCallout1">
            <a:avLst>
              <a:gd name="adj1" fmla="val 48746"/>
              <a:gd name="adj2" fmla="val 99981"/>
              <a:gd name="adj3" fmla="val -10182"/>
              <a:gd name="adj4" fmla="val 180614"/>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r>
              <a:rPr lang="en-US" sz="1050" kern="0" dirty="0" smtClean="0">
                <a:solidFill>
                  <a:srgbClr val="000000"/>
                </a:solidFill>
                <a:latin typeface="Arial" panose="020B0604020202020204" pitchFamily="34" charset="0"/>
                <a:ea typeface="Times New Roman"/>
                <a:cs typeface="Arial" panose="020B0604020202020204" pitchFamily="34" charset="0"/>
              </a:rPr>
              <a:t>Click the </a:t>
            </a:r>
            <a:r>
              <a:rPr lang="en-US" sz="1050" b="1" kern="0" dirty="0" smtClean="0">
                <a:solidFill>
                  <a:srgbClr val="000000"/>
                </a:solidFill>
                <a:latin typeface="Arial" panose="020B0604020202020204" pitchFamily="34" charset="0"/>
                <a:ea typeface="Times New Roman"/>
                <a:cs typeface="Arial" panose="020B0604020202020204" pitchFamily="34" charset="0"/>
              </a:rPr>
              <a:t>Default Funding Entry </a:t>
            </a:r>
            <a:r>
              <a:rPr lang="en-US" sz="1050" kern="0" dirty="0" smtClean="0">
                <a:solidFill>
                  <a:srgbClr val="000000"/>
                </a:solidFill>
                <a:latin typeface="Arial" panose="020B0604020202020204" pitchFamily="34" charset="0"/>
                <a:ea typeface="Times New Roman"/>
                <a:cs typeface="Arial" panose="020B0604020202020204" pitchFamily="34" charset="0"/>
              </a:rPr>
              <a:t>button to load the current funding distribution for the position.</a:t>
            </a:r>
          </a:p>
          <a:p>
            <a:pPr>
              <a:defRPr/>
            </a:pPr>
            <a:r>
              <a:rPr lang="en-US" sz="1050" kern="0" dirty="0" smtClean="0">
                <a:solidFill>
                  <a:srgbClr val="000000"/>
                </a:solidFill>
                <a:latin typeface="Arial" panose="020B0604020202020204" pitchFamily="34" charset="0"/>
                <a:ea typeface="Times New Roman"/>
                <a:cs typeface="Arial" panose="020B0604020202020204" pitchFamily="34" charset="0"/>
              </a:rPr>
              <a:t>After you default the funding into the Budget Distribution section, the button appears grayed out.</a:t>
            </a:r>
            <a:endParaRPr lang="en-US" sz="1050" kern="0" dirty="0">
              <a:solidFill>
                <a:srgbClr val="000000"/>
              </a:solidFill>
              <a:latin typeface="Arial" panose="020B0604020202020204" pitchFamily="34" charset="0"/>
              <a:ea typeface="Times New Roman"/>
              <a:cs typeface="Arial" panose="020B0604020202020204" pitchFamily="34" charset="0"/>
            </a:endParaRPr>
          </a:p>
        </p:txBody>
      </p:sp>
      <p:sp>
        <p:nvSpPr>
          <p:cNvPr id="15" name="Rectangle 14">
            <a:extLst>
              <a:ext uri="{FF2B5EF4-FFF2-40B4-BE49-F238E27FC236}">
                <a16:creationId xmlns:a16="http://schemas.microsoft.com/office/drawing/2014/main" id="{9A16ADEA-6AA5-4155-A837-FA093C98FF97}"/>
              </a:ext>
            </a:extLst>
          </p:cNvPr>
          <p:cNvSpPr>
            <a:spLocks noChangeArrowheads="1"/>
          </p:cNvSpPr>
          <p:nvPr/>
        </p:nvSpPr>
        <p:spPr bwMode="auto">
          <a:xfrm>
            <a:off x="3219968" y="3173088"/>
            <a:ext cx="969485" cy="220696"/>
          </a:xfrm>
          <a:prstGeom prst="rect">
            <a:avLst/>
          </a:prstGeom>
          <a:noFill/>
          <a:ln w="19050"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a:defRPr/>
            </a:pPr>
            <a:endParaRPr lang="en-US" sz="1350" kern="0" dirty="0">
              <a:solidFill>
                <a:sysClr val="windowText" lastClr="000000"/>
              </a:solidFill>
            </a:endParaRPr>
          </a:p>
        </p:txBody>
      </p:sp>
    </p:spTree>
    <p:custDataLst>
      <p:tags r:id="rId1"/>
    </p:custDataLst>
    <p:extLst>
      <p:ext uri="{BB962C8B-B14F-4D97-AF65-F5344CB8AC3E}">
        <p14:creationId xmlns:p14="http://schemas.microsoft.com/office/powerpoint/2010/main" val="401111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6" grpId="0" animBg="1"/>
      <p:bldP spid="17" grpId="0" animBg="1"/>
      <p:bldP spid="4" grpId="0" animBg="1"/>
      <p:bldP spid="20"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536" y="219968"/>
            <a:ext cx="8513254" cy="623163"/>
          </a:xfrm>
        </p:spPr>
        <p:txBody>
          <a:bodyPr>
            <a:normAutofit/>
          </a:bodyPr>
          <a:lstStyle/>
          <a:p>
            <a:r>
              <a:rPr lang="en-US" sz="3200" dirty="0">
                <a:solidFill>
                  <a:schemeClr val="tx1">
                    <a:lumMod val="50000"/>
                  </a:schemeClr>
                </a:solidFill>
                <a:latin typeface="Arial Black" panose="020B0A04020102020204" pitchFamily="34" charset="0"/>
              </a:rPr>
              <a:t>Enter Budget Data – </a:t>
            </a:r>
            <a:r>
              <a:rPr lang="en-US" sz="3200" dirty="0" smtClean="0">
                <a:solidFill>
                  <a:schemeClr val="tx1">
                    <a:lumMod val="50000"/>
                  </a:schemeClr>
                </a:solidFill>
                <a:latin typeface="Arial Black" panose="020B0A04020102020204" pitchFamily="34" charset="0"/>
              </a:rPr>
              <a:t>REG Earn Code</a:t>
            </a:r>
            <a:endParaRPr lang="en-US" sz="3200" dirty="0">
              <a:solidFill>
                <a:schemeClr val="tx1">
                  <a:lumMod val="50000"/>
                </a:schemeClr>
              </a:solidFill>
              <a:latin typeface="Arial Black" panose="020B0A04020102020204" pitchFamily="34" charset="0"/>
            </a:endParaRPr>
          </a:p>
        </p:txBody>
      </p:sp>
      <p:sp>
        <p:nvSpPr>
          <p:cNvPr id="6" name="Content Placeholder 5"/>
          <p:cNvSpPr>
            <a:spLocks noGrp="1"/>
          </p:cNvSpPr>
          <p:nvPr>
            <p:ph idx="1"/>
          </p:nvPr>
        </p:nvSpPr>
        <p:spPr/>
        <p:txBody>
          <a:bodyPr/>
          <a:lstStyle/>
          <a:p>
            <a:pPr marL="0" indent="0">
              <a:buNone/>
            </a:pPr>
            <a:r>
              <a:rPr lang="en-US" sz="2800" dirty="0">
                <a:solidFill>
                  <a:schemeClr val="tx1">
                    <a:lumMod val="50000"/>
                  </a:schemeClr>
                </a:solidFill>
              </a:rPr>
              <a:t>Permanently funded positions </a:t>
            </a:r>
            <a:r>
              <a:rPr lang="en-US" sz="2800" dirty="0" smtClean="0">
                <a:solidFill>
                  <a:schemeClr val="tx1">
                    <a:lumMod val="50000"/>
                  </a:schemeClr>
                </a:solidFill>
              </a:rPr>
              <a:t>must be identified on the Budget Distribution page and therefore accounted </a:t>
            </a:r>
            <a:r>
              <a:rPr lang="en-US" sz="2800" dirty="0">
                <a:solidFill>
                  <a:schemeClr val="tx1">
                    <a:lumMod val="50000"/>
                  </a:schemeClr>
                </a:solidFill>
              </a:rPr>
              <a:t>for on the Staffing List. </a:t>
            </a:r>
          </a:p>
        </p:txBody>
      </p:sp>
      <p:graphicFrame>
        <p:nvGraphicFramePr>
          <p:cNvPr id="8" name="Table 7"/>
          <p:cNvGraphicFramePr>
            <a:graphicFrameLocks noGrp="1"/>
          </p:cNvGraphicFramePr>
          <p:nvPr>
            <p:extLst/>
          </p:nvPr>
        </p:nvGraphicFramePr>
        <p:xfrm>
          <a:off x="819391" y="3306312"/>
          <a:ext cx="3201952" cy="1694510"/>
        </p:xfrm>
        <a:graphic>
          <a:graphicData uri="http://schemas.openxmlformats.org/drawingml/2006/table">
            <a:tbl>
              <a:tblPr firstRow="1" bandRow="1">
                <a:tableStyleId>{5C22544A-7EE6-4342-B048-85BDC9FD1C3A}</a:tableStyleId>
              </a:tblPr>
              <a:tblGrid>
                <a:gridCol w="1473851">
                  <a:extLst>
                    <a:ext uri="{9D8B030D-6E8A-4147-A177-3AD203B41FA5}">
                      <a16:colId xmlns:a16="http://schemas.microsoft.com/office/drawing/2014/main" val="20000"/>
                    </a:ext>
                  </a:extLst>
                </a:gridCol>
                <a:gridCol w="1728101">
                  <a:extLst>
                    <a:ext uri="{9D8B030D-6E8A-4147-A177-3AD203B41FA5}">
                      <a16:colId xmlns:a16="http://schemas.microsoft.com/office/drawing/2014/main" val="20001"/>
                    </a:ext>
                  </a:extLst>
                </a:gridCol>
              </a:tblGrid>
              <a:tr h="625814">
                <a:tc>
                  <a:txBody>
                    <a:bodyPr/>
                    <a:lstStyle/>
                    <a:p>
                      <a:pPr algn="ctr"/>
                      <a:r>
                        <a:rPr lang="en-US" sz="1400" b="1" dirty="0"/>
                        <a:t>Position</a:t>
                      </a:r>
                      <a:r>
                        <a:rPr lang="en-US" sz="1400" b="1" baseline="0" dirty="0"/>
                        <a:t> Number</a:t>
                      </a:r>
                      <a:endParaRPr lang="en-US" sz="1400" b="1"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000000123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6232">
                <a:tc>
                  <a:txBody>
                    <a:bodyPr/>
                    <a:lstStyle/>
                    <a:p>
                      <a:pPr algn="ctr"/>
                      <a:r>
                        <a:rPr lang="en-US" sz="1400" dirty="0" smtClean="0"/>
                        <a:t>REG Earnings</a:t>
                      </a:r>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dirty="0" smtClean="0"/>
                        <a:t>$105,000</a:t>
                      </a:r>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356232">
                <a:tc>
                  <a:txBody>
                    <a:bodyPr/>
                    <a:lstStyle/>
                    <a:p>
                      <a:pPr algn="ctr"/>
                      <a:r>
                        <a:rPr lang="en-US" sz="1400" dirty="0" smtClean="0"/>
                        <a:t>Stipend</a:t>
                      </a:r>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$2,000</a:t>
                      </a:r>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6232">
                <a:tc>
                  <a:txBody>
                    <a:bodyPr/>
                    <a:lstStyle/>
                    <a:p>
                      <a:pPr algn="ctr"/>
                      <a:r>
                        <a:rPr lang="en-US" sz="1400" dirty="0" smtClean="0"/>
                        <a:t>Negotiated </a:t>
                      </a:r>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$45,000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TextBox 8"/>
          <p:cNvSpPr txBox="1"/>
          <p:nvPr/>
        </p:nvSpPr>
        <p:spPr>
          <a:xfrm>
            <a:off x="1185628" y="2759694"/>
            <a:ext cx="2707913" cy="369332"/>
          </a:xfrm>
          <a:prstGeom prst="rect">
            <a:avLst/>
          </a:prstGeom>
          <a:noFill/>
        </p:spPr>
        <p:txBody>
          <a:bodyPr wrap="square" rtlCol="0">
            <a:spAutoFit/>
          </a:bodyPr>
          <a:lstStyle/>
          <a:p>
            <a:pPr algn="ctr">
              <a:defRPr/>
            </a:pPr>
            <a:r>
              <a:rPr lang="en-US" b="1" dirty="0">
                <a:solidFill>
                  <a:schemeClr val="tx1">
                    <a:lumMod val="50000"/>
                  </a:schemeClr>
                </a:solidFill>
                <a:latin typeface="Arial" panose="020B0604020202020204" pitchFamily="34" charset="0"/>
                <a:cs typeface="Arial" panose="020B0604020202020204" pitchFamily="34" charset="0"/>
              </a:rPr>
              <a:t>Funding Entry Page</a:t>
            </a:r>
          </a:p>
        </p:txBody>
      </p:sp>
      <p:graphicFrame>
        <p:nvGraphicFramePr>
          <p:cNvPr id="11" name="Table 10"/>
          <p:cNvGraphicFramePr>
            <a:graphicFrameLocks noGrp="1"/>
          </p:cNvGraphicFramePr>
          <p:nvPr>
            <p:extLst/>
          </p:nvPr>
        </p:nvGraphicFramePr>
        <p:xfrm>
          <a:off x="5000501" y="3313372"/>
          <a:ext cx="3570289" cy="1058894"/>
        </p:xfrm>
        <a:graphic>
          <a:graphicData uri="http://schemas.openxmlformats.org/drawingml/2006/table">
            <a:tbl>
              <a:tblPr firstRow="1" bandRow="1">
                <a:tableStyleId>{5C22544A-7EE6-4342-B048-85BDC9FD1C3A}</a:tableStyleId>
              </a:tblPr>
              <a:tblGrid>
                <a:gridCol w="1643395">
                  <a:extLst>
                    <a:ext uri="{9D8B030D-6E8A-4147-A177-3AD203B41FA5}">
                      <a16:colId xmlns:a16="http://schemas.microsoft.com/office/drawing/2014/main" val="20000"/>
                    </a:ext>
                  </a:extLst>
                </a:gridCol>
                <a:gridCol w="1926894">
                  <a:extLst>
                    <a:ext uri="{9D8B030D-6E8A-4147-A177-3AD203B41FA5}">
                      <a16:colId xmlns:a16="http://schemas.microsoft.com/office/drawing/2014/main" val="20001"/>
                    </a:ext>
                  </a:extLst>
                </a:gridCol>
              </a:tblGrid>
              <a:tr h="617184">
                <a:tc>
                  <a:txBody>
                    <a:bodyPr/>
                    <a:lstStyle/>
                    <a:p>
                      <a:pPr algn="ctr"/>
                      <a:r>
                        <a:rPr lang="en-US" sz="1400" b="1" dirty="0"/>
                        <a:t>Position</a:t>
                      </a:r>
                      <a:r>
                        <a:rPr lang="en-US" sz="1400" b="1" baseline="0" dirty="0"/>
                        <a:t> Number</a:t>
                      </a:r>
                      <a:endParaRPr lang="en-US" sz="1400" b="1"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000000123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1710">
                <a:tc>
                  <a:txBody>
                    <a:bodyPr/>
                    <a:lstStyle/>
                    <a:p>
                      <a:pPr algn="ctr"/>
                      <a:r>
                        <a:rPr lang="en-US" sz="1400" b="0" dirty="0" smtClean="0"/>
                        <a:t>REG Earnings</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400" b="0" dirty="0" smtClean="0"/>
                        <a:t>$105,000</a:t>
                      </a:r>
                      <a:endParaRPr lang="en-US" sz="14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12" name="TextBox 11"/>
          <p:cNvSpPr txBox="1"/>
          <p:nvPr/>
        </p:nvSpPr>
        <p:spPr>
          <a:xfrm>
            <a:off x="5373888" y="2776188"/>
            <a:ext cx="2932198" cy="369332"/>
          </a:xfrm>
          <a:prstGeom prst="rect">
            <a:avLst/>
          </a:prstGeom>
          <a:noFill/>
        </p:spPr>
        <p:txBody>
          <a:bodyPr wrap="square" rtlCol="0">
            <a:spAutoFit/>
          </a:bodyPr>
          <a:lstStyle/>
          <a:p>
            <a:pPr algn="ctr">
              <a:defRPr/>
            </a:pPr>
            <a:r>
              <a:rPr lang="en-US" b="1" dirty="0">
                <a:solidFill>
                  <a:schemeClr val="tx1">
                    <a:lumMod val="50000"/>
                  </a:schemeClr>
                </a:solidFill>
                <a:latin typeface="Arial" panose="020B0604020202020204" pitchFamily="34" charset="0"/>
                <a:cs typeface="Arial" panose="020B0604020202020204" pitchFamily="34" charset="0"/>
              </a:rPr>
              <a:t>Budget </a:t>
            </a:r>
            <a:r>
              <a:rPr lang="en-US" b="1" dirty="0" smtClean="0">
                <a:solidFill>
                  <a:schemeClr val="tx1">
                    <a:lumMod val="50000"/>
                  </a:schemeClr>
                </a:solidFill>
                <a:latin typeface="Arial" panose="020B0604020202020204" pitchFamily="34" charset="0"/>
                <a:cs typeface="Arial" panose="020B0604020202020204" pitchFamily="34" charset="0"/>
              </a:rPr>
              <a:t>Distribution </a:t>
            </a:r>
            <a:r>
              <a:rPr lang="en-US" b="1" dirty="0">
                <a:solidFill>
                  <a:schemeClr val="tx1">
                    <a:lumMod val="50000"/>
                  </a:schemeClr>
                </a:solidFill>
                <a:latin typeface="Arial" panose="020B0604020202020204" pitchFamily="34" charset="0"/>
                <a:cs typeface="Arial" panose="020B0604020202020204" pitchFamily="34" charset="0"/>
              </a:rPr>
              <a:t>Page</a:t>
            </a:r>
          </a:p>
        </p:txBody>
      </p:sp>
      <p:sp>
        <p:nvSpPr>
          <p:cNvPr id="14" name="Right Arrow 16"/>
          <p:cNvSpPr/>
          <p:nvPr/>
        </p:nvSpPr>
        <p:spPr>
          <a:xfrm>
            <a:off x="4192947" y="4022196"/>
            <a:ext cx="676894" cy="262741"/>
          </a:xfrm>
          <a:prstGeom prst="rightArrow">
            <a:avLst/>
          </a:prstGeom>
          <a:ln/>
          <a:effectLst/>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US" sz="1350" dirty="0">
              <a:solidFill>
                <a:schemeClr val="tx1">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604916" y="5461259"/>
            <a:ext cx="8129239" cy="738664"/>
          </a:xfrm>
          <a:prstGeom prst="rect">
            <a:avLst/>
          </a:prstGeom>
        </p:spPr>
        <p:txBody>
          <a:bodyPr wrap="square">
            <a:spAutoFit/>
          </a:bodyPr>
          <a:lstStyle/>
          <a:p>
            <a:r>
              <a:rPr lang="en-US" sz="1400" b="1" dirty="0" smtClean="0">
                <a:solidFill>
                  <a:schemeClr val="tx1">
                    <a:lumMod val="50000"/>
                  </a:schemeClr>
                </a:solidFill>
                <a:latin typeface="Arial" panose="020B0604020202020204" pitchFamily="34" charset="0"/>
                <a:cs typeface="Arial" panose="020B0604020202020204" pitchFamily="34" charset="0"/>
              </a:rPr>
              <a:t>Note: </a:t>
            </a:r>
            <a:r>
              <a:rPr lang="en-US" sz="1400" dirty="0" smtClean="0">
                <a:solidFill>
                  <a:schemeClr val="tx1">
                    <a:lumMod val="50000"/>
                  </a:schemeClr>
                </a:solidFill>
                <a:latin typeface="Arial" panose="020B0604020202020204" pitchFamily="34" charset="0"/>
                <a:cs typeface="Arial" panose="020B0604020202020204" pitchFamily="34" charset="0"/>
              </a:rPr>
              <a:t>This </a:t>
            </a:r>
            <a:r>
              <a:rPr lang="en-US" sz="1400" dirty="0">
                <a:solidFill>
                  <a:schemeClr val="tx1">
                    <a:lumMod val="50000"/>
                  </a:schemeClr>
                </a:solidFill>
                <a:latin typeface="Arial" panose="020B0604020202020204" pitchFamily="34" charset="0"/>
                <a:cs typeface="Arial" panose="020B0604020202020204" pitchFamily="34" charset="0"/>
              </a:rPr>
              <a:t>illustration shows the various funding on the Funding Entry page. The Budget Distribution page is only interested in capturing and tracking </a:t>
            </a:r>
            <a:r>
              <a:rPr lang="en-US" sz="1400" dirty="0" smtClean="0">
                <a:solidFill>
                  <a:schemeClr val="tx1">
                    <a:lumMod val="50000"/>
                  </a:schemeClr>
                </a:solidFill>
                <a:latin typeface="Arial" panose="020B0604020202020204" pitchFamily="34" charset="0"/>
                <a:cs typeface="Arial" panose="020B0604020202020204" pitchFamily="34" charset="0"/>
              </a:rPr>
              <a:t>REG and those earnings that pertain to the permanent budget. </a:t>
            </a:r>
            <a:endParaRPr lang="en-US" sz="1400" dirty="0">
              <a:solidFill>
                <a:schemeClr val="tx1">
                  <a:lumMod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12620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536" y="219968"/>
            <a:ext cx="9086464" cy="623163"/>
          </a:xfrm>
        </p:spPr>
        <p:txBody>
          <a:bodyPr>
            <a:normAutofit/>
          </a:bodyPr>
          <a:lstStyle/>
          <a:p>
            <a:r>
              <a:rPr lang="en-US" sz="3200" dirty="0" smtClean="0">
                <a:solidFill>
                  <a:schemeClr val="tx1">
                    <a:lumMod val="50000"/>
                  </a:schemeClr>
                </a:solidFill>
                <a:latin typeface="Arial Black" panose="020B0A04020102020204" pitchFamily="34" charset="0"/>
              </a:rPr>
              <a:t>Earn Codes Used for Permanent Budget</a:t>
            </a:r>
            <a:endParaRPr lang="en-US" sz="3200" dirty="0">
              <a:solidFill>
                <a:schemeClr val="tx1">
                  <a:lumMod val="50000"/>
                </a:schemeClr>
              </a:solidFill>
              <a:latin typeface="Arial Black" panose="020B0A04020102020204" pitchFamily="34" charset="0"/>
            </a:endParaRPr>
          </a:p>
        </p:txBody>
      </p:sp>
      <p:pic>
        <p:nvPicPr>
          <p:cNvPr id="4" name="Picture 3"/>
          <p:cNvPicPr>
            <a:picLocks noChangeAspect="1"/>
          </p:cNvPicPr>
          <p:nvPr/>
        </p:nvPicPr>
        <p:blipFill>
          <a:blip r:embed="rId4"/>
          <a:stretch>
            <a:fillRect/>
          </a:stretch>
        </p:blipFill>
        <p:spPr>
          <a:xfrm>
            <a:off x="192993" y="1779577"/>
            <a:ext cx="4357742" cy="3504804"/>
          </a:xfrm>
          <a:prstGeom prst="rect">
            <a:avLst/>
          </a:prstGeom>
        </p:spPr>
      </p:pic>
      <p:pic>
        <p:nvPicPr>
          <p:cNvPr id="7" name="Picture 6"/>
          <p:cNvPicPr>
            <a:picLocks noChangeAspect="1"/>
          </p:cNvPicPr>
          <p:nvPr/>
        </p:nvPicPr>
        <p:blipFill>
          <a:blip r:embed="rId5"/>
          <a:stretch>
            <a:fillRect/>
          </a:stretch>
        </p:blipFill>
        <p:spPr>
          <a:xfrm>
            <a:off x="4865448" y="1810706"/>
            <a:ext cx="3800087" cy="3569367"/>
          </a:xfrm>
          <a:prstGeom prst="rect">
            <a:avLst/>
          </a:prstGeom>
        </p:spPr>
      </p:pic>
      <p:sp>
        <p:nvSpPr>
          <p:cNvPr id="10" name="TextBox 9"/>
          <p:cNvSpPr txBox="1"/>
          <p:nvPr/>
        </p:nvSpPr>
        <p:spPr>
          <a:xfrm>
            <a:off x="192993" y="1190847"/>
            <a:ext cx="8802151" cy="461665"/>
          </a:xfrm>
          <a:prstGeom prst="rect">
            <a:avLst/>
          </a:prstGeom>
          <a:noFill/>
        </p:spPr>
        <p:txBody>
          <a:bodyPr wrap="square" rtlCol="0">
            <a:spAutoFit/>
          </a:bodyPr>
          <a:lstStyle/>
          <a:p>
            <a:r>
              <a:rPr lang="en-US" sz="2400" dirty="0" smtClean="0"/>
              <a:t>Here is a list of earn codes that could be used for permanent budget.</a:t>
            </a:r>
            <a:endParaRPr lang="en-US" sz="2400" dirty="0"/>
          </a:p>
        </p:txBody>
      </p:sp>
    </p:spTree>
    <p:custDataLst>
      <p:tags r:id="rId1"/>
    </p:custDataLst>
    <p:extLst>
      <p:ext uri="{BB962C8B-B14F-4D97-AF65-F5344CB8AC3E}">
        <p14:creationId xmlns:p14="http://schemas.microsoft.com/office/powerpoint/2010/main" val="201395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36285"/>
            <a:ext cx="9457899" cy="850911"/>
          </a:xfrm>
        </p:spPr>
        <p:txBody>
          <a:bodyPr>
            <a:noAutofit/>
          </a:bodyPr>
          <a:lstStyle/>
          <a:p>
            <a:r>
              <a:rPr lang="en-US" sz="3000" dirty="0"/>
              <a:t>Budget Distribution Page – Default Funding</a:t>
            </a:r>
          </a:p>
        </p:txBody>
      </p:sp>
      <p:pic>
        <p:nvPicPr>
          <p:cNvPr id="22" name="Content Placeholder 11">
            <a:extLst>
              <a:ext uri="{FF2B5EF4-FFF2-40B4-BE49-F238E27FC236}">
                <a16:creationId xmlns:a16="http://schemas.microsoft.com/office/drawing/2014/main" id="{E6FA4F25-0628-4AB6-8864-6FDAA8D69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081" y="1524001"/>
            <a:ext cx="8521259" cy="4309532"/>
          </a:xfrm>
          <a:prstGeom prst="rect">
            <a:avLst/>
          </a:prstGeom>
          <a:ln>
            <a:noFill/>
          </a:ln>
          <a:effectLst>
            <a:outerShdw blurRad="292100" dist="139700" dir="2700000" algn="tl" rotWithShape="0">
              <a:srgbClr val="333333">
                <a:alpha val="65000"/>
              </a:srgbClr>
            </a:outerShdw>
          </a:effectLst>
        </p:spPr>
      </p:pic>
      <p:sp>
        <p:nvSpPr>
          <p:cNvPr id="36" name="Line Callout 1 15">
            <a:extLst>
              <a:ext uri="{FF2B5EF4-FFF2-40B4-BE49-F238E27FC236}">
                <a16:creationId xmlns:a16="http://schemas.microsoft.com/office/drawing/2014/main" id="{530B5B80-730D-4822-9D6C-6119433C09A8}"/>
              </a:ext>
            </a:extLst>
          </p:cNvPr>
          <p:cNvSpPr/>
          <p:nvPr/>
        </p:nvSpPr>
        <p:spPr>
          <a:xfrm flipH="1">
            <a:off x="4339986" y="5569376"/>
            <a:ext cx="2321305" cy="767692"/>
          </a:xfrm>
          <a:prstGeom prst="borderCallout1">
            <a:avLst>
              <a:gd name="adj1" fmla="val -2248"/>
              <a:gd name="adj2" fmla="val 47499"/>
              <a:gd name="adj3" fmla="val -88631"/>
              <a:gd name="adj4" fmla="val 14767"/>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r>
              <a:rPr lang="en-US" sz="1000" b="1" kern="0" dirty="0">
                <a:solidFill>
                  <a:srgbClr val="000000"/>
                </a:solidFill>
                <a:latin typeface="Arial" panose="020B0604020202020204" pitchFamily="34" charset="0"/>
                <a:ea typeface="Times New Roman"/>
                <a:cs typeface="Arial" panose="020B0604020202020204" pitchFamily="34" charset="0"/>
              </a:rPr>
              <a:t>Budget FTE </a:t>
            </a:r>
            <a:r>
              <a:rPr lang="en-US" sz="1000" kern="0" dirty="0">
                <a:solidFill>
                  <a:srgbClr val="000000"/>
                </a:solidFill>
                <a:latin typeface="Arial" panose="020B0604020202020204" pitchFamily="34" charset="0"/>
                <a:ea typeface="Times New Roman"/>
                <a:cs typeface="Arial" panose="020B0604020202020204" pitchFamily="34" charset="0"/>
              </a:rPr>
              <a:t>will automatically populate with the Distribution % from Funding Entry Page if the </a:t>
            </a:r>
            <a:r>
              <a:rPr lang="en-US" sz="1000" b="1" kern="0" dirty="0">
                <a:solidFill>
                  <a:srgbClr val="000000"/>
                </a:solidFill>
                <a:latin typeface="Arial" panose="020B0604020202020204" pitchFamily="34" charset="0"/>
                <a:ea typeface="Times New Roman"/>
                <a:cs typeface="Arial" panose="020B0604020202020204" pitchFamily="34" charset="0"/>
              </a:rPr>
              <a:t>Default Funding Entry</a:t>
            </a:r>
            <a:r>
              <a:rPr lang="en-US" sz="1000" kern="0" dirty="0">
                <a:solidFill>
                  <a:srgbClr val="000000"/>
                </a:solidFill>
                <a:latin typeface="Arial" panose="020B0604020202020204" pitchFamily="34" charset="0"/>
                <a:ea typeface="Times New Roman"/>
                <a:cs typeface="Arial" panose="020B0604020202020204" pitchFamily="34" charset="0"/>
              </a:rPr>
              <a:t> button is clicked.</a:t>
            </a:r>
          </a:p>
        </p:txBody>
      </p:sp>
      <p:sp>
        <p:nvSpPr>
          <p:cNvPr id="37" name="Text Box 348" descr="5%">
            <a:extLst>
              <a:ext uri="{FF2B5EF4-FFF2-40B4-BE49-F238E27FC236}">
                <a16:creationId xmlns:a16="http://schemas.microsoft.com/office/drawing/2014/main" id="{811E5B8D-36A0-48E7-A8DA-FCC0E0C030FA}"/>
              </a:ext>
            </a:extLst>
          </p:cNvPr>
          <p:cNvSpPr txBox="1">
            <a:spLocks noChangeArrowheads="1"/>
          </p:cNvSpPr>
          <p:nvPr/>
        </p:nvSpPr>
        <p:spPr bwMode="auto">
          <a:xfrm>
            <a:off x="3839739" y="1524001"/>
            <a:ext cx="4602642" cy="865744"/>
          </a:xfrm>
          <a:prstGeom prst="rect">
            <a:avLst/>
          </a:prstGeom>
          <a:solidFill>
            <a:srgbClr val="FBE5D6"/>
          </a:solidFill>
          <a:ln>
            <a:solidFill>
              <a:srgbClr val="00778B"/>
            </a:solidFill>
          </a:ln>
        </p:spPr>
        <p:txBody>
          <a:bodyPr rot="0" vert="horz" wrap="square" lIns="102870" tIns="102870" rIns="102870" bIns="102870" anchor="t" anchorCtr="0" upright="1">
            <a:noAutofit/>
          </a:bodyPr>
          <a:lstStyle>
            <a:defPPr>
              <a:defRPr lang="en-US"/>
            </a:defPPr>
            <a:lvl1pPr>
              <a:spcAft>
                <a:spcPts val="300"/>
              </a:spcAft>
              <a:defRPr sz="1200">
                <a:latin typeface="Arial" panose="020B0604020202020204" pitchFamily="34" charset="0"/>
                <a:ea typeface="Times New Roman"/>
                <a:cs typeface="Arial" panose="020B0604020202020204" pitchFamily="34" charset="0"/>
              </a:defRPr>
            </a:lvl1pPr>
          </a:lstStyle>
          <a:p>
            <a:r>
              <a:rPr lang="en-US" dirty="0"/>
              <a:t>When the position funding requires minor changes, use </a:t>
            </a:r>
            <a:r>
              <a:rPr lang="en-US" dirty="0" smtClean="0"/>
              <a:t>the option of the </a:t>
            </a:r>
            <a:r>
              <a:rPr lang="en-US" b="1" dirty="0" smtClean="0"/>
              <a:t>Default Funding Entry </a:t>
            </a:r>
            <a:r>
              <a:rPr lang="en-US" dirty="0" smtClean="0"/>
              <a:t>button</a:t>
            </a:r>
            <a:r>
              <a:rPr lang="en-US" b="1" dirty="0" smtClean="0"/>
              <a:t> </a:t>
            </a:r>
            <a:r>
              <a:rPr lang="en-US" dirty="0" smtClean="0"/>
              <a:t>to quickly </a:t>
            </a:r>
            <a:r>
              <a:rPr lang="en-US" dirty="0"/>
              <a:t>load the data from the </a:t>
            </a:r>
            <a:r>
              <a:rPr lang="en-US" dirty="0" smtClean="0"/>
              <a:t>Funding Entry page </a:t>
            </a:r>
            <a:r>
              <a:rPr lang="en-US" dirty="0"/>
              <a:t>and then enter the changes necessary for budgeting distribution.</a:t>
            </a:r>
          </a:p>
        </p:txBody>
      </p:sp>
      <p:sp>
        <p:nvSpPr>
          <p:cNvPr id="38" name="Line Callout 1 22">
            <a:extLst>
              <a:ext uri="{FF2B5EF4-FFF2-40B4-BE49-F238E27FC236}">
                <a16:creationId xmlns:a16="http://schemas.microsoft.com/office/drawing/2014/main" id="{0313C6D9-E560-4439-8D39-215FCD56231C}"/>
              </a:ext>
            </a:extLst>
          </p:cNvPr>
          <p:cNvSpPr/>
          <p:nvPr/>
        </p:nvSpPr>
        <p:spPr>
          <a:xfrm flipH="1">
            <a:off x="6878635" y="5734730"/>
            <a:ext cx="1748790" cy="636958"/>
          </a:xfrm>
          <a:prstGeom prst="borderCallout1">
            <a:avLst>
              <a:gd name="adj1" fmla="val -1604"/>
              <a:gd name="adj2" fmla="val 51098"/>
              <a:gd name="adj3" fmla="val -71934"/>
              <a:gd name="adj4" fmla="val 40496"/>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r>
              <a:rPr lang="en-US" sz="1000" kern="0" dirty="0">
                <a:solidFill>
                  <a:srgbClr val="000000"/>
                </a:solidFill>
                <a:latin typeface="Arial" panose="020B0604020202020204" pitchFamily="34" charset="0"/>
                <a:ea typeface="Times New Roman"/>
                <a:cs typeface="Arial" panose="020B0604020202020204" pitchFamily="34" charset="0"/>
              </a:rPr>
              <a:t>Rows with the </a:t>
            </a:r>
            <a:r>
              <a:rPr lang="en-US" sz="1000" b="1" kern="0" dirty="0">
                <a:solidFill>
                  <a:srgbClr val="000000"/>
                </a:solidFill>
                <a:latin typeface="Arial" panose="020B0604020202020204" pitchFamily="34" charset="0"/>
                <a:ea typeface="Times New Roman"/>
                <a:cs typeface="Arial" panose="020B0604020202020204" pitchFamily="34" charset="0"/>
              </a:rPr>
              <a:t>STF Flag </a:t>
            </a:r>
            <a:r>
              <a:rPr lang="en-US" sz="1000" kern="0" dirty="0">
                <a:solidFill>
                  <a:srgbClr val="000000"/>
                </a:solidFill>
                <a:latin typeface="Arial" panose="020B0604020202020204" pitchFamily="34" charset="0"/>
                <a:ea typeface="Times New Roman"/>
                <a:cs typeface="Arial" panose="020B0604020202020204" pitchFamily="34" charset="0"/>
              </a:rPr>
              <a:t>checked</a:t>
            </a:r>
            <a:r>
              <a:rPr lang="en-US" sz="1000" b="1" kern="0" dirty="0">
                <a:solidFill>
                  <a:srgbClr val="000000"/>
                </a:solidFill>
                <a:latin typeface="Arial" panose="020B0604020202020204" pitchFamily="34" charset="0"/>
                <a:ea typeface="Times New Roman"/>
                <a:cs typeface="Arial" panose="020B0604020202020204" pitchFamily="34" charset="0"/>
              </a:rPr>
              <a:t> </a:t>
            </a:r>
            <a:r>
              <a:rPr lang="en-US" sz="1000" kern="0" dirty="0">
                <a:solidFill>
                  <a:srgbClr val="000000"/>
                </a:solidFill>
                <a:latin typeface="Arial" panose="020B0604020202020204" pitchFamily="34" charset="0"/>
                <a:ea typeface="Times New Roman"/>
                <a:cs typeface="Arial" panose="020B0604020202020204" pitchFamily="34" charset="0"/>
              </a:rPr>
              <a:t>will appear on the Staffing List.</a:t>
            </a:r>
          </a:p>
        </p:txBody>
      </p:sp>
      <p:sp>
        <p:nvSpPr>
          <p:cNvPr id="46" name="Line Callout 1 20">
            <a:extLst>
              <a:ext uri="{FF2B5EF4-FFF2-40B4-BE49-F238E27FC236}">
                <a16:creationId xmlns:a16="http://schemas.microsoft.com/office/drawing/2014/main" id="{0B1E206E-62A7-4DBF-B167-A8B15AF2D4D6}"/>
              </a:ext>
            </a:extLst>
          </p:cNvPr>
          <p:cNvSpPr/>
          <p:nvPr/>
        </p:nvSpPr>
        <p:spPr>
          <a:xfrm flipH="1">
            <a:off x="4742325" y="3182466"/>
            <a:ext cx="1993627" cy="1330525"/>
          </a:xfrm>
          <a:prstGeom prst="borderCallout1">
            <a:avLst>
              <a:gd name="adj1" fmla="val 99734"/>
              <a:gd name="adj2" fmla="val 48058"/>
              <a:gd name="adj3" fmla="val 120611"/>
              <a:gd name="adj4" fmla="val 1669"/>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r>
              <a:rPr lang="en-US" sz="900" kern="0" dirty="0">
                <a:solidFill>
                  <a:srgbClr val="000000"/>
                </a:solidFill>
                <a:latin typeface="Arial" panose="020B0604020202020204" pitchFamily="34" charset="0"/>
                <a:ea typeface="Times New Roman"/>
                <a:cs typeface="Arial" panose="020B0604020202020204" pitchFamily="34" charset="0"/>
              </a:rPr>
              <a:t>If the </a:t>
            </a:r>
            <a:r>
              <a:rPr lang="en-US" sz="900" b="1" kern="0" dirty="0">
                <a:solidFill>
                  <a:srgbClr val="000000"/>
                </a:solidFill>
                <a:latin typeface="Arial" panose="020B0604020202020204" pitchFamily="34" charset="0"/>
                <a:ea typeface="Times New Roman"/>
                <a:cs typeface="Arial" panose="020B0604020202020204" pitchFamily="34" charset="0"/>
              </a:rPr>
              <a:t>Budget FTE </a:t>
            </a:r>
            <a:r>
              <a:rPr lang="en-US" sz="900" kern="0" dirty="0">
                <a:solidFill>
                  <a:srgbClr val="000000"/>
                </a:solidFill>
                <a:latin typeface="Arial" panose="020B0604020202020204" pitchFamily="34" charset="0"/>
                <a:ea typeface="Times New Roman"/>
                <a:cs typeface="Arial" panose="020B0604020202020204" pitchFamily="34" charset="0"/>
              </a:rPr>
              <a:t>value is 0.00, then the </a:t>
            </a:r>
            <a:r>
              <a:rPr lang="en-US" sz="900" b="1" kern="0" dirty="0">
                <a:solidFill>
                  <a:srgbClr val="000000"/>
                </a:solidFill>
                <a:latin typeface="Arial" panose="020B0604020202020204" pitchFamily="34" charset="0"/>
                <a:ea typeface="Times New Roman"/>
                <a:cs typeface="Arial" panose="020B0604020202020204" pitchFamily="34" charset="0"/>
              </a:rPr>
              <a:t>Budget Amount </a:t>
            </a:r>
            <a:r>
              <a:rPr lang="en-US" sz="900" kern="0" dirty="0">
                <a:solidFill>
                  <a:srgbClr val="000000"/>
                </a:solidFill>
                <a:latin typeface="Arial" panose="020B0604020202020204" pitchFamily="34" charset="0"/>
                <a:ea typeface="Times New Roman"/>
                <a:cs typeface="Arial" panose="020B0604020202020204" pitchFamily="34" charset="0"/>
              </a:rPr>
              <a:t>field is editable.</a:t>
            </a:r>
          </a:p>
          <a:p>
            <a:pPr>
              <a:defRPr/>
            </a:pPr>
            <a:endParaRPr lang="en-US" sz="900" kern="0" dirty="0">
              <a:solidFill>
                <a:srgbClr val="000000"/>
              </a:solidFill>
              <a:latin typeface="Arial" panose="020B0604020202020204" pitchFamily="34" charset="0"/>
              <a:ea typeface="Times New Roman"/>
              <a:cs typeface="Arial" panose="020B0604020202020204" pitchFamily="34" charset="0"/>
            </a:endParaRPr>
          </a:p>
          <a:p>
            <a:pPr>
              <a:defRPr/>
            </a:pPr>
            <a:r>
              <a:rPr lang="en-US" sz="900" kern="0" dirty="0">
                <a:solidFill>
                  <a:srgbClr val="000000"/>
                </a:solidFill>
                <a:latin typeface="Arial" panose="020B0604020202020204" pitchFamily="34" charset="0"/>
                <a:ea typeface="Times New Roman"/>
                <a:cs typeface="Arial" panose="020B0604020202020204" pitchFamily="34" charset="0"/>
              </a:rPr>
              <a:t>If the </a:t>
            </a:r>
            <a:r>
              <a:rPr lang="en-US" sz="900" b="1" kern="0" dirty="0">
                <a:solidFill>
                  <a:srgbClr val="000000"/>
                </a:solidFill>
                <a:latin typeface="Arial" panose="020B0604020202020204" pitchFamily="34" charset="0"/>
                <a:ea typeface="Times New Roman"/>
                <a:cs typeface="Arial" panose="020B0604020202020204" pitchFamily="34" charset="0"/>
              </a:rPr>
              <a:t>Budget FTE </a:t>
            </a:r>
            <a:r>
              <a:rPr lang="en-US" sz="900" kern="0" dirty="0">
                <a:solidFill>
                  <a:srgbClr val="000000"/>
                </a:solidFill>
                <a:latin typeface="Arial" panose="020B0604020202020204" pitchFamily="34" charset="0"/>
                <a:ea typeface="Times New Roman"/>
                <a:cs typeface="Arial" panose="020B0604020202020204" pitchFamily="34" charset="0"/>
              </a:rPr>
              <a:t>is not 0.00 then the </a:t>
            </a:r>
            <a:r>
              <a:rPr lang="en-US" sz="900" b="1" kern="0" dirty="0">
                <a:solidFill>
                  <a:srgbClr val="000000"/>
                </a:solidFill>
                <a:latin typeface="Arial" panose="020B0604020202020204" pitchFamily="34" charset="0"/>
                <a:ea typeface="Times New Roman"/>
                <a:cs typeface="Arial" panose="020B0604020202020204" pitchFamily="34" charset="0"/>
              </a:rPr>
              <a:t>Budget Amount </a:t>
            </a:r>
            <a:r>
              <a:rPr lang="en-US" sz="900" kern="0" dirty="0">
                <a:solidFill>
                  <a:srgbClr val="000000"/>
                </a:solidFill>
                <a:latin typeface="Arial" panose="020B0604020202020204" pitchFamily="34" charset="0"/>
                <a:ea typeface="Times New Roman"/>
                <a:cs typeface="Arial" panose="020B0604020202020204" pitchFamily="34" charset="0"/>
              </a:rPr>
              <a:t>field is disabled and will be automatically calculated.</a:t>
            </a:r>
          </a:p>
        </p:txBody>
      </p:sp>
      <p:sp>
        <p:nvSpPr>
          <p:cNvPr id="26" name="Line Callout 1 15">
            <a:extLst>
              <a:ext uri="{FF2B5EF4-FFF2-40B4-BE49-F238E27FC236}">
                <a16:creationId xmlns:a16="http://schemas.microsoft.com/office/drawing/2014/main" id="{530B5B80-730D-4822-9D6C-6119433C09A8}"/>
              </a:ext>
            </a:extLst>
          </p:cNvPr>
          <p:cNvSpPr/>
          <p:nvPr/>
        </p:nvSpPr>
        <p:spPr>
          <a:xfrm flipH="1">
            <a:off x="6935644" y="3847744"/>
            <a:ext cx="1739463" cy="442017"/>
          </a:xfrm>
          <a:prstGeom prst="borderCallout1">
            <a:avLst>
              <a:gd name="adj1" fmla="val 99797"/>
              <a:gd name="adj2" fmla="val 21667"/>
              <a:gd name="adj3" fmla="val 237144"/>
              <a:gd name="adj4" fmla="val 4588"/>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ts val="900"/>
              </a:lnSpc>
              <a:defRPr/>
            </a:pPr>
            <a:r>
              <a:rPr lang="en-US" sz="900" kern="0" dirty="0">
                <a:solidFill>
                  <a:srgbClr val="000000"/>
                </a:solidFill>
                <a:latin typeface="Arial" panose="020B0604020202020204" pitchFamily="34" charset="0"/>
                <a:ea typeface="Times New Roman"/>
                <a:cs typeface="Arial" panose="020B0604020202020204" pitchFamily="34" charset="0"/>
              </a:rPr>
              <a:t>Use the + and – signs to add or remove distribution lines.</a:t>
            </a:r>
          </a:p>
        </p:txBody>
      </p:sp>
      <p:grpSp>
        <p:nvGrpSpPr>
          <p:cNvPr id="2" name="Group 1"/>
          <p:cNvGrpSpPr/>
          <p:nvPr/>
        </p:nvGrpSpPr>
        <p:grpSpPr>
          <a:xfrm>
            <a:off x="667033" y="4656430"/>
            <a:ext cx="6936034" cy="1039171"/>
            <a:chOff x="667033" y="4656430"/>
            <a:chExt cx="6936034" cy="1039171"/>
          </a:xfrm>
        </p:grpSpPr>
        <p:sp>
          <p:nvSpPr>
            <p:cNvPr id="40" name="Rectangle 39">
              <a:extLst>
                <a:ext uri="{FF2B5EF4-FFF2-40B4-BE49-F238E27FC236}">
                  <a16:creationId xmlns:a16="http://schemas.microsoft.com/office/drawing/2014/main" id="{63A976FF-4FDE-4196-8B01-CB3F480EDC5F}"/>
                </a:ext>
              </a:extLst>
            </p:cNvPr>
            <p:cNvSpPr>
              <a:spLocks noChangeArrowheads="1"/>
            </p:cNvSpPr>
            <p:nvPr/>
          </p:nvSpPr>
          <p:spPr bwMode="auto">
            <a:xfrm>
              <a:off x="7145867" y="4827916"/>
              <a:ext cx="457200" cy="856018"/>
            </a:xfrm>
            <a:prstGeom prst="rect">
              <a:avLst/>
            </a:prstGeom>
            <a:noFill/>
            <a:ln w="19050"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a:defRPr/>
              </a:pPr>
              <a:endParaRPr lang="en-US" sz="1350" kern="0" dirty="0">
                <a:solidFill>
                  <a:sysClr val="windowText" lastClr="000000"/>
                </a:solidFill>
              </a:endParaRPr>
            </a:p>
          </p:txBody>
        </p:sp>
        <p:sp>
          <p:nvSpPr>
            <p:cNvPr id="41" name="Rectangle 40">
              <a:extLst>
                <a:ext uri="{FF2B5EF4-FFF2-40B4-BE49-F238E27FC236}">
                  <a16:creationId xmlns:a16="http://schemas.microsoft.com/office/drawing/2014/main" id="{7573E7F2-D99F-4094-8E01-B59D72FA8AD1}"/>
                </a:ext>
              </a:extLst>
            </p:cNvPr>
            <p:cNvSpPr>
              <a:spLocks noChangeArrowheads="1"/>
            </p:cNvSpPr>
            <p:nvPr/>
          </p:nvSpPr>
          <p:spPr bwMode="auto">
            <a:xfrm>
              <a:off x="667033" y="4766733"/>
              <a:ext cx="332033" cy="928868"/>
            </a:xfrm>
            <a:prstGeom prst="rect">
              <a:avLst/>
            </a:prstGeom>
            <a:noFill/>
            <a:ln w="19050"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a:defRPr/>
              </a:pPr>
              <a:endParaRPr lang="en-US" sz="1350" kern="0" dirty="0">
                <a:solidFill>
                  <a:sysClr val="windowText" lastClr="000000"/>
                </a:solidFill>
              </a:endParaRPr>
            </a:p>
          </p:txBody>
        </p:sp>
        <p:sp>
          <p:nvSpPr>
            <p:cNvPr id="43" name="Line Callout 1 19">
              <a:extLst>
                <a:ext uri="{FF2B5EF4-FFF2-40B4-BE49-F238E27FC236}">
                  <a16:creationId xmlns:a16="http://schemas.microsoft.com/office/drawing/2014/main" id="{7BA3027C-23EA-4A75-B505-5AD50A8F9C18}"/>
                </a:ext>
              </a:extLst>
            </p:cNvPr>
            <p:cNvSpPr/>
            <p:nvPr/>
          </p:nvSpPr>
          <p:spPr>
            <a:xfrm flipH="1">
              <a:off x="3370332" y="4656430"/>
              <a:ext cx="1765922" cy="724739"/>
            </a:xfrm>
            <a:prstGeom prst="borderCallout1">
              <a:avLst>
                <a:gd name="adj1" fmla="val 48746"/>
                <a:gd name="adj2" fmla="val 99981"/>
                <a:gd name="adj3" fmla="val 77266"/>
                <a:gd name="adj4" fmla="val 235990"/>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r>
                <a:rPr lang="en-US" sz="1000" kern="0" dirty="0">
                  <a:solidFill>
                    <a:srgbClr val="000000"/>
                  </a:solidFill>
                  <a:latin typeface="Arial" panose="020B0604020202020204" pitchFamily="34" charset="0"/>
                  <a:ea typeface="Times New Roman"/>
                  <a:cs typeface="Arial" panose="020B0604020202020204" pitchFamily="34" charset="0"/>
                </a:rPr>
                <a:t>You must enter the appropriate </a:t>
              </a:r>
              <a:r>
                <a:rPr lang="en-US" sz="1000" b="1" kern="0" dirty="0">
                  <a:solidFill>
                    <a:srgbClr val="000000"/>
                  </a:solidFill>
                  <a:latin typeface="Arial" panose="020B0604020202020204" pitchFamily="34" charset="0"/>
                  <a:ea typeface="Times New Roman"/>
                  <a:cs typeface="Arial" panose="020B0604020202020204" pitchFamily="34" charset="0"/>
                </a:rPr>
                <a:t>earning codes </a:t>
              </a:r>
              <a:r>
                <a:rPr lang="en-US" sz="1000" kern="0" dirty="0">
                  <a:solidFill>
                    <a:srgbClr val="000000"/>
                  </a:solidFill>
                  <a:latin typeface="Arial" panose="020B0604020202020204" pitchFamily="34" charset="0"/>
                  <a:ea typeface="Times New Roman"/>
                  <a:cs typeface="Arial" panose="020B0604020202020204" pitchFamily="34" charset="0"/>
                </a:rPr>
                <a:t>and the </a:t>
              </a:r>
              <a:r>
                <a:rPr lang="en-US" sz="1000" b="1" kern="0" dirty="0">
                  <a:solidFill>
                    <a:srgbClr val="000000"/>
                  </a:solidFill>
                  <a:latin typeface="Arial" panose="020B0604020202020204" pitchFamily="34" charset="0"/>
                  <a:ea typeface="Times New Roman"/>
                  <a:cs typeface="Arial" panose="020B0604020202020204" pitchFamily="34" charset="0"/>
                </a:rPr>
                <a:t>budget sub </a:t>
              </a:r>
              <a:r>
                <a:rPr lang="en-US" sz="1000" kern="0" dirty="0">
                  <a:solidFill>
                    <a:srgbClr val="000000"/>
                  </a:solidFill>
                  <a:latin typeface="Arial" panose="020B0604020202020204" pitchFamily="34" charset="0"/>
                  <a:ea typeface="Times New Roman"/>
                  <a:cs typeface="Arial" panose="020B0604020202020204" pitchFamily="34" charset="0"/>
                </a:rPr>
                <a:t>values for each distribution row.</a:t>
              </a:r>
            </a:p>
          </p:txBody>
        </p:sp>
        <p:cxnSp>
          <p:nvCxnSpPr>
            <p:cNvPr id="12" name="Straight Arrow Connector 11">
              <a:extLst>
                <a:ext uri="{FF2B5EF4-FFF2-40B4-BE49-F238E27FC236}">
                  <a16:creationId xmlns:a16="http://schemas.microsoft.com/office/drawing/2014/main" id="{0C3EB877-6AD1-4E14-9E5D-2F1B441CA414}"/>
                </a:ext>
              </a:extLst>
            </p:cNvPr>
            <p:cNvCxnSpPr>
              <a:cxnSpLocks/>
            </p:cNvCxnSpPr>
            <p:nvPr/>
          </p:nvCxnSpPr>
          <p:spPr>
            <a:xfrm>
              <a:off x="5136254" y="5063886"/>
              <a:ext cx="2009613" cy="98034"/>
            </a:xfrm>
            <a:prstGeom prst="straightConnector1">
              <a:avLst/>
            </a:prstGeom>
            <a:ln w="22225">
              <a:solidFill>
                <a:srgbClr val="1D579B"/>
              </a:solidFill>
              <a:headEnd type="none"/>
              <a:tailEnd type="triangle" w="lg" len="lg"/>
            </a:ln>
          </p:spPr>
          <p:style>
            <a:lnRef idx="1">
              <a:schemeClr val="accent3"/>
            </a:lnRef>
            <a:fillRef idx="0">
              <a:schemeClr val="accent3"/>
            </a:fillRef>
            <a:effectRef idx="0">
              <a:schemeClr val="accent3"/>
            </a:effectRef>
            <a:fontRef idx="minor">
              <a:schemeClr val="tx1"/>
            </a:fontRef>
          </p:style>
        </p:cxnSp>
      </p:grpSp>
      <p:sp>
        <p:nvSpPr>
          <p:cNvPr id="3" name="Rectangle 2"/>
          <p:cNvSpPr/>
          <p:nvPr/>
        </p:nvSpPr>
        <p:spPr>
          <a:xfrm>
            <a:off x="3173506" y="3182471"/>
            <a:ext cx="878541" cy="143435"/>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389530" y="3325906"/>
            <a:ext cx="2133599" cy="1330524"/>
          </a:xfrm>
          <a:prstGeom prst="straightConnector1">
            <a:avLst/>
          </a:prstGeom>
          <a:ln>
            <a:solidFill>
              <a:srgbClr val="1D579B"/>
            </a:solidFill>
            <a:tailEnd type="triangle" w="lg" len="lg"/>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7368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6" grpId="0" animBg="1"/>
      <p:bldP spid="26"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58887" y="1587406"/>
            <a:ext cx="8605713" cy="3779605"/>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208031" y="90877"/>
            <a:ext cx="8750424" cy="850911"/>
          </a:xfrm>
        </p:spPr>
        <p:txBody>
          <a:bodyPr>
            <a:noAutofit/>
          </a:bodyPr>
          <a:lstStyle/>
          <a:p>
            <a:r>
              <a:rPr lang="en-US" sz="3000" dirty="0"/>
              <a:t>Budget Distribution Page – Manual Entry</a:t>
            </a:r>
          </a:p>
        </p:txBody>
      </p:sp>
      <p:sp>
        <p:nvSpPr>
          <p:cNvPr id="11" name="Text Placeholder 6"/>
          <p:cNvSpPr>
            <a:spLocks noGrp="1"/>
          </p:cNvSpPr>
          <p:nvPr>
            <p:ph type="body" idx="4294967295"/>
          </p:nvPr>
        </p:nvSpPr>
        <p:spPr>
          <a:xfrm>
            <a:off x="678094" y="1127365"/>
            <a:ext cx="6874497" cy="714375"/>
          </a:xfrm>
        </p:spPr>
        <p:txBody>
          <a:bodyPr>
            <a:noAutofit/>
          </a:bodyPr>
          <a:lstStyle/>
          <a:p>
            <a:pPr marL="0" indent="0">
              <a:spcBef>
                <a:spcPts val="450"/>
              </a:spcBef>
              <a:buNone/>
            </a:pPr>
            <a:r>
              <a:rPr lang="en-US" sz="1800" b="1" dirty="0"/>
              <a:t>The second option is to manually enter the budget, as seen here.</a:t>
            </a:r>
          </a:p>
        </p:txBody>
      </p:sp>
      <p:sp>
        <p:nvSpPr>
          <p:cNvPr id="14" name="Rectangle 13"/>
          <p:cNvSpPr>
            <a:spLocks noChangeArrowheads="1"/>
          </p:cNvSpPr>
          <p:nvPr/>
        </p:nvSpPr>
        <p:spPr bwMode="auto">
          <a:xfrm>
            <a:off x="440546" y="5054310"/>
            <a:ext cx="8339387" cy="216284"/>
          </a:xfrm>
          <a:prstGeom prst="rect">
            <a:avLst/>
          </a:prstGeom>
          <a:noFill/>
          <a:ln w="19050"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a:defRPr/>
            </a:pPr>
            <a:endParaRPr lang="en-US" sz="1350" kern="0" dirty="0">
              <a:solidFill>
                <a:sysClr val="windowText" lastClr="000000"/>
              </a:solidFill>
            </a:endParaRPr>
          </a:p>
        </p:txBody>
      </p:sp>
      <p:sp>
        <p:nvSpPr>
          <p:cNvPr id="13" name="Line Callout 1 12"/>
          <p:cNvSpPr/>
          <p:nvPr/>
        </p:nvSpPr>
        <p:spPr>
          <a:xfrm flipH="1">
            <a:off x="1566800" y="2025748"/>
            <a:ext cx="2374706" cy="759983"/>
          </a:xfrm>
          <a:prstGeom prst="borderCallout1">
            <a:avLst>
              <a:gd name="adj1" fmla="val 102826"/>
              <a:gd name="adj2" fmla="val 48565"/>
              <a:gd name="adj3" fmla="val 366798"/>
              <a:gd name="adj4" fmla="val 99677"/>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r>
              <a:rPr lang="en-US" sz="1000" kern="0" dirty="0">
                <a:solidFill>
                  <a:srgbClr val="000000"/>
                </a:solidFill>
                <a:latin typeface="Arial" panose="020B0604020202020204" pitchFamily="34" charset="0"/>
                <a:ea typeface="Times New Roman"/>
                <a:cs typeface="Arial" panose="020B0604020202020204" pitchFamily="34" charset="0"/>
              </a:rPr>
              <a:t>Manually enter the </a:t>
            </a:r>
            <a:r>
              <a:rPr lang="en-US" sz="1000" b="1" kern="0" dirty="0">
                <a:solidFill>
                  <a:srgbClr val="000000"/>
                </a:solidFill>
                <a:latin typeface="Arial" panose="020B0604020202020204" pitchFamily="34" charset="0"/>
                <a:ea typeface="Times New Roman"/>
                <a:cs typeface="Arial" panose="020B0604020202020204" pitchFamily="34" charset="0"/>
              </a:rPr>
              <a:t>budget distribution earning codes</a:t>
            </a:r>
            <a:r>
              <a:rPr lang="en-US" sz="1000" kern="0" dirty="0">
                <a:solidFill>
                  <a:srgbClr val="000000"/>
                </a:solidFill>
                <a:latin typeface="Arial" panose="020B0604020202020204" pitchFamily="34" charset="0"/>
                <a:ea typeface="Times New Roman"/>
                <a:cs typeface="Arial" panose="020B0604020202020204" pitchFamily="34" charset="0"/>
              </a:rPr>
              <a:t>, </a:t>
            </a:r>
            <a:r>
              <a:rPr lang="en-US" sz="1000" b="1" kern="0" dirty="0">
                <a:solidFill>
                  <a:srgbClr val="000000"/>
                </a:solidFill>
                <a:latin typeface="Arial" panose="020B0604020202020204" pitchFamily="34" charset="0"/>
                <a:ea typeface="Times New Roman"/>
                <a:cs typeface="Arial" panose="020B0604020202020204" pitchFamily="34" charset="0"/>
              </a:rPr>
              <a:t>FAU values</a:t>
            </a:r>
            <a:r>
              <a:rPr lang="en-US" sz="1000" kern="0" dirty="0">
                <a:solidFill>
                  <a:srgbClr val="000000"/>
                </a:solidFill>
                <a:latin typeface="Arial" panose="020B0604020202020204" pitchFamily="34" charset="0"/>
                <a:ea typeface="Times New Roman"/>
                <a:cs typeface="Arial" panose="020B0604020202020204" pitchFamily="34" charset="0"/>
              </a:rPr>
              <a:t> and </a:t>
            </a:r>
            <a:r>
              <a:rPr lang="en-US" sz="1000" b="1" kern="0" dirty="0">
                <a:solidFill>
                  <a:srgbClr val="000000"/>
                </a:solidFill>
                <a:latin typeface="Arial" panose="020B0604020202020204" pitchFamily="34" charset="0"/>
                <a:ea typeface="Times New Roman"/>
                <a:cs typeface="Arial" panose="020B0604020202020204" pitchFamily="34" charset="0"/>
              </a:rPr>
              <a:t>budget sub values</a:t>
            </a:r>
            <a:r>
              <a:rPr lang="en-US" sz="1000" kern="0" dirty="0">
                <a:solidFill>
                  <a:srgbClr val="000000"/>
                </a:solidFill>
                <a:latin typeface="Arial" panose="020B0604020202020204" pitchFamily="34" charset="0"/>
                <a:ea typeface="Times New Roman"/>
                <a:cs typeface="Arial" panose="020B0604020202020204" pitchFamily="34" charset="0"/>
              </a:rPr>
              <a:t>. Enter as many rows as needed.</a:t>
            </a:r>
          </a:p>
        </p:txBody>
      </p:sp>
      <p:sp>
        <p:nvSpPr>
          <p:cNvPr id="18" name="Line Callout 1 15">
            <a:extLst>
              <a:ext uri="{FF2B5EF4-FFF2-40B4-BE49-F238E27FC236}">
                <a16:creationId xmlns:a16="http://schemas.microsoft.com/office/drawing/2014/main" id="{530B5B80-730D-4822-9D6C-6119433C09A8}"/>
              </a:ext>
            </a:extLst>
          </p:cNvPr>
          <p:cNvSpPr/>
          <p:nvPr/>
        </p:nvSpPr>
        <p:spPr>
          <a:xfrm flipH="1">
            <a:off x="7115810" y="5755134"/>
            <a:ext cx="1748790" cy="442017"/>
          </a:xfrm>
          <a:prstGeom prst="borderCallout1">
            <a:avLst>
              <a:gd name="adj1" fmla="val -3638"/>
              <a:gd name="adj2" fmla="val 50716"/>
              <a:gd name="adj3" fmla="val -113385"/>
              <a:gd name="adj4" fmla="val 21533"/>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ts val="900"/>
              </a:lnSpc>
              <a:defRPr/>
            </a:pPr>
            <a:r>
              <a:rPr lang="en-US" sz="1000" kern="0" dirty="0">
                <a:solidFill>
                  <a:srgbClr val="000000"/>
                </a:solidFill>
                <a:latin typeface="Arial" panose="020B0604020202020204" pitchFamily="34" charset="0"/>
                <a:ea typeface="Times New Roman"/>
                <a:cs typeface="Arial" panose="020B0604020202020204" pitchFamily="34" charset="0"/>
              </a:rPr>
              <a:t>Use the + and – signs to add or remove distribution lines</a:t>
            </a:r>
          </a:p>
        </p:txBody>
      </p:sp>
      <p:sp>
        <p:nvSpPr>
          <p:cNvPr id="19" name="Line Callout 1 22">
            <a:extLst>
              <a:ext uri="{FF2B5EF4-FFF2-40B4-BE49-F238E27FC236}">
                <a16:creationId xmlns:a16="http://schemas.microsoft.com/office/drawing/2014/main" id="{0313C6D9-E560-4439-8D39-215FCD56231C}"/>
              </a:ext>
            </a:extLst>
          </p:cNvPr>
          <p:cNvSpPr/>
          <p:nvPr/>
        </p:nvSpPr>
        <p:spPr>
          <a:xfrm flipH="1">
            <a:off x="6678196" y="3882683"/>
            <a:ext cx="1748790" cy="600863"/>
          </a:xfrm>
          <a:prstGeom prst="borderCallout1">
            <a:avLst>
              <a:gd name="adj1" fmla="val 101560"/>
              <a:gd name="adj2" fmla="val 49731"/>
              <a:gd name="adj3" fmla="val 168146"/>
              <a:gd name="adj4" fmla="val 43611"/>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r>
              <a:rPr lang="en-US" sz="1000" kern="0" dirty="0">
                <a:solidFill>
                  <a:srgbClr val="000000"/>
                </a:solidFill>
                <a:latin typeface="Arial" panose="020B0604020202020204" pitchFamily="34" charset="0"/>
                <a:ea typeface="Times New Roman"/>
                <a:cs typeface="Arial" panose="020B0604020202020204" pitchFamily="34" charset="0"/>
              </a:rPr>
              <a:t>Rows with the </a:t>
            </a:r>
            <a:r>
              <a:rPr lang="en-US" sz="1000" b="1" kern="0" dirty="0">
                <a:solidFill>
                  <a:srgbClr val="000000"/>
                </a:solidFill>
                <a:latin typeface="Arial" panose="020B0604020202020204" pitchFamily="34" charset="0"/>
                <a:ea typeface="Times New Roman"/>
                <a:cs typeface="Arial" panose="020B0604020202020204" pitchFamily="34" charset="0"/>
              </a:rPr>
              <a:t>STF Flag </a:t>
            </a:r>
            <a:r>
              <a:rPr lang="en-US" sz="1000" kern="0" dirty="0">
                <a:solidFill>
                  <a:srgbClr val="000000"/>
                </a:solidFill>
                <a:latin typeface="Arial" panose="020B0604020202020204" pitchFamily="34" charset="0"/>
                <a:ea typeface="Times New Roman"/>
                <a:cs typeface="Arial" panose="020B0604020202020204" pitchFamily="34" charset="0"/>
              </a:rPr>
              <a:t>checked</a:t>
            </a:r>
            <a:r>
              <a:rPr lang="en-US" sz="1000" b="1" kern="0" dirty="0">
                <a:solidFill>
                  <a:srgbClr val="000000"/>
                </a:solidFill>
                <a:latin typeface="Arial" panose="020B0604020202020204" pitchFamily="34" charset="0"/>
                <a:ea typeface="Times New Roman"/>
                <a:cs typeface="Arial" panose="020B0604020202020204" pitchFamily="34" charset="0"/>
              </a:rPr>
              <a:t> </a:t>
            </a:r>
            <a:r>
              <a:rPr lang="en-US" sz="1000" kern="0" dirty="0">
                <a:solidFill>
                  <a:srgbClr val="000000"/>
                </a:solidFill>
                <a:latin typeface="Arial" panose="020B0604020202020204" pitchFamily="34" charset="0"/>
                <a:ea typeface="Times New Roman"/>
                <a:cs typeface="Arial" panose="020B0604020202020204" pitchFamily="34" charset="0"/>
              </a:rPr>
              <a:t>will appear on the Staffing List.</a:t>
            </a:r>
          </a:p>
        </p:txBody>
      </p:sp>
      <p:grpSp>
        <p:nvGrpSpPr>
          <p:cNvPr id="20" name="Group 19">
            <a:extLst>
              <a:ext uri="{FF2B5EF4-FFF2-40B4-BE49-F238E27FC236}">
                <a16:creationId xmlns:a16="http://schemas.microsoft.com/office/drawing/2014/main" id="{5886DC52-EF2C-46E6-B8CE-685F0DC290A4}"/>
              </a:ext>
            </a:extLst>
          </p:cNvPr>
          <p:cNvGrpSpPr/>
          <p:nvPr/>
        </p:nvGrpSpPr>
        <p:grpSpPr>
          <a:xfrm>
            <a:off x="4309735" y="5222584"/>
            <a:ext cx="2710685" cy="1028066"/>
            <a:chOff x="4307783" y="5625117"/>
            <a:chExt cx="3614247" cy="1370754"/>
          </a:xfrm>
        </p:grpSpPr>
        <p:sp>
          <p:nvSpPr>
            <p:cNvPr id="21" name="Line Callout 1 20">
              <a:extLst>
                <a:ext uri="{FF2B5EF4-FFF2-40B4-BE49-F238E27FC236}">
                  <a16:creationId xmlns:a16="http://schemas.microsoft.com/office/drawing/2014/main" id="{0B1E206E-62A7-4DBF-B167-A8B15AF2D4D6}"/>
                </a:ext>
              </a:extLst>
            </p:cNvPr>
            <p:cNvSpPr/>
            <p:nvPr/>
          </p:nvSpPr>
          <p:spPr>
            <a:xfrm flipH="1">
              <a:off x="4307783" y="5933838"/>
              <a:ext cx="3614247" cy="1062033"/>
            </a:xfrm>
            <a:prstGeom prst="borderCallout1">
              <a:avLst>
                <a:gd name="adj1" fmla="val 1517"/>
                <a:gd name="adj2" fmla="val 14623"/>
                <a:gd name="adj3" fmla="val -34752"/>
                <a:gd name="adj4" fmla="val 5549"/>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ts val="900"/>
                </a:lnSpc>
                <a:defRPr/>
              </a:pPr>
              <a:r>
                <a:rPr lang="en-US" sz="1000" kern="0" dirty="0">
                  <a:solidFill>
                    <a:srgbClr val="000000"/>
                  </a:solidFill>
                  <a:latin typeface="Arial" panose="020B0604020202020204" pitchFamily="34" charset="0"/>
                  <a:ea typeface="Times New Roman"/>
                  <a:cs typeface="Arial" panose="020B0604020202020204" pitchFamily="34" charset="0"/>
                </a:rPr>
                <a:t>If the </a:t>
              </a:r>
              <a:r>
                <a:rPr lang="en-US" sz="1000" b="1" kern="0" dirty="0">
                  <a:solidFill>
                    <a:srgbClr val="000000"/>
                  </a:solidFill>
                  <a:latin typeface="Arial" panose="020B0604020202020204" pitchFamily="34" charset="0"/>
                  <a:ea typeface="Times New Roman"/>
                  <a:cs typeface="Arial" panose="020B0604020202020204" pitchFamily="34" charset="0"/>
                </a:rPr>
                <a:t>Budget FTE </a:t>
              </a:r>
              <a:r>
                <a:rPr lang="en-US" sz="1000" kern="0" dirty="0">
                  <a:solidFill>
                    <a:srgbClr val="000000"/>
                  </a:solidFill>
                  <a:latin typeface="Arial" panose="020B0604020202020204" pitchFamily="34" charset="0"/>
                  <a:ea typeface="Times New Roman"/>
                  <a:cs typeface="Arial" panose="020B0604020202020204" pitchFamily="34" charset="0"/>
                </a:rPr>
                <a:t>value is 0.00, then the </a:t>
              </a:r>
              <a:r>
                <a:rPr lang="en-US" sz="1000" b="1" kern="0" dirty="0">
                  <a:solidFill>
                    <a:srgbClr val="000000"/>
                  </a:solidFill>
                  <a:latin typeface="Arial" panose="020B0604020202020204" pitchFamily="34" charset="0"/>
                  <a:ea typeface="Times New Roman"/>
                  <a:cs typeface="Arial" panose="020B0604020202020204" pitchFamily="34" charset="0"/>
                </a:rPr>
                <a:t>Budget Amount </a:t>
              </a:r>
              <a:r>
                <a:rPr lang="en-US" sz="1000" kern="0" dirty="0">
                  <a:solidFill>
                    <a:srgbClr val="000000"/>
                  </a:solidFill>
                  <a:latin typeface="Arial" panose="020B0604020202020204" pitchFamily="34" charset="0"/>
                  <a:ea typeface="Times New Roman"/>
                  <a:cs typeface="Arial" panose="020B0604020202020204" pitchFamily="34" charset="0"/>
                </a:rPr>
                <a:t>field is editable.</a:t>
              </a:r>
            </a:p>
            <a:p>
              <a:pPr>
                <a:lnSpc>
                  <a:spcPts val="900"/>
                </a:lnSpc>
                <a:defRPr/>
              </a:pPr>
              <a:endParaRPr lang="en-US" sz="1000" kern="0" dirty="0">
                <a:solidFill>
                  <a:srgbClr val="000000"/>
                </a:solidFill>
                <a:latin typeface="Arial" panose="020B0604020202020204" pitchFamily="34" charset="0"/>
                <a:ea typeface="Times New Roman"/>
                <a:cs typeface="Arial" panose="020B0604020202020204" pitchFamily="34" charset="0"/>
              </a:endParaRPr>
            </a:p>
            <a:p>
              <a:pPr>
                <a:lnSpc>
                  <a:spcPts val="900"/>
                </a:lnSpc>
                <a:defRPr/>
              </a:pPr>
              <a:r>
                <a:rPr lang="en-US" sz="1000" kern="0" dirty="0">
                  <a:solidFill>
                    <a:srgbClr val="000000"/>
                  </a:solidFill>
                  <a:latin typeface="Arial" panose="020B0604020202020204" pitchFamily="34" charset="0"/>
                  <a:ea typeface="Times New Roman"/>
                  <a:cs typeface="Arial" panose="020B0604020202020204" pitchFamily="34" charset="0"/>
                </a:rPr>
                <a:t>If the </a:t>
              </a:r>
              <a:r>
                <a:rPr lang="en-US" sz="1000" b="1" kern="0" dirty="0">
                  <a:solidFill>
                    <a:srgbClr val="000000"/>
                  </a:solidFill>
                  <a:latin typeface="Arial" panose="020B0604020202020204" pitchFamily="34" charset="0"/>
                  <a:ea typeface="Times New Roman"/>
                  <a:cs typeface="Arial" panose="020B0604020202020204" pitchFamily="34" charset="0"/>
                </a:rPr>
                <a:t>Budget FTE </a:t>
              </a:r>
              <a:r>
                <a:rPr lang="en-US" sz="1000" kern="0" dirty="0">
                  <a:solidFill>
                    <a:srgbClr val="000000"/>
                  </a:solidFill>
                  <a:latin typeface="Arial" panose="020B0604020202020204" pitchFamily="34" charset="0"/>
                  <a:ea typeface="Times New Roman"/>
                  <a:cs typeface="Arial" panose="020B0604020202020204" pitchFamily="34" charset="0"/>
                </a:rPr>
                <a:t>is not 0.00 then the </a:t>
              </a:r>
              <a:r>
                <a:rPr lang="en-US" sz="1000" b="1" kern="0" dirty="0">
                  <a:solidFill>
                    <a:srgbClr val="000000"/>
                  </a:solidFill>
                  <a:latin typeface="Arial" panose="020B0604020202020204" pitchFamily="34" charset="0"/>
                  <a:ea typeface="Times New Roman"/>
                  <a:cs typeface="Arial" panose="020B0604020202020204" pitchFamily="34" charset="0"/>
                </a:rPr>
                <a:t>Budget Amount </a:t>
              </a:r>
              <a:r>
                <a:rPr lang="en-US" sz="1000" kern="0" dirty="0">
                  <a:solidFill>
                    <a:srgbClr val="000000"/>
                  </a:solidFill>
                  <a:latin typeface="Arial" panose="020B0604020202020204" pitchFamily="34" charset="0"/>
                  <a:ea typeface="Times New Roman"/>
                  <a:cs typeface="Arial" panose="020B0604020202020204" pitchFamily="34" charset="0"/>
                </a:rPr>
                <a:t>field is disabled and will be automatically calculated.</a:t>
              </a:r>
            </a:p>
          </p:txBody>
        </p:sp>
        <p:cxnSp>
          <p:nvCxnSpPr>
            <p:cNvPr id="22" name="Straight Arrow Connector 21">
              <a:extLst>
                <a:ext uri="{FF2B5EF4-FFF2-40B4-BE49-F238E27FC236}">
                  <a16:creationId xmlns:a16="http://schemas.microsoft.com/office/drawing/2014/main" id="{E194A96B-CFAE-4FAD-B1F8-33F27BD75E6F}"/>
                </a:ext>
              </a:extLst>
            </p:cNvPr>
            <p:cNvCxnSpPr>
              <a:cxnSpLocks/>
            </p:cNvCxnSpPr>
            <p:nvPr/>
          </p:nvCxnSpPr>
          <p:spPr>
            <a:xfrm flipV="1">
              <a:off x="7071749" y="5625117"/>
              <a:ext cx="0" cy="324849"/>
            </a:xfrm>
            <a:prstGeom prst="straightConnector1">
              <a:avLst/>
            </a:prstGeom>
            <a:ln w="38100">
              <a:solidFill>
                <a:srgbClr val="1D579B"/>
              </a:solidFill>
              <a:tailEnd type="triangle"/>
            </a:ln>
          </p:spPr>
          <p:style>
            <a:lnRef idx="1">
              <a:schemeClr val="dk1"/>
            </a:lnRef>
            <a:fillRef idx="0">
              <a:schemeClr val="dk1"/>
            </a:fillRef>
            <a:effectRef idx="0">
              <a:schemeClr val="dk1"/>
            </a:effectRef>
            <a:fontRef idx="minor">
              <a:schemeClr val="tx1"/>
            </a:fontRef>
          </p:style>
        </p:cxnSp>
      </p:grpSp>
      <p:sp>
        <p:nvSpPr>
          <p:cNvPr id="24" name="Text Box 348" descr="5%"/>
          <p:cNvSpPr txBox="1">
            <a:spLocks noChangeArrowheads="1"/>
          </p:cNvSpPr>
          <p:nvPr/>
        </p:nvSpPr>
        <p:spPr bwMode="auto">
          <a:xfrm>
            <a:off x="4447553" y="1780206"/>
            <a:ext cx="3911001" cy="714375"/>
          </a:xfrm>
          <a:prstGeom prst="rect">
            <a:avLst/>
          </a:prstGeom>
          <a:solidFill>
            <a:srgbClr val="FBE5D6"/>
          </a:solidFill>
          <a:ln>
            <a:solidFill>
              <a:srgbClr val="00778B"/>
            </a:solidFill>
          </a:ln>
        </p:spPr>
        <p:txBody>
          <a:bodyPr rot="0" vert="horz" wrap="square" lIns="102870" tIns="102870" rIns="102870" bIns="102870" anchor="t" anchorCtr="0" upright="1">
            <a:noAutofit/>
          </a:bodyPr>
          <a:lstStyle/>
          <a:p>
            <a:pPr>
              <a:spcAft>
                <a:spcPts val="300"/>
              </a:spcAft>
            </a:pPr>
            <a:r>
              <a:rPr lang="en-US" sz="1200" dirty="0">
                <a:latin typeface="Arial" panose="020B0604020202020204" pitchFamily="34" charset="0"/>
                <a:ea typeface="Times New Roman"/>
                <a:cs typeface="Arial" panose="020B0604020202020204" pitchFamily="34" charset="0"/>
              </a:rPr>
              <a:t>Use this method when the budgeting distribution is not similar to the funding distribution. Enter appropriate values in the available fields.</a:t>
            </a:r>
          </a:p>
        </p:txBody>
      </p:sp>
    </p:spTree>
    <p:custDataLst>
      <p:tags r:id="rId1"/>
    </p:custDataLst>
    <p:extLst>
      <p:ext uri="{BB962C8B-B14F-4D97-AF65-F5344CB8AC3E}">
        <p14:creationId xmlns:p14="http://schemas.microsoft.com/office/powerpoint/2010/main" val="104176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8" grpId="0" animBg="1"/>
      <p:bldP spid="19"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Watch as your instructor demonstrates how to enter budget distribution data on the data entry page in UCPath.</a:t>
            </a:r>
          </a:p>
          <a:p>
            <a:r>
              <a:rPr lang="en-US" sz="2400" dirty="0"/>
              <a:t>Follow along using the UPK topic.</a:t>
            </a:r>
          </a:p>
          <a:p>
            <a:pPr lvl="1"/>
            <a:r>
              <a:rPr lang="en-US" sz="2000" dirty="0"/>
              <a:t>Open the UCPath Help site and refer to the </a:t>
            </a:r>
            <a:r>
              <a:rPr lang="en-US" sz="2000" i="1" dirty="0"/>
              <a:t>Enter Budget Distribution </a:t>
            </a:r>
            <a:r>
              <a:rPr lang="en-US" sz="2000" dirty="0"/>
              <a:t>topic.</a:t>
            </a:r>
          </a:p>
          <a:p>
            <a:pPr lvl="1"/>
            <a:r>
              <a:rPr lang="en-US" sz="2000" dirty="0"/>
              <a:t>Launch the </a:t>
            </a:r>
            <a:r>
              <a:rPr lang="en-US" sz="2000" b="1" dirty="0" smtClean="0"/>
              <a:t>See </a:t>
            </a:r>
            <a:r>
              <a:rPr lang="en-US" sz="2000" b="1" dirty="0"/>
              <a:t>It </a:t>
            </a:r>
            <a:r>
              <a:rPr lang="en-US" sz="2000" dirty="0"/>
              <a:t>version of the topic.</a:t>
            </a:r>
          </a:p>
          <a:p>
            <a:r>
              <a:rPr lang="en-US" sz="2400" dirty="0"/>
              <a:t>At the end of the demonstration, you will have the opportunity to practice this task.</a:t>
            </a:r>
          </a:p>
        </p:txBody>
      </p:sp>
      <p:sp>
        <p:nvSpPr>
          <p:cNvPr id="3" name="Text Placeholder 2"/>
          <p:cNvSpPr>
            <a:spLocks noGrp="1"/>
          </p:cNvSpPr>
          <p:nvPr>
            <p:ph type="body" idx="10"/>
          </p:nvPr>
        </p:nvSpPr>
        <p:spPr/>
        <p:txBody>
          <a:bodyPr>
            <a:normAutofit/>
          </a:bodyPr>
          <a:lstStyle/>
          <a:p>
            <a:r>
              <a:rPr lang="en-US" sz="2800" dirty="0"/>
              <a:t>Enter Budget Distribution</a:t>
            </a:r>
          </a:p>
        </p:txBody>
      </p:sp>
      <p:sp>
        <p:nvSpPr>
          <p:cNvPr id="4" name="Title 3"/>
          <p:cNvSpPr>
            <a:spLocks noGrp="1"/>
          </p:cNvSpPr>
          <p:nvPr>
            <p:ph type="title"/>
          </p:nvPr>
        </p:nvSpPr>
        <p:spPr/>
        <p:txBody>
          <a:bodyPr/>
          <a:lstStyle/>
          <a:p>
            <a:r>
              <a:rPr lang="en-US" dirty="0"/>
              <a:t>Instructor Demo</a:t>
            </a:r>
          </a:p>
        </p:txBody>
      </p:sp>
      <p:pic>
        <p:nvPicPr>
          <p:cNvPr id="6" name="Picture 5">
            <a:extLst>
              <a:ext uri="{FF2B5EF4-FFF2-40B4-BE49-F238E27FC236}">
                <a16:creationId xmlns:a16="http://schemas.microsoft.com/office/drawing/2014/main" id="{7D6C846B-31D7-41A9-A3F1-C3A2780392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7846" y="185204"/>
            <a:ext cx="717607" cy="71760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06989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8139"/>
            <a:ext cx="8229600" cy="4160520"/>
          </a:xfrm>
        </p:spPr>
        <p:txBody>
          <a:bodyPr>
            <a:normAutofit/>
          </a:bodyPr>
          <a:lstStyle/>
          <a:p>
            <a:r>
              <a:rPr lang="en-US" sz="2800" dirty="0"/>
              <a:t>This is your opportunity to practice this task on your own.</a:t>
            </a:r>
          </a:p>
          <a:p>
            <a:r>
              <a:rPr lang="en-US" sz="2800" dirty="0" smtClean="0"/>
              <a:t>Ask </a:t>
            </a:r>
            <a:r>
              <a:rPr lang="en-US" sz="2800" dirty="0"/>
              <a:t>your instructor for assistance.</a:t>
            </a:r>
          </a:p>
        </p:txBody>
      </p:sp>
      <p:sp>
        <p:nvSpPr>
          <p:cNvPr id="3" name="Text Placeholder 2"/>
          <p:cNvSpPr>
            <a:spLocks noGrp="1"/>
          </p:cNvSpPr>
          <p:nvPr>
            <p:ph type="body" idx="10"/>
          </p:nvPr>
        </p:nvSpPr>
        <p:spPr/>
        <p:txBody>
          <a:bodyPr>
            <a:normAutofit/>
          </a:bodyPr>
          <a:lstStyle/>
          <a:p>
            <a:r>
              <a:rPr lang="en-US" sz="3200" dirty="0"/>
              <a:t>Enter Budget Distribution</a:t>
            </a:r>
          </a:p>
        </p:txBody>
      </p:sp>
      <p:sp>
        <p:nvSpPr>
          <p:cNvPr id="4" name="Title 3"/>
          <p:cNvSpPr>
            <a:spLocks noGrp="1"/>
          </p:cNvSpPr>
          <p:nvPr>
            <p:ph type="title"/>
          </p:nvPr>
        </p:nvSpPr>
        <p:spPr/>
        <p:txBody>
          <a:bodyPr/>
          <a:lstStyle/>
          <a:p>
            <a:r>
              <a:rPr lang="en-US" dirty="0" smtClean="0"/>
              <a:t>Exercise 1</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1995" y="79907"/>
            <a:ext cx="1141396" cy="114139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603133" y="1338163"/>
            <a:ext cx="2665380" cy="523220"/>
          </a:xfrm>
          <a:prstGeom prst="rect">
            <a:avLst/>
          </a:prstGeom>
          <a:solidFill>
            <a:schemeClr val="accent1">
              <a:lumMod val="60000"/>
              <a:lumOff val="40000"/>
            </a:schemeClr>
          </a:solidFill>
        </p:spPr>
        <p:txBody>
          <a:bodyPr wrap="square" rtlCol="0">
            <a:spAutoFit/>
          </a:bodyPr>
          <a:lstStyle/>
          <a:p>
            <a:r>
              <a:rPr lang="en-US" sz="1400" b="1" dirty="0" smtClean="0"/>
              <a:t>User ID</a:t>
            </a:r>
            <a:r>
              <a:rPr lang="en-US" sz="1400" b="1" dirty="0"/>
              <a:t>: </a:t>
            </a:r>
            <a:r>
              <a:rPr lang="en-US" sz="1400" dirty="0" smtClean="0"/>
              <a:t>IRCMP_BudgetEntry_0##</a:t>
            </a:r>
          </a:p>
          <a:p>
            <a:r>
              <a:rPr lang="en-US" sz="1400" b="1" dirty="0" smtClean="0"/>
              <a:t>Password: </a:t>
            </a:r>
            <a:r>
              <a:rPr lang="en-US" sz="1400" dirty="0" smtClean="0"/>
              <a:t>ucpath2019</a:t>
            </a:r>
            <a:endParaRPr lang="en-US" sz="1400" dirty="0"/>
          </a:p>
        </p:txBody>
      </p:sp>
    </p:spTree>
    <p:custDataLst>
      <p:tags r:id="rId1"/>
    </p:custDataLst>
    <p:extLst>
      <p:ext uri="{BB962C8B-B14F-4D97-AF65-F5344CB8AC3E}">
        <p14:creationId xmlns:p14="http://schemas.microsoft.com/office/powerpoint/2010/main" val="1407414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19293"/>
            <a:ext cx="9144000" cy="7079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2"/>
          <p:cNvSpPr txBox="1">
            <a:spLocks/>
          </p:cNvSpPr>
          <p:nvPr/>
        </p:nvSpPr>
        <p:spPr>
          <a:xfrm>
            <a:off x="1623060" y="2081773"/>
            <a:ext cx="8366760" cy="749808"/>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4000" kern="1200" baseline="0">
                <a:solidFill>
                  <a:srgbClr val="000000"/>
                </a:solidFill>
                <a:latin typeface="Arial Black" panose="020B0A04020102020204" pitchFamily="34" charset="0"/>
                <a:ea typeface="Verdana" panose="020B0604030504040204" pitchFamily="34" charset="0"/>
                <a:cs typeface="Verdana" panose="020B0604030504040204" pitchFamily="34" charset="0"/>
              </a:defRPr>
            </a:lvl1pPr>
          </a:lstStyle>
          <a:p>
            <a:r>
              <a:rPr lang="en-US" sz="3600" dirty="0">
                <a:solidFill>
                  <a:srgbClr val="FFC000"/>
                </a:solidFill>
              </a:rPr>
              <a:t>LESSON</a:t>
            </a:r>
            <a:r>
              <a:rPr lang="en-US" sz="3600" dirty="0">
                <a:solidFill>
                  <a:schemeClr val="tx1">
                    <a:lumMod val="75000"/>
                    <a:lumOff val="25000"/>
                  </a:schemeClr>
                </a:solidFill>
              </a:rPr>
              <a:t> </a:t>
            </a:r>
            <a:r>
              <a:rPr lang="en-US" sz="3600" dirty="0">
                <a:solidFill>
                  <a:srgbClr val="FFC000"/>
                </a:solidFill>
              </a:rPr>
              <a:t>3</a:t>
            </a:r>
          </a:p>
        </p:txBody>
      </p:sp>
      <p:sp>
        <p:nvSpPr>
          <p:cNvPr id="7" name="Text Placeholder 1"/>
          <p:cNvSpPr txBox="1">
            <a:spLocks/>
          </p:cNvSpPr>
          <p:nvPr/>
        </p:nvSpPr>
        <p:spPr>
          <a:xfrm>
            <a:off x="1813560" y="2915864"/>
            <a:ext cx="8348472" cy="109612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r>
              <a:rPr lang="en-US" sz="40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Update Budget Distribution Data</a:t>
            </a:r>
          </a:p>
        </p:txBody>
      </p:sp>
      <p:sp>
        <p:nvSpPr>
          <p:cNvPr id="8" name="Curved Right Arrow 7"/>
          <p:cNvSpPr/>
          <p:nvPr/>
        </p:nvSpPr>
        <p:spPr>
          <a:xfrm>
            <a:off x="190500" y="2245435"/>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spTree>
    <p:custDataLst>
      <p:tags r:id="rId1"/>
    </p:custDataLst>
    <p:extLst>
      <p:ext uri="{BB962C8B-B14F-4D97-AF65-F5344CB8AC3E}">
        <p14:creationId xmlns:p14="http://schemas.microsoft.com/office/powerpoint/2010/main" val="178384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010863" y="1309253"/>
            <a:ext cx="3992081" cy="4800600"/>
          </a:xfrm>
        </p:spPr>
        <p:txBody>
          <a:bodyPr/>
          <a:lstStyle/>
          <a:p>
            <a:pPr marL="0" indent="0">
              <a:buNone/>
            </a:pPr>
            <a:r>
              <a:rPr lang="en-US" sz="1400" b="1" i="1" dirty="0"/>
              <a:t>  </a:t>
            </a:r>
          </a:p>
          <a:p>
            <a:pPr marL="0" indent="0">
              <a:buNone/>
            </a:pPr>
            <a:r>
              <a:rPr lang="en-US" sz="2400" b="1" i="1" dirty="0"/>
              <a:t>In this lesson, we will:</a:t>
            </a:r>
            <a:br>
              <a:rPr lang="en-US" sz="2400" b="1" i="1" dirty="0"/>
            </a:br>
            <a:r>
              <a:rPr lang="en-US" sz="1000" b="1" i="1" dirty="0"/>
              <a:t> </a:t>
            </a:r>
          </a:p>
          <a:p>
            <a:r>
              <a:rPr lang="en-US" sz="2400" dirty="0" smtClean="0"/>
              <a:t>Explain when Budget Distribution data should be updated</a:t>
            </a:r>
          </a:p>
          <a:p>
            <a:r>
              <a:rPr lang="en-US" sz="2400" dirty="0" smtClean="0"/>
              <a:t>Update </a:t>
            </a:r>
            <a:r>
              <a:rPr lang="en-US" sz="2400" dirty="0"/>
              <a:t>Budget Distribution data</a:t>
            </a:r>
          </a:p>
          <a:p>
            <a:endParaRPr lang="en-US" sz="2800" dirty="0"/>
          </a:p>
        </p:txBody>
      </p:sp>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6903" y="185796"/>
            <a:ext cx="914400" cy="914400"/>
          </a:xfrm>
          <a:prstGeom prst="rect">
            <a:avLst/>
          </a:prstGeom>
          <a:ln>
            <a:noFill/>
          </a:ln>
          <a:effectLst>
            <a:outerShdw blurRad="292100" dist="139700" dir="2700000" algn="tl" rotWithShape="0">
              <a:srgbClr val="333333">
                <a:alpha val="65000"/>
              </a:srgbClr>
            </a:outerShdw>
          </a:effectLst>
        </p:spPr>
      </p:pic>
      <p:graphicFrame>
        <p:nvGraphicFramePr>
          <p:cNvPr id="18" name="Diagram 17"/>
          <p:cNvGraphicFramePr/>
          <p:nvPr>
            <p:extLst/>
          </p:nvPr>
        </p:nvGraphicFramePr>
        <p:xfrm>
          <a:off x="279710" y="1310207"/>
          <a:ext cx="4485494" cy="43886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78CA97CA-45A3-4C9B-883B-B9CE9BA75B10}"/>
              </a:ext>
            </a:extLst>
          </p:cNvPr>
          <p:cNvSpPr txBox="1"/>
          <p:nvPr/>
        </p:nvSpPr>
        <p:spPr>
          <a:xfrm>
            <a:off x="981933" y="3792569"/>
            <a:ext cx="530942" cy="461665"/>
          </a:xfrm>
          <a:prstGeom prst="rect">
            <a:avLst/>
          </a:prstGeom>
          <a:noFill/>
        </p:spPr>
        <p:txBody>
          <a:bodyPr wrap="square" rtlCol="0">
            <a:spAutoFit/>
          </a:bodyPr>
          <a:lstStyle/>
          <a:p>
            <a:r>
              <a:rPr lang="en-US" sz="2400" dirty="0">
                <a:solidFill>
                  <a:srgbClr val="1D579B"/>
                </a:solidFill>
                <a:latin typeface="Arial Black" panose="020B0A04020102020204" pitchFamily="34" charset="0"/>
              </a:rPr>
              <a:t>3</a:t>
            </a:r>
          </a:p>
        </p:txBody>
      </p:sp>
    </p:spTree>
    <p:custDataLst>
      <p:tags r:id="rId1"/>
    </p:custDataLst>
    <p:extLst>
      <p:ext uri="{BB962C8B-B14F-4D97-AF65-F5344CB8AC3E}">
        <p14:creationId xmlns:p14="http://schemas.microsoft.com/office/powerpoint/2010/main" val="3185577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7" name="Google Shape;117;p2"/>
          <p:cNvSpPr txBox="1">
            <a:spLocks noGrp="1"/>
          </p:cNvSpPr>
          <p:nvPr>
            <p:ph type="body" idx="4"/>
          </p:nvPr>
        </p:nvSpPr>
        <p:spPr>
          <a:xfrm>
            <a:off x="120177" y="2403567"/>
            <a:ext cx="4579838" cy="8239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None/>
            </a:pPr>
            <a:r>
              <a:rPr lang="en-US" b="0" dirty="0" smtClean="0"/>
              <a:t>Locate the </a:t>
            </a:r>
            <a:r>
              <a:rPr lang="en-US" dirty="0" smtClean="0"/>
              <a:t>Cisco </a:t>
            </a:r>
            <a:r>
              <a:rPr lang="en-US" dirty="0" err="1" smtClean="0"/>
              <a:t>AnyConnent</a:t>
            </a:r>
            <a:r>
              <a:rPr lang="en-US" dirty="0" smtClean="0"/>
              <a:t> Secure Mobile </a:t>
            </a:r>
            <a:r>
              <a:rPr lang="en-US" b="0" dirty="0" smtClean="0"/>
              <a:t>application using your windows button.</a:t>
            </a:r>
            <a:endParaRPr sz="1800" b="0" dirty="0"/>
          </a:p>
        </p:txBody>
      </p:sp>
      <p:sp>
        <p:nvSpPr>
          <p:cNvPr id="118" name="Google Shape;118;p2"/>
          <p:cNvSpPr txBox="1">
            <a:spLocks noGrp="1"/>
          </p:cNvSpPr>
          <p:nvPr>
            <p:ph type="title"/>
          </p:nvPr>
        </p:nvSpPr>
        <p:spPr>
          <a:xfrm>
            <a:off x="0" y="5866"/>
            <a:ext cx="9144000" cy="9601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dirty="0" smtClean="0"/>
              <a:t>Connect Cisco </a:t>
            </a:r>
            <a:r>
              <a:rPr lang="en-US" dirty="0" err="1" smtClean="0"/>
              <a:t>Anyconnect</a:t>
            </a:r>
            <a:r>
              <a:rPr lang="en-US" dirty="0" smtClean="0"/>
              <a:t> VPN</a:t>
            </a:r>
            <a:endParaRPr dirty="0"/>
          </a:p>
        </p:txBody>
      </p:sp>
      <p:pic>
        <p:nvPicPr>
          <p:cNvPr id="2" name="Picture 1"/>
          <p:cNvPicPr>
            <a:picLocks noChangeAspect="1"/>
          </p:cNvPicPr>
          <p:nvPr/>
        </p:nvPicPr>
        <p:blipFill>
          <a:blip r:embed="rId4"/>
          <a:stretch>
            <a:fillRect/>
          </a:stretch>
        </p:blipFill>
        <p:spPr>
          <a:xfrm>
            <a:off x="4700015" y="1156074"/>
            <a:ext cx="3108961" cy="5155262"/>
          </a:xfrm>
          <a:prstGeom prst="rect">
            <a:avLst/>
          </a:prstGeom>
        </p:spPr>
      </p:pic>
    </p:spTree>
    <p:custDataLst>
      <p:tags r:id="rId1"/>
    </p:custDataLst>
    <p:extLst>
      <p:ext uri="{BB962C8B-B14F-4D97-AF65-F5344CB8AC3E}">
        <p14:creationId xmlns:p14="http://schemas.microsoft.com/office/powerpoint/2010/main" val="298194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9496" y="1454599"/>
            <a:ext cx="6267499" cy="4564064"/>
          </a:xfrm>
        </p:spPr>
        <p:txBody>
          <a:bodyPr>
            <a:noAutofit/>
          </a:bodyPr>
          <a:lstStyle/>
          <a:p>
            <a:r>
              <a:rPr lang="en-US" sz="2400" dirty="0" smtClean="0"/>
              <a:t>Whenever changes occur to a position that impact pay, the </a:t>
            </a:r>
            <a:r>
              <a:rPr lang="en-US" sz="2400" b="1" dirty="0" smtClean="0"/>
              <a:t>Annualized Budget Rate </a:t>
            </a:r>
            <a:r>
              <a:rPr lang="en-US" sz="2400" dirty="0" smtClean="0"/>
              <a:t>on the Budget Distribution page must also be updated.</a:t>
            </a:r>
            <a:endParaRPr lang="en-US" sz="2400" dirty="0"/>
          </a:p>
          <a:p>
            <a:pPr>
              <a:spcBef>
                <a:spcPts val="1200"/>
              </a:spcBef>
            </a:pPr>
            <a:r>
              <a:rPr lang="en-US" sz="2400" dirty="0" smtClean="0"/>
              <a:t>Changes that impact pay include:</a:t>
            </a:r>
          </a:p>
          <a:p>
            <a:pPr lvl="1"/>
            <a:r>
              <a:rPr lang="en-US" sz="2200" dirty="0" smtClean="0"/>
              <a:t>Step increases</a:t>
            </a:r>
          </a:p>
          <a:p>
            <a:pPr lvl="1"/>
            <a:r>
              <a:rPr lang="en-US" sz="2200" dirty="0" smtClean="0"/>
              <a:t>Equity increases</a:t>
            </a:r>
          </a:p>
          <a:p>
            <a:pPr lvl="1"/>
            <a:r>
              <a:rPr lang="en-US" sz="2200" dirty="0" smtClean="0"/>
              <a:t>Promotions/Reclassifications</a:t>
            </a:r>
          </a:p>
          <a:p>
            <a:pPr lvl="1"/>
            <a:r>
              <a:rPr lang="en-US" sz="2200" dirty="0" smtClean="0"/>
              <a:t>Terminations/Retirements (including Transfers)</a:t>
            </a:r>
            <a:endParaRPr lang="en-US" sz="2200" dirty="0"/>
          </a:p>
        </p:txBody>
      </p:sp>
      <p:sp>
        <p:nvSpPr>
          <p:cNvPr id="3" name="Title 2"/>
          <p:cNvSpPr>
            <a:spLocks noGrp="1"/>
          </p:cNvSpPr>
          <p:nvPr>
            <p:ph type="title"/>
          </p:nvPr>
        </p:nvSpPr>
        <p:spPr>
          <a:xfrm>
            <a:off x="178522" y="85275"/>
            <a:ext cx="9361264" cy="623163"/>
          </a:xfrm>
        </p:spPr>
        <p:txBody>
          <a:bodyPr>
            <a:noAutofit/>
          </a:bodyPr>
          <a:lstStyle/>
          <a:p>
            <a:r>
              <a:rPr lang="en-US" sz="3200" dirty="0" smtClean="0">
                <a:solidFill>
                  <a:schemeClr val="tx1"/>
                </a:solidFill>
                <a:latin typeface="Arial Black" panose="020B0A04020102020204" pitchFamily="34" charset="0"/>
              </a:rPr>
              <a:t>Updating </a:t>
            </a:r>
            <a:r>
              <a:rPr lang="en-US" sz="3200" dirty="0">
                <a:solidFill>
                  <a:schemeClr val="tx1"/>
                </a:solidFill>
                <a:latin typeface="Arial Black" panose="020B0A04020102020204" pitchFamily="34" charset="0"/>
              </a:rPr>
              <a:t>Budget Data </a:t>
            </a:r>
            <a:r>
              <a:rPr lang="en-US" sz="3200" dirty="0" smtClean="0">
                <a:solidFill>
                  <a:schemeClr val="tx1"/>
                </a:solidFill>
                <a:latin typeface="Arial Black" panose="020B0A04020102020204" pitchFamily="34" charset="0"/>
              </a:rPr>
              <a:t>– </a:t>
            </a:r>
            <a:r>
              <a:rPr lang="en-US" sz="3200" dirty="0">
                <a:solidFill>
                  <a:schemeClr val="tx1"/>
                </a:solidFill>
                <a:latin typeface="Arial Black" panose="020B0A04020102020204" pitchFamily="34" charset="0"/>
              </a:rPr>
              <a:t>Overview</a:t>
            </a:r>
          </a:p>
        </p:txBody>
      </p:sp>
      <p:grpSp>
        <p:nvGrpSpPr>
          <p:cNvPr id="7" name="Group 6"/>
          <p:cNvGrpSpPr/>
          <p:nvPr/>
        </p:nvGrpSpPr>
        <p:grpSpPr>
          <a:xfrm>
            <a:off x="217432" y="1518894"/>
            <a:ext cx="2347789" cy="3771899"/>
            <a:chOff x="553075" y="1382253"/>
            <a:chExt cx="2613607" cy="5029199"/>
          </a:xfrm>
        </p:grpSpPr>
        <p:sp>
          <p:nvSpPr>
            <p:cNvPr id="8" name="Freeform 7"/>
            <p:cNvSpPr/>
            <p:nvPr/>
          </p:nvSpPr>
          <p:spPr>
            <a:xfrm>
              <a:off x="553075" y="1382253"/>
              <a:ext cx="2613607" cy="5029199"/>
            </a:xfrm>
            <a:custGeom>
              <a:avLst/>
              <a:gdLst>
                <a:gd name="connsiteX0" fmla="*/ 0 w 2613607"/>
                <a:gd name="connsiteY0" fmla="*/ 261361 h 5029199"/>
                <a:gd name="connsiteX1" fmla="*/ 261361 w 2613607"/>
                <a:gd name="connsiteY1" fmla="*/ 0 h 5029199"/>
                <a:gd name="connsiteX2" fmla="*/ 2352246 w 2613607"/>
                <a:gd name="connsiteY2" fmla="*/ 0 h 5029199"/>
                <a:gd name="connsiteX3" fmla="*/ 2613607 w 2613607"/>
                <a:gd name="connsiteY3" fmla="*/ 261361 h 5029199"/>
                <a:gd name="connsiteX4" fmla="*/ 2613607 w 2613607"/>
                <a:gd name="connsiteY4" fmla="*/ 4767838 h 5029199"/>
                <a:gd name="connsiteX5" fmla="*/ 2352246 w 2613607"/>
                <a:gd name="connsiteY5" fmla="*/ 5029199 h 5029199"/>
                <a:gd name="connsiteX6" fmla="*/ 261361 w 2613607"/>
                <a:gd name="connsiteY6" fmla="*/ 5029199 h 5029199"/>
                <a:gd name="connsiteX7" fmla="*/ 0 w 2613607"/>
                <a:gd name="connsiteY7" fmla="*/ 4767838 h 5029199"/>
                <a:gd name="connsiteX8" fmla="*/ 0 w 2613607"/>
                <a:gd name="connsiteY8" fmla="*/ 261361 h 502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3607" h="5029199">
                  <a:moveTo>
                    <a:pt x="0" y="261361"/>
                  </a:moveTo>
                  <a:cubicBezTo>
                    <a:pt x="0" y="117015"/>
                    <a:pt x="117015" y="0"/>
                    <a:pt x="261361" y="0"/>
                  </a:cubicBezTo>
                  <a:lnTo>
                    <a:pt x="2352246" y="0"/>
                  </a:lnTo>
                  <a:cubicBezTo>
                    <a:pt x="2496592" y="0"/>
                    <a:pt x="2613607" y="117015"/>
                    <a:pt x="2613607" y="261361"/>
                  </a:cubicBezTo>
                  <a:lnTo>
                    <a:pt x="2613607" y="4767838"/>
                  </a:lnTo>
                  <a:cubicBezTo>
                    <a:pt x="2613607" y="4912184"/>
                    <a:pt x="2496592" y="5029199"/>
                    <a:pt x="2352246" y="5029199"/>
                  </a:cubicBezTo>
                  <a:lnTo>
                    <a:pt x="261361" y="5029199"/>
                  </a:lnTo>
                  <a:cubicBezTo>
                    <a:pt x="117015" y="5029199"/>
                    <a:pt x="0" y="4912184"/>
                    <a:pt x="0" y="4767838"/>
                  </a:cubicBezTo>
                  <a:lnTo>
                    <a:pt x="0" y="261361"/>
                  </a:lnTo>
                  <a:close/>
                </a:path>
              </a:pathLst>
            </a:custGeom>
            <a:solidFill>
              <a:schemeClr val="accent6"/>
            </a:solidFill>
            <a:ln>
              <a:solidFill>
                <a:schemeClr val="accent6"/>
              </a:solid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274320" tIns="1543050" rIns="274320" bIns="822959" numCol="1" spcCol="1270" anchor="t" anchorCtr="0">
              <a:noAutofit/>
            </a:bodyPr>
            <a:lstStyle/>
            <a:p>
              <a:pPr algn="ctr" defTabSz="733425">
                <a:spcBef>
                  <a:spcPct val="0"/>
                </a:spcBef>
              </a:pPr>
              <a:r>
                <a:rPr lang="en-US" sz="2000" b="1" dirty="0" smtClean="0">
                  <a:solidFill>
                    <a:srgbClr val="FF0000"/>
                  </a:solidFill>
                </a:rPr>
                <a:t>Update Data</a:t>
              </a:r>
              <a:r>
                <a:rPr lang="en-US" sz="1650" b="1" dirty="0"/>
                <a:t/>
              </a:r>
              <a:br>
                <a:rPr lang="en-US" sz="1650" b="1" dirty="0"/>
              </a:br>
              <a:r>
                <a:rPr lang="en-US" sz="900" b="1" dirty="0"/>
                <a:t/>
              </a:r>
              <a:br>
                <a:rPr lang="en-US" sz="900" b="1" dirty="0"/>
              </a:br>
              <a:r>
                <a:rPr lang="en-US" sz="900" b="1" dirty="0"/>
                <a:t> </a:t>
              </a:r>
              <a:r>
                <a:rPr lang="en-US" sz="2200" b="1" dirty="0" smtClean="0"/>
                <a:t>Update </a:t>
              </a:r>
              <a:r>
                <a:rPr lang="en-US" sz="2200" b="1" dirty="0"/>
                <a:t>data using Budget Distribution page</a:t>
              </a:r>
              <a:endParaRPr lang="en-US" sz="2200" dirty="0"/>
            </a:p>
          </p:txBody>
        </p:sp>
        <p:sp>
          <p:nvSpPr>
            <p:cNvPr id="9" name="Rounded Rectangle 8"/>
            <p:cNvSpPr/>
            <p:nvPr/>
          </p:nvSpPr>
          <p:spPr>
            <a:xfrm>
              <a:off x="1169514" y="1768478"/>
              <a:ext cx="1384075" cy="1387742"/>
            </a:xfrm>
            <a:prstGeom prst="roundRect">
              <a:avLst/>
            </a:prstGeom>
            <a:blipFill>
              <a:blip r:embed="rId4">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grpSp>
      <p:sp>
        <p:nvSpPr>
          <p:cNvPr id="4" name="TextBox 3"/>
          <p:cNvSpPr txBox="1"/>
          <p:nvPr/>
        </p:nvSpPr>
        <p:spPr>
          <a:xfrm>
            <a:off x="1510966" y="5395785"/>
            <a:ext cx="7633034" cy="769441"/>
          </a:xfrm>
          <a:prstGeom prst="rect">
            <a:avLst/>
          </a:prstGeom>
          <a:noFill/>
        </p:spPr>
        <p:txBody>
          <a:bodyPr wrap="square" rtlCol="0">
            <a:spAutoFit/>
          </a:bodyPr>
          <a:lstStyle/>
          <a:p>
            <a:r>
              <a:rPr lang="en-US" sz="2200" dirty="0" smtClean="0"/>
              <a:t>Once these transactions are fully processed you should update the Budget Distribution page so the information stays up to date.</a:t>
            </a:r>
            <a:endParaRPr lang="en-US" sz="2200" dirty="0"/>
          </a:p>
        </p:txBody>
      </p:sp>
      <p:pic>
        <p:nvPicPr>
          <p:cNvPr id="5" name="Picture 4" descr="File:Gnome-emblem-important.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038" y="5395785"/>
            <a:ext cx="839336" cy="839336"/>
          </a:xfrm>
          <a:prstGeom prst="rect">
            <a:avLst/>
          </a:prstGeom>
        </p:spPr>
      </p:pic>
    </p:spTree>
    <p:custDataLst>
      <p:tags r:id="rId1"/>
    </p:custDataLst>
    <p:extLst>
      <p:ext uri="{BB962C8B-B14F-4D97-AF65-F5344CB8AC3E}">
        <p14:creationId xmlns:p14="http://schemas.microsoft.com/office/powerpoint/2010/main" val="143279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928045" y="1228299"/>
          <a:ext cx="7274259" cy="4872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192168" y="85275"/>
            <a:ext cx="9129252" cy="623163"/>
          </a:xfrm>
        </p:spPr>
        <p:txBody>
          <a:bodyPr>
            <a:noAutofit/>
          </a:bodyPr>
          <a:lstStyle/>
          <a:p>
            <a:r>
              <a:rPr lang="en-US" sz="3200" dirty="0">
                <a:solidFill>
                  <a:schemeClr val="tx1"/>
                </a:solidFill>
                <a:latin typeface="Arial Black" panose="020B0A04020102020204" pitchFamily="34" charset="0"/>
              </a:rPr>
              <a:t>Update Budget Data – System Process</a:t>
            </a:r>
          </a:p>
        </p:txBody>
      </p:sp>
    </p:spTree>
    <p:custDataLst>
      <p:tags r:id="rId1"/>
    </p:custDataLst>
    <p:extLst>
      <p:ext uri="{BB962C8B-B14F-4D97-AF65-F5344CB8AC3E}">
        <p14:creationId xmlns:p14="http://schemas.microsoft.com/office/powerpoint/2010/main" val="1715685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28700" y="1891274"/>
            <a:ext cx="7145526" cy="4389120"/>
          </a:xfrm>
          <a:prstGeom prst="rect">
            <a:avLst/>
          </a:prstGeom>
        </p:spPr>
      </p:pic>
      <p:sp>
        <p:nvSpPr>
          <p:cNvPr id="2" name="Text Placeholder 1"/>
          <p:cNvSpPr>
            <a:spLocks noGrp="1"/>
          </p:cNvSpPr>
          <p:nvPr>
            <p:ph type="body" idx="10"/>
          </p:nvPr>
        </p:nvSpPr>
        <p:spPr>
          <a:xfrm>
            <a:off x="293023" y="1097263"/>
            <a:ext cx="8664709" cy="947438"/>
          </a:xfrm>
        </p:spPr>
        <p:txBody>
          <a:bodyPr>
            <a:normAutofit/>
          </a:bodyPr>
          <a:lstStyle/>
          <a:p>
            <a:pPr>
              <a:spcBef>
                <a:spcPts val="450"/>
              </a:spcBef>
            </a:pPr>
            <a:r>
              <a:rPr lang="en-US" sz="1800" dirty="0"/>
              <a:t>Navigation:</a:t>
            </a:r>
            <a:r>
              <a:rPr lang="en-US" sz="1800" b="0" dirty="0"/>
              <a:t> PeopleSoft Menu &gt; Set Up HCM &gt; Product Related &gt; Commitment Accounting &gt; Budget Information &gt; UC Customizations &gt; </a:t>
            </a:r>
            <a:r>
              <a:rPr lang="en-US" sz="1800" dirty="0"/>
              <a:t>Budget Distribution</a:t>
            </a:r>
          </a:p>
        </p:txBody>
      </p:sp>
      <p:sp>
        <p:nvSpPr>
          <p:cNvPr id="5" name="Title 4"/>
          <p:cNvSpPr>
            <a:spLocks noGrp="1"/>
          </p:cNvSpPr>
          <p:nvPr>
            <p:ph type="title"/>
          </p:nvPr>
        </p:nvSpPr>
        <p:spPr>
          <a:xfrm>
            <a:off x="245661" y="26578"/>
            <a:ext cx="8441140" cy="850911"/>
          </a:xfrm>
        </p:spPr>
        <p:txBody>
          <a:bodyPr/>
          <a:lstStyle/>
          <a:p>
            <a:r>
              <a:rPr lang="en-US" sz="3600" dirty="0"/>
              <a:t>Budget Distribution Search Page</a:t>
            </a:r>
          </a:p>
        </p:txBody>
      </p:sp>
      <p:sp>
        <p:nvSpPr>
          <p:cNvPr id="22" name="Line Callout 1 21"/>
          <p:cNvSpPr/>
          <p:nvPr/>
        </p:nvSpPr>
        <p:spPr>
          <a:xfrm flipH="1">
            <a:off x="4328042" y="2850966"/>
            <a:ext cx="2005024" cy="636004"/>
          </a:xfrm>
          <a:prstGeom prst="borderCallout1">
            <a:avLst>
              <a:gd name="adj1" fmla="val 73129"/>
              <a:gd name="adj2" fmla="val 100597"/>
              <a:gd name="adj3" fmla="val 43867"/>
              <a:gd name="adj4" fmla="val 177343"/>
            </a:avLst>
          </a:prstGeom>
          <a:solidFill>
            <a:srgbClr val="FFFF66"/>
          </a:solidFill>
          <a:ln w="25400" cap="sq" cmpd="sng" algn="ctr">
            <a:solidFill>
              <a:srgbClr val="1D579B"/>
            </a:solidFill>
            <a:prstDash val="solid"/>
            <a:tailEnd type="triangle" w="lg" len="lg"/>
          </a:ln>
          <a:effectLst/>
        </p:spPr>
        <p:txBody>
          <a:bodyPr rot="0" spcFirstLastPara="0" vert="horz" wrap="square" lIns="68580" tIns="68580" rIns="68580" bIns="68580" numCol="1" spcCol="0" rtlCol="0" fromWordArt="0" anchor="ctr" anchorCtr="0" forceAA="0" compatLnSpc="1">
            <a:prstTxWarp prst="textNoShape">
              <a:avLst/>
            </a:prstTxWarp>
            <a:noAutofit/>
          </a:bodyPr>
          <a:lstStyle/>
          <a:p>
            <a:pPr>
              <a:defRPr/>
            </a:pPr>
            <a:r>
              <a:rPr lang="en-US" sz="1050" kern="0" dirty="0">
                <a:solidFill>
                  <a:srgbClr val="000000"/>
                </a:solidFill>
                <a:latin typeface="Arial" panose="020B0604020202020204" pitchFamily="34" charset="0"/>
                <a:ea typeface="Times New Roman"/>
                <a:cs typeface="Arial" panose="020B0604020202020204" pitchFamily="34" charset="0"/>
              </a:rPr>
              <a:t>Begin the steps for updating budget distribution data on the </a:t>
            </a:r>
            <a:r>
              <a:rPr lang="en-US" sz="1050" b="1" kern="0" dirty="0">
                <a:solidFill>
                  <a:srgbClr val="000000"/>
                </a:solidFill>
                <a:latin typeface="Arial" panose="020B0604020202020204" pitchFamily="34" charset="0"/>
                <a:ea typeface="Times New Roman"/>
                <a:cs typeface="Arial" panose="020B0604020202020204" pitchFamily="34" charset="0"/>
              </a:rPr>
              <a:t>Find an Existing Value </a:t>
            </a:r>
            <a:r>
              <a:rPr lang="en-US" sz="1050" kern="0" dirty="0">
                <a:solidFill>
                  <a:srgbClr val="000000"/>
                </a:solidFill>
                <a:latin typeface="Arial" panose="020B0604020202020204" pitchFamily="34" charset="0"/>
                <a:ea typeface="Times New Roman"/>
                <a:cs typeface="Arial" panose="020B0604020202020204" pitchFamily="34" charset="0"/>
              </a:rPr>
              <a:t>tab.</a:t>
            </a:r>
          </a:p>
        </p:txBody>
      </p:sp>
      <p:sp>
        <p:nvSpPr>
          <p:cNvPr id="10" name="Rectangle 9"/>
          <p:cNvSpPr>
            <a:spLocks noChangeArrowheads="1"/>
          </p:cNvSpPr>
          <p:nvPr/>
        </p:nvSpPr>
        <p:spPr bwMode="auto">
          <a:xfrm>
            <a:off x="1273630" y="2850966"/>
            <a:ext cx="1469570" cy="253741"/>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a:defRPr/>
            </a:pPr>
            <a:endParaRPr lang="en-US" sz="1350" kern="0" dirty="0">
              <a:solidFill>
                <a:sysClr val="windowText" lastClr="000000"/>
              </a:solidFill>
            </a:endParaRPr>
          </a:p>
        </p:txBody>
      </p:sp>
      <p:sp>
        <p:nvSpPr>
          <p:cNvPr id="11" name="Line Callout 1 10"/>
          <p:cNvSpPr/>
          <p:nvPr/>
        </p:nvSpPr>
        <p:spPr>
          <a:xfrm flipH="1">
            <a:off x="5714708" y="4067737"/>
            <a:ext cx="1657637" cy="451401"/>
          </a:xfrm>
          <a:prstGeom prst="borderCallout1">
            <a:avLst>
              <a:gd name="adj1" fmla="val 47102"/>
              <a:gd name="adj2" fmla="val 101558"/>
              <a:gd name="adj3" fmla="val 50866"/>
              <a:gd name="adj4" fmla="val 156602"/>
            </a:avLst>
          </a:prstGeom>
          <a:solidFill>
            <a:srgbClr val="FFFF66"/>
          </a:solidFill>
          <a:ln w="25400" cap="sq" cmpd="sng" algn="ctr">
            <a:solidFill>
              <a:srgbClr val="1D579B"/>
            </a:solidFill>
            <a:prstDash val="solid"/>
            <a:tailEnd type="triangle" w="lg" len="lg"/>
          </a:ln>
          <a:effectLst/>
        </p:spPr>
        <p:txBody>
          <a:bodyPr rot="0" spcFirstLastPara="0" vert="horz" wrap="square" lIns="68580" tIns="68580" rIns="68580" bIns="68580" numCol="1" spcCol="0" rtlCol="0" fromWordArt="0" anchor="ctr" anchorCtr="0" forceAA="0" compatLnSpc="1">
            <a:prstTxWarp prst="textNoShape">
              <a:avLst/>
            </a:prstTxWarp>
            <a:noAutofit/>
          </a:bodyPr>
          <a:lstStyle/>
          <a:p>
            <a:pPr>
              <a:defRPr/>
            </a:pPr>
            <a:r>
              <a:rPr lang="en-US" sz="1050" kern="0" dirty="0">
                <a:solidFill>
                  <a:srgbClr val="000000"/>
                </a:solidFill>
                <a:latin typeface="Arial" panose="020B0604020202020204" pitchFamily="34" charset="0"/>
                <a:ea typeface="Times New Roman"/>
                <a:cs typeface="Arial" panose="020B0604020202020204" pitchFamily="34" charset="0"/>
              </a:rPr>
              <a:t>Enter the appropriate </a:t>
            </a:r>
            <a:r>
              <a:rPr lang="en-US" sz="1050" b="1" kern="0" dirty="0">
                <a:solidFill>
                  <a:srgbClr val="000000"/>
                </a:solidFill>
                <a:latin typeface="Arial" panose="020B0604020202020204" pitchFamily="34" charset="0"/>
                <a:ea typeface="Times New Roman"/>
                <a:cs typeface="Arial" panose="020B0604020202020204" pitchFamily="34" charset="0"/>
              </a:rPr>
              <a:t>Search Criteria </a:t>
            </a:r>
            <a:r>
              <a:rPr lang="en-US" sz="1050" kern="0" dirty="0">
                <a:solidFill>
                  <a:srgbClr val="000000"/>
                </a:solidFill>
                <a:latin typeface="Arial" panose="020B0604020202020204" pitchFamily="34" charset="0"/>
                <a:ea typeface="Times New Roman"/>
                <a:cs typeface="Arial" panose="020B0604020202020204" pitchFamily="34" charset="0"/>
              </a:rPr>
              <a:t>values.</a:t>
            </a:r>
          </a:p>
        </p:txBody>
      </p:sp>
      <p:sp>
        <p:nvSpPr>
          <p:cNvPr id="12" name="Rectangle 11"/>
          <p:cNvSpPr>
            <a:spLocks noChangeArrowheads="1"/>
          </p:cNvSpPr>
          <p:nvPr/>
        </p:nvSpPr>
        <p:spPr bwMode="auto">
          <a:xfrm>
            <a:off x="1273630" y="5646841"/>
            <a:ext cx="706426" cy="205740"/>
          </a:xfrm>
          <a:prstGeom prst="rect">
            <a:avLst/>
          </a:prstGeom>
          <a:noFill/>
          <a:ln w="19050"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a:defRPr/>
            </a:pPr>
            <a:endParaRPr lang="en-US" sz="1350" kern="0" dirty="0">
              <a:solidFill>
                <a:sysClr val="windowText" lastClr="000000"/>
              </a:solidFill>
            </a:endParaRPr>
          </a:p>
        </p:txBody>
      </p:sp>
      <p:sp>
        <p:nvSpPr>
          <p:cNvPr id="13" name="Line Callout 1 12"/>
          <p:cNvSpPr/>
          <p:nvPr/>
        </p:nvSpPr>
        <p:spPr>
          <a:xfrm flipH="1">
            <a:off x="5231643" y="5310646"/>
            <a:ext cx="1881537" cy="649805"/>
          </a:xfrm>
          <a:prstGeom prst="borderCallout1">
            <a:avLst>
              <a:gd name="adj1" fmla="val 49612"/>
              <a:gd name="adj2" fmla="val 99839"/>
              <a:gd name="adj3" fmla="val 70451"/>
              <a:gd name="adj4" fmla="val 272599"/>
            </a:avLst>
          </a:prstGeom>
          <a:solidFill>
            <a:srgbClr val="FFFF66"/>
          </a:solidFill>
          <a:ln w="25400" cap="sq" cmpd="sng" algn="ctr">
            <a:solidFill>
              <a:srgbClr val="1D579B"/>
            </a:solidFill>
            <a:prstDash val="solid"/>
            <a:tailEnd type="triangle" w="lg" len="lg"/>
          </a:ln>
          <a:effectLst/>
        </p:spPr>
        <p:txBody>
          <a:bodyPr rot="0" spcFirstLastPara="0" vert="horz" wrap="square" lIns="68580" tIns="68580" rIns="68580" bIns="68580" numCol="1" spcCol="0" rtlCol="0" fromWordArt="0" anchor="ctr" anchorCtr="0" forceAA="0" compatLnSpc="1">
            <a:prstTxWarp prst="textNoShape">
              <a:avLst/>
            </a:prstTxWarp>
            <a:noAutofit/>
          </a:bodyPr>
          <a:lstStyle/>
          <a:p>
            <a:pPr>
              <a:defRPr/>
            </a:pPr>
            <a:r>
              <a:rPr lang="en-US" sz="1050" kern="0" dirty="0">
                <a:solidFill>
                  <a:srgbClr val="000000"/>
                </a:solidFill>
                <a:latin typeface="Arial" panose="020B0604020202020204" pitchFamily="34" charset="0"/>
                <a:ea typeface="Times New Roman"/>
                <a:cs typeface="Arial" panose="020B0604020202020204" pitchFamily="34" charset="0"/>
              </a:rPr>
              <a:t>Click </a:t>
            </a:r>
            <a:r>
              <a:rPr lang="en-US" sz="1050" b="1" kern="0" dirty="0">
                <a:solidFill>
                  <a:srgbClr val="000000"/>
                </a:solidFill>
                <a:latin typeface="Arial" panose="020B0604020202020204" pitchFamily="34" charset="0"/>
                <a:ea typeface="Times New Roman"/>
                <a:cs typeface="Arial" panose="020B0604020202020204" pitchFamily="34" charset="0"/>
              </a:rPr>
              <a:t>Search</a:t>
            </a:r>
            <a:r>
              <a:rPr lang="en-US" sz="1050" kern="0" dirty="0">
                <a:solidFill>
                  <a:srgbClr val="000000"/>
                </a:solidFill>
                <a:latin typeface="Arial" panose="020B0604020202020204" pitchFamily="34" charset="0"/>
                <a:ea typeface="Times New Roman"/>
                <a:cs typeface="Arial" panose="020B0604020202020204" pitchFamily="34" charset="0"/>
              </a:rPr>
              <a:t> to display the </a:t>
            </a:r>
            <a:r>
              <a:rPr lang="en-US" sz="1050" b="1" kern="0" dirty="0">
                <a:solidFill>
                  <a:srgbClr val="000000"/>
                </a:solidFill>
                <a:latin typeface="Arial" panose="020B0604020202020204" pitchFamily="34" charset="0"/>
                <a:ea typeface="Times New Roman"/>
                <a:cs typeface="Arial" panose="020B0604020202020204" pitchFamily="34" charset="0"/>
              </a:rPr>
              <a:t>Budget Distribution </a:t>
            </a:r>
            <a:r>
              <a:rPr lang="en-US" sz="1050" kern="0" dirty="0">
                <a:solidFill>
                  <a:srgbClr val="000000"/>
                </a:solidFill>
                <a:latin typeface="Arial" panose="020B0604020202020204" pitchFamily="34" charset="0"/>
                <a:ea typeface="Times New Roman"/>
                <a:cs typeface="Arial" panose="020B0604020202020204" pitchFamily="34" charset="0"/>
              </a:rPr>
              <a:t>page for the selected position.</a:t>
            </a:r>
          </a:p>
        </p:txBody>
      </p:sp>
      <p:sp>
        <p:nvSpPr>
          <p:cNvPr id="14" name="Line Callout 1 13"/>
          <p:cNvSpPr/>
          <p:nvPr/>
        </p:nvSpPr>
        <p:spPr>
          <a:xfrm flipH="1">
            <a:off x="5504246" y="4614531"/>
            <a:ext cx="1868098" cy="528656"/>
          </a:xfrm>
          <a:prstGeom prst="borderCallout1">
            <a:avLst>
              <a:gd name="adj1" fmla="val 47102"/>
              <a:gd name="adj2" fmla="val 101558"/>
              <a:gd name="adj3" fmla="val 97975"/>
              <a:gd name="adj4" fmla="val 243836"/>
            </a:avLst>
          </a:prstGeom>
          <a:solidFill>
            <a:srgbClr val="FFFF66"/>
          </a:solidFill>
          <a:ln w="25400" cap="sq" cmpd="sng" algn="ctr">
            <a:solidFill>
              <a:srgbClr val="1D579B"/>
            </a:solidFill>
            <a:prstDash val="solid"/>
            <a:tailEnd type="triangle" w="lg" len="lg"/>
          </a:ln>
          <a:effectLst/>
        </p:spPr>
        <p:txBody>
          <a:bodyPr rot="0" spcFirstLastPara="0" vert="horz" wrap="square" lIns="68580" tIns="68580" rIns="68580" bIns="68580" numCol="1" spcCol="0" rtlCol="0" fromWordArt="0" anchor="ctr" anchorCtr="0" forceAA="0" compatLnSpc="1">
            <a:prstTxWarp prst="textNoShape">
              <a:avLst/>
            </a:prstTxWarp>
            <a:noAutofit/>
          </a:bodyPr>
          <a:lstStyle/>
          <a:p>
            <a:pPr>
              <a:defRPr/>
            </a:pPr>
            <a:r>
              <a:rPr lang="en-US" sz="1050" kern="0" dirty="0" smtClean="0">
                <a:solidFill>
                  <a:srgbClr val="000000"/>
                </a:solidFill>
                <a:latin typeface="Arial" panose="020B0604020202020204" pitchFamily="34" charset="0"/>
                <a:ea typeface="Times New Roman"/>
                <a:cs typeface="Arial" panose="020B0604020202020204" pitchFamily="34" charset="0"/>
              </a:rPr>
              <a:t>Select </a:t>
            </a:r>
            <a:r>
              <a:rPr lang="en-US" sz="1050" b="1" kern="0" dirty="0" smtClean="0">
                <a:solidFill>
                  <a:srgbClr val="000000"/>
                </a:solidFill>
                <a:latin typeface="Arial" panose="020B0604020202020204" pitchFamily="34" charset="0"/>
                <a:ea typeface="Times New Roman"/>
                <a:cs typeface="Arial" panose="020B0604020202020204" pitchFamily="34" charset="0"/>
              </a:rPr>
              <a:t>Correct History </a:t>
            </a:r>
            <a:r>
              <a:rPr lang="en-US" sz="1050" kern="0" dirty="0" smtClean="0">
                <a:solidFill>
                  <a:srgbClr val="000000"/>
                </a:solidFill>
                <a:latin typeface="Arial" panose="020B0604020202020204" pitchFamily="34" charset="0"/>
                <a:ea typeface="Times New Roman"/>
                <a:cs typeface="Arial" panose="020B0604020202020204" pitchFamily="34" charset="0"/>
              </a:rPr>
              <a:t>to make corrections to previously entered rows.</a:t>
            </a:r>
            <a:endParaRPr lang="en-US" sz="1050" kern="0" dirty="0">
              <a:solidFill>
                <a:srgbClr val="000000"/>
              </a:solidFill>
              <a:latin typeface="Arial" panose="020B0604020202020204" pitchFamily="34" charset="0"/>
              <a:ea typeface="Times New Roman"/>
              <a:cs typeface="Arial" panose="020B0604020202020204" pitchFamily="34" charset="0"/>
            </a:endParaRPr>
          </a:p>
        </p:txBody>
      </p:sp>
    </p:spTree>
    <p:custDataLst>
      <p:tags r:id="rId1"/>
    </p:custDataLst>
    <p:extLst>
      <p:ext uri="{BB962C8B-B14F-4D97-AF65-F5344CB8AC3E}">
        <p14:creationId xmlns:p14="http://schemas.microsoft.com/office/powerpoint/2010/main" val="405775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339031" y="2959904"/>
            <a:ext cx="8371058" cy="2518607"/>
            <a:chOff x="339031" y="2374281"/>
            <a:chExt cx="8371058" cy="2518607"/>
          </a:xfrm>
        </p:grpSpPr>
        <p:pic>
          <p:nvPicPr>
            <p:cNvPr id="21" name="Content Placeholder 1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339031" y="2374281"/>
              <a:ext cx="8371058" cy="2518607"/>
            </a:xfrm>
            <a:prstGeom prst="rect">
              <a:avLst/>
            </a:prstGeom>
            <a:ln>
              <a:noFill/>
            </a:ln>
            <a:effectLst>
              <a:outerShdw blurRad="292100" dist="139700" dir="2700000" algn="tl" rotWithShape="0">
                <a:srgbClr val="333333">
                  <a:alpha val="65000"/>
                </a:srgbClr>
              </a:outerShdw>
            </a:effectLst>
          </p:spPr>
        </p:pic>
        <p:sp>
          <p:nvSpPr>
            <p:cNvPr id="24" name="Line Callout 1 23"/>
            <p:cNvSpPr/>
            <p:nvPr/>
          </p:nvSpPr>
          <p:spPr>
            <a:xfrm flipH="1">
              <a:off x="3105247" y="2932149"/>
              <a:ext cx="2485890" cy="1069143"/>
            </a:xfrm>
            <a:prstGeom prst="borderCallout1">
              <a:avLst>
                <a:gd name="adj1" fmla="val 55271"/>
                <a:gd name="adj2" fmla="val 100641"/>
                <a:gd name="adj3" fmla="val 109251"/>
                <a:gd name="adj4" fmla="val 161636"/>
              </a:avLst>
            </a:prstGeom>
            <a:solidFill>
              <a:srgbClr val="FFFF66"/>
            </a:solidFill>
            <a:ln w="25400" cap="sq" cmpd="sng" algn="ctr">
              <a:solidFill>
                <a:srgbClr val="1D579B"/>
              </a:solidFill>
              <a:prstDash val="solid"/>
              <a:tailEnd type="triangle" w="lg" len="lg"/>
            </a:ln>
            <a:effectLst/>
          </p:spPr>
          <p:txBody>
            <a:bodyPr rot="0" spcFirstLastPara="0" vert="horz" wrap="square" lIns="68580" tIns="68580" rIns="68580" bIns="68580" numCol="1" spcCol="0" rtlCol="0" fromWordArt="0" anchor="ctr" anchorCtr="0" forceAA="0" compatLnSpc="1">
              <a:prstTxWarp prst="textNoShape">
                <a:avLst/>
              </a:prstTxWarp>
              <a:noAutofit/>
            </a:bodyPr>
            <a:lstStyle/>
            <a:p>
              <a:pPr>
                <a:defRPr/>
              </a:pPr>
              <a:r>
                <a:rPr lang="en-US" sz="1000" kern="0" dirty="0">
                  <a:solidFill>
                    <a:srgbClr val="000000"/>
                  </a:solidFill>
                  <a:latin typeface="Arial" panose="020B0604020202020204" pitchFamily="34" charset="0"/>
                  <a:ea typeface="Times New Roman"/>
                  <a:cs typeface="Arial" panose="020B0604020202020204" pitchFamily="34" charset="0"/>
                </a:rPr>
                <a:t>After you search for and select the appropriate budget distribution record, begin the system steps for updating data by inserting a new row and entering the date the changes are effective.</a:t>
              </a:r>
            </a:p>
          </p:txBody>
        </p:sp>
        <p:sp>
          <p:nvSpPr>
            <p:cNvPr id="26" name="Rectangle 25"/>
            <p:cNvSpPr>
              <a:spLocks noChangeArrowheads="1"/>
            </p:cNvSpPr>
            <p:nvPr/>
          </p:nvSpPr>
          <p:spPr bwMode="auto">
            <a:xfrm>
              <a:off x="452098" y="4175479"/>
              <a:ext cx="1371622" cy="175515"/>
            </a:xfrm>
            <a:prstGeom prst="rect">
              <a:avLst/>
            </a:prstGeom>
            <a:noFill/>
            <a:ln w="19050"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a:defRPr/>
              </a:pPr>
              <a:endParaRPr lang="en-US" sz="1350" kern="0" dirty="0">
                <a:solidFill>
                  <a:sysClr val="windowText" lastClr="000000"/>
                </a:solidFill>
              </a:endParaRPr>
            </a:p>
          </p:txBody>
        </p:sp>
      </p:grpSp>
      <p:sp>
        <p:nvSpPr>
          <p:cNvPr id="6" name="TextBox 5"/>
          <p:cNvSpPr txBox="1"/>
          <p:nvPr/>
        </p:nvSpPr>
        <p:spPr>
          <a:xfrm>
            <a:off x="700192" y="4543402"/>
            <a:ext cx="875433" cy="217700"/>
          </a:xfrm>
          <a:prstGeom prst="rect">
            <a:avLst/>
          </a:prstGeom>
          <a:noFill/>
        </p:spPr>
        <p:txBody>
          <a:bodyPr wrap="square" rtlCol="0">
            <a:spAutoFit/>
          </a:bodyPr>
          <a:lstStyle/>
          <a:p>
            <a:r>
              <a:rPr lang="en-US" sz="800" dirty="0" smtClean="0"/>
              <a:t>UCI Employee</a:t>
            </a:r>
            <a:endParaRPr lang="en-US" sz="800" dirty="0"/>
          </a:p>
        </p:txBody>
      </p:sp>
      <p:sp>
        <p:nvSpPr>
          <p:cNvPr id="7" name="TextBox 6"/>
          <p:cNvSpPr txBox="1"/>
          <p:nvPr/>
        </p:nvSpPr>
        <p:spPr>
          <a:xfrm>
            <a:off x="1916843" y="4540548"/>
            <a:ext cx="788032" cy="217700"/>
          </a:xfrm>
          <a:prstGeom prst="rect">
            <a:avLst/>
          </a:prstGeom>
          <a:noFill/>
        </p:spPr>
        <p:txBody>
          <a:bodyPr wrap="square" rtlCol="0">
            <a:spAutoFit/>
          </a:bodyPr>
          <a:lstStyle/>
          <a:p>
            <a:r>
              <a:rPr lang="en-US" sz="800" dirty="0" smtClean="0"/>
              <a:t>12345678</a:t>
            </a:r>
            <a:endParaRPr lang="en-US" sz="800" dirty="0"/>
          </a:p>
        </p:txBody>
      </p:sp>
      <p:sp>
        <p:nvSpPr>
          <p:cNvPr id="5" name="Title 4"/>
          <p:cNvSpPr>
            <a:spLocks noGrp="1"/>
          </p:cNvSpPr>
          <p:nvPr>
            <p:ph type="title"/>
          </p:nvPr>
        </p:nvSpPr>
        <p:spPr>
          <a:xfrm>
            <a:off x="369590" y="159447"/>
            <a:ext cx="8125935" cy="623163"/>
          </a:xfrm>
        </p:spPr>
        <p:txBody>
          <a:bodyPr>
            <a:normAutofit fontScale="90000"/>
          </a:bodyPr>
          <a:lstStyle/>
          <a:p>
            <a:r>
              <a:rPr lang="en-US" dirty="0">
                <a:solidFill>
                  <a:schemeClr val="tx1"/>
                </a:solidFill>
                <a:latin typeface="Arial Black" panose="020B0A04020102020204" pitchFamily="34" charset="0"/>
              </a:rPr>
              <a:t>Budget Distribution Page</a:t>
            </a:r>
          </a:p>
        </p:txBody>
      </p:sp>
      <p:sp>
        <p:nvSpPr>
          <p:cNvPr id="3" name="Text Placeholder 2"/>
          <p:cNvSpPr>
            <a:spLocks noGrp="1"/>
          </p:cNvSpPr>
          <p:nvPr>
            <p:ph type="body" idx="4294967295"/>
          </p:nvPr>
        </p:nvSpPr>
        <p:spPr>
          <a:xfrm>
            <a:off x="339031" y="1168363"/>
            <a:ext cx="8593301" cy="982266"/>
          </a:xfrm>
        </p:spPr>
        <p:txBody>
          <a:bodyPr>
            <a:noAutofit/>
          </a:bodyPr>
          <a:lstStyle/>
          <a:p>
            <a:pPr marL="0" indent="0">
              <a:buNone/>
            </a:pPr>
            <a:r>
              <a:rPr lang="en-US" sz="2400" dirty="0"/>
              <a:t>This page is effective-dated, so you can maintain a history of budget changes. Once the Effective Date of the change is entered and you tab out of the field, this page reads Job Data to pull in the change that occurred on that date into the Position Budget section.</a:t>
            </a:r>
          </a:p>
        </p:txBody>
      </p:sp>
      <p:cxnSp>
        <p:nvCxnSpPr>
          <p:cNvPr id="4" name="Straight Arrow Connector 3"/>
          <p:cNvCxnSpPr>
            <a:cxnSpLocks/>
            <a:stCxn id="24" idx="2"/>
          </p:cNvCxnSpPr>
          <p:nvPr/>
        </p:nvCxnSpPr>
        <p:spPr>
          <a:xfrm flipV="1">
            <a:off x="5591137" y="3839394"/>
            <a:ext cx="2638463" cy="212950"/>
          </a:xfrm>
          <a:prstGeom prst="straightConnector1">
            <a:avLst/>
          </a:prstGeom>
          <a:ln w="28575">
            <a:solidFill>
              <a:srgbClr val="1D579B"/>
            </a:solidFill>
            <a:tailEnd type="triangle" w="lg" len="lg"/>
          </a:ln>
        </p:spPr>
        <p:style>
          <a:lnRef idx="1">
            <a:schemeClr val="dk1"/>
          </a:lnRef>
          <a:fillRef idx="0">
            <a:schemeClr val="dk1"/>
          </a:fillRef>
          <a:effectRef idx="0">
            <a:schemeClr val="dk1"/>
          </a:effectRef>
          <a:fontRef idx="minor">
            <a:schemeClr val="tx1"/>
          </a:fontRef>
        </p:style>
      </p:cxnSp>
      <p:sp>
        <p:nvSpPr>
          <p:cNvPr id="25" name="Rectangle 24"/>
          <p:cNvSpPr>
            <a:spLocks noChangeArrowheads="1"/>
          </p:cNvSpPr>
          <p:nvPr/>
        </p:nvSpPr>
        <p:spPr bwMode="auto">
          <a:xfrm>
            <a:off x="8275761" y="3773047"/>
            <a:ext cx="163183" cy="205483"/>
          </a:xfrm>
          <a:prstGeom prst="rect">
            <a:avLst/>
          </a:prstGeom>
          <a:noFill/>
          <a:ln w="1905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a:defRPr/>
            </a:pPr>
            <a:endParaRPr lang="en-US" sz="1350" kern="0" dirty="0">
              <a:solidFill>
                <a:sysClr val="windowText" lastClr="000000"/>
              </a:solidFill>
            </a:endParaRPr>
          </a:p>
        </p:txBody>
      </p:sp>
    </p:spTree>
    <p:custDataLst>
      <p:tags r:id="rId1"/>
    </p:custDataLst>
    <p:extLst>
      <p:ext uri="{BB962C8B-B14F-4D97-AF65-F5344CB8AC3E}">
        <p14:creationId xmlns:p14="http://schemas.microsoft.com/office/powerpoint/2010/main" val="3179273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31136" y="2160861"/>
            <a:ext cx="8501196" cy="3700696"/>
          </a:xfrm>
          <a:prstGeom prst="rect">
            <a:avLst/>
          </a:prstGeom>
        </p:spPr>
      </p:pic>
      <p:sp>
        <p:nvSpPr>
          <p:cNvPr id="6" name="TextBox 5"/>
          <p:cNvSpPr txBox="1"/>
          <p:nvPr/>
        </p:nvSpPr>
        <p:spPr>
          <a:xfrm>
            <a:off x="737948" y="3621365"/>
            <a:ext cx="875433" cy="217700"/>
          </a:xfrm>
          <a:prstGeom prst="rect">
            <a:avLst/>
          </a:prstGeom>
          <a:noFill/>
        </p:spPr>
        <p:txBody>
          <a:bodyPr wrap="square" rtlCol="0">
            <a:spAutoFit/>
          </a:bodyPr>
          <a:lstStyle/>
          <a:p>
            <a:r>
              <a:rPr lang="en-US" sz="800" dirty="0" smtClean="0"/>
              <a:t>UCI Employee</a:t>
            </a:r>
            <a:endParaRPr lang="en-US" sz="800" dirty="0"/>
          </a:p>
        </p:txBody>
      </p:sp>
      <p:sp>
        <p:nvSpPr>
          <p:cNvPr id="7" name="TextBox 6"/>
          <p:cNvSpPr txBox="1"/>
          <p:nvPr/>
        </p:nvSpPr>
        <p:spPr>
          <a:xfrm>
            <a:off x="1823719" y="3621365"/>
            <a:ext cx="788032" cy="217700"/>
          </a:xfrm>
          <a:prstGeom prst="rect">
            <a:avLst/>
          </a:prstGeom>
          <a:noFill/>
        </p:spPr>
        <p:txBody>
          <a:bodyPr wrap="square" rtlCol="0">
            <a:spAutoFit/>
          </a:bodyPr>
          <a:lstStyle/>
          <a:p>
            <a:r>
              <a:rPr lang="en-US" sz="800" dirty="0" smtClean="0"/>
              <a:t>12345678</a:t>
            </a:r>
            <a:endParaRPr lang="en-US" sz="800" dirty="0"/>
          </a:p>
        </p:txBody>
      </p:sp>
      <p:sp>
        <p:nvSpPr>
          <p:cNvPr id="19" name="TextBox 18"/>
          <p:cNvSpPr txBox="1"/>
          <p:nvPr/>
        </p:nvSpPr>
        <p:spPr>
          <a:xfrm>
            <a:off x="2711919" y="3610984"/>
            <a:ext cx="614693" cy="217700"/>
          </a:xfrm>
          <a:prstGeom prst="rect">
            <a:avLst/>
          </a:prstGeom>
          <a:noFill/>
        </p:spPr>
        <p:txBody>
          <a:bodyPr wrap="square" rtlCol="0">
            <a:spAutoFit/>
          </a:bodyPr>
          <a:lstStyle/>
          <a:p>
            <a:pPr algn="ctr"/>
            <a:r>
              <a:rPr lang="en-US" sz="800" dirty="0" smtClean="0"/>
              <a:t>2/1/2019</a:t>
            </a:r>
            <a:endParaRPr lang="en-US" sz="900" dirty="0"/>
          </a:p>
        </p:txBody>
      </p:sp>
      <p:sp>
        <p:nvSpPr>
          <p:cNvPr id="10" name="TextBox 9"/>
          <p:cNvSpPr txBox="1"/>
          <p:nvPr/>
        </p:nvSpPr>
        <p:spPr>
          <a:xfrm>
            <a:off x="3529913" y="3598387"/>
            <a:ext cx="709440" cy="217700"/>
          </a:xfrm>
          <a:prstGeom prst="rect">
            <a:avLst/>
          </a:prstGeom>
          <a:noFill/>
        </p:spPr>
        <p:txBody>
          <a:bodyPr wrap="square" rtlCol="0">
            <a:spAutoFit/>
          </a:bodyPr>
          <a:lstStyle/>
          <a:p>
            <a:r>
              <a:rPr lang="en-US" sz="800" dirty="0" smtClean="0"/>
              <a:t>Department </a:t>
            </a:r>
            <a:endParaRPr lang="en-US" sz="800" dirty="0"/>
          </a:p>
        </p:txBody>
      </p:sp>
      <p:sp>
        <p:nvSpPr>
          <p:cNvPr id="12" name="TextBox 11"/>
          <p:cNvSpPr txBox="1"/>
          <p:nvPr/>
        </p:nvSpPr>
        <p:spPr>
          <a:xfrm>
            <a:off x="4592550" y="3610984"/>
            <a:ext cx="1412443" cy="217700"/>
          </a:xfrm>
          <a:prstGeom prst="rect">
            <a:avLst/>
          </a:prstGeom>
          <a:noFill/>
        </p:spPr>
        <p:txBody>
          <a:bodyPr wrap="square" rtlCol="0">
            <a:spAutoFit/>
          </a:bodyPr>
          <a:lstStyle/>
          <a:p>
            <a:r>
              <a:rPr lang="en-US" sz="800" dirty="0" smtClean="0"/>
              <a:t>Description of job code</a:t>
            </a:r>
            <a:endParaRPr lang="en-US" sz="800" dirty="0"/>
          </a:p>
        </p:txBody>
      </p:sp>
      <p:sp>
        <p:nvSpPr>
          <p:cNvPr id="5" name="Title 4"/>
          <p:cNvSpPr>
            <a:spLocks noGrp="1"/>
          </p:cNvSpPr>
          <p:nvPr>
            <p:ph type="title"/>
          </p:nvPr>
        </p:nvSpPr>
        <p:spPr>
          <a:xfrm>
            <a:off x="307946" y="159447"/>
            <a:ext cx="8562742" cy="623163"/>
          </a:xfrm>
        </p:spPr>
        <p:txBody>
          <a:bodyPr>
            <a:normAutofit fontScale="90000"/>
          </a:bodyPr>
          <a:lstStyle/>
          <a:p>
            <a:r>
              <a:rPr lang="en-US" dirty="0">
                <a:solidFill>
                  <a:schemeClr val="tx1"/>
                </a:solidFill>
                <a:latin typeface="Arial Black" panose="020B0A04020102020204" pitchFamily="34" charset="0"/>
              </a:rPr>
              <a:t>Budget Distribution </a:t>
            </a:r>
            <a:r>
              <a:rPr lang="en-US" dirty="0" smtClean="0">
                <a:solidFill>
                  <a:schemeClr val="tx1"/>
                </a:solidFill>
                <a:latin typeface="Arial Black" panose="020B0A04020102020204" pitchFamily="34" charset="0"/>
              </a:rPr>
              <a:t>Page Cont’d</a:t>
            </a:r>
            <a:endParaRPr lang="en-US" dirty="0">
              <a:solidFill>
                <a:schemeClr val="tx1"/>
              </a:solidFill>
              <a:latin typeface="Arial Black" panose="020B0A04020102020204" pitchFamily="34" charset="0"/>
            </a:endParaRPr>
          </a:p>
        </p:txBody>
      </p:sp>
      <p:sp>
        <p:nvSpPr>
          <p:cNvPr id="3" name="Text Placeholder 2"/>
          <p:cNvSpPr>
            <a:spLocks noGrp="1"/>
          </p:cNvSpPr>
          <p:nvPr>
            <p:ph type="body" idx="4294967295"/>
          </p:nvPr>
        </p:nvSpPr>
        <p:spPr>
          <a:xfrm>
            <a:off x="339031" y="1240281"/>
            <a:ext cx="8593301" cy="982266"/>
          </a:xfrm>
        </p:spPr>
        <p:txBody>
          <a:bodyPr>
            <a:normAutofit/>
          </a:bodyPr>
          <a:lstStyle/>
          <a:p>
            <a:pPr marL="0" indent="0">
              <a:buNone/>
            </a:pPr>
            <a:r>
              <a:rPr lang="en-US" sz="2400" dirty="0" smtClean="0"/>
              <a:t>Enter the Budget Distribution data identifying the REG earn code, accounting information, and the selecting the STF flag.</a:t>
            </a:r>
            <a:endParaRPr lang="en-US" sz="2400" dirty="0"/>
          </a:p>
        </p:txBody>
      </p:sp>
      <p:sp>
        <p:nvSpPr>
          <p:cNvPr id="30" name="Line Callout 1 15">
            <a:extLst>
              <a:ext uri="{FF2B5EF4-FFF2-40B4-BE49-F238E27FC236}">
                <a16:creationId xmlns:a16="http://schemas.microsoft.com/office/drawing/2014/main" id="{530B5B80-730D-4822-9D6C-6119433C09A8}"/>
              </a:ext>
            </a:extLst>
          </p:cNvPr>
          <p:cNvSpPr/>
          <p:nvPr/>
        </p:nvSpPr>
        <p:spPr>
          <a:xfrm flipH="1">
            <a:off x="6857987" y="4193873"/>
            <a:ext cx="1825513" cy="457854"/>
          </a:xfrm>
          <a:prstGeom prst="borderCallout1">
            <a:avLst>
              <a:gd name="adj1" fmla="val 100309"/>
              <a:gd name="adj2" fmla="val 50663"/>
              <a:gd name="adj3" fmla="val 284743"/>
              <a:gd name="adj4" fmla="val 11346"/>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r>
              <a:rPr lang="en-US" sz="1000" kern="0" dirty="0">
                <a:solidFill>
                  <a:srgbClr val="000000"/>
                </a:solidFill>
                <a:latin typeface="Arial" panose="020B0604020202020204" pitchFamily="34" charset="0"/>
                <a:ea typeface="Times New Roman"/>
                <a:cs typeface="Arial" panose="020B0604020202020204" pitchFamily="34" charset="0"/>
              </a:rPr>
              <a:t>Use the</a:t>
            </a:r>
            <a:r>
              <a:rPr lang="en-US" sz="1000" b="1" kern="0" dirty="0">
                <a:solidFill>
                  <a:srgbClr val="000000"/>
                </a:solidFill>
                <a:latin typeface="Arial" panose="020B0604020202020204" pitchFamily="34" charset="0"/>
                <a:ea typeface="Times New Roman"/>
                <a:cs typeface="Arial" panose="020B0604020202020204" pitchFamily="34" charset="0"/>
              </a:rPr>
              <a:t> + </a:t>
            </a:r>
            <a:r>
              <a:rPr lang="en-US" sz="1000" kern="0" dirty="0">
                <a:solidFill>
                  <a:srgbClr val="000000"/>
                </a:solidFill>
                <a:latin typeface="Arial" panose="020B0604020202020204" pitchFamily="34" charset="0"/>
                <a:ea typeface="Times New Roman"/>
                <a:cs typeface="Arial" panose="020B0604020202020204" pitchFamily="34" charset="0"/>
              </a:rPr>
              <a:t>and – signs to add or remove distribution lines</a:t>
            </a:r>
          </a:p>
        </p:txBody>
      </p:sp>
      <p:sp>
        <p:nvSpPr>
          <p:cNvPr id="31" name="Line Callout 1 19">
            <a:extLst>
              <a:ext uri="{FF2B5EF4-FFF2-40B4-BE49-F238E27FC236}">
                <a16:creationId xmlns:a16="http://schemas.microsoft.com/office/drawing/2014/main" id="{7BA3027C-23EA-4A75-B505-5AD50A8F9C18}"/>
              </a:ext>
            </a:extLst>
          </p:cNvPr>
          <p:cNvSpPr/>
          <p:nvPr/>
        </p:nvSpPr>
        <p:spPr>
          <a:xfrm flipH="1">
            <a:off x="2867278" y="5800010"/>
            <a:ext cx="2465007" cy="590516"/>
          </a:xfrm>
          <a:prstGeom prst="borderCallout1">
            <a:avLst>
              <a:gd name="adj1" fmla="val 77355"/>
              <a:gd name="adj2" fmla="val 99494"/>
              <a:gd name="adj3" fmla="val -12576"/>
              <a:gd name="adj4" fmla="val 171170"/>
            </a:avLst>
          </a:prstGeom>
          <a:solidFill>
            <a:srgbClr val="FFFF66"/>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r>
              <a:rPr lang="en-US" sz="1000" kern="0" dirty="0">
                <a:solidFill>
                  <a:srgbClr val="000000"/>
                </a:solidFill>
                <a:latin typeface="Arial" panose="020B0604020202020204" pitchFamily="34" charset="0"/>
                <a:ea typeface="Times New Roman"/>
                <a:cs typeface="Arial" panose="020B0604020202020204" pitchFamily="34" charset="0"/>
              </a:rPr>
              <a:t>You must enter the appropriate </a:t>
            </a:r>
            <a:r>
              <a:rPr lang="en-US" sz="1000" b="1" kern="0" dirty="0">
                <a:solidFill>
                  <a:srgbClr val="000000"/>
                </a:solidFill>
                <a:latin typeface="Arial" panose="020B0604020202020204" pitchFamily="34" charset="0"/>
                <a:ea typeface="Times New Roman"/>
                <a:cs typeface="Arial" panose="020B0604020202020204" pitchFamily="34" charset="0"/>
              </a:rPr>
              <a:t>earning codes </a:t>
            </a:r>
            <a:r>
              <a:rPr lang="en-US" sz="1000" kern="0" dirty="0">
                <a:solidFill>
                  <a:srgbClr val="000000"/>
                </a:solidFill>
                <a:latin typeface="Arial" panose="020B0604020202020204" pitchFamily="34" charset="0"/>
                <a:ea typeface="Times New Roman"/>
                <a:cs typeface="Arial" panose="020B0604020202020204" pitchFamily="34" charset="0"/>
              </a:rPr>
              <a:t>and the </a:t>
            </a:r>
            <a:r>
              <a:rPr lang="en-US" sz="1000" b="1" kern="0" dirty="0">
                <a:solidFill>
                  <a:srgbClr val="000000"/>
                </a:solidFill>
                <a:latin typeface="Arial" panose="020B0604020202020204" pitchFamily="34" charset="0"/>
                <a:ea typeface="Times New Roman"/>
                <a:cs typeface="Arial" panose="020B0604020202020204" pitchFamily="34" charset="0"/>
              </a:rPr>
              <a:t>budget sub </a:t>
            </a:r>
            <a:r>
              <a:rPr lang="en-US" sz="1000" kern="0" dirty="0">
                <a:solidFill>
                  <a:srgbClr val="000000"/>
                </a:solidFill>
                <a:latin typeface="Arial" panose="020B0604020202020204" pitchFamily="34" charset="0"/>
                <a:ea typeface="Times New Roman"/>
                <a:cs typeface="Arial" panose="020B0604020202020204" pitchFamily="34" charset="0"/>
              </a:rPr>
              <a:t>values for each distribution row.</a:t>
            </a:r>
          </a:p>
        </p:txBody>
      </p:sp>
      <p:cxnSp>
        <p:nvCxnSpPr>
          <p:cNvPr id="13" name="Straight Arrow Connector 12"/>
          <p:cNvCxnSpPr>
            <a:stCxn id="31" idx="2"/>
          </p:cNvCxnSpPr>
          <p:nvPr/>
        </p:nvCxnSpPr>
        <p:spPr>
          <a:xfrm flipV="1">
            <a:off x="5332285" y="5671335"/>
            <a:ext cx="1921270" cy="423933"/>
          </a:xfrm>
          <a:prstGeom prst="straightConnector1">
            <a:avLst/>
          </a:prstGeom>
          <a:ln>
            <a:solidFill>
              <a:srgbClr val="1D579B"/>
            </a:solidFill>
            <a:tailEnd type="triangle" w="lg" len="lg"/>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5222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Watch as your instructor demonstrates how to update budget distribution data in UCPath.</a:t>
            </a:r>
          </a:p>
          <a:p>
            <a:r>
              <a:rPr lang="en-US" sz="2400" dirty="0"/>
              <a:t>Follow along using the UPK topic.</a:t>
            </a:r>
          </a:p>
          <a:p>
            <a:pPr lvl="1"/>
            <a:r>
              <a:rPr lang="en-US" sz="2000" dirty="0"/>
              <a:t>Open the UCPath Help site and refer to the </a:t>
            </a:r>
            <a:r>
              <a:rPr lang="en-US" sz="2000" i="1" dirty="0"/>
              <a:t>Update Budget Distribution </a:t>
            </a:r>
            <a:r>
              <a:rPr lang="en-US" sz="2000" dirty="0"/>
              <a:t>topic.</a:t>
            </a:r>
          </a:p>
          <a:p>
            <a:pPr lvl="1"/>
            <a:r>
              <a:rPr lang="en-US" sz="2000" dirty="0"/>
              <a:t>Launch the </a:t>
            </a:r>
            <a:r>
              <a:rPr lang="en-US" sz="2000" b="1" dirty="0" smtClean="0"/>
              <a:t>See </a:t>
            </a:r>
            <a:r>
              <a:rPr lang="en-US" sz="2000" b="1" dirty="0"/>
              <a:t>It </a:t>
            </a:r>
            <a:r>
              <a:rPr lang="en-US" sz="2000" dirty="0"/>
              <a:t>version of the topic.</a:t>
            </a:r>
          </a:p>
          <a:p>
            <a:r>
              <a:rPr lang="en-US" sz="2400" dirty="0"/>
              <a:t>At the end of the demonstration, you will have the opportunity to practice this task.</a:t>
            </a:r>
          </a:p>
        </p:txBody>
      </p:sp>
      <p:sp>
        <p:nvSpPr>
          <p:cNvPr id="3" name="Text Placeholder 2"/>
          <p:cNvSpPr>
            <a:spLocks noGrp="1"/>
          </p:cNvSpPr>
          <p:nvPr>
            <p:ph type="body" idx="10"/>
          </p:nvPr>
        </p:nvSpPr>
        <p:spPr/>
        <p:txBody>
          <a:bodyPr>
            <a:normAutofit/>
          </a:bodyPr>
          <a:lstStyle/>
          <a:p>
            <a:r>
              <a:rPr lang="en-US" sz="2800" dirty="0"/>
              <a:t>Update Budget Distribution</a:t>
            </a:r>
          </a:p>
        </p:txBody>
      </p:sp>
      <p:sp>
        <p:nvSpPr>
          <p:cNvPr id="4" name="Title 3"/>
          <p:cNvSpPr>
            <a:spLocks noGrp="1"/>
          </p:cNvSpPr>
          <p:nvPr>
            <p:ph type="title"/>
          </p:nvPr>
        </p:nvSpPr>
        <p:spPr/>
        <p:txBody>
          <a:bodyPr/>
          <a:lstStyle/>
          <a:p>
            <a:r>
              <a:rPr lang="en-US" dirty="0"/>
              <a:t>Instructor Demo</a:t>
            </a:r>
          </a:p>
        </p:txBody>
      </p:sp>
      <p:pic>
        <p:nvPicPr>
          <p:cNvPr id="6" name="Picture 5">
            <a:extLst>
              <a:ext uri="{FF2B5EF4-FFF2-40B4-BE49-F238E27FC236}">
                <a16:creationId xmlns:a16="http://schemas.microsoft.com/office/drawing/2014/main" id="{D477823C-912D-4894-9A97-EDF7E16B40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7846" y="185204"/>
            <a:ext cx="717607" cy="71760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4398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This is your opportunity to practice this task on your own.</a:t>
            </a:r>
          </a:p>
          <a:p>
            <a:r>
              <a:rPr lang="en-US" sz="2400" dirty="0" smtClean="0"/>
              <a:t>Ask </a:t>
            </a:r>
            <a:r>
              <a:rPr lang="en-US" sz="2400" dirty="0"/>
              <a:t>your instructor for assistance.</a:t>
            </a:r>
          </a:p>
        </p:txBody>
      </p:sp>
      <p:sp>
        <p:nvSpPr>
          <p:cNvPr id="3" name="Text Placeholder 2"/>
          <p:cNvSpPr>
            <a:spLocks noGrp="1"/>
          </p:cNvSpPr>
          <p:nvPr>
            <p:ph type="body" idx="10"/>
          </p:nvPr>
        </p:nvSpPr>
        <p:spPr/>
        <p:txBody>
          <a:bodyPr>
            <a:normAutofit/>
          </a:bodyPr>
          <a:lstStyle/>
          <a:p>
            <a:r>
              <a:rPr lang="en-US" sz="2800" dirty="0"/>
              <a:t>Update Budget Distribution</a:t>
            </a:r>
          </a:p>
        </p:txBody>
      </p:sp>
      <p:sp>
        <p:nvSpPr>
          <p:cNvPr id="4" name="Title 3"/>
          <p:cNvSpPr>
            <a:spLocks noGrp="1"/>
          </p:cNvSpPr>
          <p:nvPr>
            <p:ph type="title"/>
          </p:nvPr>
        </p:nvSpPr>
        <p:spPr/>
        <p:txBody>
          <a:bodyPr/>
          <a:lstStyle/>
          <a:p>
            <a:r>
              <a:rPr lang="en-US" dirty="0" smtClean="0"/>
              <a:t>Exercise 2</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005" y="94579"/>
            <a:ext cx="1182442" cy="118244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603133" y="1338163"/>
            <a:ext cx="2665380" cy="523220"/>
          </a:xfrm>
          <a:prstGeom prst="rect">
            <a:avLst/>
          </a:prstGeom>
          <a:solidFill>
            <a:schemeClr val="accent1">
              <a:lumMod val="60000"/>
              <a:lumOff val="40000"/>
            </a:schemeClr>
          </a:solidFill>
        </p:spPr>
        <p:txBody>
          <a:bodyPr wrap="square" rtlCol="0">
            <a:spAutoFit/>
          </a:bodyPr>
          <a:lstStyle/>
          <a:p>
            <a:r>
              <a:rPr lang="en-US" sz="1400" b="1" dirty="0" smtClean="0"/>
              <a:t>User ID</a:t>
            </a:r>
            <a:r>
              <a:rPr lang="en-US" sz="1400" b="1" dirty="0"/>
              <a:t>: </a:t>
            </a:r>
            <a:r>
              <a:rPr lang="en-US" sz="1400" dirty="0" smtClean="0"/>
              <a:t>IRCMP_BudgetEntry_0##</a:t>
            </a:r>
          </a:p>
          <a:p>
            <a:r>
              <a:rPr lang="en-US" sz="1400" b="1" dirty="0" smtClean="0"/>
              <a:t>Password: </a:t>
            </a:r>
            <a:r>
              <a:rPr lang="en-US" sz="1400" dirty="0" smtClean="0"/>
              <a:t>ucpath2019</a:t>
            </a:r>
            <a:endParaRPr lang="en-US" sz="1400" dirty="0"/>
          </a:p>
        </p:txBody>
      </p:sp>
    </p:spTree>
    <p:custDataLst>
      <p:tags r:id="rId1"/>
    </p:custDataLst>
    <p:extLst>
      <p:ext uri="{BB962C8B-B14F-4D97-AF65-F5344CB8AC3E}">
        <p14:creationId xmlns:p14="http://schemas.microsoft.com/office/powerpoint/2010/main" val="895278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7685" y="2213355"/>
            <a:ext cx="8229600" cy="4160520"/>
          </a:xfrm>
        </p:spPr>
        <p:txBody>
          <a:bodyPr>
            <a:normAutofit/>
          </a:bodyPr>
          <a:lstStyle/>
          <a:p>
            <a:r>
              <a:rPr lang="en-US" sz="2400" dirty="0"/>
              <a:t>You now have the opportunity to assess your knowledge of the information presented in this module.</a:t>
            </a:r>
          </a:p>
          <a:p>
            <a:r>
              <a:rPr lang="en-US" sz="2400" dirty="0"/>
              <a:t>The questions and answers presented in this review help you to determine whether you remember and understand the important points.</a:t>
            </a:r>
          </a:p>
        </p:txBody>
      </p:sp>
      <p:sp>
        <p:nvSpPr>
          <p:cNvPr id="3" name="Text Placeholder 2"/>
          <p:cNvSpPr>
            <a:spLocks noGrp="1"/>
          </p:cNvSpPr>
          <p:nvPr>
            <p:ph type="body" idx="10"/>
          </p:nvPr>
        </p:nvSpPr>
        <p:spPr>
          <a:xfrm>
            <a:off x="390525" y="1459230"/>
            <a:ext cx="8229600" cy="640080"/>
          </a:xfrm>
        </p:spPr>
        <p:txBody>
          <a:bodyPr>
            <a:normAutofit/>
          </a:bodyPr>
          <a:lstStyle/>
          <a:p>
            <a:r>
              <a:rPr lang="en-US" sz="2800" i="1" dirty="0"/>
              <a:t>Knowledge Check:</a:t>
            </a:r>
          </a:p>
        </p:txBody>
      </p:sp>
      <p:sp>
        <p:nvSpPr>
          <p:cNvPr id="4" name="Title 3"/>
          <p:cNvSpPr>
            <a:spLocks noGrp="1"/>
          </p:cNvSpPr>
          <p:nvPr>
            <p:ph type="title"/>
          </p:nvPr>
        </p:nvSpPr>
        <p:spPr>
          <a:xfrm>
            <a:off x="345317" y="26578"/>
            <a:ext cx="8227181" cy="850911"/>
          </a:xfrm>
        </p:spPr>
        <p:txBody>
          <a:bodyPr/>
          <a:lstStyle/>
          <a:p>
            <a:r>
              <a:rPr lang="en-US" dirty="0"/>
              <a:t>Knowledge Check</a:t>
            </a:r>
          </a:p>
        </p:txBody>
      </p:sp>
    </p:spTree>
    <p:custDataLst>
      <p:tags r:id="rId1"/>
    </p:custDataLst>
    <p:extLst>
      <p:ext uri="{BB962C8B-B14F-4D97-AF65-F5344CB8AC3E}">
        <p14:creationId xmlns:p14="http://schemas.microsoft.com/office/powerpoint/2010/main" val="3544091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Multiple Choice</a:t>
            </a:r>
          </a:p>
        </p:txBody>
      </p:sp>
      <p:sp>
        <p:nvSpPr>
          <p:cNvPr id="6" name="Content Placeholder 1"/>
          <p:cNvSpPr txBox="1">
            <a:spLocks/>
          </p:cNvSpPr>
          <p:nvPr/>
        </p:nvSpPr>
        <p:spPr>
          <a:xfrm>
            <a:off x="1035520" y="2206295"/>
            <a:ext cx="7262315" cy="1681123"/>
          </a:xfrm>
          <a:prstGeom prst="rect">
            <a:avLst/>
          </a:prstGeom>
        </p:spPr>
        <p:txBody>
          <a:bodyPr>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3CA8DF"/>
              </a:buClr>
              <a:buFont typeface="+mj-lt"/>
              <a:buAutoNum type="alphaUcPeriod"/>
            </a:pPr>
            <a:r>
              <a:rPr lang="en-US" dirty="0"/>
              <a:t>To create detailed accounting entries</a:t>
            </a:r>
          </a:p>
          <a:p>
            <a:pPr marL="342900" indent="-342900">
              <a:buClr>
                <a:srgbClr val="3CA8DF"/>
              </a:buClr>
              <a:buFont typeface="+mj-lt"/>
              <a:buAutoNum type="alphaUcPeriod"/>
            </a:pPr>
            <a:r>
              <a:rPr lang="en-US" dirty="0"/>
              <a:t>To identify projected salary costs for analysis and </a:t>
            </a:r>
            <a:r>
              <a:rPr lang="en-US" dirty="0" smtClean="0"/>
              <a:t>required </a:t>
            </a:r>
            <a:r>
              <a:rPr lang="en-US" dirty="0"/>
              <a:t>staffing reports</a:t>
            </a:r>
          </a:p>
          <a:p>
            <a:pPr marL="342900" indent="-342900">
              <a:buClr>
                <a:srgbClr val="3CA8DF"/>
              </a:buClr>
              <a:buFont typeface="+mj-lt"/>
              <a:buAutoNum type="alphaUcPeriod"/>
            </a:pPr>
            <a:r>
              <a:rPr lang="en-US" dirty="0"/>
              <a:t>To re-allocate benefit costs</a:t>
            </a:r>
          </a:p>
          <a:p>
            <a:pPr marL="342900" indent="-342900">
              <a:buClr>
                <a:srgbClr val="3CA8DF"/>
              </a:buClr>
              <a:buFont typeface="+mj-lt"/>
              <a:buAutoNum type="alphaUcPeriod"/>
            </a:pPr>
            <a:r>
              <a:rPr lang="en-US" dirty="0"/>
              <a:t>To meet UC requirements for general ledger detail</a:t>
            </a:r>
          </a:p>
          <a:p>
            <a:pPr marL="342900" indent="-342900">
              <a:buClr>
                <a:srgbClr val="3CA8DF"/>
              </a:buClr>
              <a:buFont typeface="+mj-lt"/>
              <a:buAutoNum type="alphaUcPeriod"/>
            </a:pPr>
            <a:r>
              <a:rPr lang="en-US" dirty="0"/>
              <a:t>All of the above</a:t>
            </a:r>
          </a:p>
        </p:txBody>
      </p:sp>
      <p:sp>
        <p:nvSpPr>
          <p:cNvPr id="8" name="Content Placeholder 2"/>
          <p:cNvSpPr txBox="1">
            <a:spLocks/>
          </p:cNvSpPr>
          <p:nvPr/>
        </p:nvSpPr>
        <p:spPr>
          <a:xfrm>
            <a:off x="1035521" y="1503807"/>
            <a:ext cx="7330894" cy="1817370"/>
          </a:xfrm>
          <a:prstGeom prst="rect">
            <a:avLst/>
          </a:prstGeom>
        </p:spPr>
        <p:txBody>
          <a:bodyPr>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t>Why is budget data required in UCPath?</a:t>
            </a:r>
          </a:p>
        </p:txBody>
      </p:sp>
    </p:spTree>
    <p:custDataLst>
      <p:tags r:id="rId1"/>
    </p:custDataLst>
    <p:extLst>
      <p:ext uri="{BB962C8B-B14F-4D97-AF65-F5344CB8AC3E}">
        <p14:creationId xmlns:p14="http://schemas.microsoft.com/office/powerpoint/2010/main" val="1342960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6992" y="173004"/>
            <a:ext cx="8125935" cy="623163"/>
          </a:xfrm>
        </p:spPr>
        <p:txBody>
          <a:bodyPr>
            <a:normAutofit fontScale="90000"/>
          </a:bodyPr>
          <a:lstStyle/>
          <a:p>
            <a:r>
              <a:rPr lang="en-US" dirty="0">
                <a:solidFill>
                  <a:schemeClr val="tx1"/>
                </a:solidFill>
                <a:latin typeface="Arial Black" panose="020B0A04020102020204" pitchFamily="34" charset="0"/>
              </a:rPr>
              <a:t>Multiple Choice</a:t>
            </a:r>
          </a:p>
        </p:txBody>
      </p:sp>
      <p:sp>
        <p:nvSpPr>
          <p:cNvPr id="3" name="Content Placeholder 2"/>
          <p:cNvSpPr>
            <a:spLocks noGrp="1"/>
          </p:cNvSpPr>
          <p:nvPr>
            <p:ph idx="1"/>
          </p:nvPr>
        </p:nvSpPr>
        <p:spPr/>
        <p:txBody>
          <a:bodyPr/>
          <a:lstStyle/>
          <a:p>
            <a:pPr marL="0" indent="0">
              <a:buNone/>
            </a:pPr>
            <a:r>
              <a:rPr lang="en-US" sz="2800" b="1" dirty="0"/>
              <a:t>Under what circumstances should you review the Budget on the Budget Distribution Page?</a:t>
            </a:r>
          </a:p>
          <a:p>
            <a:pPr marL="0" indent="0">
              <a:buNone/>
            </a:pPr>
            <a:endParaRPr lang="en-US" sz="1200" b="1" dirty="0"/>
          </a:p>
          <a:p>
            <a:pPr>
              <a:buClr>
                <a:srgbClr val="3CA8DF"/>
              </a:buClr>
              <a:buAutoNum type="alphaLcParenR"/>
            </a:pPr>
            <a:r>
              <a:rPr lang="en-US" sz="2400" dirty="0"/>
              <a:t> When a Position is Filled</a:t>
            </a:r>
          </a:p>
          <a:p>
            <a:pPr>
              <a:buClr>
                <a:srgbClr val="3CA8DF"/>
              </a:buClr>
              <a:buAutoNum type="alphaLcParenR"/>
            </a:pPr>
            <a:r>
              <a:rPr lang="en-US" sz="2400" dirty="0"/>
              <a:t> When a Position is Vacated</a:t>
            </a:r>
          </a:p>
          <a:p>
            <a:pPr>
              <a:buClr>
                <a:srgbClr val="3CA8DF"/>
              </a:buClr>
              <a:buAutoNum type="alphaLcParenR"/>
            </a:pPr>
            <a:r>
              <a:rPr lang="en-US" sz="2400" dirty="0"/>
              <a:t> When there is a compensatory change to the position</a:t>
            </a:r>
          </a:p>
          <a:p>
            <a:pPr>
              <a:buClr>
                <a:srgbClr val="3CA8DF"/>
              </a:buClr>
              <a:buAutoNum type="alphaLcParenR"/>
            </a:pPr>
            <a:r>
              <a:rPr lang="en-US" sz="2400" dirty="0"/>
              <a:t> All of the above</a:t>
            </a:r>
          </a:p>
        </p:txBody>
      </p:sp>
    </p:spTree>
    <p:custDataLst>
      <p:tags r:id="rId1"/>
    </p:custDataLst>
    <p:extLst>
      <p:ext uri="{BB962C8B-B14F-4D97-AF65-F5344CB8AC3E}">
        <p14:creationId xmlns:p14="http://schemas.microsoft.com/office/powerpoint/2010/main" val="3417317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349932" y="1236797"/>
            <a:ext cx="4305337" cy="4669168"/>
          </a:xfrm>
          <a:prstGeom prst="rect">
            <a:avLst/>
          </a:prstGeom>
        </p:spPr>
      </p:pic>
      <p:sp>
        <p:nvSpPr>
          <p:cNvPr id="116" name="Google Shape;116;p2"/>
          <p:cNvSpPr txBox="1">
            <a:spLocks noGrp="1"/>
          </p:cNvSpPr>
          <p:nvPr>
            <p:ph type="body" idx="3"/>
          </p:nvPr>
        </p:nvSpPr>
        <p:spPr>
          <a:xfrm>
            <a:off x="206546" y="1388337"/>
            <a:ext cx="4611113" cy="5203529"/>
          </a:xfrm>
          <a:prstGeom prst="rect">
            <a:avLst/>
          </a:prstGeom>
          <a:noFill/>
          <a:ln>
            <a:noFill/>
          </a:ln>
        </p:spPr>
        <p:txBody>
          <a:bodyPr spcFirstLastPara="1" wrap="square" lIns="91425" tIns="45700" rIns="91425" bIns="45700" anchor="t" anchorCtr="0">
            <a:normAutofit fontScale="92500" lnSpcReduction="10000"/>
          </a:bodyPr>
          <a:lstStyle/>
          <a:p>
            <a:pPr marL="274320" lvl="0" indent="-274320">
              <a:spcBef>
                <a:spcPts val="0"/>
              </a:spcBef>
              <a:buSzPct val="100000"/>
              <a:buFont typeface="+mj-lt"/>
              <a:buAutoNum type="arabicPeriod"/>
            </a:pPr>
            <a:r>
              <a:rPr lang="en-US" sz="2200" dirty="0" smtClean="0"/>
              <a:t>Enter VPN Address: </a:t>
            </a:r>
            <a:r>
              <a:rPr lang="en-US" sz="2200" b="1" dirty="0" smtClean="0"/>
              <a:t>vpn.ucop.edu</a:t>
            </a:r>
            <a:endParaRPr sz="2200" b="1" dirty="0"/>
          </a:p>
          <a:p>
            <a:pPr marL="342900" lvl="0">
              <a:spcBef>
                <a:spcPts val="1200"/>
              </a:spcBef>
              <a:buSzPts val="2800"/>
            </a:pPr>
            <a:endParaRPr lang="en-US" sz="2200" dirty="0" smtClean="0"/>
          </a:p>
          <a:p>
            <a:pPr marL="342900" lvl="0">
              <a:spcBef>
                <a:spcPts val="1200"/>
              </a:spcBef>
              <a:buSzPts val="2800"/>
            </a:pPr>
            <a:endParaRPr lang="en-US" sz="2200" dirty="0"/>
          </a:p>
          <a:p>
            <a:pPr marL="342900" lvl="0">
              <a:spcBef>
                <a:spcPts val="1200"/>
              </a:spcBef>
              <a:buSzPts val="2800"/>
            </a:pPr>
            <a:endParaRPr lang="en-US" sz="2200" dirty="0" smtClean="0"/>
          </a:p>
          <a:p>
            <a:pPr marL="274320" lvl="0" indent="-274320">
              <a:spcBef>
                <a:spcPts val="1200"/>
              </a:spcBef>
              <a:buSzPct val="100000"/>
              <a:buFont typeface="+mj-lt"/>
              <a:buAutoNum type="arabicPeriod" startAt="2"/>
            </a:pPr>
            <a:r>
              <a:rPr lang="en-US" sz="2200" dirty="0" smtClean="0"/>
              <a:t>Select Group</a:t>
            </a:r>
            <a:r>
              <a:rPr lang="en-US" sz="2200" dirty="0"/>
              <a:t>:  </a:t>
            </a:r>
            <a:r>
              <a:rPr lang="en-US" sz="2200" b="1" dirty="0"/>
              <a:t>hbldtrn0-training</a:t>
            </a:r>
            <a:endParaRPr sz="2200" b="1" dirty="0"/>
          </a:p>
          <a:p>
            <a:pPr marL="274320" indent="-274320">
              <a:spcBef>
                <a:spcPts val="600"/>
              </a:spcBef>
              <a:spcAft>
                <a:spcPts val="600"/>
              </a:spcAft>
              <a:buSzPct val="100000"/>
              <a:buFont typeface="+mj-lt"/>
              <a:buAutoNum type="arabicPeriod" startAt="2"/>
            </a:pPr>
            <a:r>
              <a:rPr lang="en-US" sz="2200" dirty="0" smtClean="0"/>
              <a:t>Enter one of these Usernames: </a:t>
            </a:r>
            <a:br>
              <a:rPr lang="en-US" sz="2200" dirty="0" smtClean="0"/>
            </a:br>
            <a:r>
              <a:rPr lang="en-US" sz="2200" b="1" dirty="0" smtClean="0"/>
              <a:t>uci_ucpathvpn_01</a:t>
            </a:r>
            <a:br>
              <a:rPr lang="en-US" sz="2200" b="1" dirty="0" smtClean="0"/>
            </a:br>
            <a:r>
              <a:rPr lang="en-US" sz="2200" b="1" dirty="0" smtClean="0"/>
              <a:t>uci_ucpathvpn_02</a:t>
            </a:r>
            <a:br>
              <a:rPr lang="en-US" sz="2200" b="1" dirty="0" smtClean="0"/>
            </a:br>
            <a:r>
              <a:rPr lang="en-US" sz="2200" b="1" dirty="0" smtClean="0"/>
              <a:t>uci_ucpathvpn_03</a:t>
            </a:r>
            <a:endParaRPr sz="2200" b="1" dirty="0"/>
          </a:p>
          <a:p>
            <a:pPr marL="274320" indent="-274320">
              <a:spcBef>
                <a:spcPts val="1200"/>
              </a:spcBef>
              <a:buSzPct val="100000"/>
              <a:buFont typeface="+mj-lt"/>
              <a:buAutoNum type="arabicPeriod" startAt="4"/>
            </a:pPr>
            <a:r>
              <a:rPr lang="en-US" sz="2200" dirty="0" smtClean="0"/>
              <a:t>Password:  </a:t>
            </a:r>
            <a:r>
              <a:rPr lang="en-US" sz="2200" b="1" dirty="0" smtClean="0"/>
              <a:t>Slow=Blow</a:t>
            </a:r>
          </a:p>
          <a:p>
            <a:pPr marL="0" indent="0">
              <a:spcBef>
                <a:spcPts val="1200"/>
              </a:spcBef>
              <a:buSzPct val="100000"/>
              <a:buNone/>
            </a:pPr>
            <a:r>
              <a:rPr lang="en-US" sz="2000" b="1" dirty="0" smtClean="0"/>
              <a:t/>
            </a:r>
            <a:br>
              <a:rPr lang="en-US" sz="2000" b="1" dirty="0" smtClean="0"/>
            </a:br>
            <a:r>
              <a:rPr lang="en-US" sz="2200" b="1" dirty="0" smtClean="0"/>
              <a:t>Note: </a:t>
            </a:r>
            <a:r>
              <a:rPr lang="en-US" sz="2200" b="0" dirty="0" smtClean="0"/>
              <a:t>Link and credentials to access the training environment are in the Funding Entry workbook document.</a:t>
            </a:r>
            <a:endParaRPr lang="en-US" sz="2200" b="0" dirty="0"/>
          </a:p>
        </p:txBody>
      </p:sp>
      <p:sp>
        <p:nvSpPr>
          <p:cNvPr id="118" name="Google Shape;118;p2"/>
          <p:cNvSpPr txBox="1">
            <a:spLocks noGrp="1"/>
          </p:cNvSpPr>
          <p:nvPr>
            <p:ph type="title"/>
          </p:nvPr>
        </p:nvSpPr>
        <p:spPr>
          <a:xfrm>
            <a:off x="0" y="5866"/>
            <a:ext cx="9144000" cy="9601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dirty="0" smtClean="0"/>
              <a:t>Connect Cisco </a:t>
            </a:r>
            <a:r>
              <a:rPr lang="en-US" dirty="0" err="1" smtClean="0"/>
              <a:t>Anyconnect</a:t>
            </a:r>
            <a:r>
              <a:rPr lang="en-US" dirty="0" smtClean="0"/>
              <a:t> VPN</a:t>
            </a:r>
            <a:endParaRPr dirty="0"/>
          </a:p>
        </p:txBody>
      </p:sp>
    </p:spTree>
    <p:custDataLst>
      <p:tags r:id="rId1"/>
    </p:custDataLst>
    <p:extLst>
      <p:ext uri="{BB962C8B-B14F-4D97-AF65-F5344CB8AC3E}">
        <p14:creationId xmlns:p14="http://schemas.microsoft.com/office/powerpoint/2010/main" val="3181620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999" y="92609"/>
            <a:ext cx="8125935" cy="623163"/>
          </a:xfrm>
        </p:spPr>
        <p:txBody>
          <a:bodyPr>
            <a:normAutofit fontScale="90000"/>
          </a:bodyPr>
          <a:lstStyle/>
          <a:p>
            <a:r>
              <a:rPr lang="en-US" dirty="0">
                <a:solidFill>
                  <a:schemeClr val="tx1"/>
                </a:solidFill>
                <a:latin typeface="Arial Black" panose="020B0A04020102020204" pitchFamily="34" charset="0"/>
              </a:rPr>
              <a:t>Multiple Choice</a:t>
            </a:r>
          </a:p>
        </p:txBody>
      </p:sp>
      <p:sp>
        <p:nvSpPr>
          <p:cNvPr id="3" name="Content Placeholder 2"/>
          <p:cNvSpPr>
            <a:spLocks noGrp="1"/>
          </p:cNvSpPr>
          <p:nvPr>
            <p:ph idx="1"/>
          </p:nvPr>
        </p:nvSpPr>
        <p:spPr>
          <a:xfrm>
            <a:off x="497204" y="1360798"/>
            <a:ext cx="8428431" cy="885161"/>
          </a:xfrm>
        </p:spPr>
        <p:txBody>
          <a:bodyPr>
            <a:noAutofit/>
          </a:bodyPr>
          <a:lstStyle/>
          <a:p>
            <a:pPr marL="0" indent="0">
              <a:lnSpc>
                <a:spcPct val="110000"/>
              </a:lnSpc>
              <a:buNone/>
            </a:pPr>
            <a:r>
              <a:rPr lang="en-US" sz="2800" dirty="0"/>
              <a:t>Which of the following items is not entered on the </a:t>
            </a:r>
            <a:r>
              <a:rPr lang="en-US" sz="2800" b="1" dirty="0"/>
              <a:t>Budget Distribution </a:t>
            </a:r>
            <a:r>
              <a:rPr lang="en-US" sz="2800" dirty="0"/>
              <a:t>page?</a:t>
            </a:r>
          </a:p>
        </p:txBody>
      </p:sp>
      <p:sp>
        <p:nvSpPr>
          <p:cNvPr id="2" name="Content Placeholder 1"/>
          <p:cNvSpPr>
            <a:spLocks noGrp="1"/>
          </p:cNvSpPr>
          <p:nvPr>
            <p:ph sz="half" idx="4294967295"/>
          </p:nvPr>
        </p:nvSpPr>
        <p:spPr>
          <a:xfrm>
            <a:off x="1566699" y="2509658"/>
            <a:ext cx="4363640" cy="2856426"/>
          </a:xfrm>
        </p:spPr>
        <p:txBody>
          <a:bodyPr>
            <a:normAutofit/>
          </a:bodyPr>
          <a:lstStyle/>
          <a:p>
            <a:pPr>
              <a:buFont typeface="+mj-lt"/>
              <a:buAutoNum type="alphaUcPeriod"/>
            </a:pPr>
            <a:r>
              <a:rPr lang="en-US" sz="2400" dirty="0"/>
              <a:t>Position</a:t>
            </a:r>
          </a:p>
          <a:p>
            <a:pPr>
              <a:buFont typeface="+mj-lt"/>
              <a:buAutoNum type="alphaUcPeriod"/>
            </a:pPr>
            <a:r>
              <a:rPr lang="en-US" sz="2400" dirty="0" smtClean="0"/>
              <a:t>Pay </a:t>
            </a:r>
            <a:r>
              <a:rPr lang="en-US" sz="2400" dirty="0"/>
              <a:t>group</a:t>
            </a:r>
          </a:p>
          <a:p>
            <a:pPr>
              <a:buFont typeface="+mj-lt"/>
              <a:buAutoNum type="alphaUcPeriod"/>
            </a:pPr>
            <a:r>
              <a:rPr lang="en-US" sz="2400" dirty="0" smtClean="0"/>
              <a:t>Effective date</a:t>
            </a:r>
          </a:p>
          <a:p>
            <a:pPr>
              <a:buFont typeface="+mj-lt"/>
              <a:buAutoNum type="alphaUcPeriod"/>
            </a:pPr>
            <a:r>
              <a:rPr lang="en-US" sz="2400" dirty="0" smtClean="0"/>
              <a:t>Adjustment </a:t>
            </a:r>
            <a:r>
              <a:rPr lang="en-US" sz="2400" dirty="0"/>
              <a:t>amount</a:t>
            </a:r>
          </a:p>
          <a:p>
            <a:pPr>
              <a:buFont typeface="+mj-lt"/>
              <a:buAutoNum type="alphaUcPeriod"/>
            </a:pPr>
            <a:r>
              <a:rPr lang="en-US" sz="2400" dirty="0"/>
              <a:t>FAU values</a:t>
            </a:r>
          </a:p>
        </p:txBody>
      </p:sp>
    </p:spTree>
    <p:custDataLst>
      <p:tags r:id="rId1"/>
    </p:custDataLst>
    <p:extLst>
      <p:ext uri="{BB962C8B-B14F-4D97-AF65-F5344CB8AC3E}">
        <p14:creationId xmlns:p14="http://schemas.microsoft.com/office/powerpoint/2010/main" val="15678308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19293"/>
            <a:ext cx="9144000" cy="7079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2"/>
          <p:cNvSpPr txBox="1">
            <a:spLocks/>
          </p:cNvSpPr>
          <p:nvPr/>
        </p:nvSpPr>
        <p:spPr>
          <a:xfrm>
            <a:off x="1623060" y="2081773"/>
            <a:ext cx="8366760" cy="749808"/>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4000" kern="1200" baseline="0">
                <a:solidFill>
                  <a:srgbClr val="000000"/>
                </a:solidFill>
                <a:latin typeface="Arial Black" panose="020B0A04020102020204" pitchFamily="34" charset="0"/>
                <a:ea typeface="Verdana" panose="020B0604030504040204" pitchFamily="34" charset="0"/>
                <a:cs typeface="Verdana" panose="020B0604030504040204" pitchFamily="34" charset="0"/>
              </a:defRPr>
            </a:lvl1pPr>
          </a:lstStyle>
          <a:p>
            <a:r>
              <a:rPr lang="en-US" sz="3600" dirty="0">
                <a:solidFill>
                  <a:srgbClr val="FFC000"/>
                </a:solidFill>
              </a:rPr>
              <a:t>LESSON</a:t>
            </a:r>
            <a:r>
              <a:rPr lang="en-US" sz="3600" dirty="0">
                <a:solidFill>
                  <a:schemeClr val="tx1">
                    <a:lumMod val="75000"/>
                    <a:lumOff val="25000"/>
                  </a:schemeClr>
                </a:solidFill>
              </a:rPr>
              <a:t> </a:t>
            </a:r>
            <a:r>
              <a:rPr lang="en-US" sz="3600" dirty="0">
                <a:solidFill>
                  <a:srgbClr val="FFC000"/>
                </a:solidFill>
              </a:rPr>
              <a:t>4</a:t>
            </a:r>
          </a:p>
        </p:txBody>
      </p:sp>
      <p:sp>
        <p:nvSpPr>
          <p:cNvPr id="7" name="Text Placeholder 1"/>
          <p:cNvSpPr txBox="1">
            <a:spLocks/>
          </p:cNvSpPr>
          <p:nvPr/>
        </p:nvSpPr>
        <p:spPr>
          <a:xfrm>
            <a:off x="1813560" y="2915864"/>
            <a:ext cx="8348472" cy="109612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r>
              <a:rPr lang="en-US" sz="40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Staffing List</a:t>
            </a:r>
          </a:p>
        </p:txBody>
      </p:sp>
      <p:sp>
        <p:nvSpPr>
          <p:cNvPr id="8" name="Curved Right Arrow 7"/>
          <p:cNvSpPr/>
          <p:nvPr/>
        </p:nvSpPr>
        <p:spPr>
          <a:xfrm>
            <a:off x="190500" y="2245435"/>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spTree>
    <p:custDataLst>
      <p:tags r:id="rId1"/>
    </p:custDataLst>
    <p:extLst>
      <p:ext uri="{BB962C8B-B14F-4D97-AF65-F5344CB8AC3E}">
        <p14:creationId xmlns:p14="http://schemas.microsoft.com/office/powerpoint/2010/main" val="4783723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010863" y="1309253"/>
            <a:ext cx="3992081" cy="4800600"/>
          </a:xfrm>
        </p:spPr>
        <p:txBody>
          <a:bodyPr/>
          <a:lstStyle/>
          <a:p>
            <a:pPr marL="0" indent="0">
              <a:buNone/>
            </a:pPr>
            <a:r>
              <a:rPr lang="en-US" sz="1400" b="1" i="1" dirty="0"/>
              <a:t>  </a:t>
            </a:r>
          </a:p>
          <a:p>
            <a:pPr marL="0" indent="0">
              <a:buNone/>
            </a:pPr>
            <a:r>
              <a:rPr lang="en-US" sz="2400" b="1" i="1" dirty="0"/>
              <a:t>In this lesson, we will:</a:t>
            </a:r>
            <a:br>
              <a:rPr lang="en-US" sz="2400" b="1" i="1" dirty="0"/>
            </a:br>
            <a:r>
              <a:rPr lang="en-US" sz="1000" b="1" i="1" dirty="0"/>
              <a:t> </a:t>
            </a:r>
          </a:p>
          <a:p>
            <a:r>
              <a:rPr lang="en-US" sz="2400" dirty="0"/>
              <a:t>Learn the purpose of the Staffing List</a:t>
            </a:r>
          </a:p>
          <a:p>
            <a:r>
              <a:rPr lang="en-US" sz="2400" dirty="0"/>
              <a:t>Review and validate the Staffing List</a:t>
            </a:r>
          </a:p>
          <a:p>
            <a:endParaRPr lang="en-US" sz="2800" dirty="0"/>
          </a:p>
        </p:txBody>
      </p:sp>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5685" y="68263"/>
            <a:ext cx="914400" cy="914400"/>
          </a:xfrm>
          <a:prstGeom prst="rect">
            <a:avLst/>
          </a:prstGeom>
          <a:ln>
            <a:noFill/>
          </a:ln>
          <a:effectLst>
            <a:outerShdw blurRad="292100" dist="139700" dir="2700000" algn="tl" rotWithShape="0">
              <a:srgbClr val="333333">
                <a:alpha val="65000"/>
              </a:srgbClr>
            </a:outerShdw>
          </a:effectLst>
        </p:spPr>
      </p:pic>
      <p:graphicFrame>
        <p:nvGraphicFramePr>
          <p:cNvPr id="18" name="Diagram 17"/>
          <p:cNvGraphicFramePr/>
          <p:nvPr>
            <p:extLst/>
          </p:nvPr>
        </p:nvGraphicFramePr>
        <p:xfrm>
          <a:off x="279710" y="1310207"/>
          <a:ext cx="4485494" cy="43886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78CA97CA-45A3-4C9B-883B-B9CE9BA75B10}"/>
              </a:ext>
            </a:extLst>
          </p:cNvPr>
          <p:cNvSpPr txBox="1"/>
          <p:nvPr/>
        </p:nvSpPr>
        <p:spPr>
          <a:xfrm>
            <a:off x="586148" y="4805140"/>
            <a:ext cx="530942" cy="461665"/>
          </a:xfrm>
          <a:prstGeom prst="rect">
            <a:avLst/>
          </a:prstGeom>
          <a:noFill/>
        </p:spPr>
        <p:txBody>
          <a:bodyPr wrap="square" rtlCol="0">
            <a:spAutoFit/>
          </a:bodyPr>
          <a:lstStyle/>
          <a:p>
            <a:r>
              <a:rPr lang="en-US" sz="2400" dirty="0">
                <a:solidFill>
                  <a:srgbClr val="1D579B"/>
                </a:solidFill>
                <a:latin typeface="Arial Black" panose="020B0A04020102020204" pitchFamily="34" charset="0"/>
              </a:rPr>
              <a:t>4</a:t>
            </a:r>
          </a:p>
        </p:txBody>
      </p:sp>
    </p:spTree>
    <p:custDataLst>
      <p:tags r:id="rId1"/>
    </p:custDataLst>
    <p:extLst>
      <p:ext uri="{BB962C8B-B14F-4D97-AF65-F5344CB8AC3E}">
        <p14:creationId xmlns:p14="http://schemas.microsoft.com/office/powerpoint/2010/main" val="26421772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92" y="156270"/>
            <a:ext cx="8125935" cy="623163"/>
          </a:xfrm>
        </p:spPr>
        <p:txBody>
          <a:bodyPr>
            <a:normAutofit fontScale="90000"/>
          </a:bodyPr>
          <a:lstStyle/>
          <a:p>
            <a:r>
              <a:rPr lang="en-US" dirty="0">
                <a:solidFill>
                  <a:schemeClr val="tx1"/>
                </a:solidFill>
                <a:latin typeface="Arial Black" panose="020B0A04020102020204" pitchFamily="34" charset="0"/>
              </a:rPr>
              <a:t>Staffing List – Overview</a:t>
            </a:r>
          </a:p>
        </p:txBody>
      </p:sp>
      <p:sp>
        <p:nvSpPr>
          <p:cNvPr id="4" name="Content Placeholder 3"/>
          <p:cNvSpPr>
            <a:spLocks noGrp="1"/>
          </p:cNvSpPr>
          <p:nvPr>
            <p:ph idx="1"/>
          </p:nvPr>
        </p:nvSpPr>
        <p:spPr/>
        <p:txBody>
          <a:bodyPr>
            <a:normAutofit/>
          </a:bodyPr>
          <a:lstStyle/>
          <a:p>
            <a:r>
              <a:rPr lang="en-US" sz="2400" dirty="0"/>
              <a:t>Budget data for permanently funded positions </a:t>
            </a:r>
            <a:r>
              <a:rPr lang="en-US" sz="2400" b="1" dirty="0"/>
              <a:t>must be balanced</a:t>
            </a:r>
            <a:r>
              <a:rPr lang="en-US" sz="2400" dirty="0"/>
              <a:t> annually between UCPath and </a:t>
            </a:r>
            <a:r>
              <a:rPr lang="en-US" sz="2400" dirty="0" smtClean="0"/>
              <a:t>KBM.</a:t>
            </a:r>
          </a:p>
          <a:p>
            <a:r>
              <a:rPr lang="en-US" sz="2400" dirty="0" smtClean="0"/>
              <a:t>The </a:t>
            </a:r>
            <a:r>
              <a:rPr lang="en-US" sz="2400" dirty="0"/>
              <a:t>Staffing List displays any relevant variances between the KBM base budget and UCPath Budget Distribution Page.</a:t>
            </a:r>
          </a:p>
          <a:p>
            <a:pPr marL="0" indent="0">
              <a:buNone/>
            </a:pPr>
            <a:endParaRPr lang="en-US" sz="1050" dirty="0"/>
          </a:p>
          <a:p>
            <a:r>
              <a:rPr lang="en-US" sz="2400" dirty="0"/>
              <a:t>Each unit should continue to reconcile their Staffing List monthly, ensuring that base budgeted funds and FTE are aligned with payroll commitments for filled positions.</a:t>
            </a:r>
          </a:p>
          <a:p>
            <a:pPr marL="0" indent="0">
              <a:buNone/>
            </a:pPr>
            <a:endParaRPr lang="en-US" sz="1050" dirty="0"/>
          </a:p>
          <a:p>
            <a:r>
              <a:rPr lang="en-US" sz="2400" dirty="0"/>
              <a:t>The reconciled Staffing List for the campus is provided quarterly to UCOP.</a:t>
            </a:r>
          </a:p>
        </p:txBody>
      </p:sp>
    </p:spTree>
    <p:custDataLst>
      <p:tags r:id="rId1"/>
    </p:custDataLst>
    <p:extLst>
      <p:ext uri="{BB962C8B-B14F-4D97-AF65-F5344CB8AC3E}">
        <p14:creationId xmlns:p14="http://schemas.microsoft.com/office/powerpoint/2010/main" val="33477028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311" y="142047"/>
            <a:ext cx="8952615" cy="623163"/>
          </a:xfrm>
        </p:spPr>
        <p:txBody>
          <a:bodyPr>
            <a:normAutofit/>
          </a:bodyPr>
          <a:lstStyle/>
          <a:p>
            <a:r>
              <a:rPr lang="en-US" sz="3200" dirty="0">
                <a:solidFill>
                  <a:schemeClr val="tx1"/>
                </a:solidFill>
                <a:latin typeface="Arial Black" panose="020B0A04020102020204" pitchFamily="34" charset="0"/>
              </a:rPr>
              <a:t>Staffing List </a:t>
            </a:r>
            <a:r>
              <a:rPr lang="en-US" sz="3200" dirty="0" smtClean="0">
                <a:solidFill>
                  <a:schemeClr val="tx1"/>
                </a:solidFill>
                <a:latin typeface="Arial Black" panose="020B0A04020102020204" pitchFamily="34" charset="0"/>
              </a:rPr>
              <a:t>Reconciliation Overview</a:t>
            </a:r>
            <a:endParaRPr lang="en-US" sz="3200" dirty="0">
              <a:solidFill>
                <a:schemeClr val="tx1"/>
              </a:solidFill>
              <a:latin typeface="Arial Black" panose="020B0A04020102020204" pitchFamily="34" charset="0"/>
            </a:endParaRPr>
          </a:p>
        </p:txBody>
      </p:sp>
      <p:cxnSp>
        <p:nvCxnSpPr>
          <p:cNvPr id="52" name="Straight Arrow Connector 51">
            <a:extLst>
              <a:ext uri="{FF2B5EF4-FFF2-40B4-BE49-F238E27FC236}">
                <a16:creationId xmlns:a16="http://schemas.microsoft.com/office/drawing/2014/main" id="{7E5A32E5-6116-4ECE-B719-D7E9F26B3EF6}"/>
              </a:ext>
            </a:extLst>
          </p:cNvPr>
          <p:cNvCxnSpPr/>
          <p:nvPr/>
        </p:nvCxnSpPr>
        <p:spPr>
          <a:xfrm flipV="1">
            <a:off x="1052598" y="1612983"/>
            <a:ext cx="6644397" cy="5236"/>
          </a:xfrm>
          <a:prstGeom prst="straightConnector1">
            <a:avLst/>
          </a:prstGeom>
          <a:ln>
            <a:headEnd type="oval"/>
            <a:tailEnd type="diamond"/>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D3DA9F93-5520-485B-A51A-455F1BF6660B}"/>
              </a:ext>
            </a:extLst>
          </p:cNvPr>
          <p:cNvSpPr/>
          <p:nvPr/>
        </p:nvSpPr>
        <p:spPr>
          <a:xfrm>
            <a:off x="3733920" y="2450396"/>
            <a:ext cx="1634691" cy="2651760"/>
          </a:xfrm>
          <a:prstGeom prst="rect">
            <a:avLst/>
          </a:prstGeom>
          <a:solidFill>
            <a:srgbClr val="62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A1D70E31-8204-4A66-A620-91B34F504FF7}"/>
              </a:ext>
            </a:extLst>
          </p:cNvPr>
          <p:cNvSpPr/>
          <p:nvPr/>
        </p:nvSpPr>
        <p:spPr>
          <a:xfrm>
            <a:off x="324609" y="2450396"/>
            <a:ext cx="1634691" cy="2651760"/>
          </a:xfrm>
          <a:prstGeom prst="rect">
            <a:avLst/>
          </a:prstGeom>
          <a:solidFill>
            <a:srgbClr val="62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19C8515-4699-41DD-8D78-3108A88E0A87}"/>
              </a:ext>
            </a:extLst>
          </p:cNvPr>
          <p:cNvSpPr/>
          <p:nvPr/>
        </p:nvSpPr>
        <p:spPr>
          <a:xfrm>
            <a:off x="2022443" y="2450396"/>
            <a:ext cx="1634691" cy="2651760"/>
          </a:xfrm>
          <a:prstGeom prst="rect">
            <a:avLst/>
          </a:prstGeom>
          <a:solidFill>
            <a:srgbClr val="62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4350EF38-0B1E-4F4D-B09C-0438C02B6AF5}"/>
              </a:ext>
            </a:extLst>
          </p:cNvPr>
          <p:cNvSpPr/>
          <p:nvPr/>
        </p:nvSpPr>
        <p:spPr>
          <a:xfrm>
            <a:off x="5431749" y="2450396"/>
            <a:ext cx="1634691" cy="2651760"/>
          </a:xfrm>
          <a:prstGeom prst="rect">
            <a:avLst/>
          </a:prstGeom>
          <a:solidFill>
            <a:srgbClr val="62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093BBF0-2D5E-4B24-BA13-4F1E684A6D10}"/>
              </a:ext>
            </a:extLst>
          </p:cNvPr>
          <p:cNvSpPr/>
          <p:nvPr/>
        </p:nvSpPr>
        <p:spPr>
          <a:xfrm>
            <a:off x="7156873" y="2450396"/>
            <a:ext cx="1634691" cy="2651760"/>
          </a:xfrm>
          <a:prstGeom prst="rect">
            <a:avLst/>
          </a:prstGeom>
          <a:solidFill>
            <a:srgbClr val="62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55E3761-80D2-4029-B0A9-C8AD04B456C7}"/>
              </a:ext>
            </a:extLst>
          </p:cNvPr>
          <p:cNvSpPr/>
          <p:nvPr/>
        </p:nvSpPr>
        <p:spPr>
          <a:xfrm>
            <a:off x="310966" y="3356217"/>
            <a:ext cx="1634691" cy="830997"/>
          </a:xfrm>
          <a:prstGeom prst="rect">
            <a:avLst/>
          </a:prstGeom>
        </p:spPr>
        <p:txBody>
          <a:bodyPr wrap="square">
            <a:spAutoFit/>
          </a:bodyPr>
          <a:lstStyle/>
          <a:p>
            <a:pPr algn="ctr"/>
            <a:r>
              <a:rPr lang="en-US" sz="1600" dirty="0">
                <a:solidFill>
                  <a:schemeClr val="bg1"/>
                </a:solidFill>
              </a:rPr>
              <a:t>Data is loaded into </a:t>
            </a:r>
            <a:r>
              <a:rPr lang="en-US" sz="1600" dirty="0" smtClean="0">
                <a:solidFill>
                  <a:schemeClr val="bg1"/>
                </a:solidFill>
              </a:rPr>
              <a:t>KBM from UCPath</a:t>
            </a:r>
            <a:endParaRPr lang="en-US" sz="1600" dirty="0">
              <a:solidFill>
                <a:schemeClr val="bg1"/>
              </a:solidFill>
            </a:endParaRPr>
          </a:p>
        </p:txBody>
      </p:sp>
      <p:sp>
        <p:nvSpPr>
          <p:cNvPr id="59" name="Rectangle 58">
            <a:extLst>
              <a:ext uri="{FF2B5EF4-FFF2-40B4-BE49-F238E27FC236}">
                <a16:creationId xmlns:a16="http://schemas.microsoft.com/office/drawing/2014/main" id="{D5AFE232-A20C-4157-8717-40F048E92B90}"/>
              </a:ext>
            </a:extLst>
          </p:cNvPr>
          <p:cNvSpPr/>
          <p:nvPr/>
        </p:nvSpPr>
        <p:spPr>
          <a:xfrm>
            <a:off x="2079841" y="3356217"/>
            <a:ext cx="1428906" cy="1421928"/>
          </a:xfrm>
          <a:prstGeom prst="rect">
            <a:avLst/>
          </a:prstGeom>
        </p:spPr>
        <p:txBody>
          <a:bodyPr wrap="square">
            <a:spAutoFit/>
          </a:bodyPr>
          <a:lstStyle/>
          <a:p>
            <a:pPr algn="ctr">
              <a:lnSpc>
                <a:spcPct val="90000"/>
              </a:lnSpc>
            </a:pPr>
            <a:r>
              <a:rPr lang="en-US" sz="1600" dirty="0" smtClean="0">
                <a:solidFill>
                  <a:schemeClr val="bg1"/>
                </a:solidFill>
              </a:rPr>
              <a:t>Review </a:t>
            </a:r>
            <a:r>
              <a:rPr lang="en-US" sz="1600" kern="0" spc="-50" dirty="0">
                <a:solidFill>
                  <a:schemeClr val="bg1"/>
                </a:solidFill>
              </a:rPr>
              <a:t>Payroll Position Maintenance </a:t>
            </a:r>
            <a:r>
              <a:rPr lang="en-US" sz="1600" kern="0" spc="-50" dirty="0" smtClean="0">
                <a:solidFill>
                  <a:schemeClr val="bg1"/>
                </a:solidFill>
              </a:rPr>
              <a:t>Error (PPME), if any, in KBM</a:t>
            </a:r>
            <a:endParaRPr lang="en-US" sz="1600" kern="0" spc="-50" dirty="0">
              <a:solidFill>
                <a:schemeClr val="bg1"/>
              </a:solidFill>
            </a:endParaRPr>
          </a:p>
          <a:p>
            <a:pPr algn="ctr">
              <a:lnSpc>
                <a:spcPct val="90000"/>
              </a:lnSpc>
            </a:pPr>
            <a:endParaRPr lang="en-US" sz="1600" dirty="0">
              <a:solidFill>
                <a:schemeClr val="bg1"/>
              </a:solidFill>
            </a:endParaRPr>
          </a:p>
        </p:txBody>
      </p:sp>
      <p:sp>
        <p:nvSpPr>
          <p:cNvPr id="60" name="Rectangle 59">
            <a:extLst>
              <a:ext uri="{FF2B5EF4-FFF2-40B4-BE49-F238E27FC236}">
                <a16:creationId xmlns:a16="http://schemas.microsoft.com/office/drawing/2014/main" id="{3896543A-B8C2-4001-8EB6-C92EAF37C585}"/>
              </a:ext>
            </a:extLst>
          </p:cNvPr>
          <p:cNvSpPr/>
          <p:nvPr/>
        </p:nvSpPr>
        <p:spPr>
          <a:xfrm>
            <a:off x="3780686" y="2887970"/>
            <a:ext cx="1575570" cy="1815882"/>
          </a:xfrm>
          <a:prstGeom prst="rect">
            <a:avLst/>
          </a:prstGeom>
        </p:spPr>
        <p:txBody>
          <a:bodyPr wrap="square">
            <a:spAutoFit/>
          </a:bodyPr>
          <a:lstStyle/>
          <a:p>
            <a:pPr algn="ctr"/>
            <a:r>
              <a:rPr lang="en-US" sz="1600" spc="-50" dirty="0" smtClean="0">
                <a:solidFill>
                  <a:schemeClr val="bg1"/>
                </a:solidFill>
              </a:rPr>
              <a:t>To correct PPME errors, make updates in UCPath on the BDP to remove STF flag or correct Ern Code</a:t>
            </a:r>
            <a:endParaRPr lang="en-US" sz="1600" spc="-50" dirty="0">
              <a:solidFill>
                <a:schemeClr val="bg1"/>
              </a:solidFill>
            </a:endParaRPr>
          </a:p>
        </p:txBody>
      </p:sp>
      <p:sp>
        <p:nvSpPr>
          <p:cNvPr id="61" name="Rectangle 60">
            <a:extLst>
              <a:ext uri="{FF2B5EF4-FFF2-40B4-BE49-F238E27FC236}">
                <a16:creationId xmlns:a16="http://schemas.microsoft.com/office/drawing/2014/main" id="{ED90A134-E8D4-4058-A1CD-90E4D3781085}"/>
              </a:ext>
            </a:extLst>
          </p:cNvPr>
          <p:cNvSpPr/>
          <p:nvPr/>
        </p:nvSpPr>
        <p:spPr>
          <a:xfrm>
            <a:off x="5437103" y="3356217"/>
            <a:ext cx="1548490" cy="584775"/>
          </a:xfrm>
          <a:prstGeom prst="rect">
            <a:avLst/>
          </a:prstGeom>
        </p:spPr>
        <p:txBody>
          <a:bodyPr wrap="square">
            <a:spAutoFit/>
          </a:bodyPr>
          <a:lstStyle/>
          <a:p>
            <a:pPr algn="ctr"/>
            <a:r>
              <a:rPr lang="en-US" sz="1600" kern="0" spc="-50" dirty="0">
                <a:solidFill>
                  <a:schemeClr val="bg1"/>
                </a:solidFill>
              </a:rPr>
              <a:t>Review Staffing </a:t>
            </a:r>
            <a:r>
              <a:rPr lang="en-US" sz="1600" kern="0" spc="-50" dirty="0" smtClean="0">
                <a:solidFill>
                  <a:schemeClr val="bg1"/>
                </a:solidFill>
              </a:rPr>
              <a:t>List</a:t>
            </a:r>
          </a:p>
        </p:txBody>
      </p:sp>
      <p:sp>
        <p:nvSpPr>
          <p:cNvPr id="62" name="Rectangle 61">
            <a:extLst>
              <a:ext uri="{FF2B5EF4-FFF2-40B4-BE49-F238E27FC236}">
                <a16:creationId xmlns:a16="http://schemas.microsoft.com/office/drawing/2014/main" id="{E227B514-8241-4813-91DF-FEE54D5AFE94}"/>
              </a:ext>
            </a:extLst>
          </p:cNvPr>
          <p:cNvSpPr/>
          <p:nvPr/>
        </p:nvSpPr>
        <p:spPr>
          <a:xfrm>
            <a:off x="7125046" y="3356217"/>
            <a:ext cx="1634691" cy="535531"/>
          </a:xfrm>
          <a:prstGeom prst="rect">
            <a:avLst/>
          </a:prstGeom>
        </p:spPr>
        <p:txBody>
          <a:bodyPr wrap="square">
            <a:spAutoFit/>
          </a:bodyPr>
          <a:lstStyle/>
          <a:p>
            <a:pPr algn="ctr">
              <a:lnSpc>
                <a:spcPct val="90000"/>
              </a:lnSpc>
            </a:pPr>
            <a:r>
              <a:rPr lang="en-US" sz="1600" kern="0" spc="-50" dirty="0">
                <a:solidFill>
                  <a:schemeClr val="bg1"/>
                </a:solidFill>
              </a:rPr>
              <a:t>Update variances to </a:t>
            </a:r>
            <a:r>
              <a:rPr lang="en-US" sz="1600" kern="0" spc="-50" dirty="0" smtClean="0">
                <a:solidFill>
                  <a:schemeClr val="bg1"/>
                </a:solidFill>
              </a:rPr>
              <a:t>balance via BAT</a:t>
            </a:r>
            <a:endParaRPr lang="en-US" sz="1600" kern="0" spc="-50" dirty="0">
              <a:solidFill>
                <a:schemeClr val="bg1"/>
              </a:solidFill>
            </a:endParaRPr>
          </a:p>
        </p:txBody>
      </p:sp>
      <p:grpSp>
        <p:nvGrpSpPr>
          <p:cNvPr id="63" name="Group 62">
            <a:extLst>
              <a:ext uri="{FF2B5EF4-FFF2-40B4-BE49-F238E27FC236}">
                <a16:creationId xmlns:a16="http://schemas.microsoft.com/office/drawing/2014/main" id="{A2E6FD6B-83E0-4C44-8143-AA277B5EA596}"/>
              </a:ext>
            </a:extLst>
          </p:cNvPr>
          <p:cNvGrpSpPr/>
          <p:nvPr/>
        </p:nvGrpSpPr>
        <p:grpSpPr>
          <a:xfrm>
            <a:off x="302414" y="2234708"/>
            <a:ext cx="525566" cy="525566"/>
            <a:chOff x="163667" y="2653171"/>
            <a:chExt cx="525566" cy="525566"/>
          </a:xfrm>
        </p:grpSpPr>
        <p:sp>
          <p:nvSpPr>
            <p:cNvPr id="64" name="Oval 2">
              <a:extLst>
                <a:ext uri="{FF2B5EF4-FFF2-40B4-BE49-F238E27FC236}">
                  <a16:creationId xmlns:a16="http://schemas.microsoft.com/office/drawing/2014/main" id="{E1EA9EE2-D2EB-485C-B5B5-DA38004BB997}"/>
                </a:ext>
              </a:extLst>
            </p:cNvPr>
            <p:cNvSpPr>
              <a:spLocks noChangeArrowheads="1"/>
            </p:cNvSpPr>
            <p:nvPr/>
          </p:nvSpPr>
          <p:spPr bwMode="auto">
            <a:xfrm>
              <a:off x="163667" y="2653171"/>
              <a:ext cx="525566" cy="525566"/>
            </a:xfrm>
            <a:prstGeom prst="ellipse">
              <a:avLst/>
            </a:prstGeom>
            <a:solidFill>
              <a:srgbClr val="FFFFFF"/>
            </a:solidFill>
            <a:ln w="57150" algn="ctr">
              <a:solidFill>
                <a:srgbClr val="62A1D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Rectangle 64">
              <a:extLst>
                <a:ext uri="{FF2B5EF4-FFF2-40B4-BE49-F238E27FC236}">
                  <a16:creationId xmlns:a16="http://schemas.microsoft.com/office/drawing/2014/main" id="{8FCDC431-6CE3-4D13-AF06-90CAC3D99940}"/>
                </a:ext>
              </a:extLst>
            </p:cNvPr>
            <p:cNvSpPr/>
            <p:nvPr/>
          </p:nvSpPr>
          <p:spPr>
            <a:xfrm>
              <a:off x="270616" y="2776270"/>
              <a:ext cx="138223" cy="138223"/>
            </a:xfrm>
            <a:prstGeom prst="rect">
              <a:avLst/>
            </a:prstGeom>
            <a:solidFill>
              <a:srgbClr val="35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65">
            <a:extLst>
              <a:ext uri="{FF2B5EF4-FFF2-40B4-BE49-F238E27FC236}">
                <a16:creationId xmlns:a16="http://schemas.microsoft.com/office/drawing/2014/main" id="{A3DBAC60-D3F0-4ABA-8B80-91615EB4E2C6}"/>
              </a:ext>
            </a:extLst>
          </p:cNvPr>
          <p:cNvGrpSpPr/>
          <p:nvPr/>
        </p:nvGrpSpPr>
        <p:grpSpPr>
          <a:xfrm>
            <a:off x="2031318" y="2234708"/>
            <a:ext cx="525566" cy="525566"/>
            <a:chOff x="2376236" y="2653171"/>
            <a:chExt cx="525566" cy="525566"/>
          </a:xfrm>
        </p:grpSpPr>
        <p:sp>
          <p:nvSpPr>
            <p:cNvPr id="67" name="Oval 2">
              <a:extLst>
                <a:ext uri="{FF2B5EF4-FFF2-40B4-BE49-F238E27FC236}">
                  <a16:creationId xmlns:a16="http://schemas.microsoft.com/office/drawing/2014/main" id="{FD802C93-6649-430C-8A0E-70AA2E511CD6}"/>
                </a:ext>
              </a:extLst>
            </p:cNvPr>
            <p:cNvSpPr>
              <a:spLocks noChangeArrowheads="1"/>
            </p:cNvSpPr>
            <p:nvPr/>
          </p:nvSpPr>
          <p:spPr bwMode="auto">
            <a:xfrm>
              <a:off x="2376236" y="2653171"/>
              <a:ext cx="525566" cy="525566"/>
            </a:xfrm>
            <a:prstGeom prst="ellipse">
              <a:avLst/>
            </a:prstGeom>
            <a:solidFill>
              <a:srgbClr val="FFFFFF"/>
            </a:solidFill>
            <a:ln w="57150" algn="ctr">
              <a:solidFill>
                <a:srgbClr val="62A1D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Rectangle 67">
              <a:extLst>
                <a:ext uri="{FF2B5EF4-FFF2-40B4-BE49-F238E27FC236}">
                  <a16:creationId xmlns:a16="http://schemas.microsoft.com/office/drawing/2014/main" id="{CB0711C8-8BFA-4C50-8AF7-C5E31FB18545}"/>
                </a:ext>
              </a:extLst>
            </p:cNvPr>
            <p:cNvSpPr/>
            <p:nvPr/>
          </p:nvSpPr>
          <p:spPr>
            <a:xfrm>
              <a:off x="2483185" y="2776270"/>
              <a:ext cx="138223" cy="138223"/>
            </a:xfrm>
            <a:prstGeom prst="rect">
              <a:avLst/>
            </a:prstGeom>
            <a:solidFill>
              <a:srgbClr val="35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6856CF98-A4C6-4B67-B356-17C214F76647}"/>
                </a:ext>
              </a:extLst>
            </p:cNvPr>
            <p:cNvSpPr/>
            <p:nvPr/>
          </p:nvSpPr>
          <p:spPr>
            <a:xfrm>
              <a:off x="2640525" y="2776270"/>
              <a:ext cx="138223" cy="138223"/>
            </a:xfrm>
            <a:prstGeom prst="rect">
              <a:avLst/>
            </a:prstGeom>
            <a:solidFill>
              <a:srgbClr val="35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EE80AC93-A9D7-40B7-BD3A-EB3AEDE2D1FA}"/>
              </a:ext>
            </a:extLst>
          </p:cNvPr>
          <p:cNvGrpSpPr/>
          <p:nvPr/>
        </p:nvGrpSpPr>
        <p:grpSpPr>
          <a:xfrm>
            <a:off x="3736006" y="2244488"/>
            <a:ext cx="525566" cy="525566"/>
            <a:chOff x="4535725" y="2662951"/>
            <a:chExt cx="525566" cy="525566"/>
          </a:xfrm>
        </p:grpSpPr>
        <p:sp>
          <p:nvSpPr>
            <p:cNvPr id="71" name="Oval 2">
              <a:extLst>
                <a:ext uri="{FF2B5EF4-FFF2-40B4-BE49-F238E27FC236}">
                  <a16:creationId xmlns:a16="http://schemas.microsoft.com/office/drawing/2014/main" id="{7EC9A959-F84F-4248-BA6B-A1580B80AF45}"/>
                </a:ext>
              </a:extLst>
            </p:cNvPr>
            <p:cNvSpPr>
              <a:spLocks noChangeArrowheads="1"/>
            </p:cNvSpPr>
            <p:nvPr/>
          </p:nvSpPr>
          <p:spPr bwMode="auto">
            <a:xfrm>
              <a:off x="4535725" y="2662951"/>
              <a:ext cx="525566" cy="525566"/>
            </a:xfrm>
            <a:prstGeom prst="ellipse">
              <a:avLst/>
            </a:prstGeom>
            <a:solidFill>
              <a:srgbClr val="FFFFFF"/>
            </a:solidFill>
            <a:ln w="57150" algn="ctr">
              <a:solidFill>
                <a:srgbClr val="62A1D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Rectangle 71">
              <a:extLst>
                <a:ext uri="{FF2B5EF4-FFF2-40B4-BE49-F238E27FC236}">
                  <a16:creationId xmlns:a16="http://schemas.microsoft.com/office/drawing/2014/main" id="{8CCA5D5D-50E4-45E5-A5EE-729A0D3362F7}"/>
                </a:ext>
              </a:extLst>
            </p:cNvPr>
            <p:cNvSpPr/>
            <p:nvPr/>
          </p:nvSpPr>
          <p:spPr>
            <a:xfrm>
              <a:off x="4642674" y="2776270"/>
              <a:ext cx="138223" cy="138223"/>
            </a:xfrm>
            <a:prstGeom prst="rect">
              <a:avLst/>
            </a:prstGeom>
            <a:solidFill>
              <a:srgbClr val="35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C03C6E95-74C7-453C-BA37-67D0367AA989}"/>
                </a:ext>
              </a:extLst>
            </p:cNvPr>
            <p:cNvSpPr/>
            <p:nvPr/>
          </p:nvSpPr>
          <p:spPr>
            <a:xfrm>
              <a:off x="4800014" y="2776270"/>
              <a:ext cx="138223" cy="138223"/>
            </a:xfrm>
            <a:prstGeom prst="rect">
              <a:avLst/>
            </a:prstGeom>
            <a:solidFill>
              <a:srgbClr val="35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CF5B0992-2DFF-41FD-AF9C-3825CB517094}"/>
                </a:ext>
              </a:extLst>
            </p:cNvPr>
            <p:cNvSpPr/>
            <p:nvPr/>
          </p:nvSpPr>
          <p:spPr>
            <a:xfrm>
              <a:off x="4642674" y="2938450"/>
              <a:ext cx="138223" cy="138223"/>
            </a:xfrm>
            <a:prstGeom prst="rect">
              <a:avLst/>
            </a:prstGeom>
            <a:solidFill>
              <a:srgbClr val="35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61550229-40A4-4E2F-B213-A0392B915C2A}"/>
              </a:ext>
            </a:extLst>
          </p:cNvPr>
          <p:cNvGrpSpPr/>
          <p:nvPr/>
        </p:nvGrpSpPr>
        <p:grpSpPr>
          <a:xfrm>
            <a:off x="5442796" y="2244488"/>
            <a:ext cx="525566" cy="525566"/>
            <a:chOff x="8161234" y="499348"/>
            <a:chExt cx="525566" cy="525566"/>
          </a:xfrm>
        </p:grpSpPr>
        <p:sp>
          <p:nvSpPr>
            <p:cNvPr id="76" name="Oval 2">
              <a:extLst>
                <a:ext uri="{FF2B5EF4-FFF2-40B4-BE49-F238E27FC236}">
                  <a16:creationId xmlns:a16="http://schemas.microsoft.com/office/drawing/2014/main" id="{657635F2-0A49-48CE-A03E-771EC6DD5339}"/>
                </a:ext>
              </a:extLst>
            </p:cNvPr>
            <p:cNvSpPr>
              <a:spLocks noChangeArrowheads="1"/>
            </p:cNvSpPr>
            <p:nvPr/>
          </p:nvSpPr>
          <p:spPr bwMode="auto">
            <a:xfrm>
              <a:off x="8161234" y="499348"/>
              <a:ext cx="525566" cy="525566"/>
            </a:xfrm>
            <a:prstGeom prst="ellipse">
              <a:avLst/>
            </a:prstGeom>
            <a:solidFill>
              <a:srgbClr val="FFFFFF"/>
            </a:solidFill>
            <a:ln w="57150" algn="ctr">
              <a:solidFill>
                <a:srgbClr val="62A1D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Rectangle 76">
              <a:extLst>
                <a:ext uri="{FF2B5EF4-FFF2-40B4-BE49-F238E27FC236}">
                  <a16:creationId xmlns:a16="http://schemas.microsoft.com/office/drawing/2014/main" id="{0F0F945A-EFB1-4829-A2B4-4602B1B7424B}"/>
                </a:ext>
              </a:extLst>
            </p:cNvPr>
            <p:cNvSpPr/>
            <p:nvPr/>
          </p:nvSpPr>
          <p:spPr>
            <a:xfrm>
              <a:off x="8278816" y="611814"/>
              <a:ext cx="138223" cy="138223"/>
            </a:xfrm>
            <a:prstGeom prst="rect">
              <a:avLst/>
            </a:prstGeom>
            <a:solidFill>
              <a:srgbClr val="35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8DCD82B6-9CCB-48EE-ACD2-A35679FD4040}"/>
                </a:ext>
              </a:extLst>
            </p:cNvPr>
            <p:cNvSpPr/>
            <p:nvPr/>
          </p:nvSpPr>
          <p:spPr>
            <a:xfrm>
              <a:off x="8431216" y="611814"/>
              <a:ext cx="138223" cy="138223"/>
            </a:xfrm>
            <a:prstGeom prst="rect">
              <a:avLst/>
            </a:prstGeom>
            <a:solidFill>
              <a:srgbClr val="35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64171D31-BF3A-49E8-86D8-00E5FFF9F19C}"/>
                </a:ext>
              </a:extLst>
            </p:cNvPr>
            <p:cNvSpPr/>
            <p:nvPr/>
          </p:nvSpPr>
          <p:spPr>
            <a:xfrm>
              <a:off x="8278816" y="773994"/>
              <a:ext cx="138223" cy="138223"/>
            </a:xfrm>
            <a:prstGeom prst="rect">
              <a:avLst/>
            </a:prstGeom>
            <a:solidFill>
              <a:srgbClr val="35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CA07A939-FF02-493C-AC9F-384FF0DD47F6}"/>
                </a:ext>
              </a:extLst>
            </p:cNvPr>
            <p:cNvSpPr/>
            <p:nvPr/>
          </p:nvSpPr>
          <p:spPr>
            <a:xfrm>
              <a:off x="8431216" y="773994"/>
              <a:ext cx="138223" cy="138223"/>
            </a:xfrm>
            <a:prstGeom prst="rect">
              <a:avLst/>
            </a:prstGeom>
            <a:solidFill>
              <a:srgbClr val="35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95930CCA-0BB2-4D79-A236-07DFD4E5B827}"/>
              </a:ext>
            </a:extLst>
          </p:cNvPr>
          <p:cNvGrpSpPr/>
          <p:nvPr/>
        </p:nvGrpSpPr>
        <p:grpSpPr>
          <a:xfrm>
            <a:off x="7149586" y="2244488"/>
            <a:ext cx="525566" cy="525566"/>
            <a:chOff x="7135967" y="2662951"/>
            <a:chExt cx="525566" cy="525566"/>
          </a:xfrm>
        </p:grpSpPr>
        <p:sp>
          <p:nvSpPr>
            <p:cNvPr id="82" name="Oval 2">
              <a:extLst>
                <a:ext uri="{FF2B5EF4-FFF2-40B4-BE49-F238E27FC236}">
                  <a16:creationId xmlns:a16="http://schemas.microsoft.com/office/drawing/2014/main" id="{2DD06AF1-8E44-46BB-84DE-43D5010D65E7}"/>
                </a:ext>
              </a:extLst>
            </p:cNvPr>
            <p:cNvSpPr>
              <a:spLocks noChangeArrowheads="1"/>
            </p:cNvSpPr>
            <p:nvPr/>
          </p:nvSpPr>
          <p:spPr bwMode="auto">
            <a:xfrm>
              <a:off x="7135967" y="2662951"/>
              <a:ext cx="525566" cy="525566"/>
            </a:xfrm>
            <a:prstGeom prst="ellipse">
              <a:avLst/>
            </a:prstGeom>
            <a:solidFill>
              <a:srgbClr val="FFFFFF"/>
            </a:solidFill>
            <a:ln w="57150" algn="ctr">
              <a:solidFill>
                <a:srgbClr val="62A1D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Rectangle 82">
              <a:extLst>
                <a:ext uri="{FF2B5EF4-FFF2-40B4-BE49-F238E27FC236}">
                  <a16:creationId xmlns:a16="http://schemas.microsoft.com/office/drawing/2014/main" id="{24FCD5E7-A873-4375-B294-313691A4E3C7}"/>
                </a:ext>
              </a:extLst>
            </p:cNvPr>
            <p:cNvSpPr/>
            <p:nvPr/>
          </p:nvSpPr>
          <p:spPr>
            <a:xfrm>
              <a:off x="7272599" y="2762717"/>
              <a:ext cx="118872" cy="118872"/>
            </a:xfrm>
            <a:prstGeom prst="rect">
              <a:avLst/>
            </a:prstGeom>
            <a:solidFill>
              <a:srgbClr val="35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3215E747-ACD4-46D6-B177-ED769B7F845E}"/>
                </a:ext>
              </a:extLst>
            </p:cNvPr>
            <p:cNvSpPr/>
            <p:nvPr/>
          </p:nvSpPr>
          <p:spPr>
            <a:xfrm>
              <a:off x="7412299" y="2762717"/>
              <a:ext cx="118872" cy="118872"/>
            </a:xfrm>
            <a:prstGeom prst="rect">
              <a:avLst/>
            </a:prstGeom>
            <a:solidFill>
              <a:srgbClr val="35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F14FD844-8751-4779-ACE0-EB603AEE7C04}"/>
                </a:ext>
              </a:extLst>
            </p:cNvPr>
            <p:cNvSpPr/>
            <p:nvPr/>
          </p:nvSpPr>
          <p:spPr>
            <a:xfrm>
              <a:off x="7272599" y="2893147"/>
              <a:ext cx="118872" cy="118872"/>
            </a:xfrm>
            <a:prstGeom prst="rect">
              <a:avLst/>
            </a:prstGeom>
            <a:solidFill>
              <a:srgbClr val="35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D0672A33-8F86-4BF5-8B44-F56CDBBE5077}"/>
                </a:ext>
              </a:extLst>
            </p:cNvPr>
            <p:cNvSpPr/>
            <p:nvPr/>
          </p:nvSpPr>
          <p:spPr>
            <a:xfrm>
              <a:off x="7412299" y="2893147"/>
              <a:ext cx="118872" cy="118872"/>
            </a:xfrm>
            <a:prstGeom prst="rect">
              <a:avLst/>
            </a:prstGeom>
            <a:solidFill>
              <a:srgbClr val="35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FC6CCC3A-D9D3-464F-A662-02131B0D8B44}"/>
                </a:ext>
              </a:extLst>
            </p:cNvPr>
            <p:cNvSpPr/>
            <p:nvPr/>
          </p:nvSpPr>
          <p:spPr>
            <a:xfrm>
              <a:off x="7342942" y="3026174"/>
              <a:ext cx="118872" cy="118872"/>
            </a:xfrm>
            <a:prstGeom prst="rect">
              <a:avLst/>
            </a:prstGeom>
            <a:solidFill>
              <a:srgbClr val="35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8" name="TextBox 87">
            <a:extLst>
              <a:ext uri="{FF2B5EF4-FFF2-40B4-BE49-F238E27FC236}">
                <a16:creationId xmlns:a16="http://schemas.microsoft.com/office/drawing/2014/main" id="{3047D9EE-FD77-4179-A9A9-A68F091BADEB}"/>
              </a:ext>
            </a:extLst>
          </p:cNvPr>
          <p:cNvSpPr txBox="1"/>
          <p:nvPr/>
        </p:nvSpPr>
        <p:spPr>
          <a:xfrm>
            <a:off x="391984" y="1879533"/>
            <a:ext cx="1634691" cy="461665"/>
          </a:xfrm>
          <a:prstGeom prst="rect">
            <a:avLst/>
          </a:prstGeom>
          <a:noFill/>
        </p:spPr>
        <p:txBody>
          <a:bodyPr wrap="square" rtlCol="0">
            <a:spAutoFit/>
          </a:bodyPr>
          <a:lstStyle/>
          <a:p>
            <a:pPr algn="ctr"/>
            <a:r>
              <a:rPr lang="en-US" sz="2400" b="1" dirty="0">
                <a:solidFill>
                  <a:schemeClr val="accent6">
                    <a:lumMod val="75000"/>
                  </a:schemeClr>
                </a:solidFill>
              </a:rPr>
              <a:t>Step 1</a:t>
            </a:r>
          </a:p>
        </p:txBody>
      </p:sp>
      <p:sp>
        <p:nvSpPr>
          <p:cNvPr id="89" name="TextBox 88">
            <a:extLst>
              <a:ext uri="{FF2B5EF4-FFF2-40B4-BE49-F238E27FC236}">
                <a16:creationId xmlns:a16="http://schemas.microsoft.com/office/drawing/2014/main" id="{2A737C49-B64C-4A8F-A15B-C8DA0FCC7522}"/>
              </a:ext>
            </a:extLst>
          </p:cNvPr>
          <p:cNvSpPr txBox="1"/>
          <p:nvPr/>
        </p:nvSpPr>
        <p:spPr>
          <a:xfrm>
            <a:off x="5499123" y="1879533"/>
            <a:ext cx="1618778" cy="461665"/>
          </a:xfrm>
          <a:prstGeom prst="rect">
            <a:avLst/>
          </a:prstGeom>
          <a:noFill/>
        </p:spPr>
        <p:txBody>
          <a:bodyPr wrap="square" rtlCol="0">
            <a:spAutoFit/>
          </a:bodyPr>
          <a:lstStyle/>
          <a:p>
            <a:pPr algn="ctr"/>
            <a:r>
              <a:rPr lang="en-US" sz="2400" b="1" dirty="0">
                <a:solidFill>
                  <a:schemeClr val="accent6">
                    <a:lumMod val="75000"/>
                  </a:schemeClr>
                </a:solidFill>
              </a:rPr>
              <a:t>Step 4</a:t>
            </a:r>
          </a:p>
        </p:txBody>
      </p:sp>
      <p:sp>
        <p:nvSpPr>
          <p:cNvPr id="90" name="TextBox 89">
            <a:extLst>
              <a:ext uri="{FF2B5EF4-FFF2-40B4-BE49-F238E27FC236}">
                <a16:creationId xmlns:a16="http://schemas.microsoft.com/office/drawing/2014/main" id="{5A97D38C-08FD-47D7-BD8A-442B7F601923}"/>
              </a:ext>
            </a:extLst>
          </p:cNvPr>
          <p:cNvSpPr txBox="1"/>
          <p:nvPr/>
        </p:nvSpPr>
        <p:spPr>
          <a:xfrm>
            <a:off x="3801294" y="1879533"/>
            <a:ext cx="1634691" cy="461665"/>
          </a:xfrm>
          <a:prstGeom prst="rect">
            <a:avLst/>
          </a:prstGeom>
          <a:noFill/>
        </p:spPr>
        <p:txBody>
          <a:bodyPr wrap="square" rtlCol="0">
            <a:spAutoFit/>
          </a:bodyPr>
          <a:lstStyle/>
          <a:p>
            <a:pPr algn="ctr"/>
            <a:r>
              <a:rPr lang="en-US" sz="2400" b="1" dirty="0">
                <a:solidFill>
                  <a:schemeClr val="accent6">
                    <a:lumMod val="75000"/>
                  </a:schemeClr>
                </a:solidFill>
              </a:rPr>
              <a:t>Step 3</a:t>
            </a:r>
          </a:p>
        </p:txBody>
      </p:sp>
      <p:sp>
        <p:nvSpPr>
          <p:cNvPr id="91" name="TextBox 90">
            <a:extLst>
              <a:ext uri="{FF2B5EF4-FFF2-40B4-BE49-F238E27FC236}">
                <a16:creationId xmlns:a16="http://schemas.microsoft.com/office/drawing/2014/main" id="{6000932E-F66A-4012-84F1-F3CDD5D3E0F0}"/>
              </a:ext>
            </a:extLst>
          </p:cNvPr>
          <p:cNvSpPr txBox="1"/>
          <p:nvPr/>
        </p:nvSpPr>
        <p:spPr>
          <a:xfrm>
            <a:off x="2089817" y="1879533"/>
            <a:ext cx="1634691" cy="461665"/>
          </a:xfrm>
          <a:prstGeom prst="rect">
            <a:avLst/>
          </a:prstGeom>
          <a:noFill/>
        </p:spPr>
        <p:txBody>
          <a:bodyPr wrap="square" rtlCol="0">
            <a:spAutoFit/>
          </a:bodyPr>
          <a:lstStyle/>
          <a:p>
            <a:pPr algn="ctr"/>
            <a:r>
              <a:rPr lang="en-US" sz="2400" b="1" dirty="0">
                <a:solidFill>
                  <a:schemeClr val="accent6">
                    <a:lumMod val="75000"/>
                  </a:schemeClr>
                </a:solidFill>
              </a:rPr>
              <a:t>Step 2</a:t>
            </a:r>
          </a:p>
        </p:txBody>
      </p:sp>
      <p:sp>
        <p:nvSpPr>
          <p:cNvPr id="92" name="TextBox 91">
            <a:extLst>
              <a:ext uri="{FF2B5EF4-FFF2-40B4-BE49-F238E27FC236}">
                <a16:creationId xmlns:a16="http://schemas.microsoft.com/office/drawing/2014/main" id="{C11F1862-DCF8-4EDC-A853-537354C733AC}"/>
              </a:ext>
            </a:extLst>
          </p:cNvPr>
          <p:cNvSpPr txBox="1"/>
          <p:nvPr/>
        </p:nvSpPr>
        <p:spPr>
          <a:xfrm>
            <a:off x="7224248" y="1879533"/>
            <a:ext cx="1634691" cy="461665"/>
          </a:xfrm>
          <a:prstGeom prst="rect">
            <a:avLst/>
          </a:prstGeom>
          <a:noFill/>
        </p:spPr>
        <p:txBody>
          <a:bodyPr wrap="square" rtlCol="0">
            <a:spAutoFit/>
          </a:bodyPr>
          <a:lstStyle/>
          <a:p>
            <a:pPr algn="ctr"/>
            <a:r>
              <a:rPr lang="en-US" sz="2400" b="1" dirty="0">
                <a:solidFill>
                  <a:schemeClr val="accent6">
                    <a:lumMod val="75000"/>
                  </a:schemeClr>
                </a:solidFill>
              </a:rPr>
              <a:t>Step 5</a:t>
            </a:r>
          </a:p>
        </p:txBody>
      </p:sp>
    </p:spTree>
    <p:custDataLst>
      <p:tags r:id="rId1"/>
    </p:custDataLst>
    <p:extLst>
      <p:ext uri="{BB962C8B-B14F-4D97-AF65-F5344CB8AC3E}">
        <p14:creationId xmlns:p14="http://schemas.microsoft.com/office/powerpoint/2010/main" val="403659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94" y="9809"/>
            <a:ext cx="8505411" cy="911392"/>
          </a:xfrm>
        </p:spPr>
        <p:txBody>
          <a:bodyPr>
            <a:noAutofit/>
          </a:bodyPr>
          <a:lstStyle/>
          <a:p>
            <a:r>
              <a:rPr lang="en-US" sz="3200" dirty="0" smtClean="0">
                <a:solidFill>
                  <a:schemeClr val="tx1"/>
                </a:solidFill>
                <a:latin typeface="Arial Black" panose="020B0A04020102020204" pitchFamily="34" charset="0"/>
              </a:rPr>
              <a:t>Sample of PPME Error in KBM</a:t>
            </a:r>
            <a:endParaRPr lang="en-US" sz="3200" dirty="0">
              <a:solidFill>
                <a:schemeClr val="tx1"/>
              </a:solidFill>
              <a:latin typeface="Arial Black" panose="020B0A04020102020204" pitchFamily="34" charset="0"/>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19294" y="1173707"/>
            <a:ext cx="8505411" cy="5211853"/>
          </a:xfrm>
          <a:prstGeom prst="rect">
            <a:avLst/>
          </a:prstGeom>
          <a:ln>
            <a:solidFill>
              <a:schemeClr val="tx1">
                <a:lumMod val="65000"/>
                <a:lumOff val="35000"/>
              </a:schemeClr>
            </a:solidFill>
          </a:ln>
        </p:spPr>
      </p:pic>
      <p:sp>
        <p:nvSpPr>
          <p:cNvPr id="6" name="TextBox 5"/>
          <p:cNvSpPr txBox="1"/>
          <p:nvPr/>
        </p:nvSpPr>
        <p:spPr>
          <a:xfrm>
            <a:off x="5580587" y="3382617"/>
            <a:ext cx="2769329" cy="954107"/>
          </a:xfrm>
          <a:prstGeom prst="rect">
            <a:avLst/>
          </a:prstGeom>
          <a:noFill/>
          <a:ln w="6350">
            <a:solidFill>
              <a:schemeClr val="tx1">
                <a:lumMod val="65000"/>
                <a:lumOff val="35000"/>
              </a:schemeClr>
            </a:solidFill>
          </a:ln>
        </p:spPr>
        <p:txBody>
          <a:bodyPr wrap="square" rtlCol="0">
            <a:spAutoFit/>
          </a:bodyPr>
          <a:lstStyle/>
          <a:p>
            <a:r>
              <a:rPr lang="en-US" sz="1400" b="1" dirty="0" smtClean="0">
                <a:solidFill>
                  <a:schemeClr val="tx1">
                    <a:lumMod val="65000"/>
                    <a:lumOff val="35000"/>
                  </a:schemeClr>
                </a:solidFill>
              </a:rPr>
              <a:t>Note Text:</a:t>
            </a:r>
          </a:p>
          <a:p>
            <a:r>
              <a:rPr lang="en-US" sz="1400" dirty="0" smtClean="0">
                <a:solidFill>
                  <a:schemeClr val="tx1">
                    <a:lumMod val="65000"/>
                    <a:lumOff val="35000"/>
                  </a:schemeClr>
                </a:solidFill>
              </a:rPr>
              <a:t>Employee Class is not appropriate for permanently budgeted position.</a:t>
            </a:r>
          </a:p>
          <a:p>
            <a:r>
              <a:rPr lang="en-US" sz="1400" dirty="0" smtClean="0">
                <a:solidFill>
                  <a:schemeClr val="tx1">
                    <a:lumMod val="65000"/>
                    <a:lumOff val="35000"/>
                  </a:schemeClr>
                </a:solidFill>
              </a:rPr>
              <a:t>Please make correction in UCPath.</a:t>
            </a:r>
            <a:endParaRPr lang="en-US" sz="1400" dirty="0">
              <a:solidFill>
                <a:schemeClr val="tx1">
                  <a:lumMod val="65000"/>
                  <a:lumOff val="35000"/>
                </a:schemeClr>
              </a:solidFill>
            </a:endParaRPr>
          </a:p>
        </p:txBody>
      </p:sp>
      <p:sp>
        <p:nvSpPr>
          <p:cNvPr id="7" name="Up Arrow 6"/>
          <p:cNvSpPr/>
          <p:nvPr/>
        </p:nvSpPr>
        <p:spPr>
          <a:xfrm>
            <a:off x="6364705" y="4403562"/>
            <a:ext cx="842211" cy="1502153"/>
          </a:xfrm>
          <a:prstGeom prst="upArrow">
            <a:avLst/>
          </a:prstGeom>
          <a:gradFill>
            <a:gsLst>
              <a:gs pos="63800">
                <a:srgbClr val="759BBA"/>
              </a:gs>
              <a:gs pos="0">
                <a:schemeClr val="tx1">
                  <a:lumMod val="75000"/>
                  <a:lumOff val="25000"/>
                </a:schemeClr>
              </a:gs>
              <a:gs pos="100000">
                <a:srgbClr val="1D579B"/>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6377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6" y="1162802"/>
            <a:ext cx="4656121" cy="5235050"/>
          </a:xfrm>
        </p:spPr>
        <p:txBody>
          <a:bodyPr>
            <a:normAutofit fontScale="92500" lnSpcReduction="20000"/>
          </a:bodyPr>
          <a:lstStyle/>
          <a:p>
            <a:pPr marL="457200" indent="-457200">
              <a:buFont typeface="+mj-lt"/>
              <a:buAutoNum type="arabicPeriod"/>
            </a:pPr>
            <a:r>
              <a:rPr lang="en-US" sz="2200" dirty="0"/>
              <a:t>Run the KBM </a:t>
            </a:r>
            <a:r>
              <a:rPr lang="en-US" sz="2200" u="sng" dirty="0"/>
              <a:t>Staffing List</a:t>
            </a:r>
            <a:r>
              <a:rPr lang="en-US" sz="2200" dirty="0"/>
              <a:t> </a:t>
            </a:r>
            <a:r>
              <a:rPr lang="en-US" sz="2200" dirty="0" smtClean="0"/>
              <a:t>report. </a:t>
            </a:r>
          </a:p>
          <a:p>
            <a:pPr marL="457200" indent="-457200">
              <a:spcBef>
                <a:spcPts val="1800"/>
              </a:spcBef>
              <a:buFont typeface="+mj-lt"/>
              <a:buAutoNum type="arabicPeriod"/>
            </a:pPr>
            <a:r>
              <a:rPr lang="en-US" sz="2200" dirty="0" smtClean="0"/>
              <a:t>Review </a:t>
            </a:r>
            <a:r>
              <a:rPr lang="en-US" sz="2200" dirty="0"/>
              <a:t>to determine if the program correctly </a:t>
            </a:r>
            <a:r>
              <a:rPr lang="en-US" sz="2200" dirty="0" smtClean="0"/>
              <a:t>matches </a:t>
            </a:r>
            <a:r>
              <a:rPr lang="en-US" sz="2200" dirty="0"/>
              <a:t>all incumbents’ KBM base budget and UCPath payroll information by their unique UCPath position number</a:t>
            </a:r>
            <a:r>
              <a:rPr lang="en-US" sz="2200" dirty="0" smtClean="0"/>
              <a:t>.</a:t>
            </a:r>
          </a:p>
          <a:p>
            <a:pPr marL="457200" indent="-457200">
              <a:buFont typeface="+mj-lt"/>
              <a:buAutoNum type="arabicPeriod" startAt="3"/>
            </a:pPr>
            <a:r>
              <a:rPr lang="en-US" sz="2200" dirty="0"/>
              <a:t>Correct any remaining variances on the KBM Staffing List to ensure that base budgeted funds and FTE are aligned with payroll commitments by each unique UCPath position number.</a:t>
            </a:r>
          </a:p>
          <a:p>
            <a:pPr lvl="1">
              <a:spcBef>
                <a:spcPts val="1200"/>
              </a:spcBef>
            </a:pPr>
            <a:r>
              <a:rPr lang="en-US" sz="1800" dirty="0"/>
              <a:t>KBM users should process a BAT document for any salary increases/decreases or FTE changes.  </a:t>
            </a:r>
            <a:r>
              <a:rPr lang="en-US" sz="1800" dirty="0" smtClean="0"/>
              <a:t>For </a:t>
            </a:r>
            <a:r>
              <a:rPr lang="en-US" sz="1800" dirty="0"/>
              <a:t>any salary adjustments, departments should also include funding to cover benefits</a:t>
            </a:r>
            <a:r>
              <a:rPr lang="en-US" sz="1800" dirty="0" smtClean="0"/>
              <a:t>.</a:t>
            </a:r>
          </a:p>
          <a:p>
            <a:pPr lvl="1">
              <a:spcBef>
                <a:spcPts val="1200"/>
              </a:spcBef>
            </a:pPr>
            <a:endParaRPr lang="en-US" sz="900" dirty="0"/>
          </a:p>
          <a:p>
            <a:pPr marL="857250" lvl="2" indent="0">
              <a:spcBef>
                <a:spcPts val="0"/>
              </a:spcBef>
              <a:buNone/>
            </a:pPr>
            <a:r>
              <a:rPr lang="en-US" sz="1900" dirty="0"/>
              <a:t>This will be done centrally for Sub 0</a:t>
            </a:r>
            <a:r>
              <a:rPr lang="en-US" sz="1900" dirty="0" smtClean="0"/>
              <a:t>.</a:t>
            </a:r>
            <a:endParaRPr lang="en-US" sz="1900" dirty="0"/>
          </a:p>
        </p:txBody>
      </p:sp>
      <p:sp>
        <p:nvSpPr>
          <p:cNvPr id="6" name="Title 1">
            <a:extLst>
              <a:ext uri="{FF2B5EF4-FFF2-40B4-BE49-F238E27FC236}">
                <a16:creationId xmlns:a16="http://schemas.microsoft.com/office/drawing/2014/main" id="{3FDC14EC-58AC-4689-AB39-886EDFAC9DA4}"/>
              </a:ext>
            </a:extLst>
          </p:cNvPr>
          <p:cNvSpPr>
            <a:spLocks noGrp="1"/>
          </p:cNvSpPr>
          <p:nvPr>
            <p:ph type="title"/>
          </p:nvPr>
        </p:nvSpPr>
        <p:spPr>
          <a:xfrm>
            <a:off x="319294" y="9809"/>
            <a:ext cx="8505411" cy="911392"/>
          </a:xfrm>
        </p:spPr>
        <p:txBody>
          <a:bodyPr>
            <a:noAutofit/>
          </a:bodyPr>
          <a:lstStyle/>
          <a:p>
            <a:r>
              <a:rPr lang="en-US" sz="3200" dirty="0">
                <a:solidFill>
                  <a:schemeClr val="tx1"/>
                </a:solidFill>
                <a:latin typeface="Arial Black" panose="020B0A04020102020204" pitchFamily="34" charset="0"/>
              </a:rPr>
              <a:t>Staffing List – Reconciliation Process</a:t>
            </a:r>
          </a:p>
        </p:txBody>
      </p:sp>
      <p:pic>
        <p:nvPicPr>
          <p:cNvPr id="2" name="Picture 1"/>
          <p:cNvPicPr>
            <a:picLocks noChangeAspect="1"/>
          </p:cNvPicPr>
          <p:nvPr/>
        </p:nvPicPr>
        <p:blipFill>
          <a:blip r:embed="rId4"/>
          <a:stretch>
            <a:fillRect/>
          </a:stretch>
        </p:blipFill>
        <p:spPr>
          <a:xfrm>
            <a:off x="4792307" y="1184066"/>
            <a:ext cx="4197910" cy="4858958"/>
          </a:xfrm>
          <a:prstGeom prst="rect">
            <a:avLst/>
          </a:prstGeom>
          <a:ln>
            <a:solidFill>
              <a:schemeClr val="tx1">
                <a:lumMod val="75000"/>
                <a:lumOff val="25000"/>
              </a:schemeClr>
            </a:solidFill>
          </a:ln>
        </p:spPr>
      </p:pic>
      <p:pic>
        <p:nvPicPr>
          <p:cNvPr id="4" name="Picture 3" descr="File:Gnome-emblem-important.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294" y="5635256"/>
            <a:ext cx="556624" cy="556624"/>
          </a:xfrm>
          <a:prstGeom prst="rect">
            <a:avLst/>
          </a:prstGeom>
        </p:spPr>
      </p:pic>
    </p:spTree>
    <p:custDataLst>
      <p:tags r:id="rId1"/>
    </p:custDataLst>
    <p:extLst>
      <p:ext uri="{BB962C8B-B14F-4D97-AF65-F5344CB8AC3E}">
        <p14:creationId xmlns:p14="http://schemas.microsoft.com/office/powerpoint/2010/main" val="18419468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DC14EC-58AC-4689-AB39-886EDFAC9DA4}"/>
              </a:ext>
            </a:extLst>
          </p:cNvPr>
          <p:cNvSpPr>
            <a:spLocks noGrp="1"/>
          </p:cNvSpPr>
          <p:nvPr>
            <p:ph type="title"/>
          </p:nvPr>
        </p:nvSpPr>
        <p:spPr>
          <a:xfrm>
            <a:off x="42532" y="9809"/>
            <a:ext cx="8824705" cy="911392"/>
          </a:xfrm>
        </p:spPr>
        <p:txBody>
          <a:bodyPr>
            <a:noAutofit/>
          </a:bodyPr>
          <a:lstStyle/>
          <a:p>
            <a:r>
              <a:rPr lang="en-US" sz="3200" dirty="0">
                <a:solidFill>
                  <a:schemeClr val="tx1"/>
                </a:solidFill>
                <a:latin typeface="Arial Black" panose="020B0A04020102020204" pitchFamily="34" charset="0"/>
              </a:rPr>
              <a:t>Staffing List – </a:t>
            </a:r>
            <a:r>
              <a:rPr lang="en-US" sz="3200" dirty="0" smtClean="0">
                <a:solidFill>
                  <a:schemeClr val="tx1"/>
                </a:solidFill>
                <a:latin typeface="Arial Black" panose="020B0A04020102020204" pitchFamily="34" charset="0"/>
              </a:rPr>
              <a:t>Salary and FTE Updates</a:t>
            </a:r>
            <a:endParaRPr lang="en-US" sz="3200" dirty="0">
              <a:solidFill>
                <a:schemeClr val="tx1"/>
              </a:solidFill>
              <a:latin typeface="Arial Black" panose="020B0A04020102020204" pitchFamily="34" charset="0"/>
            </a:endParaRPr>
          </a:p>
        </p:txBody>
      </p:sp>
      <p:pic>
        <p:nvPicPr>
          <p:cNvPr id="4" name="Picture 3"/>
          <p:cNvPicPr>
            <a:picLocks noChangeAspect="1"/>
          </p:cNvPicPr>
          <p:nvPr/>
        </p:nvPicPr>
        <p:blipFill>
          <a:blip r:embed="rId4"/>
          <a:stretch>
            <a:fillRect/>
          </a:stretch>
        </p:blipFill>
        <p:spPr>
          <a:xfrm>
            <a:off x="280381" y="2856158"/>
            <a:ext cx="8505411" cy="1780952"/>
          </a:xfrm>
          <a:prstGeom prst="rect">
            <a:avLst/>
          </a:prstGeom>
          <a:ln>
            <a:solidFill>
              <a:schemeClr val="tx1">
                <a:lumMod val="75000"/>
                <a:lumOff val="25000"/>
              </a:schemeClr>
            </a:solidFill>
          </a:ln>
        </p:spPr>
      </p:pic>
      <p:sp>
        <p:nvSpPr>
          <p:cNvPr id="5" name="TextBox 4"/>
          <p:cNvSpPr txBox="1"/>
          <p:nvPr/>
        </p:nvSpPr>
        <p:spPr>
          <a:xfrm>
            <a:off x="280382" y="1288515"/>
            <a:ext cx="8505411" cy="1200329"/>
          </a:xfrm>
          <a:prstGeom prst="rect">
            <a:avLst/>
          </a:prstGeom>
          <a:noFill/>
        </p:spPr>
        <p:txBody>
          <a:bodyPr wrap="square" rtlCol="0">
            <a:spAutoFit/>
          </a:bodyPr>
          <a:lstStyle/>
          <a:p>
            <a:r>
              <a:rPr lang="en-US" sz="2400" dirty="0" smtClean="0"/>
              <a:t>In UCPath, updates to Salary and FTE for filled positions are done in PayPath. While updates to vacant positions are done in Position Control Request.</a:t>
            </a:r>
            <a:endParaRPr lang="en-US" sz="2400" dirty="0"/>
          </a:p>
        </p:txBody>
      </p:sp>
      <p:sp>
        <p:nvSpPr>
          <p:cNvPr id="8" name="TextBox 7"/>
          <p:cNvSpPr txBox="1"/>
          <p:nvPr/>
        </p:nvSpPr>
        <p:spPr>
          <a:xfrm>
            <a:off x="2767106" y="4705010"/>
            <a:ext cx="3312826"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PayPath Actions page in UCPath</a:t>
            </a:r>
            <a:endParaRPr lang="en-US" sz="1200" b="1"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39609393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53" y="94663"/>
            <a:ext cx="8125935" cy="623163"/>
          </a:xfrm>
        </p:spPr>
        <p:txBody>
          <a:bodyPr>
            <a:noAutofit/>
          </a:bodyPr>
          <a:lstStyle/>
          <a:p>
            <a:r>
              <a:rPr lang="en-US" sz="3400" dirty="0">
                <a:solidFill>
                  <a:schemeClr val="tx1"/>
                </a:solidFill>
                <a:latin typeface="Arial Black" panose="020B0A04020102020204" pitchFamily="34" charset="0"/>
              </a:rPr>
              <a:t>Staffing List - Budget </a:t>
            </a:r>
            <a:r>
              <a:rPr lang="en-US" sz="3400" dirty="0" smtClean="0">
                <a:solidFill>
                  <a:schemeClr val="tx1"/>
                </a:solidFill>
                <a:latin typeface="Arial Black" panose="020B0A04020102020204" pitchFamily="34" charset="0"/>
              </a:rPr>
              <a:t>Distribution</a:t>
            </a:r>
            <a:endParaRPr lang="en-US" sz="3400"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22332" y="1064524"/>
            <a:ext cx="9002397" cy="1775953"/>
          </a:xfrm>
        </p:spPr>
        <p:txBody>
          <a:bodyPr>
            <a:normAutofit/>
          </a:bodyPr>
          <a:lstStyle/>
          <a:p>
            <a:r>
              <a:rPr lang="en-US" sz="2000" dirty="0"/>
              <a:t>If it is determined that the budget in UCPath is not correct, then update the budget distribution page </a:t>
            </a:r>
            <a:r>
              <a:rPr lang="en-US" sz="2000" dirty="0" smtClean="0"/>
              <a:t>using the </a:t>
            </a:r>
            <a:r>
              <a:rPr lang="en-US" sz="2000" b="1" dirty="0" smtClean="0"/>
              <a:t>Adjustment Amount </a:t>
            </a:r>
            <a:r>
              <a:rPr lang="en-US" sz="2000" dirty="0" smtClean="0"/>
              <a:t>field. </a:t>
            </a:r>
          </a:p>
          <a:p>
            <a:pPr lvl="1"/>
            <a:r>
              <a:rPr lang="en-US" sz="1800" dirty="0" smtClean="0"/>
              <a:t>The new budget will be reflected on the Staffing List on the next payroll update.</a:t>
            </a:r>
            <a:endParaRPr lang="en-US" sz="1800" dirty="0"/>
          </a:p>
          <a:p>
            <a:r>
              <a:rPr lang="en-US" sz="2000" dirty="0"/>
              <a:t>Only those budget distribution lines that have the STF flag checked on the Budget Distribution page will appear on the Staffing List</a:t>
            </a:r>
            <a:r>
              <a:rPr lang="en-US" sz="2000" dirty="0" smtClean="0"/>
              <a:t>.</a:t>
            </a:r>
            <a:endParaRPr lang="en-US" sz="2000" dirty="0"/>
          </a:p>
        </p:txBody>
      </p:sp>
      <p:pic>
        <p:nvPicPr>
          <p:cNvPr id="8" name="Picture 7"/>
          <p:cNvPicPr>
            <a:picLocks noChangeAspect="1"/>
          </p:cNvPicPr>
          <p:nvPr/>
        </p:nvPicPr>
        <p:blipFill>
          <a:blip r:embed="rId4">
            <a:extLst/>
          </a:blip>
          <a:stretch>
            <a:fillRect/>
          </a:stretch>
        </p:blipFill>
        <p:spPr>
          <a:xfrm>
            <a:off x="431136" y="2774207"/>
            <a:ext cx="8109744" cy="3543912"/>
          </a:xfrm>
          <a:prstGeom prst="rect">
            <a:avLst/>
          </a:prstGeom>
        </p:spPr>
      </p:pic>
      <p:sp>
        <p:nvSpPr>
          <p:cNvPr id="9" name="Line Callout 1 12"/>
          <p:cNvSpPr/>
          <p:nvPr/>
        </p:nvSpPr>
        <p:spPr>
          <a:xfrm flipH="1">
            <a:off x="6636928" y="4317558"/>
            <a:ext cx="1576769" cy="691937"/>
          </a:xfrm>
          <a:prstGeom prst="borderCallout1">
            <a:avLst>
              <a:gd name="adj1" fmla="val 101256"/>
              <a:gd name="adj2" fmla="val 52441"/>
              <a:gd name="adj3" fmla="val 217754"/>
              <a:gd name="adj4" fmla="val 52941"/>
            </a:avLst>
          </a:prstGeom>
          <a:solidFill>
            <a:srgbClr val="FFFF00"/>
          </a:solidFill>
          <a:ln w="25400" cap="sq" cmpd="sng" algn="ctr">
            <a:solidFill>
              <a:srgbClr val="1D579B"/>
            </a:solidFill>
            <a:prstDash val="solid"/>
            <a:tailEnd type="triangle" w="lg" len="lg"/>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r>
              <a:rPr lang="en-US" sz="1200" b="1" kern="0" dirty="0">
                <a:solidFill>
                  <a:srgbClr val="000000"/>
                </a:solidFill>
                <a:latin typeface="Arial" panose="020B0604020202020204" pitchFamily="34" charset="0"/>
                <a:ea typeface="Times New Roman"/>
                <a:cs typeface="Arial" panose="020B0604020202020204" pitchFamily="34" charset="0"/>
              </a:rPr>
              <a:t>STF Flag </a:t>
            </a:r>
            <a:r>
              <a:rPr lang="en-US" sz="1200" kern="0" dirty="0">
                <a:solidFill>
                  <a:srgbClr val="000000"/>
                </a:solidFill>
                <a:latin typeface="Arial" panose="020B0604020202020204" pitchFamily="34" charset="0"/>
                <a:ea typeface="Times New Roman"/>
                <a:cs typeface="Arial" panose="020B0604020202020204" pitchFamily="34" charset="0"/>
              </a:rPr>
              <a:t>appears on the far right of the page</a:t>
            </a:r>
          </a:p>
        </p:txBody>
      </p:sp>
      <p:sp>
        <p:nvSpPr>
          <p:cNvPr id="4" name="Rectangle 3"/>
          <p:cNvSpPr/>
          <p:nvPr/>
        </p:nvSpPr>
        <p:spPr>
          <a:xfrm>
            <a:off x="2584174" y="5009495"/>
            <a:ext cx="1781092" cy="15090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111900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A95CB6-D74F-4678-A0A1-7CBA91E22153}"/>
              </a:ext>
            </a:extLst>
          </p:cNvPr>
          <p:cNvSpPr>
            <a:spLocks noGrp="1"/>
          </p:cNvSpPr>
          <p:nvPr>
            <p:ph type="title"/>
          </p:nvPr>
        </p:nvSpPr>
        <p:spPr>
          <a:xfrm>
            <a:off x="192169" y="137521"/>
            <a:ext cx="8125935" cy="623163"/>
          </a:xfrm>
        </p:spPr>
        <p:txBody>
          <a:bodyPr>
            <a:normAutofit fontScale="90000"/>
          </a:bodyPr>
          <a:lstStyle/>
          <a:p>
            <a:r>
              <a:rPr lang="en-US" dirty="0">
                <a:solidFill>
                  <a:schemeClr val="tx1"/>
                </a:solidFill>
                <a:latin typeface="Arial Black" panose="020B0A04020102020204" pitchFamily="34" charset="0"/>
              </a:rPr>
              <a:t>Staffing List – Summary </a:t>
            </a:r>
          </a:p>
        </p:txBody>
      </p:sp>
      <p:sp>
        <p:nvSpPr>
          <p:cNvPr id="2" name="Content Placeholder 1">
            <a:extLst>
              <a:ext uri="{FF2B5EF4-FFF2-40B4-BE49-F238E27FC236}">
                <a16:creationId xmlns:a16="http://schemas.microsoft.com/office/drawing/2014/main" id="{E1D8F179-B7C9-4EC0-80ED-9D8CBAD0369B}"/>
              </a:ext>
            </a:extLst>
          </p:cNvPr>
          <p:cNvSpPr>
            <a:spLocks noGrp="1"/>
          </p:cNvSpPr>
          <p:nvPr>
            <p:ph idx="1"/>
          </p:nvPr>
        </p:nvSpPr>
        <p:spPr>
          <a:xfrm>
            <a:off x="168345" y="1072356"/>
            <a:ext cx="8869329" cy="2308797"/>
          </a:xfrm>
        </p:spPr>
        <p:txBody>
          <a:bodyPr>
            <a:normAutofit/>
          </a:bodyPr>
          <a:lstStyle/>
          <a:p>
            <a:r>
              <a:rPr lang="en-US" sz="2800" dirty="0" smtClean="0"/>
              <a:t>This shows at a high level how data flows. </a:t>
            </a:r>
            <a:endParaRPr lang="en-US" sz="2800" dirty="0"/>
          </a:p>
          <a:p>
            <a:pPr>
              <a:spcBef>
                <a:spcPts val="1200"/>
              </a:spcBef>
            </a:pPr>
            <a:r>
              <a:rPr lang="en-US" sz="2800" dirty="0"/>
              <a:t>Departments will use the Staffing List reports to identify out-of-balance </a:t>
            </a:r>
            <a:r>
              <a:rPr lang="en-US" sz="2800" dirty="0" smtClean="0"/>
              <a:t>situations</a:t>
            </a:r>
            <a:r>
              <a:rPr lang="en-US" sz="2800" dirty="0"/>
              <a:t>.</a:t>
            </a:r>
          </a:p>
        </p:txBody>
      </p:sp>
      <p:grpSp>
        <p:nvGrpSpPr>
          <p:cNvPr id="14" name="Group 13">
            <a:extLst>
              <a:ext uri="{FF2B5EF4-FFF2-40B4-BE49-F238E27FC236}">
                <a16:creationId xmlns:a16="http://schemas.microsoft.com/office/drawing/2014/main" id="{DA0A6276-3FD3-4B0C-9CE3-EA88C002DB28}"/>
              </a:ext>
            </a:extLst>
          </p:cNvPr>
          <p:cNvGrpSpPr/>
          <p:nvPr/>
        </p:nvGrpSpPr>
        <p:grpSpPr>
          <a:xfrm>
            <a:off x="1380690" y="3705456"/>
            <a:ext cx="6219952" cy="1358981"/>
            <a:chOff x="2466521" y="3683251"/>
            <a:chExt cx="4533900" cy="990600"/>
          </a:xfrm>
        </p:grpSpPr>
        <p:cxnSp>
          <p:nvCxnSpPr>
            <p:cNvPr id="15" name="Straight Arrow Connector 14">
              <a:extLst>
                <a:ext uri="{FF2B5EF4-FFF2-40B4-BE49-F238E27FC236}">
                  <a16:creationId xmlns:a16="http://schemas.microsoft.com/office/drawing/2014/main" id="{270DB04B-1AD0-4EAB-8900-02FB41278003}"/>
                </a:ext>
              </a:extLst>
            </p:cNvPr>
            <p:cNvCxnSpPr>
              <a:stCxn id="16" idx="3"/>
              <a:endCxn id="27" idx="1"/>
            </p:cNvCxnSpPr>
            <p:nvPr/>
          </p:nvCxnSpPr>
          <p:spPr>
            <a:xfrm>
              <a:off x="3761921" y="4178551"/>
              <a:ext cx="323850" cy="0"/>
            </a:xfrm>
            <a:prstGeom prst="straightConnector1">
              <a:avLst/>
            </a:prstGeom>
            <a:noFill/>
            <a:ln w="57150" cap="flat" cmpd="sng" algn="ctr">
              <a:solidFill>
                <a:srgbClr val="FFFFFF">
                  <a:lumMod val="75000"/>
                </a:srgbClr>
              </a:solidFill>
              <a:prstDash val="solid"/>
              <a:headEnd type="none"/>
              <a:tailEnd type="triangle"/>
            </a:ln>
            <a:effectLst/>
          </p:spPr>
        </p:cxnSp>
        <p:sp>
          <p:nvSpPr>
            <p:cNvPr id="16" name="Rectangle 15">
              <a:extLst>
                <a:ext uri="{FF2B5EF4-FFF2-40B4-BE49-F238E27FC236}">
                  <a16:creationId xmlns:a16="http://schemas.microsoft.com/office/drawing/2014/main" id="{D74E373D-BED3-4D86-8916-DD92F2C796E8}"/>
                </a:ext>
              </a:extLst>
            </p:cNvPr>
            <p:cNvSpPr/>
            <p:nvPr/>
          </p:nvSpPr>
          <p:spPr>
            <a:xfrm>
              <a:off x="2466521" y="3683251"/>
              <a:ext cx="1295400" cy="990600"/>
            </a:xfrm>
            <a:prstGeom prst="rect">
              <a:avLst/>
            </a:prstGeom>
            <a:solidFill>
              <a:srgbClr val="5E9ED6"/>
            </a:solidFill>
            <a:ln w="10795" cap="flat" cmpd="sng" algn="ctr">
              <a:noFill/>
              <a:prstDash val="solid"/>
            </a:ln>
            <a:effectLst/>
          </p:spPr>
          <p:txBody>
            <a:bodyPr rtlCol="0" anchor="ctr"/>
            <a:lstStyle/>
            <a:p>
              <a:pPr algn="ctr">
                <a:defRPr/>
              </a:pPr>
              <a:r>
                <a:rPr lang="en-US" kern="0" dirty="0">
                  <a:solidFill>
                    <a:schemeClr val="bg1"/>
                  </a:solidFill>
                  <a:latin typeface="+mj-lt"/>
                </a:rPr>
                <a:t>UCPath</a:t>
              </a:r>
            </a:p>
          </p:txBody>
        </p:sp>
        <p:sp>
          <p:nvSpPr>
            <p:cNvPr id="27" name="Rectangle 26">
              <a:extLst>
                <a:ext uri="{FF2B5EF4-FFF2-40B4-BE49-F238E27FC236}">
                  <a16:creationId xmlns:a16="http://schemas.microsoft.com/office/drawing/2014/main" id="{09858353-9A31-4236-8D4E-E96224EF331E}"/>
                </a:ext>
              </a:extLst>
            </p:cNvPr>
            <p:cNvSpPr/>
            <p:nvPr/>
          </p:nvSpPr>
          <p:spPr>
            <a:xfrm>
              <a:off x="4085771" y="3683251"/>
              <a:ext cx="1295400" cy="990600"/>
            </a:xfrm>
            <a:prstGeom prst="rect">
              <a:avLst/>
            </a:prstGeom>
            <a:solidFill>
              <a:srgbClr val="FCE46D"/>
            </a:solidFill>
            <a:ln w="10795" cap="flat" cmpd="sng" algn="ctr">
              <a:noFill/>
              <a:prstDash val="solid"/>
            </a:ln>
            <a:effectLst/>
          </p:spPr>
          <p:txBody>
            <a:bodyPr rtlCol="0" anchor="ctr"/>
            <a:lstStyle/>
            <a:p>
              <a:pPr algn="ctr">
                <a:defRPr/>
              </a:pPr>
              <a:r>
                <a:rPr lang="en-US" kern="0" dirty="0">
                  <a:solidFill>
                    <a:srgbClr val="1F4B87"/>
                  </a:solidFill>
                  <a:latin typeface="+mj-lt"/>
                </a:rPr>
                <a:t>KBM</a:t>
              </a:r>
            </a:p>
          </p:txBody>
        </p:sp>
        <p:sp>
          <p:nvSpPr>
            <p:cNvPr id="28" name="Rectangle 27">
              <a:extLst>
                <a:ext uri="{FF2B5EF4-FFF2-40B4-BE49-F238E27FC236}">
                  <a16:creationId xmlns:a16="http://schemas.microsoft.com/office/drawing/2014/main" id="{05EBAE25-F6DC-41C8-B8B0-1CBE8C0688EC}"/>
                </a:ext>
              </a:extLst>
            </p:cNvPr>
            <p:cNvSpPr/>
            <p:nvPr/>
          </p:nvSpPr>
          <p:spPr>
            <a:xfrm>
              <a:off x="5705021" y="3683251"/>
              <a:ext cx="1295400" cy="990600"/>
            </a:xfrm>
            <a:prstGeom prst="rect">
              <a:avLst/>
            </a:prstGeom>
            <a:solidFill>
              <a:srgbClr val="1F4B87"/>
            </a:solidFill>
            <a:ln w="10795" cap="flat" cmpd="sng" algn="ctr">
              <a:noFill/>
              <a:prstDash val="solid"/>
            </a:ln>
            <a:effectLst/>
          </p:spPr>
          <p:txBody>
            <a:bodyPr rtlCol="0" anchor="ctr"/>
            <a:lstStyle/>
            <a:p>
              <a:pPr algn="ctr">
                <a:defRPr/>
              </a:pPr>
              <a:r>
                <a:rPr lang="en-US" kern="0" dirty="0">
                  <a:solidFill>
                    <a:srgbClr val="FFFFFF"/>
                  </a:solidFill>
                  <a:latin typeface="+mj-lt"/>
                </a:rPr>
                <a:t>Staffing List</a:t>
              </a:r>
            </a:p>
          </p:txBody>
        </p:sp>
        <p:cxnSp>
          <p:nvCxnSpPr>
            <p:cNvPr id="29" name="Elbow Connector 24">
              <a:extLst>
                <a:ext uri="{FF2B5EF4-FFF2-40B4-BE49-F238E27FC236}">
                  <a16:creationId xmlns:a16="http://schemas.microsoft.com/office/drawing/2014/main" id="{CDA2FAD3-B2A3-42A4-AA72-81DF2ACE9366}"/>
                </a:ext>
              </a:extLst>
            </p:cNvPr>
            <p:cNvCxnSpPr>
              <a:stCxn id="27" idx="3"/>
              <a:endCxn id="28" idx="1"/>
            </p:cNvCxnSpPr>
            <p:nvPr/>
          </p:nvCxnSpPr>
          <p:spPr>
            <a:xfrm>
              <a:off x="5381171" y="4178551"/>
              <a:ext cx="323850" cy="0"/>
            </a:xfrm>
            <a:prstGeom prst="straightConnector1">
              <a:avLst/>
            </a:prstGeom>
            <a:noFill/>
            <a:ln w="57150" cap="flat" cmpd="sng" algn="ctr">
              <a:solidFill>
                <a:srgbClr val="FFFFFF">
                  <a:lumMod val="75000"/>
                </a:srgbClr>
              </a:solidFill>
              <a:prstDash val="solid"/>
              <a:headEnd type="none"/>
              <a:tailEnd type="triangle"/>
            </a:ln>
            <a:effectLst/>
          </p:spPr>
        </p:cxnSp>
      </p:grpSp>
    </p:spTree>
    <p:custDataLst>
      <p:tags r:id="rId1"/>
    </p:custDataLst>
    <p:extLst>
      <p:ext uri="{BB962C8B-B14F-4D97-AF65-F5344CB8AC3E}">
        <p14:creationId xmlns:p14="http://schemas.microsoft.com/office/powerpoint/2010/main" val="3863920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Agenda</a:t>
            </a:r>
          </a:p>
        </p:txBody>
      </p:sp>
      <p:graphicFrame>
        <p:nvGraphicFramePr>
          <p:cNvPr id="8" name="Diagram 7"/>
          <p:cNvGraphicFramePr/>
          <p:nvPr>
            <p:extLst/>
          </p:nvPr>
        </p:nvGraphicFramePr>
        <p:xfrm>
          <a:off x="1051234" y="177943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 name="Snip Diagonal Corner Rectangle 32"/>
          <p:cNvSpPr/>
          <p:nvPr/>
        </p:nvSpPr>
        <p:spPr>
          <a:xfrm>
            <a:off x="1446839" y="1412210"/>
            <a:ext cx="5637773" cy="400110"/>
          </a:xfrm>
          <a:prstGeom prst="snip2Diag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Lesson</a:t>
            </a:r>
            <a:endParaRPr lang="en-US" sz="2000" b="1" dirty="0"/>
          </a:p>
        </p:txBody>
      </p:sp>
    </p:spTree>
    <p:custDataLst>
      <p:tags r:id="rId1"/>
    </p:custDataLst>
    <p:extLst>
      <p:ext uri="{BB962C8B-B14F-4D97-AF65-F5344CB8AC3E}">
        <p14:creationId xmlns:p14="http://schemas.microsoft.com/office/powerpoint/2010/main" val="1368572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57" y="148769"/>
            <a:ext cx="8928243" cy="749808"/>
          </a:xfrm>
        </p:spPr>
        <p:txBody>
          <a:bodyPr>
            <a:normAutofit fontScale="90000"/>
          </a:bodyPr>
          <a:lstStyle/>
          <a:p>
            <a:r>
              <a:rPr lang="en-US" dirty="0" smtClean="0"/>
              <a:t>Who To Contact in Budget Office</a:t>
            </a:r>
            <a:endParaRPr lang="en-US" dirty="0"/>
          </a:p>
        </p:txBody>
      </p:sp>
      <p:sp>
        <p:nvSpPr>
          <p:cNvPr id="5" name="TextBox 4"/>
          <p:cNvSpPr txBox="1"/>
          <p:nvPr/>
        </p:nvSpPr>
        <p:spPr>
          <a:xfrm>
            <a:off x="307366" y="2255125"/>
            <a:ext cx="8126859" cy="830997"/>
          </a:xfrm>
          <a:prstGeom prst="rect">
            <a:avLst/>
          </a:prstGeom>
          <a:noFill/>
        </p:spPr>
        <p:txBody>
          <a:bodyPr wrap="square" rtlCol="0">
            <a:spAutoFit/>
          </a:bodyPr>
          <a:lstStyle/>
          <a:p>
            <a:r>
              <a:rPr lang="en-US" sz="2400" dirty="0" smtClean="0"/>
              <a:t>Permanently Budgeted Staff Positions</a:t>
            </a:r>
          </a:p>
          <a:p>
            <a:pPr marL="342900" indent="-342900">
              <a:buFont typeface="Arial" panose="020B0604020202020204" pitchFamily="34" charset="0"/>
              <a:buChar char="•"/>
            </a:pPr>
            <a:r>
              <a:rPr lang="en-US" sz="2400" dirty="0" smtClean="0">
                <a:solidFill>
                  <a:srgbClr val="0070C0"/>
                </a:solidFill>
              </a:rPr>
              <a:t>Sang Le Ta – slta@uci.edu</a:t>
            </a:r>
            <a:endParaRPr lang="en-US" sz="2400" dirty="0">
              <a:solidFill>
                <a:srgbClr val="0070C0"/>
              </a:solidFill>
            </a:endParaRPr>
          </a:p>
        </p:txBody>
      </p:sp>
      <p:sp>
        <p:nvSpPr>
          <p:cNvPr id="6" name="TextBox 5"/>
          <p:cNvSpPr txBox="1"/>
          <p:nvPr/>
        </p:nvSpPr>
        <p:spPr>
          <a:xfrm>
            <a:off x="307366" y="1249193"/>
            <a:ext cx="8477036" cy="830997"/>
          </a:xfrm>
          <a:prstGeom prst="rect">
            <a:avLst/>
          </a:prstGeom>
          <a:noFill/>
        </p:spPr>
        <p:txBody>
          <a:bodyPr wrap="square" rtlCol="0">
            <a:spAutoFit/>
          </a:bodyPr>
          <a:lstStyle/>
          <a:p>
            <a:r>
              <a:rPr lang="en-US" sz="2400" dirty="0" smtClean="0"/>
              <a:t>Permanently Budgeted Academic Senate Faculty Positions</a:t>
            </a:r>
          </a:p>
          <a:p>
            <a:pPr marL="342900" indent="-342900">
              <a:buFont typeface="Arial" panose="020B0604020202020204" pitchFamily="34" charset="0"/>
              <a:buChar char="•"/>
            </a:pPr>
            <a:r>
              <a:rPr lang="en-US" sz="2400" dirty="0">
                <a:solidFill>
                  <a:srgbClr val="0070C0"/>
                </a:solidFill>
              </a:rPr>
              <a:t>Romain Fravien - rfravien@uci.edu</a:t>
            </a:r>
          </a:p>
        </p:txBody>
      </p:sp>
      <p:pic>
        <p:nvPicPr>
          <p:cNvPr id="7" name="Picture 6" descr="Keyboard | Free Stock Photo | Red F1 help key on a keyboard | # 92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5504" y="3261057"/>
            <a:ext cx="4208860" cy="2802978"/>
          </a:xfrm>
          <a:prstGeom prst="rect">
            <a:avLst/>
          </a:prstGeom>
        </p:spPr>
      </p:pic>
    </p:spTree>
    <p:custDataLst>
      <p:tags r:id="rId1"/>
    </p:custDataLst>
    <p:extLst>
      <p:ext uri="{BB962C8B-B14F-4D97-AF65-F5344CB8AC3E}">
        <p14:creationId xmlns:p14="http://schemas.microsoft.com/office/powerpoint/2010/main" val="36513344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8794" y="1230857"/>
            <a:ext cx="8319175" cy="3771900"/>
          </a:xfrm>
        </p:spPr>
        <p:txBody>
          <a:bodyPr>
            <a:noAutofit/>
          </a:bodyPr>
          <a:lstStyle/>
          <a:p>
            <a:pPr marL="0" indent="0">
              <a:buNone/>
            </a:pPr>
            <a:r>
              <a:rPr lang="en-US" b="1" dirty="0"/>
              <a:t>Having completed this course, you should be able to:</a:t>
            </a:r>
          </a:p>
          <a:p>
            <a:pPr>
              <a:lnSpc>
                <a:spcPct val="150000"/>
              </a:lnSpc>
            </a:pPr>
            <a:r>
              <a:rPr lang="en-US" sz="2800" dirty="0"/>
              <a:t>Describe the budget distribution process.</a:t>
            </a:r>
          </a:p>
          <a:p>
            <a:pPr>
              <a:lnSpc>
                <a:spcPct val="150000"/>
              </a:lnSpc>
            </a:pPr>
            <a:r>
              <a:rPr lang="en-US" sz="2800" dirty="0"/>
              <a:t>Enter budget distribution data.</a:t>
            </a:r>
          </a:p>
          <a:p>
            <a:pPr>
              <a:lnSpc>
                <a:spcPct val="150000"/>
              </a:lnSpc>
            </a:pPr>
            <a:r>
              <a:rPr lang="en-US" sz="2800" dirty="0"/>
              <a:t>Update budget distribution data.</a:t>
            </a:r>
          </a:p>
          <a:p>
            <a:pPr>
              <a:lnSpc>
                <a:spcPct val="150000"/>
              </a:lnSpc>
            </a:pPr>
            <a:r>
              <a:rPr lang="en-US" sz="2800" dirty="0"/>
              <a:t>Understand and validate the staffing list.</a:t>
            </a:r>
          </a:p>
        </p:txBody>
      </p:sp>
      <p:sp>
        <p:nvSpPr>
          <p:cNvPr id="3" name="Title 2"/>
          <p:cNvSpPr>
            <a:spLocks noGrp="1"/>
          </p:cNvSpPr>
          <p:nvPr>
            <p:ph type="title"/>
          </p:nvPr>
        </p:nvSpPr>
        <p:spPr>
          <a:xfrm>
            <a:off x="342295" y="98923"/>
            <a:ext cx="8125935" cy="623163"/>
          </a:xfrm>
        </p:spPr>
        <p:txBody>
          <a:bodyPr>
            <a:normAutofit fontScale="90000"/>
          </a:bodyPr>
          <a:lstStyle/>
          <a:p>
            <a:r>
              <a:rPr lang="en-US" dirty="0">
                <a:solidFill>
                  <a:schemeClr val="tx1"/>
                </a:solidFill>
                <a:latin typeface="Arial Black" panose="020B0A04020102020204" pitchFamily="34" charset="0"/>
              </a:rPr>
              <a:t>Course </a:t>
            </a:r>
            <a:r>
              <a:rPr lang="en-US" dirty="0" smtClean="0">
                <a:solidFill>
                  <a:schemeClr val="tx1"/>
                </a:solidFill>
                <a:latin typeface="Arial Black" panose="020B0A04020102020204" pitchFamily="34" charset="0"/>
              </a:rPr>
              <a:t>Objectives Review</a:t>
            </a:r>
            <a:endParaRPr lang="en-US" dirty="0">
              <a:solidFill>
                <a:schemeClr val="tx1"/>
              </a:solidFill>
              <a:latin typeface="Arial Black" panose="020B0A040201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1378" y="379186"/>
            <a:ext cx="685800" cy="6858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47826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Reference Material for Review</a:t>
            </a:r>
          </a:p>
        </p:txBody>
      </p:sp>
      <p:sp>
        <p:nvSpPr>
          <p:cNvPr id="4" name="Slide Number Placeholder 3"/>
          <p:cNvSpPr>
            <a:spLocks noGrp="1"/>
          </p:cNvSpPr>
          <p:nvPr>
            <p:ph type="sldNum" sz="quarter" idx="4294967295"/>
          </p:nvPr>
        </p:nvSpPr>
        <p:spPr/>
        <p:txBody>
          <a:bodyPr/>
          <a:lstStyle/>
          <a:p>
            <a:endParaRPr lang="en-US" dirty="0"/>
          </a:p>
        </p:txBody>
      </p:sp>
      <p:pic>
        <p:nvPicPr>
          <p:cNvPr id="5" name="Picture 4"/>
          <p:cNvPicPr>
            <a:picLocks noChangeAspect="1"/>
          </p:cNvPicPr>
          <p:nvPr/>
        </p:nvPicPr>
        <p:blipFill rotWithShape="1">
          <a:blip r:embed="rId3"/>
          <a:srcRect l="-1" t="11846" r="580"/>
          <a:stretch/>
        </p:blipFill>
        <p:spPr>
          <a:xfrm>
            <a:off x="3174273" y="1214845"/>
            <a:ext cx="5823955" cy="4611189"/>
          </a:xfrm>
          <a:prstGeom prst="rect">
            <a:avLst/>
          </a:prstGeom>
          <a:ln>
            <a:solidFill>
              <a:srgbClr val="243F60"/>
            </a:solidFill>
          </a:ln>
          <a:effectLst>
            <a:outerShdw blurRad="50800" dist="38100" dir="2700000" algn="tl" rotWithShape="0">
              <a:prstClr val="black">
                <a:alpha val="40000"/>
              </a:prstClr>
            </a:outerShdw>
          </a:effectLst>
        </p:spPr>
      </p:pic>
      <p:sp>
        <p:nvSpPr>
          <p:cNvPr id="6" name="Rectangle 5"/>
          <p:cNvSpPr/>
          <p:nvPr/>
        </p:nvSpPr>
        <p:spPr>
          <a:xfrm>
            <a:off x="222067" y="1233584"/>
            <a:ext cx="2952206" cy="2677656"/>
          </a:xfrm>
          <a:prstGeom prst="rect">
            <a:avLst/>
          </a:prstGeom>
        </p:spPr>
        <p:txBody>
          <a:bodyPr wrap="square">
            <a:spAutoFit/>
          </a:bodyPr>
          <a:lstStyle/>
          <a:p>
            <a:pPr lvl="0">
              <a:buClr>
                <a:schemeClr val="dk1"/>
              </a:buClr>
              <a:buSzPts val="2800"/>
            </a:pPr>
            <a:r>
              <a:rPr lang="en-US" sz="2400" dirty="0"/>
              <a:t>The </a:t>
            </a:r>
            <a:r>
              <a:rPr lang="en-US" sz="2400" b="1" u="sng" dirty="0">
                <a:solidFill>
                  <a:schemeClr val="hlink"/>
                </a:solidFill>
                <a:hlinkClick r:id="rId4"/>
              </a:rPr>
              <a:t>UCPath Help</a:t>
            </a:r>
            <a:r>
              <a:rPr lang="en-US" sz="2400" b="1" dirty="0"/>
              <a:t> </a:t>
            </a:r>
            <a:r>
              <a:rPr lang="en-US" sz="2400" dirty="0"/>
              <a:t>site is your first level of support. Search for conceptual content, job aids or step-by-step instructions for UCPath tasks</a:t>
            </a:r>
            <a:r>
              <a:rPr lang="en-US" dirty="0"/>
              <a:t>.</a:t>
            </a:r>
          </a:p>
        </p:txBody>
      </p:sp>
    </p:spTree>
    <p:custDataLst>
      <p:tags r:id="rId1"/>
    </p:custDataLst>
    <p:extLst>
      <p:ext uri="{BB962C8B-B14F-4D97-AF65-F5344CB8AC3E}">
        <p14:creationId xmlns:p14="http://schemas.microsoft.com/office/powerpoint/2010/main" val="33651932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114"/>
          <p:cNvSpPr txBox="1">
            <a:spLocks noGrp="1"/>
          </p:cNvSpPr>
          <p:nvPr>
            <p:ph type="body" idx="1"/>
          </p:nvPr>
        </p:nvSpPr>
        <p:spPr>
          <a:xfrm>
            <a:off x="0" y="1134375"/>
            <a:ext cx="8951495" cy="474465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dirty="0"/>
              <a:t>The </a:t>
            </a:r>
            <a:r>
              <a:rPr lang="en-US" sz="2800" b="1" u="sng" dirty="0">
                <a:solidFill>
                  <a:schemeClr val="hlink"/>
                </a:solidFill>
                <a:hlinkClick r:id="rId4"/>
              </a:rPr>
              <a:t>UCPath Help</a:t>
            </a:r>
            <a:r>
              <a:rPr lang="en-US" sz="2800" b="1" dirty="0"/>
              <a:t> </a:t>
            </a:r>
            <a:r>
              <a:rPr lang="en-US" sz="2800" dirty="0"/>
              <a:t>site is your first level of support. Search for conceptual content, job aids or step-by-step instructions for UCPath tasks.</a:t>
            </a:r>
            <a:endParaRPr dirty="0"/>
          </a:p>
          <a:p>
            <a:pPr marL="742950" lvl="1" indent="-285750" algn="l" rtl="0">
              <a:spcBef>
                <a:spcPts val="1200"/>
              </a:spcBef>
              <a:spcAft>
                <a:spcPts val="0"/>
              </a:spcAft>
              <a:buClr>
                <a:schemeClr val="dk1"/>
              </a:buClr>
              <a:buSzPts val="2400"/>
              <a:buChar char="•"/>
            </a:pPr>
            <a:r>
              <a:rPr lang="en-US" sz="2400" dirty="0"/>
              <a:t>From the </a:t>
            </a:r>
            <a:r>
              <a:rPr lang="en-US" sz="2400" dirty="0" smtClean="0"/>
              <a:t>Transactional Users website, </a:t>
            </a:r>
            <a:r>
              <a:rPr lang="en-US" sz="2400" dirty="0"/>
              <a:t>expand the </a:t>
            </a:r>
            <a:r>
              <a:rPr lang="en-US" sz="2400" b="1" dirty="0" smtClean="0"/>
              <a:t>UPK Simulation </a:t>
            </a:r>
            <a:r>
              <a:rPr lang="en-US" sz="2400" dirty="0" smtClean="0"/>
              <a:t>section in the middle of page </a:t>
            </a:r>
            <a:r>
              <a:rPr lang="en-US" sz="2400" dirty="0"/>
              <a:t>and then click the </a:t>
            </a:r>
            <a:r>
              <a:rPr lang="en-US" sz="2400" b="1" dirty="0" smtClean="0"/>
              <a:t>“Location Users” </a:t>
            </a:r>
            <a:r>
              <a:rPr lang="en-US" sz="2400" dirty="0"/>
              <a:t>link to open the site. </a:t>
            </a:r>
            <a:r>
              <a:rPr lang="en-US" sz="2400" dirty="0" smtClean="0"/>
              <a:t>*</a:t>
            </a:r>
            <a:r>
              <a:rPr lang="en-US" sz="2000" i="1" dirty="0" smtClean="0"/>
              <a:t>An </a:t>
            </a:r>
            <a:r>
              <a:rPr lang="en-US" sz="2000" i="1" dirty="0"/>
              <a:t>Adobe PDF version is available for users with screen readers</a:t>
            </a:r>
            <a:r>
              <a:rPr lang="en-US" sz="2000" i="1" dirty="0" smtClean="0"/>
              <a:t>.</a:t>
            </a:r>
          </a:p>
          <a:p>
            <a:pPr marL="457200" lvl="1" indent="0" algn="l" rtl="0">
              <a:spcBef>
                <a:spcPts val="1200"/>
              </a:spcBef>
              <a:spcAft>
                <a:spcPts val="0"/>
              </a:spcAft>
              <a:buClr>
                <a:schemeClr val="dk1"/>
              </a:buClr>
              <a:buSzPts val="2400"/>
              <a:buNone/>
            </a:pPr>
            <a:endParaRPr lang="en-US" sz="2000" i="1" dirty="0" smtClean="0"/>
          </a:p>
          <a:p>
            <a:pPr marL="285750" indent="-285750">
              <a:spcBef>
                <a:spcPts val="1200"/>
              </a:spcBef>
              <a:buSzPts val="2400"/>
            </a:pPr>
            <a:r>
              <a:rPr lang="en-US" sz="2400" dirty="0" smtClean="0"/>
              <a:t>If you’re experiencing issues, or have questions about transactions, please contact the </a:t>
            </a:r>
            <a:r>
              <a:rPr lang="en-US" sz="2400" b="1" dirty="0" smtClean="0"/>
              <a:t>Employee Experience Center </a:t>
            </a:r>
            <a:r>
              <a:rPr lang="en-US" sz="2400" dirty="0" smtClean="0"/>
              <a:t>at (949) 825- 0500, or submit a ticket by visiting </a:t>
            </a:r>
            <a:r>
              <a:rPr lang="en-US" sz="2400" b="1" dirty="0" smtClean="0">
                <a:hlinkClick r:id="rId5" action="ppaction://hlinkfile"/>
              </a:rPr>
              <a:t>UCPath.UCI.Edu </a:t>
            </a:r>
            <a:endParaRPr sz="2400" b="1" dirty="0"/>
          </a:p>
        </p:txBody>
      </p:sp>
      <p:sp>
        <p:nvSpPr>
          <p:cNvPr id="1495" name="Google Shape;1495;p114"/>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Where to Get Help</a:t>
            </a:r>
            <a:endParaRPr/>
          </a:p>
        </p:txBody>
      </p:sp>
      <p:pic>
        <p:nvPicPr>
          <p:cNvPr id="1496" name="Google Shape;1496;p114"/>
          <p:cNvPicPr preferRelativeResize="0"/>
          <p:nvPr/>
        </p:nvPicPr>
        <p:blipFill rotWithShape="1">
          <a:blip r:embed="rId6">
            <a:alphaModFix/>
          </a:blip>
          <a:srcRect/>
          <a:stretch/>
        </p:blipFill>
        <p:spPr>
          <a:xfrm>
            <a:off x="7799832" y="283464"/>
            <a:ext cx="914400" cy="914400"/>
          </a:xfrm>
          <a:prstGeom prst="rect">
            <a:avLst/>
          </a:prstGeom>
          <a:noFill/>
          <a:ln>
            <a:noFill/>
          </a:ln>
        </p:spPr>
      </p:pic>
    </p:spTree>
    <p:custDataLst>
      <p:tags r:id="rId1"/>
    </p:custDataLst>
    <p:extLst>
      <p:ext uri="{BB962C8B-B14F-4D97-AF65-F5344CB8AC3E}">
        <p14:creationId xmlns:p14="http://schemas.microsoft.com/office/powerpoint/2010/main" val="35212335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2286" y="2893349"/>
            <a:ext cx="8366760" cy="960120"/>
          </a:xfrm>
        </p:spPr>
        <p:txBody>
          <a:bodyPr>
            <a:normAutofit/>
          </a:bodyPr>
          <a:lstStyle/>
          <a:p>
            <a:pPr algn="ctr"/>
            <a:r>
              <a:rPr lang="en-US" sz="4800" dirty="0"/>
              <a:t>Thank You!</a:t>
            </a:r>
          </a:p>
        </p:txBody>
      </p:sp>
      <p:sp>
        <p:nvSpPr>
          <p:cNvPr id="6" name="Title 2"/>
          <p:cNvSpPr txBox="1">
            <a:spLocks/>
          </p:cNvSpPr>
          <p:nvPr/>
        </p:nvSpPr>
        <p:spPr>
          <a:xfrm>
            <a:off x="459619" y="40224"/>
            <a:ext cx="8227181" cy="850911"/>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4000" b="1" kern="1200" baseline="0">
                <a:solidFill>
                  <a:srgbClr val="1E4386"/>
                </a:solidFill>
                <a:latin typeface="Arial" panose="020B0604020202020204" pitchFamily="34" charset="0"/>
                <a:ea typeface="Verdana" panose="020B0604030504040204" pitchFamily="34" charset="0"/>
                <a:cs typeface="Arial" panose="020B0604020202020204" pitchFamily="34" charset="0"/>
              </a:defRPr>
            </a:lvl1pPr>
          </a:lstStyle>
          <a:p>
            <a:r>
              <a:rPr lang="en-US" dirty="0">
                <a:solidFill>
                  <a:schemeClr val="tx1"/>
                </a:solidFill>
                <a:latin typeface="Arial Black" panose="020B0A04020102020204" pitchFamily="34" charset="0"/>
              </a:rPr>
              <a:t>Training End</a:t>
            </a:r>
          </a:p>
        </p:txBody>
      </p:sp>
    </p:spTree>
    <p:custDataLst>
      <p:tags r:id="rId1"/>
    </p:custDataLst>
    <p:extLst>
      <p:ext uri="{BB962C8B-B14F-4D97-AF65-F5344CB8AC3E}">
        <p14:creationId xmlns:p14="http://schemas.microsoft.com/office/powerpoint/2010/main" val="4740818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BREAK TIME</a:t>
            </a:r>
          </a:p>
        </p:txBody>
      </p:sp>
      <p:pic>
        <p:nvPicPr>
          <p:cNvPr id="5" name="Picture 4" descr="pho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44" y="1135273"/>
            <a:ext cx="8680480" cy="4387028"/>
          </a:xfrm>
          <a:prstGeom prst="rect">
            <a:avLst/>
          </a:prstGeom>
        </p:spPr>
      </p:pic>
      <p:sp>
        <p:nvSpPr>
          <p:cNvPr id="7" name="Rectangle 6"/>
          <p:cNvSpPr/>
          <p:nvPr/>
        </p:nvSpPr>
        <p:spPr>
          <a:xfrm>
            <a:off x="393192" y="130265"/>
            <a:ext cx="2013180" cy="769441"/>
          </a:xfrm>
          <a:prstGeom prst="rect">
            <a:avLst/>
          </a:prstGeom>
        </p:spPr>
        <p:txBody>
          <a:bodyPr wrap="none">
            <a:spAutoFit/>
          </a:bodyPr>
          <a:lstStyle/>
          <a:p>
            <a:r>
              <a:rPr lang="en-US" sz="4400" b="1" dirty="0">
                <a:latin typeface="Arial Black" panose="020B0A04020102020204" pitchFamily="34" charset="0"/>
              </a:rPr>
              <a:t>Break</a:t>
            </a:r>
          </a:p>
        </p:txBody>
      </p:sp>
    </p:spTree>
    <p:custDataLst>
      <p:tags r:id="rId1"/>
    </p:custDataLst>
    <p:extLst>
      <p:ext uri="{BB962C8B-B14F-4D97-AF65-F5344CB8AC3E}">
        <p14:creationId xmlns:p14="http://schemas.microsoft.com/office/powerpoint/2010/main" val="3422135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body" idx="1"/>
          </p:nvPr>
        </p:nvSpPr>
        <p:spPr>
          <a:xfrm>
            <a:off x="341195" y="1129278"/>
            <a:ext cx="8407022" cy="514869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D579B"/>
              </a:buClr>
              <a:buSzPts val="2800"/>
              <a:buFont typeface="Arial"/>
              <a:buChar char="•"/>
            </a:pPr>
            <a:r>
              <a:rPr lang="en-US" sz="2600" dirty="0" smtClean="0"/>
              <a:t>Budget Distribution is entered </a:t>
            </a:r>
            <a:r>
              <a:rPr lang="en-US" sz="2600" dirty="0" smtClean="0"/>
              <a:t>by Position and Department, like Funding</a:t>
            </a:r>
            <a:r>
              <a:rPr lang="en-US" sz="2600" dirty="0" smtClean="0"/>
              <a:t>.</a:t>
            </a:r>
            <a:endParaRPr sz="2600" dirty="0"/>
          </a:p>
          <a:p>
            <a:pPr marL="342900" lvl="0" indent="-342900" algn="l" rtl="0">
              <a:spcBef>
                <a:spcPts val="1160"/>
              </a:spcBef>
              <a:spcAft>
                <a:spcPts val="0"/>
              </a:spcAft>
              <a:buClr>
                <a:srgbClr val="1D579B"/>
              </a:buClr>
              <a:buSzPts val="2800"/>
              <a:buFont typeface="Arial"/>
              <a:buChar char="•"/>
            </a:pPr>
            <a:r>
              <a:rPr lang="en-US" sz="2600" dirty="0" smtClean="0"/>
              <a:t>The Budget Distribution page (BDP) is only updated for permanently budgeted positons.</a:t>
            </a:r>
            <a:endParaRPr sz="2600" dirty="0"/>
          </a:p>
          <a:p>
            <a:pPr marL="342900" lvl="0" indent="-342900" algn="l" rtl="0">
              <a:spcBef>
                <a:spcPts val="1160"/>
              </a:spcBef>
              <a:spcAft>
                <a:spcPts val="0"/>
              </a:spcAft>
              <a:buClr>
                <a:srgbClr val="1D579B"/>
              </a:buClr>
              <a:buSzPts val="2800"/>
              <a:buFont typeface="Arial"/>
              <a:buChar char="•"/>
            </a:pPr>
            <a:r>
              <a:rPr lang="en-US" sz="2600" dirty="0" smtClean="0"/>
              <a:t>The checked STF flag identifies which positions get sent over to KBM for the Staffing List. </a:t>
            </a:r>
            <a:endParaRPr sz="2600" dirty="0"/>
          </a:p>
          <a:p>
            <a:pPr marL="342900" lvl="0" indent="-342900" algn="l" rtl="0">
              <a:spcBef>
                <a:spcPts val="1160"/>
              </a:spcBef>
              <a:spcAft>
                <a:spcPts val="0"/>
              </a:spcAft>
              <a:buClr>
                <a:srgbClr val="1D579B"/>
              </a:buClr>
              <a:buSzPts val="2800"/>
              <a:buFont typeface="Arial"/>
              <a:buChar char="•"/>
            </a:pPr>
            <a:r>
              <a:rPr lang="en-US" sz="2600" dirty="0" smtClean="0"/>
              <a:t>Vacant positions use the budget amount from the salary grade minimum.</a:t>
            </a:r>
          </a:p>
          <a:p>
            <a:pPr marL="342900" lvl="0" indent="-342900" algn="l" rtl="0">
              <a:spcBef>
                <a:spcPts val="1160"/>
              </a:spcBef>
              <a:spcAft>
                <a:spcPts val="0"/>
              </a:spcAft>
              <a:buClr>
                <a:srgbClr val="1D579B"/>
              </a:buClr>
              <a:buSzPts val="2800"/>
              <a:buFont typeface="Arial"/>
              <a:buChar char="•"/>
            </a:pPr>
            <a:r>
              <a:rPr lang="en-US" sz="2600" dirty="0" smtClean="0"/>
              <a:t>Filled positions use the employee’s compensation information for the budget amount.</a:t>
            </a:r>
          </a:p>
        </p:txBody>
      </p:sp>
      <p:sp>
        <p:nvSpPr>
          <p:cNvPr id="160" name="Google Shape;160;p6"/>
          <p:cNvSpPr txBox="1">
            <a:spLocks noGrp="1"/>
          </p:cNvSpPr>
          <p:nvPr>
            <p:ph type="title"/>
          </p:nvPr>
        </p:nvSpPr>
        <p:spPr>
          <a:xfrm>
            <a:off x="67236" y="26578"/>
            <a:ext cx="9049870"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sz="3600" dirty="0" smtClean="0"/>
              <a:t>Budget Distribution Considerations</a:t>
            </a:r>
            <a:endParaRPr sz="3600" dirty="0"/>
          </a:p>
        </p:txBody>
      </p:sp>
    </p:spTree>
    <p:custDataLst>
      <p:tags r:id="rId1"/>
    </p:custDataLst>
    <p:extLst>
      <p:ext uri="{BB962C8B-B14F-4D97-AF65-F5344CB8AC3E}">
        <p14:creationId xmlns:p14="http://schemas.microsoft.com/office/powerpoint/2010/main" val="4067124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8134" y="1879906"/>
            <a:ext cx="8229600" cy="4160520"/>
          </a:xfrm>
        </p:spPr>
        <p:txBody>
          <a:bodyPr>
            <a:normAutofit/>
          </a:bodyPr>
          <a:lstStyle/>
          <a:p>
            <a:r>
              <a:rPr lang="en-US" sz="2800" dirty="0"/>
              <a:t>Describe the uses of budget distribution data for recording permanent/base budget.</a:t>
            </a:r>
          </a:p>
          <a:p>
            <a:pPr>
              <a:spcBef>
                <a:spcPts val="1200"/>
              </a:spcBef>
            </a:pPr>
            <a:r>
              <a:rPr lang="en-US" sz="2800" dirty="0"/>
              <a:t>Summarize the budget distribution process</a:t>
            </a:r>
            <a:r>
              <a:rPr lang="en-US" sz="2800" dirty="0" smtClean="0"/>
              <a:t>.</a:t>
            </a:r>
          </a:p>
          <a:p>
            <a:pPr>
              <a:spcBef>
                <a:spcPts val="1200"/>
              </a:spcBef>
            </a:pPr>
            <a:r>
              <a:rPr lang="en-US" sz="2800" dirty="0" smtClean="0"/>
              <a:t>Explain the position maintenance required for budgeting.</a:t>
            </a:r>
            <a:endParaRPr lang="en-US" sz="2800" dirty="0"/>
          </a:p>
          <a:p>
            <a:pPr>
              <a:spcBef>
                <a:spcPts val="1200"/>
              </a:spcBef>
            </a:pPr>
            <a:r>
              <a:rPr lang="en-US" sz="2800" dirty="0"/>
              <a:t>Describe the processes for entering and updating budget distribution data.</a:t>
            </a:r>
          </a:p>
          <a:p>
            <a:pPr>
              <a:spcBef>
                <a:spcPts val="1200"/>
              </a:spcBef>
            </a:pPr>
            <a:r>
              <a:rPr lang="en-US" sz="2800" dirty="0"/>
              <a:t>Enter and update budget distribution data.</a:t>
            </a:r>
          </a:p>
          <a:p>
            <a:endParaRPr lang="en-US" sz="2800" dirty="0"/>
          </a:p>
        </p:txBody>
      </p:sp>
      <p:sp>
        <p:nvSpPr>
          <p:cNvPr id="3" name="Text Placeholder 2"/>
          <p:cNvSpPr>
            <a:spLocks noGrp="1"/>
          </p:cNvSpPr>
          <p:nvPr>
            <p:ph type="body" idx="10"/>
          </p:nvPr>
        </p:nvSpPr>
        <p:spPr>
          <a:xfrm>
            <a:off x="804334" y="1222445"/>
            <a:ext cx="8229600" cy="640080"/>
          </a:xfrm>
        </p:spPr>
        <p:txBody>
          <a:bodyPr>
            <a:normAutofit/>
          </a:bodyPr>
          <a:lstStyle/>
          <a:p>
            <a:r>
              <a:rPr lang="en-US" sz="3200" dirty="0"/>
              <a:t>Key Objectives:</a:t>
            </a:r>
          </a:p>
        </p:txBody>
      </p:sp>
      <p:sp>
        <p:nvSpPr>
          <p:cNvPr id="4" name="Title 3"/>
          <p:cNvSpPr>
            <a:spLocks noGrp="1"/>
          </p:cNvSpPr>
          <p:nvPr>
            <p:ph type="title"/>
          </p:nvPr>
        </p:nvSpPr>
        <p:spPr/>
        <p:txBody>
          <a:bodyPr/>
          <a:lstStyle/>
          <a:p>
            <a:r>
              <a:rPr lang="en-US" dirty="0"/>
              <a:t>Course Objectives</a:t>
            </a:r>
          </a:p>
        </p:txBody>
      </p:sp>
      <p:pic>
        <p:nvPicPr>
          <p:cNvPr id="6" name="Picture 5" descr="La Palabra de Fe: La Llave Que Abre Las Puertas Del Ciel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62665">
            <a:off x="66664" y="2505432"/>
            <a:ext cx="785910" cy="785910"/>
          </a:xfrm>
          <a:prstGeom prst="rect">
            <a:avLst/>
          </a:prstGeom>
        </p:spPr>
      </p:pic>
    </p:spTree>
    <p:custDataLst>
      <p:tags r:id="rId1"/>
    </p:custDataLst>
    <p:extLst>
      <p:ext uri="{BB962C8B-B14F-4D97-AF65-F5344CB8AC3E}">
        <p14:creationId xmlns:p14="http://schemas.microsoft.com/office/powerpoint/2010/main" val="414123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2120" y="2123266"/>
            <a:ext cx="8366760" cy="749808"/>
          </a:xfrm>
        </p:spPr>
        <p:txBody>
          <a:bodyPr>
            <a:normAutofit/>
          </a:bodyPr>
          <a:lstStyle/>
          <a:p>
            <a:r>
              <a:rPr lang="en-US" sz="3600" dirty="0">
                <a:solidFill>
                  <a:srgbClr val="FFC000"/>
                </a:solidFill>
              </a:rPr>
              <a:t>LESSON</a:t>
            </a:r>
            <a:r>
              <a:rPr lang="en-US" sz="3600" dirty="0">
                <a:solidFill>
                  <a:schemeClr val="tx1">
                    <a:lumMod val="75000"/>
                    <a:lumOff val="25000"/>
                  </a:schemeClr>
                </a:solidFill>
              </a:rPr>
              <a:t> </a:t>
            </a:r>
            <a:r>
              <a:rPr lang="en-US" sz="3600" dirty="0">
                <a:solidFill>
                  <a:srgbClr val="FFC000"/>
                </a:solidFill>
              </a:rPr>
              <a:t>1</a:t>
            </a:r>
          </a:p>
        </p:txBody>
      </p:sp>
      <p:sp>
        <p:nvSpPr>
          <p:cNvPr id="5" name="Rectangle 4"/>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1814144" y="2957357"/>
            <a:ext cx="8348472" cy="1096124"/>
          </a:xfrm>
        </p:spPr>
        <p:txBody>
          <a:bodyPr/>
          <a:lstStyle/>
          <a:p>
            <a:r>
              <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Budget Distribution Overview</a:t>
            </a:r>
          </a:p>
        </p:txBody>
      </p:sp>
      <p:sp>
        <p:nvSpPr>
          <p:cNvPr id="24" name="Curved Right Arrow 23"/>
          <p:cNvSpPr/>
          <p:nvPr/>
        </p:nvSpPr>
        <p:spPr>
          <a:xfrm>
            <a:off x="289560" y="2286928"/>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spTree>
    <p:custDataLst>
      <p:tags r:id="rId1"/>
    </p:custDataLst>
    <p:extLst>
      <p:ext uri="{BB962C8B-B14F-4D97-AF65-F5344CB8AC3E}">
        <p14:creationId xmlns:p14="http://schemas.microsoft.com/office/powerpoint/2010/main" val="3371943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010863" y="1309253"/>
            <a:ext cx="3992081" cy="4800600"/>
          </a:xfrm>
        </p:spPr>
        <p:txBody>
          <a:bodyPr/>
          <a:lstStyle/>
          <a:p>
            <a:pPr marL="0" indent="0">
              <a:buNone/>
            </a:pPr>
            <a:r>
              <a:rPr lang="en-US" sz="1400" b="1" i="1" dirty="0"/>
              <a:t>  </a:t>
            </a:r>
          </a:p>
          <a:p>
            <a:pPr marL="0" indent="0">
              <a:buNone/>
            </a:pPr>
            <a:r>
              <a:rPr lang="en-US" sz="2400" b="1" i="1" dirty="0"/>
              <a:t>In this lesson, we will:</a:t>
            </a:r>
            <a:br>
              <a:rPr lang="en-US" sz="2400" b="1" i="1" dirty="0"/>
            </a:br>
            <a:r>
              <a:rPr lang="en-US" sz="1000" b="1" i="1" dirty="0"/>
              <a:t> </a:t>
            </a:r>
          </a:p>
          <a:p>
            <a:r>
              <a:rPr lang="en-US" sz="2400" dirty="0"/>
              <a:t>Review the Budget Distribution process</a:t>
            </a:r>
          </a:p>
          <a:p>
            <a:endParaRPr lang="en-US" sz="2800" dirty="0"/>
          </a:p>
        </p:txBody>
      </p:sp>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5685" y="68263"/>
            <a:ext cx="914400" cy="914400"/>
          </a:xfrm>
          <a:prstGeom prst="rect">
            <a:avLst/>
          </a:prstGeom>
          <a:ln>
            <a:noFill/>
          </a:ln>
          <a:effectLst>
            <a:outerShdw blurRad="292100" dist="139700" dir="2700000" algn="tl" rotWithShape="0">
              <a:srgbClr val="333333">
                <a:alpha val="65000"/>
              </a:srgbClr>
            </a:outerShdw>
          </a:effectLst>
        </p:spPr>
      </p:pic>
      <p:graphicFrame>
        <p:nvGraphicFramePr>
          <p:cNvPr id="18" name="Diagram 17"/>
          <p:cNvGraphicFramePr/>
          <p:nvPr>
            <p:extLst/>
          </p:nvPr>
        </p:nvGraphicFramePr>
        <p:xfrm>
          <a:off x="279710" y="1310207"/>
          <a:ext cx="4485494" cy="43886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78CA97CA-45A3-4C9B-883B-B9CE9BA75B10}"/>
              </a:ext>
            </a:extLst>
          </p:cNvPr>
          <p:cNvSpPr txBox="1"/>
          <p:nvPr/>
        </p:nvSpPr>
        <p:spPr>
          <a:xfrm>
            <a:off x="586148" y="1761689"/>
            <a:ext cx="530942" cy="461665"/>
          </a:xfrm>
          <a:prstGeom prst="rect">
            <a:avLst/>
          </a:prstGeom>
          <a:noFill/>
        </p:spPr>
        <p:txBody>
          <a:bodyPr wrap="square" rtlCol="0">
            <a:spAutoFit/>
          </a:bodyPr>
          <a:lstStyle/>
          <a:p>
            <a:r>
              <a:rPr lang="en-US" sz="2400" dirty="0">
                <a:solidFill>
                  <a:srgbClr val="1D579B"/>
                </a:solidFill>
                <a:latin typeface="Arial Black" panose="020B0A04020102020204" pitchFamily="34" charset="0"/>
              </a:rPr>
              <a:t>1</a:t>
            </a:r>
          </a:p>
        </p:txBody>
      </p:sp>
    </p:spTree>
    <p:custDataLst>
      <p:tags r:id="rId1"/>
    </p:custDataLst>
    <p:extLst>
      <p:ext uri="{BB962C8B-B14F-4D97-AF65-F5344CB8AC3E}">
        <p14:creationId xmlns:p14="http://schemas.microsoft.com/office/powerpoint/2010/main" val="22458079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pfexBG8"/>
  <p:tag name="ARTICULATE_DESIGN_ID_UCPATH THEME 1" val="5JyPYhkc"/>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of Training&amp;quot;&quot;/&gt;&lt;property id=&quot;20307&quot; value=&quot;258&quot;/&gt;&lt;/object&gt;&lt;object type=&quot;3&quot; unique_id=&quot;10006&quot;&gt;&lt;property id=&quot;20148&quot; value=&quot;5&quot;/&gt;&lt;property id=&quot;20300&quot; value=&quot;Slide 2 - &amp;quot;Introductions &amp;quot;&quot;/&gt;&lt;property id=&quot;20307&quot; value=&quot;259&quot;/&gt;&lt;/object&gt;&lt;object type=&quot;3&quot; unique_id=&quot;10007&quot;&gt;&lt;property id=&quot;20148&quot; value=&quot;5&quot;/&gt;&lt;property id=&quot;20300&quot; value=&quot;Slide 3 - &amp;quot;General Rules&amp;quot;&quot;/&gt;&lt;property id=&quot;20307&quot; value=&quot;260&quot;/&gt;&lt;/object&gt;&lt;object type=&quot;3&quot; unique_id=&quot;10009&quot;&gt;&lt;property id=&quot;20148&quot; value=&quot;5&quot;/&gt;&lt;property id=&quot;20300&quot; value=&quot;Slide 4 - &amp;quot;Course Agenda&amp;quot;&quot;/&gt;&lt;property id=&quot;20307&quot; value=&quot;262&quot;/&gt;&lt;/object&gt;&lt;object type=&quot;3&quot; unique_id=&quot;10012&quot;&gt;&lt;property id=&quot;20148&quot; value=&quot;5&quot;/&gt;&lt;property id=&quot;20300&quot; value=&quot;Slide 6 - &amp;quot;Course Objectives&amp;quot;&quot;/&gt;&lt;property id=&quot;20307&quot; value=&quot;265&quot;/&gt;&lt;/object&gt;&lt;object type=&quot;3&quot; unique_id=&quot;10013&quot;&gt;&lt;property id=&quot;20148&quot; value=&quot;5&quot;/&gt;&lt;property id=&quot;20300&quot; value=&quot;Slide 7 - &amp;quot;LESSON 1&amp;quot;&quot;/&gt;&lt;property id=&quot;20307&quot; value=&quot;266&quot;/&gt;&lt;/object&gt;&lt;object type=&quot;3&quot; unique_id=&quot;10014&quot;&gt;&lt;property id=&quot;20148&quot; value=&quot;5&quot;/&gt;&lt;property id=&quot;20300&quot; value=&quot;Slide 8 - &amp;quot;Lesson Objectives&amp;quot;&quot;/&gt;&lt;property id=&quot;20307&quot; value=&quot;267&quot;/&gt;&lt;/object&gt;&lt;object type=&quot;3&quot; unique_id=&quot;10033&quot;&gt;&lt;property id=&quot;20148&quot; value=&quot;5&quot;/&gt;&lt;property id=&quot;20300&quot; value=&quot;Slide 9&quot;/&gt;&lt;property id=&quot;20307&quot; value=&quot;286&quot;/&gt;&lt;/object&gt;&lt;object type=&quot;3&quot; unique_id=&quot;10035&quot;&gt;&lt;property id=&quot;20148&quot; value=&quot;5&quot;/&gt;&lt;property id=&quot;20300&quot; value=&quot;Slide 11 - &amp;quot;Please refer to PDF workflows #1, 2, 3&amp;quot;&quot;/&gt;&lt;property id=&quot;20307&quot; value=&quot;288&quot;/&gt;&lt;/object&gt;&lt;object type=&quot;3&quot; unique_id=&quot;10053&quot;&gt;&lt;property id=&quot;20148&quot; value=&quot;5&quot;/&gt;&lt;property id=&quot;20300&quot; value=&quot;Slide 12 - &amp;quot;BREAK TIME&amp;quot;&quot;/&gt;&lt;property id=&quot;20307&quot; value=&quot;306&quot;/&gt;&lt;/object&gt;&lt;object type=&quot;3&quot; unique_id=&quot;10121&quot;&gt;&lt;property id=&quot;20148&quot; value=&quot;5&quot;/&gt;&lt;property id=&quot;20300&quot; value=&quot;Slide 13 - &amp;quot;Instructor Demo&amp;quot;&quot;/&gt;&lt;property id=&quot;20307&quot; value=&quot;374&quot;/&gt;&lt;/object&gt;&lt;object type=&quot;3&quot; unique_id=&quot;10239&quot;&gt;&lt;property id=&quot;20148&quot; value=&quot;5&quot;/&gt;&lt;property id=&quot;20300&quot; value=&quot;Slide 16 - &amp;quot;Reference Material for Review&amp;quot;&quot;/&gt;&lt;property id=&quot;20307&quot; value=&quot;492&quot;/&gt;&lt;/object&gt;&lt;object type=&quot;3&quot; unique_id=&quot;10240&quot;&gt;&lt;property id=&quot;20148&quot; value=&quot;5&quot;/&gt;&lt;property id=&quot;20300&quot; value=&quot;Slide 17 - &amp;quot;Where to Get Help &amp;quot;&quot;/&gt;&lt;property id=&quot;20307&quot; value=&quot;493&quot;/&gt;&lt;/object&gt;&lt;object type=&quot;3&quot; unique_id=&quot;10242&quot;&gt;&lt;property id=&quot;20148&quot; value=&quot;5&quot;/&gt;&lt;property id=&quot;20300&quot; value=&quot;Slide 19 - &amp;quot;Reports Reference Guide (Coming Soon)&amp;quot;&quot;/&gt;&lt;property id=&quot;20307&quot; value=&quot;495&quot;/&gt;&lt;/object&gt;&lt;object type=&quot;3&quot; unique_id=&quot;10243&quot;&gt;&lt;property id=&quot;20148&quot; value=&quot;5&quot;/&gt;&lt;property id=&quot;20300&quot; value=&quot;Slide 18 - &amp;quot;Thank You!&amp;quot;&quot;/&gt;&lt;property id=&quot;20307&quot; value=&quot;496&quot;/&gt;&lt;/object&gt;&lt;object type=&quot;3&quot; unique_id=&quot;10988&quot;&gt;&lt;property id=&quot;20148&quot; value=&quot;5&quot;/&gt;&lt;property id=&quot;20300&quot; value=&quot;Slide 10 - &amp;quot;Lesson Objectives&amp;quot;&quot;/&gt;&lt;property id=&quot;20307&quot; value=&quot;498&quot;/&gt;&lt;/object&gt;&lt;object type=&quot;3&quot; unique_id=&quot;15457&quot;&gt;&lt;property id=&quot;20148&quot; value=&quot;5&quot;/&gt;&lt;property id=&quot;20300&quot; value=&quot;Slide 5 - &amp;quot;Table of Contents&amp;quot;&quot;/&gt;&lt;property id=&quot;20307&quot; value=&quot;506&quot;/&gt;&lt;/object&gt;&lt;object type=&quot;3&quot; unique_id=&quot;15458&quot;&gt;&lt;property id=&quot;20148&quot; value=&quot;5&quot;/&gt;&lt;property id=&quot;20300&quot; value=&quot;Slide 14 - &amp;quot;Course Review&amp;quot;&quot;/&gt;&lt;property id=&quot;20307&quot; value=&quot;507&quot;/&gt;&lt;/object&gt;&lt;object type=&quot;3&quot; unique_id=&quot;15459&quot;&gt;&lt;property id=&quot;20148&quot; value=&quot;5&quot;/&gt;&lt;property id=&quot;20300&quot; value=&quot;Slide 15 - &amp;quot;Course Resources &amp;quot;&quot;/&gt;&lt;property id=&quot;20307&quot; value=&quot;508&quot;/&gt;&lt;/object&gt;&lt;/object&gt;&lt;object type=&quot;8&quot; unique_id=&quot;10486&quot;&gt;&lt;/object&gt;&lt;/object&gt;&lt;/database&gt;"/>
  <p:tag name="SECTOMILLISECCONVERTED" val="1"/>
  <p:tag name="ARTICULATE_PROJECT_OPEN" val="0"/>
  <p:tag name="ARTICULATE_SLIDE_COUNT" val="5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I Presentation - Training Template" id="{C83B0FFF-FCA8-4EC4-9BF1-2CDCF7751D0C}" vid="{CDF89B03-A75C-48E0-B6CA-CA0F5D3E11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4A8420CC564B4B890708A4B957C9CC" ma:contentTypeVersion="4" ma:contentTypeDescription="Create a new document." ma:contentTypeScope="" ma:versionID="46765491ac7f58f7c178be9091d73558">
  <xsd:schema xmlns:xsd="http://www.w3.org/2001/XMLSchema" xmlns:xs="http://www.w3.org/2001/XMLSchema" xmlns:p="http://schemas.microsoft.com/office/2006/metadata/properties" xmlns:ns3="6d738e0e-3e3b-4eaa-889a-9629ae2ca7be" targetNamespace="http://schemas.microsoft.com/office/2006/metadata/properties" ma:root="true" ma:fieldsID="fafbf03b63d6121b1ad4c6e5711b1900" ns3:_="">
    <xsd:import namespace="6d738e0e-3e3b-4eaa-889a-9629ae2ca7b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38e0e-3e3b-4eaa-889a-9629ae2ca7be"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E4A351-8750-425A-9121-FE4567E0D20D}">
  <ds:schemaRefs>
    <ds:schemaRef ds:uri="http://schemas.microsoft.com/sharepoint/v3/contenttype/forms"/>
  </ds:schemaRefs>
</ds:datastoreItem>
</file>

<file path=customXml/itemProps2.xml><?xml version="1.0" encoding="utf-8"?>
<ds:datastoreItem xmlns:ds="http://schemas.openxmlformats.org/officeDocument/2006/customXml" ds:itemID="{24114686-A3E7-49BA-B939-7312BFA63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738e0e-3e3b-4eaa-889a-9629ae2ca7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03342D-6288-4FD4-B2A8-593B68A706C2}">
  <ds:schemaRefs>
    <ds:schemaRef ds:uri="6d738e0e-3e3b-4eaa-889a-9629ae2ca7be"/>
    <ds:schemaRef ds:uri="http://schemas.openxmlformats.org/package/2006/metadata/core-properties"/>
    <ds:schemaRef ds:uri="http://purl.org/dc/elements/1.1/"/>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UCI Presentation - Training Template</Template>
  <TotalTime>22270</TotalTime>
  <Words>4698</Words>
  <Application>Microsoft Office PowerPoint</Application>
  <PresentationFormat>On-screen Show (4:3)</PresentationFormat>
  <Paragraphs>460</Paragraphs>
  <Slides>55</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Arial Black</vt:lpstr>
      <vt:lpstr>Calibri</vt:lpstr>
      <vt:lpstr>Courier New</vt:lpstr>
      <vt:lpstr>Microsoft Sans Serif</vt:lpstr>
      <vt:lpstr>Nirmala UI Semilight</vt:lpstr>
      <vt:lpstr>Times New Roman</vt:lpstr>
      <vt:lpstr>Verdana</vt:lpstr>
      <vt:lpstr>Wingdings</vt:lpstr>
      <vt:lpstr>Yu Gothic Medium</vt:lpstr>
      <vt:lpstr>Office Theme</vt:lpstr>
      <vt:lpstr>Budget Distribution  Ensure you have your phone or fob for the  Duo Mobile multi-factor authentication</vt:lpstr>
      <vt:lpstr>Introductions </vt:lpstr>
      <vt:lpstr>Connect Cisco Anyconnect VPN</vt:lpstr>
      <vt:lpstr>Connect Cisco Anyconnect VPN</vt:lpstr>
      <vt:lpstr>Course Agenda</vt:lpstr>
      <vt:lpstr>Budget Distribution Considerations</vt:lpstr>
      <vt:lpstr>Course Objectives</vt:lpstr>
      <vt:lpstr>LESSON 1</vt:lpstr>
      <vt:lpstr>Lesson Objectives</vt:lpstr>
      <vt:lpstr>Budget Distribution Overview</vt:lpstr>
      <vt:lpstr>Budget Distribution Overview</vt:lpstr>
      <vt:lpstr>Budget Distribution Overview</vt:lpstr>
      <vt:lpstr>Enter Budget Data – Process Overview</vt:lpstr>
      <vt:lpstr>Budget Distribution Overview (cont’d)</vt:lpstr>
      <vt:lpstr>PowerPoint Presentation</vt:lpstr>
      <vt:lpstr>Lesson Objectives</vt:lpstr>
      <vt:lpstr>Enter Budget Data – Overview</vt:lpstr>
      <vt:lpstr>Enter Budget Data – System Process</vt:lpstr>
      <vt:lpstr>Budget Distribution Search Page</vt:lpstr>
      <vt:lpstr>Budget Distribution Page</vt:lpstr>
      <vt:lpstr>Budget Distribution Page</vt:lpstr>
      <vt:lpstr>Enter Budget Data – REG Earn Code</vt:lpstr>
      <vt:lpstr>Earn Codes Used for Permanent Budget</vt:lpstr>
      <vt:lpstr>Budget Distribution Page – Default Funding</vt:lpstr>
      <vt:lpstr>Budget Distribution Page – Manual Entry</vt:lpstr>
      <vt:lpstr>Instructor Demo</vt:lpstr>
      <vt:lpstr>Exercise 1</vt:lpstr>
      <vt:lpstr>PowerPoint Presentation</vt:lpstr>
      <vt:lpstr>Lesson Objectives</vt:lpstr>
      <vt:lpstr>Updating Budget Data – Overview</vt:lpstr>
      <vt:lpstr>Update Budget Data – System Process</vt:lpstr>
      <vt:lpstr>Budget Distribution Search Page</vt:lpstr>
      <vt:lpstr>Budget Distribution Page</vt:lpstr>
      <vt:lpstr>Budget Distribution Page Cont’d</vt:lpstr>
      <vt:lpstr>Instructor Demo</vt:lpstr>
      <vt:lpstr>Exercise 2</vt:lpstr>
      <vt:lpstr>Knowledge Check</vt:lpstr>
      <vt:lpstr>Multiple Choice</vt:lpstr>
      <vt:lpstr>Multiple Choice</vt:lpstr>
      <vt:lpstr>Multiple Choice</vt:lpstr>
      <vt:lpstr>PowerPoint Presentation</vt:lpstr>
      <vt:lpstr>Lesson Objectives</vt:lpstr>
      <vt:lpstr>Staffing List – Overview</vt:lpstr>
      <vt:lpstr>Staffing List Reconciliation Overview</vt:lpstr>
      <vt:lpstr>Sample of PPME Error in KBM</vt:lpstr>
      <vt:lpstr>Staffing List – Reconciliation Process</vt:lpstr>
      <vt:lpstr>Staffing List – Salary and FTE Updates</vt:lpstr>
      <vt:lpstr>Staffing List - Budget Distribution</vt:lpstr>
      <vt:lpstr>Staffing List – Summary </vt:lpstr>
      <vt:lpstr>Who To Contact in Budget Office</vt:lpstr>
      <vt:lpstr>Course Objectives Review</vt:lpstr>
      <vt:lpstr>Reference Material for Review</vt:lpstr>
      <vt:lpstr>Where to Get Help</vt:lpstr>
      <vt:lpstr>Thank You!</vt:lpstr>
      <vt:lpstr>BREAK TIME</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Training</dc:title>
  <dc:creator>Andrea Garrison</dc:creator>
  <cp:lastModifiedBy>Andrea Garrison</cp:lastModifiedBy>
  <cp:revision>75</cp:revision>
  <cp:lastPrinted>2019-05-30T21:53:29Z</cp:lastPrinted>
  <dcterms:created xsi:type="dcterms:W3CDTF">2020-04-07T14:58:13Z</dcterms:created>
  <dcterms:modified xsi:type="dcterms:W3CDTF">2021-06-17T16:45:18Z</dcterms:modified>
  <cp:category>UCI Training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0x010100064A8420CC564B4B890708A4B957C9CC</vt:lpwstr>
  </property>
  <property fmtid="{D5CDD505-2E9C-101B-9397-08002B2CF9AE}" pid="3" name="ArticulateGUID">
    <vt:lpwstr>3F681B7F-43E5-4EDD-8C1F-E5F2AF45773B</vt:lpwstr>
  </property>
  <property fmtid="{D5CDD505-2E9C-101B-9397-08002B2CF9AE}" pid="4" name="ArticulatePath">
    <vt:lpwstr>BPG_workshops_ABS_S1_Intro_AWE_PosMan (001)</vt:lpwstr>
  </property>
</Properties>
</file>